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ppt/ink/ink4.xml" ContentType="application/inkml+xml"/>
  <Override PartName="/ppt/ink/ink5.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6.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4"/>
  </p:sldMasterIdLst>
  <p:notesMasterIdLst>
    <p:notesMasterId r:id="rId35"/>
  </p:notesMasterIdLst>
  <p:handoutMasterIdLst>
    <p:handoutMasterId r:id="rId36"/>
  </p:handoutMasterIdLst>
  <p:sldIdLst>
    <p:sldId id="1866" r:id="rId5"/>
    <p:sldId id="1867" r:id="rId6"/>
    <p:sldId id="1868" r:id="rId7"/>
    <p:sldId id="1892" r:id="rId8"/>
    <p:sldId id="1908" r:id="rId9"/>
    <p:sldId id="1890" r:id="rId10"/>
    <p:sldId id="1912" r:id="rId11"/>
    <p:sldId id="1888" r:id="rId12"/>
    <p:sldId id="1906" r:id="rId13"/>
    <p:sldId id="1894" r:id="rId14"/>
    <p:sldId id="1893" r:id="rId15"/>
    <p:sldId id="1909" r:id="rId16"/>
    <p:sldId id="1895" r:id="rId17"/>
    <p:sldId id="1896" r:id="rId18"/>
    <p:sldId id="1897" r:id="rId19"/>
    <p:sldId id="1898" r:id="rId20"/>
    <p:sldId id="1911" r:id="rId21"/>
    <p:sldId id="1869" r:id="rId22"/>
    <p:sldId id="1899" r:id="rId23"/>
    <p:sldId id="1900" r:id="rId24"/>
    <p:sldId id="1901" r:id="rId25"/>
    <p:sldId id="1870" r:id="rId26"/>
    <p:sldId id="1873" r:id="rId27"/>
    <p:sldId id="1913" r:id="rId28"/>
    <p:sldId id="1910" r:id="rId29"/>
    <p:sldId id="1872" r:id="rId30"/>
    <p:sldId id="1871" r:id="rId31"/>
    <p:sldId id="1874" r:id="rId32"/>
    <p:sldId id="1902" r:id="rId33"/>
    <p:sldId id="1875" r:id="rId3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Lines theme" id="{EE9670AD-028C-4190-AAA8-2AF0F3B1E372}">
          <p14:sldIdLst>
            <p14:sldId id="1866"/>
            <p14:sldId id="1867"/>
            <p14:sldId id="1868"/>
            <p14:sldId id="1892"/>
            <p14:sldId id="1908"/>
            <p14:sldId id="1890"/>
            <p14:sldId id="1912"/>
            <p14:sldId id="1888"/>
            <p14:sldId id="1906"/>
            <p14:sldId id="1894"/>
            <p14:sldId id="1893"/>
            <p14:sldId id="1909"/>
            <p14:sldId id="1895"/>
            <p14:sldId id="1896"/>
            <p14:sldId id="1897"/>
            <p14:sldId id="1898"/>
            <p14:sldId id="1911"/>
            <p14:sldId id="1869"/>
            <p14:sldId id="1899"/>
            <p14:sldId id="1900"/>
            <p14:sldId id="1901"/>
            <p14:sldId id="1870"/>
            <p14:sldId id="1873"/>
            <p14:sldId id="1913"/>
            <p14:sldId id="1910"/>
            <p14:sldId id="1872"/>
            <p14:sldId id="1871"/>
            <p14:sldId id="1874"/>
            <p14:sldId id="1902"/>
            <p14:sldId id="1875"/>
          </p14:sldIdLst>
        </p14:section>
      </p14:sectionLst>
    </p:ex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6DC"/>
    <a:srgbClr val="ECE0D4"/>
    <a:srgbClr val="D1B497"/>
    <a:srgbClr val="E3D1BF"/>
    <a:srgbClr val="AA673C"/>
    <a:srgbClr val="6A6967"/>
    <a:srgbClr val="C19C84"/>
    <a:srgbClr val="F8EBE0"/>
    <a:srgbClr val="FF2625"/>
    <a:srgbClr val="0077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1" autoAdjust="0"/>
    <p:restoredTop sz="95669" autoAdjust="0"/>
  </p:normalViewPr>
  <p:slideViewPr>
    <p:cSldViewPr snapToGrid="0">
      <p:cViewPr varScale="1">
        <p:scale>
          <a:sx n="92" d="100"/>
          <a:sy n="92" d="100"/>
        </p:scale>
        <p:origin x="548" y="52"/>
      </p:cViewPr>
      <p:guideLst>
        <p:guide orient="horz" pos="2160"/>
        <p:guide pos="480"/>
        <p:guide pos="7200"/>
        <p:guide pos="4368"/>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48" d="100"/>
          <a:sy n="48" d="100"/>
        </p:scale>
        <p:origin x="1828"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CC79A4-0B25-469F-9B41-E1B92476C6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5F87740-790C-4B8E-8BDF-37374E5C19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8EE06D-E2C5-4DF1-B3C1-8E9169AAB10D}" type="datetimeFigureOut">
              <a:rPr lang="en-US" smtClean="0"/>
              <a:t>10/13/2023</a:t>
            </a:fld>
            <a:endParaRPr lang="en-US" dirty="0"/>
          </a:p>
        </p:txBody>
      </p:sp>
      <p:sp>
        <p:nvSpPr>
          <p:cNvPr id="4" name="Footer Placeholder 3">
            <a:extLst>
              <a:ext uri="{FF2B5EF4-FFF2-40B4-BE49-F238E27FC236}">
                <a16:creationId xmlns:a16="http://schemas.microsoft.com/office/drawing/2014/main" id="{75C8AAF8-731F-4C2E-B690-3086B25AF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1C11FA-B74B-44E5-9E55-A45B9911BE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EE2F40-54C0-4227-BA47-31BF544EF93E}" type="slidenum">
              <a:rPr lang="en-US" smtClean="0"/>
              <a:t>‹#›</a:t>
            </a:fld>
            <a:endParaRPr lang="en-US" dirty="0"/>
          </a:p>
        </p:txBody>
      </p:sp>
    </p:spTree>
    <p:extLst>
      <p:ext uri="{BB962C8B-B14F-4D97-AF65-F5344CB8AC3E}">
        <p14:creationId xmlns:p14="http://schemas.microsoft.com/office/powerpoint/2010/main" val="379074469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4T18:17:42.333"/>
    </inkml:context>
    <inkml:brush xml:id="br0">
      <inkml:brushProperty name="width" value="0.35" units="cm"/>
      <inkml:brushProperty name="height" value="0.35" units="cm"/>
      <inkml:brushProperty name="color" value="#0B868D"/>
      <inkml:brushProperty name="ignorePressure" value="1"/>
      <inkml:brushProperty name="inkEffects" value="ocean"/>
      <inkml:brushProperty name="anchorX" value="-38974.65234"/>
      <inkml:brushProperty name="anchorY" value="-1693.33337"/>
      <inkml:brushProperty name="scaleFactor" value="0.5"/>
    </inkml:brush>
  </inkml:definitions>
  <inkml:trace contextRef="#ctx0" brushRef="#br0">1 0,'0'0,"4"0,7 0,7 0,8 0,5 0,3 0,10 0,8 0,2 0,-3 0,1 0,-3 0,3 0,2 0,-3 0,-3 0,0 0,4 0,2 0,8 0,2 0,0 0,1 0,3 0,-2 0,1 0,2 0,1 0,-3 0,-6 0,-3 0,-3 0,6 0,0 0,7 0,-1 0,7 0,0 0,6 0,-5 0,-3 0,-2 0,-11 0,0 0,-4 0,0 0,3 0,0 0,7 0,-4 0,0 0,-2 0,-3 0,4 0,-1 0,10 0,0 0,10 0,20 0,11 0,11 0,10 0,3 0,5 0,-4 0,-9 0,-3 0,-15 0,-8 0,-3 0,4 0,10 0,10 0,13 0,8 0,13 0,-2 0,1 0,-2 0,-1 0,-13 0,-9 0,-1 0,5 0,4 0,1 0,9 0,3 0,-6 0,3 0,-14 0,-13 0,-6 0,-10 0,-1 0,-9 0,-2 0,-9 0,-5 0,-7 0,-3 0,0 0,-4 0,-2 0,1 0,-1 0,-6 0,-2 0,-5 0,-3 0,-5 0,2 0,2 0,-1 0,-1 0,-6 0,-1 0,2 0,8 0,3 0,0 0,-1 0,-42 0,1 0,-1 0,0 0,0 0,8 0,32 0,8 0,-1 0,2 0,1 0,-4 0,-4 0,-4 0,4 0,5 0,10 0,9 0,5 0,-3 0,1 0,-4 0,-5 0,3 0,5 0,1 0,1 0,1 0,-5 0,2 0,-3 0,4 0,-1 0,4 0,4 0,-3 0,1 0,7 0,9 0,13 0,10 0,-5 0,7 0,-8 0,-6 0,-13 0,-5 0,0 0,-3 0,7 0,5 0,9 0,3 0,13 0,9 0,4 0,-11 0,-8 0,-9 0,-7 0,-6 0,1 0,5 0,4 0,-5 0,-5 0,-7 0,5 0,4 0,0 0,-3 0,-5 0,-6 0,1 0,-4 0,-6 0,2 0,-5 0,7 0,10 0,2 0,6 0,8 0,4 0,3 0,1 0,-3 0,-1 0,-1 0,-6 0,0 0,4 0,1 0,3 0,-6 0,-4 0,-7 0,1 0,6 0,4 0,0 0,-13 0,-6 0,1 0,1 0,-3 0,2 0,4 0,7 0,4 0,1 0,-5 0,-8 0,-7 0,-8 0,0 0,6 0,8 0,7 0,7 0,1 0,-7 0,-11 0,-2 0,-5 0,2 0,-1 0,2 0,-1 0,0 0,-6 0,-4 0,1 0,-2 0,3 0,2 0,4 0,1 0,4 0,-2 0,0 0,-5 0,-10 0,-4 0,-2 0,2 0,0 0,2 0,-1 0,3 0,2 0,-2 0,2 0,5 0,12 0,3 0,3 0,5 0,9 0,0 0,-5 0,6 0,-7 0,-2 0,-2 0,9 0,7 0,-4 0,-2 0,-11 0,-8 0,-2 0,14 0,17 0,12 0,12 0,6 0,-7 0,-13 0,-8 0,-2 0,-10 0,-5 0,-1 0,-3 0,-8 0,-5 0,-8 0,0 0,-5 0,7 0,15 0,9 0,3 0,4 0,-6 0,5 0,8 0,2 0,-3 0,0 0,-6 0,-8 0,-4 0,0 0,13 0,-8 0,4 0,4 0,9 0,5 0,-7 0,-5 0,-10 0,-5 0,-8 0,-2 0,0 0,5 0,-7 0,6 0,0 0,-2 0,1 0,-8 0,-5 0,-4 0,-6 0,-3 0,-3 0,4 0,0 0,2 0,3 0,-2 0,-2 0,5 0,-3 0,6 0,1 0,-2 0,4 0,3 0,-3 0,-4 0,-4 0,-1 0,-4 0,-1 0,-3 0,2 0,-5 0,-4 0,-8 0,-8 0,-3 0,6 0,-3 0,8 0,4 0,8 0,6 0,1 0,1 0,-2 0,-5 0,-5 0,-2 0,3 0,-2 0,-6 0,-7 0,-3 0,-6 0,-3 0,-3 0,-2 0,-2 0,0 0,0 0,-1 0,1 0,0 0,0 0,4 0,3 0,5 0,-2 0,0 0,-3 0,-2 0,-2 0,-2 0,0 0,-1 0,-1 0,1 0,4 0,0 0,0 0,-1 0,-1 0,0 0,-1 0,0 0,-1 0,0 0,0 0,1 0,-1 0,0 0,0 0,1 0,3 0,0 0,0 0,-1 0,0 0,-5 0,-1 0,0 0,0 0,1 0,1 0,0 0,-3 0,1 0,-1 0,2 0,0 0,1 0,1 0,0 0,0 0,0 0,1 0,-1 0,1 0,-1 0,1 0,-1 0,0 0,0 0,1 0,-1 0,0 0,1 0,-1 0,-3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4T18:17:42.333"/>
    </inkml:context>
    <inkml:brush xml:id="br0">
      <inkml:brushProperty name="width" value="0.35" units="cm"/>
      <inkml:brushProperty name="height" value="0.35" units="cm"/>
      <inkml:brushProperty name="color" value="#0B868D"/>
      <inkml:brushProperty name="ignorePressure" value="1"/>
      <inkml:brushProperty name="inkEffects" value="ocean"/>
      <inkml:brushProperty name="anchorX" value="-38974.65234"/>
      <inkml:brushProperty name="anchorY" value="-1693.33337"/>
      <inkml:brushProperty name="scaleFactor" value="0.5"/>
    </inkml:brush>
  </inkml:definitions>
  <inkml:trace contextRef="#ctx0" brushRef="#br0">1 0,'0'0,"4"0,7 0,7 0,8 0,5 0,3 0,10 0,8 0,2 0,-3 0,1 0,-3 0,3 0,2 0,-3 0,-3 0,0 0,4 0,2 0,8 0,2 0,0 0,1 0,3 0,-2 0,1 0,2 0,1 0,-3 0,-6 0,-3 0,-3 0,6 0,0 0,7 0,-1 0,7 0,0 0,6 0,-5 0,-3 0,-2 0,-11 0,0 0,-4 0,0 0,3 0,0 0,7 0,-4 0,0 0,-2 0,-3 0,4 0,-1 0,10 0,0 0,10 0,20 0,11 0,11 0,10 0,3 0,5 0,-4 0,-9 0,-3 0,-15 0,-8 0,-3 0,4 0,10 0,10 0,13 0,8 0,13 0,-2 0,1 0,-2 0,-1 0,-13 0,-9 0,-1 0,5 0,4 0,1 0,9 0,3 0,-6 0,3 0,-14 0,-13 0,-6 0,-10 0,-1 0,-9 0,-2 0,-9 0,-5 0,-7 0,-3 0,0 0,-4 0,-2 0,1 0,-1 0,-6 0,-2 0,-5 0,-3 0,-5 0,2 0,2 0,-1 0,-1 0,-6 0,-1 0,2 0,8 0,3 0,0 0,-1 0,-42 0,1 0,-1 0,0 0,0 0,8 0,32 0,8 0,-1 0,2 0,1 0,-4 0,-4 0,-4 0,4 0,5 0,10 0,9 0,5 0,-3 0,1 0,-4 0,-5 0,3 0,5 0,1 0,1 0,1 0,-5 0,2 0,-3 0,4 0,-1 0,4 0,4 0,-3 0,1 0,7 0,9 0,13 0,10 0,-5 0,7 0,-8 0,-6 0,-13 0,-5 0,0 0,-3 0,7 0,5 0,9 0,3 0,13 0,9 0,4 0,-11 0,-8 0,-9 0,-7 0,-6 0,1 0,5 0,4 0,-5 0,-5 0,-7 0,5 0,4 0,0 0,-3 0,-5 0,-6 0,1 0,-4 0,-6 0,2 0,-5 0,7 0,10 0,2 0,6 0,8 0,4 0,3 0,1 0,-3 0,-1 0,-1 0,-6 0,0 0,4 0,1 0,3 0,-6 0,-4 0,-7 0,1 0,6 0,4 0,0 0,-13 0,-6 0,1 0,1 0,-3 0,2 0,4 0,7 0,4 0,1 0,-5 0,-8 0,-7 0,-8 0,0 0,6 0,8 0,7 0,7 0,1 0,-7 0,-11 0,-2 0,-5 0,2 0,-1 0,2 0,-1 0,0 0,-6 0,-4 0,1 0,-2 0,3 0,2 0,4 0,1 0,4 0,-2 0,0 0,-5 0,-10 0,-4 0,-2 0,2 0,0 0,2 0,-1 0,3 0,2 0,-2 0,2 0,5 0,12 0,3 0,3 0,5 0,9 0,0 0,-5 0,6 0,-7 0,-2 0,-2 0,9 0,7 0,-4 0,-2 0,-11 0,-8 0,-2 0,14 0,17 0,12 0,12 0,6 0,-7 0,-13 0,-8 0,-2 0,-10 0,-5 0,-1 0,-3 0,-8 0,-5 0,-8 0,0 0,-5 0,7 0,15 0,9 0,3 0,4 0,-6 0,5 0,8 0,2 0,-3 0,0 0,-6 0,-8 0,-4 0,0 0,13 0,-8 0,4 0,4 0,9 0,5 0,-7 0,-5 0,-10 0,-5 0,-8 0,-2 0,0 0,5 0,-7 0,6 0,0 0,-2 0,1 0,-8 0,-5 0,-4 0,-6 0,-3 0,-3 0,4 0,0 0,2 0,3 0,-2 0,-2 0,5 0,-3 0,6 0,1 0,-2 0,4 0,3 0,-3 0,-4 0,-4 0,-1 0,-4 0,-1 0,-3 0,2 0,-5 0,-4 0,-8 0,-8 0,-3 0,6 0,-3 0,8 0,4 0,8 0,6 0,1 0,1 0,-2 0,-5 0,-5 0,-2 0,3 0,-2 0,-6 0,-7 0,-3 0,-6 0,-3 0,-3 0,-2 0,-2 0,0 0,0 0,-1 0,1 0,0 0,0 0,4 0,3 0,5 0,-2 0,0 0,-3 0,-2 0,-2 0,-2 0,0 0,-1 0,-1 0,1 0,4 0,0 0,0 0,-1 0,-1 0,0 0,-1 0,0 0,-1 0,0 0,0 0,1 0,-1 0,0 0,0 0,1 0,3 0,0 0,0 0,-1 0,0 0,-5 0,-1 0,0 0,0 0,1 0,1 0,0 0,-3 0,1 0,-1 0,2 0,0 0,1 0,1 0,0 0,0 0,0 0,1 0,-1 0,1 0,-1 0,1 0,-1 0,0 0,0 0,1 0,-1 0,0 0,1 0,-1 0,-3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4T18:17:42.333"/>
    </inkml:context>
    <inkml:brush xml:id="br0">
      <inkml:brushProperty name="width" value="0.35" units="cm"/>
      <inkml:brushProperty name="height" value="0.35" units="cm"/>
      <inkml:brushProperty name="color" value="#0B868D"/>
      <inkml:brushProperty name="ignorePressure" value="1"/>
      <inkml:brushProperty name="inkEffects" value="ocean"/>
      <inkml:brushProperty name="anchorX" value="-38974.65234"/>
      <inkml:brushProperty name="anchorY" value="-1693.33337"/>
      <inkml:brushProperty name="scaleFactor" value="0.5"/>
    </inkml:brush>
  </inkml:definitions>
  <inkml:trace contextRef="#ctx0" brushRef="#br0">1 0,'0'0,"4"0,7 0,7 0,8 0,5 0,3 0,10 0,8 0,2 0,-3 0,1 0,-3 0,3 0,2 0,-3 0,-3 0,0 0,4 0,2 0,8 0,2 0,0 0,1 0,3 0,-2 0,1 0,2 0,1 0,-3 0,-6 0,-3 0,-3 0,6 0,0 0,7 0,-1 0,7 0,0 0,6 0,-5 0,-3 0,-2 0,-11 0,0 0,-4 0,0 0,3 0,0 0,7 0,-4 0,0 0,-2 0,-3 0,4 0,-1 0,10 0,0 0,10 0,20 0,11 0,11 0,10 0,3 0,5 0,-4 0,-9 0,-3 0,-15 0,-8 0,-3 0,4 0,10 0,10 0,13 0,8 0,13 0,-2 0,1 0,-2 0,-1 0,-13 0,-9 0,-1 0,5 0,4 0,1 0,9 0,3 0,-6 0,3 0,-14 0,-13 0,-6 0,-10 0,-1 0,-9 0,-2 0,-9 0,-5 0,-7 0,-3 0,0 0,-4 0,-2 0,1 0,-1 0,-6 0,-2 0,-5 0,-3 0,-5 0,2 0,2 0,-1 0,-1 0,-6 0,-1 0,2 0,8 0,3 0,0 0,-1 0,-42 0,1 0,-1 0,0 0,0 0,8 0,32 0,8 0,-1 0,2 0,1 0,-4 0,-4 0,-4 0,4 0,5 0,10 0,9 0,5 0,-3 0,1 0,-4 0,-5 0,3 0,5 0,1 0,1 0,1 0,-5 0,2 0,-3 0,4 0,-1 0,4 0,4 0,-3 0,1 0,7 0,9 0,13 0,10 0,-5 0,7 0,-8 0,-6 0,-13 0,-5 0,0 0,-3 0,7 0,5 0,9 0,3 0,13 0,9 0,4 0,-11 0,-8 0,-9 0,-7 0,-6 0,1 0,5 0,4 0,-5 0,-5 0,-7 0,5 0,4 0,0 0,-3 0,-5 0,-6 0,1 0,-4 0,-6 0,2 0,-5 0,7 0,10 0,2 0,6 0,8 0,4 0,3 0,1 0,-3 0,-1 0,-1 0,-6 0,0 0,4 0,1 0,3 0,-6 0,-4 0,-7 0,1 0,6 0,4 0,0 0,-13 0,-6 0,1 0,1 0,-3 0,2 0,4 0,7 0,4 0,1 0,-5 0,-8 0,-7 0,-8 0,0 0,6 0,8 0,7 0,7 0,1 0,-7 0,-11 0,-2 0,-5 0,2 0,-1 0,2 0,-1 0,0 0,-6 0,-4 0,1 0,-2 0,3 0,2 0,4 0,1 0,4 0,-2 0,0 0,-5 0,-10 0,-4 0,-2 0,2 0,0 0,2 0,-1 0,3 0,2 0,-2 0,2 0,5 0,12 0,3 0,3 0,5 0,9 0,0 0,-5 0,6 0,-7 0,-2 0,-2 0,9 0,7 0,-4 0,-2 0,-11 0,-8 0,-2 0,14 0,17 0,12 0,12 0,6 0,-7 0,-13 0,-8 0,-2 0,-10 0,-5 0,-1 0,-3 0,-8 0,-5 0,-8 0,0 0,-5 0,7 0,15 0,9 0,3 0,4 0,-6 0,5 0,8 0,2 0,-3 0,0 0,-6 0,-8 0,-4 0,0 0,13 0,-8 0,4 0,4 0,9 0,5 0,-7 0,-5 0,-10 0,-5 0,-8 0,-2 0,0 0,5 0,-7 0,6 0,0 0,-2 0,1 0,-8 0,-5 0,-4 0,-6 0,-3 0,-3 0,4 0,0 0,2 0,3 0,-2 0,-2 0,5 0,-3 0,6 0,1 0,-2 0,4 0,3 0,-3 0,-4 0,-4 0,-1 0,-4 0,-1 0,-3 0,2 0,-5 0,-4 0,-8 0,-8 0,-3 0,6 0,-3 0,8 0,4 0,8 0,6 0,1 0,1 0,-2 0,-5 0,-5 0,-2 0,3 0,-2 0,-6 0,-7 0,-3 0,-6 0,-3 0,-3 0,-2 0,-2 0,0 0,0 0,-1 0,1 0,0 0,0 0,4 0,3 0,5 0,-2 0,0 0,-3 0,-2 0,-2 0,-2 0,0 0,-1 0,-1 0,1 0,4 0,0 0,0 0,-1 0,-1 0,0 0,-1 0,0 0,-1 0,0 0,0 0,1 0,-1 0,0 0,0 0,1 0,3 0,0 0,0 0,-1 0,0 0,-5 0,-1 0,0 0,0 0,1 0,1 0,0 0,-3 0,1 0,-1 0,2 0,0 0,1 0,1 0,0 0,0 0,0 0,1 0,-1 0,1 0,-1 0,1 0,-1 0,0 0,0 0,1 0,-1 0,0 0,1 0,-1 0,-3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2T05:56:50.756"/>
    </inkml:context>
    <inkml:brush xml:id="br0">
      <inkml:brushProperty name="width" value="0.1" units="cm"/>
      <inkml:brushProperty name="height" value="0.1" units="cm"/>
      <inkml:brushProperty name="color" value="#FFFFFF"/>
      <inkml:brushProperty name="ignorePressure" value="1"/>
    </inkml:brush>
  </inkml:definitions>
  <inkml:trace contextRef="#ctx0" brushRef="#br0">0 0,'16366'0,"-16182"0,-169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2T05:57:04.286"/>
    </inkml:context>
    <inkml:brush xml:id="br0">
      <inkml:brushProperty name="width" value="0.1" units="cm"/>
      <inkml:brushProperty name="height" value="0.1" units="cm"/>
      <inkml:brushProperty name="color" value="#FFFFFF"/>
      <inkml:brushProperty name="ignorePressure" value="1"/>
    </inkml:brush>
  </inkml:definitions>
  <inkml:trace contextRef="#ctx0" brushRef="#br0">1 0,'7823'0,"-7807"0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4T18:17:42.333"/>
    </inkml:context>
    <inkml:brush xml:id="br0">
      <inkml:brushProperty name="width" value="0.35" units="cm"/>
      <inkml:brushProperty name="height" value="0.35" units="cm"/>
      <inkml:brushProperty name="color" value="#0B868D"/>
      <inkml:brushProperty name="ignorePressure" value="1"/>
      <inkml:brushProperty name="inkEffects" value="ocean"/>
      <inkml:brushProperty name="anchorX" value="-38974.65234"/>
      <inkml:brushProperty name="anchorY" value="-1693.33337"/>
      <inkml:brushProperty name="scaleFactor" value="0.5"/>
    </inkml:brush>
  </inkml:definitions>
  <inkml:trace contextRef="#ctx0" brushRef="#br0">1 0,'0'0,"4"0,7 0,7 0,8 0,5 0,3 0,10 0,8 0,2 0,-3 0,1 0,-3 0,3 0,2 0,-3 0,-3 0,0 0,4 0,2 0,8 0,2 0,0 0,1 0,3 0,-2 0,1 0,2 0,1 0,-3 0,-6 0,-3 0,-3 0,6 0,0 0,7 0,-1 0,7 0,0 0,6 0,-5 0,-3 0,-2 0,-11 0,0 0,-4 0,0 0,3 0,0 0,7 0,-4 0,0 0,-2 0,-3 0,4 0,-1 0,10 0,0 0,10 0,20 0,11 0,11 0,10 0,3 0,5 0,-4 0,-9 0,-3 0,-15 0,-8 0,-3 0,4 0,10 0,10 0,13 0,8 0,13 0,-2 0,1 0,-2 0,-1 0,-13 0,-9 0,-1 0,5 0,4 0,1 0,9 0,3 0,-6 0,3 0,-14 0,-13 0,-6 0,-10 0,-1 0,-9 0,-2 0,-9 0,-5 0,-7 0,-3 0,0 0,-4 0,-2 0,1 0,-1 0,-6 0,-2 0,-5 0,-3 0,-5 0,2 0,2 0,-1 0,-1 0,-6 0,-1 0,2 0,8 0,3 0,0 0,-1 0,-42 0,1 0,-1 0,0 0,0 0,8 0,32 0,8 0,-1 0,2 0,1 0,-4 0,-4 0,-4 0,4 0,5 0,10 0,9 0,5 0,-3 0,1 0,-4 0,-5 0,3 0,5 0,1 0,1 0,1 0,-5 0,2 0,-3 0,4 0,-1 0,4 0,4 0,-3 0,1 0,7 0,9 0,13 0,10 0,-5 0,7 0,-8 0,-6 0,-13 0,-5 0,0 0,-3 0,7 0,5 0,9 0,3 0,13 0,9 0,4 0,-11 0,-8 0,-9 0,-7 0,-6 0,1 0,5 0,4 0,-5 0,-5 0,-7 0,5 0,4 0,0 0,-3 0,-5 0,-6 0,1 0,-4 0,-6 0,2 0,-5 0,7 0,10 0,2 0,6 0,8 0,4 0,3 0,1 0,-3 0,-1 0,-1 0,-6 0,0 0,4 0,1 0,3 0,-6 0,-4 0,-7 0,1 0,6 0,4 0,0 0,-13 0,-6 0,1 0,1 0,-3 0,2 0,4 0,7 0,4 0,1 0,-5 0,-8 0,-7 0,-8 0,0 0,6 0,8 0,7 0,7 0,1 0,-7 0,-11 0,-2 0,-5 0,2 0,-1 0,2 0,-1 0,0 0,-6 0,-4 0,1 0,-2 0,3 0,2 0,4 0,1 0,4 0,-2 0,0 0,-5 0,-10 0,-4 0,-2 0,2 0,0 0,2 0,-1 0,3 0,2 0,-2 0,2 0,5 0,12 0,3 0,3 0,5 0,9 0,0 0,-5 0,6 0,-7 0,-2 0,-2 0,9 0,7 0,-4 0,-2 0,-11 0,-8 0,-2 0,14 0,17 0,12 0,12 0,6 0,-7 0,-13 0,-8 0,-2 0,-10 0,-5 0,-1 0,-3 0,-8 0,-5 0,-8 0,0 0,-5 0,7 0,15 0,9 0,3 0,4 0,-6 0,5 0,8 0,2 0,-3 0,0 0,-6 0,-8 0,-4 0,0 0,13 0,-8 0,4 0,4 0,9 0,5 0,-7 0,-5 0,-10 0,-5 0,-8 0,-2 0,0 0,5 0,-7 0,6 0,0 0,-2 0,1 0,-8 0,-5 0,-4 0,-6 0,-3 0,-3 0,4 0,0 0,2 0,3 0,-2 0,-2 0,5 0,-3 0,6 0,1 0,-2 0,4 0,3 0,-3 0,-4 0,-4 0,-1 0,-4 0,-1 0,-3 0,2 0,-5 0,-4 0,-8 0,-8 0,-3 0,6 0,-3 0,8 0,4 0,8 0,6 0,1 0,1 0,-2 0,-5 0,-5 0,-2 0,3 0,-2 0,-6 0,-7 0,-3 0,-6 0,-3 0,-3 0,-2 0,-2 0,0 0,0 0,-1 0,1 0,0 0,0 0,4 0,3 0,5 0,-2 0,0 0,-3 0,-2 0,-2 0,-2 0,0 0,-1 0,-1 0,1 0,4 0,0 0,0 0,-1 0,-1 0,0 0,-1 0,0 0,-1 0,0 0,0 0,1 0,-1 0,0 0,0 0,1 0,3 0,0 0,0 0,-1 0,0 0,-5 0,-1 0,0 0,0 0,1 0,1 0,0 0,-3 0,1 0,-1 0,2 0,0 0,1 0,1 0,0 0,0 0,0 0,1 0,-1 0,1 0,-1 0,1 0,-1 0,0 0,0 0,1 0,-1 0,0 0,1 0,-1 0,-3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20</a:t>
            </a:fld>
            <a:endParaRPr lang="en-US" altLang="en-US" dirty="0"/>
          </a:p>
        </p:txBody>
      </p:sp>
    </p:spTree>
    <p:extLst>
      <p:ext uri="{BB962C8B-B14F-4D97-AF65-F5344CB8AC3E}">
        <p14:creationId xmlns:p14="http://schemas.microsoft.com/office/powerpoint/2010/main" val="1475886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21</a:t>
            </a:fld>
            <a:endParaRPr lang="en-US" altLang="en-US" dirty="0"/>
          </a:p>
        </p:txBody>
      </p:sp>
    </p:spTree>
    <p:extLst>
      <p:ext uri="{BB962C8B-B14F-4D97-AF65-F5344CB8AC3E}">
        <p14:creationId xmlns:p14="http://schemas.microsoft.com/office/powerpoint/2010/main" val="1293430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D19EECC-A266-1737-F5FC-AE0BE0D5A52E}"/>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sz="1800" kern="0" dirty="0">
                <a:solidFill>
                  <a:srgbClr val="000000"/>
                </a:solidFill>
                <a:effectLst/>
                <a:latin typeface="Calibri" panose="020F0502020204030204" pitchFamily="34" charset="0"/>
                <a:ea typeface="ArnoPro-Regular"/>
                <a:cs typeface="Calibri" panose="020F0502020204030204" pitchFamily="34" charset="0"/>
              </a:rPr>
              <a:t>Global demand for graphite is projected to reach 1.9 million tons by 2028, and the battery-grade graphite market is set to be worth around $14 billion by 2025.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101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30</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3864746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3366302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sz="1800" kern="0" dirty="0">
                <a:effectLst/>
                <a:latin typeface="ArnoPro-Regular"/>
                <a:cs typeface="ArnoPro-Regular"/>
              </a:rPr>
              <a:t>There are four capture methods for carbon dioxide: chemical absorption, physical adsorption, membrane separation, and cryogenic distillation. </a:t>
            </a:r>
            <a:r>
              <a:rPr lang="en-IN" sz="1800" kern="0" dirty="0">
                <a:effectLst/>
                <a:latin typeface="ArnoPro-Regular"/>
                <a:ea typeface="Calibri" panose="020F0502020204030204" pitchFamily="34" charset="0"/>
                <a:cs typeface="ArnoPro-Regular"/>
              </a:rPr>
              <a:t>Many methods have been proposed and attempted or applied for carbon dioxide storage, including capturing carbon dioxide and using high-pressure water to inject carbon dioxide and seal it in abandoned oil or gas fields or convert it into dry ice and bury it deep in the seabed.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586935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Times New Roman" panose="02020603050405020304" pitchFamily="18" charset="0"/>
                <a:ea typeface="Calibri" panose="020F0502020204030204" pitchFamily="34" charset="0"/>
              </a:rPr>
              <a:t>Metallothermic reduction is a process where a metal is used as a reducing agent to obtain a specific metal or compound from source materials like oxides or halides.</a:t>
            </a:r>
            <a:endParaRPr lang="en-IN"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3045582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noPro-Regular"/>
                <a:cs typeface="ArnoPro-Regular"/>
              </a:rPr>
              <a:t>Single walled CNT is shaped like regular hexagonal lattice drawn on an infinite</a:t>
            </a:r>
            <a:r>
              <a:rPr lang="en-US" sz="1800" dirty="0">
                <a:effectLst/>
                <a:latin typeface="Calibri" panose="020F0502020204030204" pitchFamily="34" charset="0"/>
                <a:ea typeface="ArnoPro-Regular"/>
                <a:cs typeface="ArnoPro-Regular"/>
              </a:rPr>
              <a:t> </a:t>
            </a:r>
            <a:r>
              <a:rPr lang="en-US" sz="1800" dirty="0">
                <a:effectLst/>
                <a:latin typeface="ArnoPro-Regular"/>
                <a:cs typeface="ArnoPro-Regular"/>
              </a:rPr>
              <a:t>cylindrical</a:t>
            </a:r>
            <a:r>
              <a:rPr lang="en-US" sz="1800" dirty="0">
                <a:effectLst/>
                <a:latin typeface="Calibri" panose="020F0502020204030204" pitchFamily="34" charset="0"/>
                <a:ea typeface="ArnoPro-Regular"/>
                <a:cs typeface="ArnoPro-Regular"/>
              </a:rPr>
              <a:t> </a:t>
            </a:r>
            <a:r>
              <a:rPr lang="en-US" sz="1800" dirty="0">
                <a:effectLst/>
                <a:latin typeface="ArnoPro-Regular"/>
                <a:cs typeface="ArnoPro-Regular"/>
              </a:rPr>
              <a:t>surface, whose vertices are the positions of the carbon atoms. </a:t>
            </a:r>
            <a:r>
              <a:rPr lang="en-US" sz="1800" kern="0" dirty="0">
                <a:effectLst/>
                <a:latin typeface="ArnoPro-Regular"/>
                <a:cs typeface="ArnoPro-Regular"/>
              </a:rPr>
              <a:t>Multi walled CNT are tube-in-tube structures of single walled CNTs. </a:t>
            </a:r>
            <a:endParaRPr lang="en-IN"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12</a:t>
            </a:fld>
            <a:endParaRPr lang="en-US" altLang="en-US" dirty="0"/>
          </a:p>
        </p:txBody>
      </p:sp>
    </p:spTree>
    <p:extLst>
      <p:ext uri="{BB962C8B-B14F-4D97-AF65-F5344CB8AC3E}">
        <p14:creationId xmlns:p14="http://schemas.microsoft.com/office/powerpoint/2010/main" val="1895406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18</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19</a:t>
            </a:fld>
            <a:endParaRPr lang="en-US" altLang="en-US" dirty="0"/>
          </a:p>
        </p:txBody>
      </p:sp>
    </p:spTree>
    <p:extLst>
      <p:ext uri="{BB962C8B-B14F-4D97-AF65-F5344CB8AC3E}">
        <p14:creationId xmlns:p14="http://schemas.microsoft.com/office/powerpoint/2010/main" val="769741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tx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7007FCA-3EC9-46F6-BE85-2DE9F97B485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383" name="Title 381">
            <a:extLst>
              <a:ext uri="{FF2B5EF4-FFF2-40B4-BE49-F238E27FC236}">
                <a16:creationId xmlns:a16="http://schemas.microsoft.com/office/drawing/2014/main" id="{219026B8-F099-4229-B446-9FE2B966BEF7}"/>
              </a:ext>
            </a:extLst>
          </p:cNvPr>
          <p:cNvSpPr>
            <a:spLocks noGrp="1"/>
          </p:cNvSpPr>
          <p:nvPr>
            <p:ph type="title"/>
          </p:nvPr>
        </p:nvSpPr>
        <p:spPr>
          <a:xfrm>
            <a:off x="2581656" y="2304288"/>
            <a:ext cx="7022592" cy="2258568"/>
          </a:xfrm>
        </p:spPr>
        <p:txBody>
          <a:bodyPr vert="horz" lIns="91440" tIns="45720" rIns="91440" bIns="45720" rtlCol="0" anchor="ctr">
            <a:normAutofit/>
          </a:bodyPr>
          <a:lstStyle>
            <a:lvl1pPr algn="ctr">
              <a:defRPr lang="en-US" sz="4800" b="1">
                <a:solidFill>
                  <a:schemeClr val="accent4">
                    <a:lumMod val="75000"/>
                  </a:schemeClr>
                </a:solidFill>
                <a:ea typeface="+mn-ea"/>
                <a:cs typeface="+mn-cs"/>
              </a:defRPr>
            </a:lvl1pPr>
          </a:lstStyle>
          <a:p>
            <a:pPr marL="0" lvl="0" indent="0" algn="ctr">
              <a:lnSpc>
                <a:spcPct val="110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63099788"/>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5"/>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2" name="Graphic 1">
            <a:extLst>
              <a:ext uri="{FF2B5EF4-FFF2-40B4-BE49-F238E27FC236}">
                <a16:creationId xmlns:a16="http://schemas.microsoft.com/office/drawing/2014/main" id="{29AB818C-9403-4CA7-8FC5-347DDE455E77}"/>
              </a:ext>
            </a:extLst>
          </p:cNvPr>
          <p:cNvPicPr>
            <a:picLocks noChangeAspect="1"/>
          </p:cNvPicPr>
          <p:nvPr userDrawn="1"/>
        </p:nvPicPr>
        <p:blipFill>
          <a:blip r:embed="rId2">
            <a:alphaModFix amt="40000"/>
            <a:extLst>
              <a:ext uri="{96DAC541-7B7A-43D3-8B79-37D633B846F1}">
                <asvg:svgBlip xmlns:asvg="http://schemas.microsoft.com/office/drawing/2016/SVG/main" r:embed="rId3"/>
              </a:ext>
            </a:extLst>
          </a:blip>
          <a:stretch>
            <a:fillRect/>
          </a:stretch>
        </p:blipFill>
        <p:spPr>
          <a:xfrm>
            <a:off x="0" y="5791200"/>
            <a:ext cx="12192000" cy="1066800"/>
          </a:xfrm>
          <a:prstGeom prst="rect">
            <a:avLst/>
          </a:prstGeom>
        </p:spPr>
      </p:pic>
    </p:spTree>
    <p:extLst>
      <p:ext uri="{BB962C8B-B14F-4D97-AF65-F5344CB8AC3E}">
        <p14:creationId xmlns:p14="http://schemas.microsoft.com/office/powerpoint/2010/main" val="127035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4" name="Title 1">
            <a:extLst>
              <a:ext uri="{FF2B5EF4-FFF2-40B4-BE49-F238E27FC236}">
                <a16:creationId xmlns:a16="http://schemas.microsoft.com/office/drawing/2014/main"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4">
                    <a:lumMod val="40000"/>
                    <a:lumOff val="60000"/>
                  </a:schemeClr>
                </a:solidFill>
                <a:effectLst/>
                <a:latin typeface="+mj-lt"/>
                <a:ea typeface="+mn-ea"/>
                <a:cs typeface="Segoe UI" pitchFamily="34" charset="0"/>
              </a:defRPr>
            </a:lvl1pPr>
          </a:lstStyle>
          <a:p>
            <a:pPr lvl="0"/>
            <a:r>
              <a:rPr lang="en-US" dirty="0"/>
              <a:t>Click to edit Master text styles</a:t>
            </a:r>
          </a:p>
        </p:txBody>
      </p:sp>
      <p:pic>
        <p:nvPicPr>
          <p:cNvPr id="3" name="Graphic 2" hidden="1">
            <a:extLst>
              <a:ext uri="{FF2B5EF4-FFF2-40B4-BE49-F238E27FC236}">
                <a16:creationId xmlns:a16="http://schemas.microsoft.com/office/drawing/2014/main" id="{D0B12BD8-7E23-4DB3-9F3C-68F6FF145E6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72650" y="0"/>
            <a:ext cx="2419350" cy="2619375"/>
          </a:xfrm>
          <a:prstGeom prst="rect">
            <a:avLst/>
          </a:prstGeom>
        </p:spPr>
      </p:pic>
      <p:pic>
        <p:nvPicPr>
          <p:cNvPr id="2" name="Graphic 1">
            <a:extLst>
              <a:ext uri="{FF2B5EF4-FFF2-40B4-BE49-F238E27FC236}">
                <a16:creationId xmlns:a16="http://schemas.microsoft.com/office/drawing/2014/main" id="{85143907-CDEB-455C-878E-7AE28AF7D2B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5418919" y="0"/>
            <a:ext cx="6407956" cy="1783952"/>
          </a:xfrm>
          <a:prstGeom prst="rect">
            <a:avLst/>
          </a:prstGeom>
        </p:spPr>
      </p:pic>
    </p:spTree>
    <p:extLst>
      <p:ext uri="{BB962C8B-B14F-4D97-AF65-F5344CB8AC3E}">
        <p14:creationId xmlns:p14="http://schemas.microsoft.com/office/powerpoint/2010/main" val="549727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10/13/2023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252283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4"/>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4">
                    <a:lumMod val="50000"/>
                  </a:schemeClr>
                </a:solidFill>
              </a:defRPr>
            </a:lvl1pPr>
            <a:lvl2pPr marL="283464" indent="-283464">
              <a:spcBef>
                <a:spcPts val="1000"/>
              </a:spcBef>
              <a:defRPr sz="1800">
                <a:solidFill>
                  <a:schemeClr val="accent4">
                    <a:lumMod val="50000"/>
                  </a:schemeClr>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lgn="ctr">
              <a:buNone/>
              <a:defRPr sz="1600">
                <a:solidFill>
                  <a:schemeClr val="accent4">
                    <a:lumMod val="50000"/>
                  </a:schemeClr>
                </a:solidFill>
              </a:defRPr>
            </a:lvl1pPr>
          </a:lstStyle>
          <a:p>
            <a:r>
              <a:rPr lang="en-US"/>
              <a:t>Click icon to add picture</a:t>
            </a:r>
            <a:endParaRPr lang="en-US" dirty="0"/>
          </a:p>
        </p:txBody>
      </p:sp>
      <p:pic>
        <p:nvPicPr>
          <p:cNvPr id="2" name="Graphic 1">
            <a:extLst>
              <a:ext uri="{FF2B5EF4-FFF2-40B4-BE49-F238E27FC236}">
                <a16:creationId xmlns:a16="http://schemas.microsoft.com/office/drawing/2014/main" id="{09498076-A8F2-48B0-807A-C402BDA60D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074048"/>
            <a:ext cx="6407956" cy="1783952"/>
          </a:xfrm>
          <a:prstGeom prst="rect">
            <a:avLst/>
          </a:prstGeom>
        </p:spPr>
      </p:pic>
      <p:sp>
        <p:nvSpPr>
          <p:cNvPr id="3" name="Title 2">
            <a:extLst>
              <a:ext uri="{FF2B5EF4-FFF2-40B4-BE49-F238E27FC236}">
                <a16:creationId xmlns:a16="http://schemas.microsoft.com/office/drawing/2014/main" id="{5CF9E2C1-844F-4C0E-A423-111C77AEEF18}"/>
              </a:ext>
            </a:extLst>
          </p:cNvPr>
          <p:cNvSpPr>
            <a:spLocks noGrp="1"/>
          </p:cNvSpPr>
          <p:nvPr>
            <p:ph type="title"/>
          </p:nvPr>
        </p:nvSpPr>
        <p:spPr>
          <a:xfrm>
            <a:off x="762000" y="715961"/>
            <a:ext cx="5334000"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410008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lvl1pPr>
            <a:lvl2pPr marL="283464" indent="-283464">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pic>
        <p:nvPicPr>
          <p:cNvPr id="2" name="Graphic 1" hidden="1">
            <a:extLst>
              <a:ext uri="{FF2B5EF4-FFF2-40B4-BE49-F238E27FC236}">
                <a16:creationId xmlns:a16="http://schemas.microsoft.com/office/drawing/2014/main" id="{295740BA-9B4E-4B38-827D-32544CDF758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92800"/>
            <a:ext cx="12192000" cy="965200"/>
          </a:xfrm>
          <a:prstGeom prst="rect">
            <a:avLst/>
          </a:prstGeom>
        </p:spPr>
      </p:pic>
      <p:pic>
        <p:nvPicPr>
          <p:cNvPr id="3" name="Graphic 2">
            <a:extLst>
              <a:ext uri="{FF2B5EF4-FFF2-40B4-BE49-F238E27FC236}">
                <a16:creationId xmlns:a16="http://schemas.microsoft.com/office/drawing/2014/main" id="{29C593AE-D9D2-42FE-A240-F97D187261D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327681"/>
            <a:ext cx="5496910" cy="1530320"/>
          </a:xfrm>
          <a:prstGeom prst="rect">
            <a:avLst/>
          </a:prstGeom>
        </p:spPr>
      </p:pic>
      <p:sp>
        <p:nvSpPr>
          <p:cNvPr id="11" name="Title 2">
            <a:extLst>
              <a:ext uri="{FF2B5EF4-FFF2-40B4-BE49-F238E27FC236}">
                <a16:creationId xmlns:a16="http://schemas.microsoft.com/office/drawing/2014/main" id="{9AA0A799-2244-4DB2-ACAB-F6DA87A73055}"/>
              </a:ext>
            </a:extLst>
          </p:cNvPr>
          <p:cNvSpPr>
            <a:spLocks noGrp="1"/>
          </p:cNvSpPr>
          <p:nvPr>
            <p:ph type="title"/>
          </p:nvPr>
        </p:nvSpPr>
        <p:spPr>
          <a:xfrm>
            <a:off x="762000" y="715961"/>
            <a:ext cx="5334000" cy="1189037"/>
          </a:xfrm>
        </p:spPr>
        <p:txBody>
          <a:bodyPr vert="horz" lIns="91440" tIns="45720" rIns="91440" bIns="45720" rtlCol="0" anchor="t">
            <a:normAutofit/>
          </a:bodyPr>
          <a:lstStyle>
            <a:lvl1pPr>
              <a:defRPr lang="en-US" sz="4000" b="1">
                <a:solidFill>
                  <a:schemeClr val="tx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830834994"/>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Dark">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bg1"/>
                </a:solidFill>
              </a:defRPr>
            </a:lvl1pPr>
            <a:lvl2pPr marL="283464" indent="-283464">
              <a:spcBef>
                <a:spcPts val="1000"/>
              </a:spcBef>
              <a:defRPr sz="1800">
                <a:solidFill>
                  <a:schemeClr val="bg1"/>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A997D967-7D0C-43B1-AF0D-22448F0504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55106" y="0"/>
            <a:ext cx="3136894" cy="6858000"/>
          </a:xfrm>
          <a:prstGeom prst="rect">
            <a:avLst/>
          </a:prstGeom>
        </p:spPr>
      </p:pic>
      <p:sp>
        <p:nvSpPr>
          <p:cNvPr id="5" name="Title 2">
            <a:extLst>
              <a:ext uri="{FF2B5EF4-FFF2-40B4-BE49-F238E27FC236}">
                <a16:creationId xmlns:a16="http://schemas.microsoft.com/office/drawing/2014/main" id="{9B292CAA-5A7B-44A6-B47D-2FE9F593A944}"/>
              </a:ext>
            </a:extLst>
          </p:cNvPr>
          <p:cNvSpPr>
            <a:spLocks noGrp="1"/>
          </p:cNvSpPr>
          <p:nvPr>
            <p:ph type="title"/>
          </p:nvPr>
        </p:nvSpPr>
        <p:spPr>
          <a:xfrm>
            <a:off x="761999" y="715961"/>
            <a:ext cx="6476999" cy="1189037"/>
          </a:xfrm>
        </p:spPr>
        <p:txBody>
          <a:bodyPr vert="horz" lIns="91440" tIns="45720" rIns="91440" bIns="45720" rtlCol="0" anchor="t">
            <a:normAutofit/>
          </a:bodyPr>
          <a:lstStyle>
            <a:lvl1pPr>
              <a:defRPr lang="en-US" sz="4000" b="1">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622252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Light">
    <p:bg>
      <p:bgPr>
        <a:solidFill>
          <a:schemeClr val="bg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A997D967-7D0C-43B1-AF0D-22448F0504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55106" y="0"/>
            <a:ext cx="3136894" cy="6858000"/>
          </a:xfrm>
          <a:prstGeom prst="rect">
            <a:avLst/>
          </a:prstGeom>
        </p:spPr>
      </p:pic>
      <p:sp>
        <p:nvSpPr>
          <p:cNvPr id="5" name="Title 2">
            <a:extLst>
              <a:ext uri="{FF2B5EF4-FFF2-40B4-BE49-F238E27FC236}">
                <a16:creationId xmlns:a16="http://schemas.microsoft.com/office/drawing/2014/main" id="{9B292CAA-5A7B-44A6-B47D-2FE9F593A944}"/>
              </a:ext>
            </a:extLst>
          </p:cNvPr>
          <p:cNvSpPr>
            <a:spLocks noGrp="1"/>
          </p:cNvSpPr>
          <p:nvPr>
            <p:ph type="title"/>
          </p:nvPr>
        </p:nvSpPr>
        <p:spPr>
          <a:xfrm>
            <a:off x="761999" y="715961"/>
            <a:ext cx="6476999"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421192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457700" y="1905000"/>
            <a:ext cx="7219043"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805C4425-09AC-4097-B868-D49C9D64C8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03"/>
            <a:ext cx="3720664" cy="6857194"/>
          </a:xfrm>
          <a:prstGeom prst="rect">
            <a:avLst/>
          </a:prstGeom>
        </p:spPr>
      </p:pic>
      <p:sp>
        <p:nvSpPr>
          <p:cNvPr id="5" name="Title 2">
            <a:extLst>
              <a:ext uri="{FF2B5EF4-FFF2-40B4-BE49-F238E27FC236}">
                <a16:creationId xmlns:a16="http://schemas.microsoft.com/office/drawing/2014/main" id="{C6104E15-F449-422E-973A-1899DDF43DE1}"/>
              </a:ext>
            </a:extLst>
          </p:cNvPr>
          <p:cNvSpPr>
            <a:spLocks noGrp="1"/>
          </p:cNvSpPr>
          <p:nvPr>
            <p:ph type="title"/>
          </p:nvPr>
        </p:nvSpPr>
        <p:spPr>
          <a:xfrm>
            <a:off x="4457699" y="715961"/>
            <a:ext cx="7219043"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95596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Orang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470216E-CA87-491C-BBBE-DDFD70D768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94" t="34041" r="11052" b="45480"/>
          <a:stretch/>
        </p:blipFill>
        <p:spPr>
          <a:xfrm>
            <a:off x="-3048" y="35012"/>
            <a:ext cx="12198096" cy="6787977"/>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9018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Green">
    <p:bg>
      <p:bgPr>
        <a:solidFill>
          <a:schemeClr val="accent5"/>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470216E-CA87-491C-BBBE-DDFD70D768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94" t="34041" r="11052" b="45480"/>
          <a:stretch/>
        </p:blipFill>
        <p:spPr>
          <a:xfrm>
            <a:off x="-3048" y="35012"/>
            <a:ext cx="12198096" cy="6787977"/>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64887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4"/>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1">
                    <a:lumMod val="75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pPr lvl="0"/>
            <a:r>
              <a:rPr lang="en-US" dirty="0"/>
              <a:t>Click to edit Master text styles</a:t>
            </a:r>
          </a:p>
        </p:txBody>
      </p:sp>
      <p:pic>
        <p:nvPicPr>
          <p:cNvPr id="3" name="Graphic 2">
            <a:extLst>
              <a:ext uri="{FF2B5EF4-FFF2-40B4-BE49-F238E27FC236}">
                <a16:creationId xmlns:a16="http://schemas.microsoft.com/office/drawing/2014/main" id="{F781D833-01F3-4F75-8F62-D60039CA3703}"/>
              </a:ext>
            </a:extLst>
          </p:cNvPr>
          <p:cNvPicPr>
            <a:picLocks noChangeAspect="1"/>
          </p:cNvPicPr>
          <p:nvPr userDrawn="1"/>
        </p:nvPicPr>
        <p:blipFill>
          <a:blip r:embed="rId2">
            <a:alphaModFix amt="50000"/>
            <a:extLst>
              <a:ext uri="{96DAC541-7B7A-43D3-8B79-37D633B846F1}">
                <asvg:svgBlip xmlns:asvg="http://schemas.microsoft.com/office/drawing/2016/SVG/main" r:embed="rId3"/>
              </a:ext>
            </a:extLst>
          </a:blip>
          <a:stretch>
            <a:fillRect/>
          </a:stretch>
        </p:blipFill>
        <p:spPr>
          <a:xfrm>
            <a:off x="0" y="5791200"/>
            <a:ext cx="12192000" cy="1066800"/>
          </a:xfrm>
          <a:prstGeom prst="rect">
            <a:avLst/>
          </a:prstGeom>
        </p:spPr>
      </p:pic>
    </p:spTree>
    <p:extLst>
      <p:ext uri="{BB962C8B-B14F-4D97-AF65-F5344CB8AC3E}">
        <p14:creationId xmlns:p14="http://schemas.microsoft.com/office/powerpoint/2010/main" val="127394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10/13/2023</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99189903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7" r:id="rId5"/>
    <p:sldLayoutId id="2147483710" r:id="rId6"/>
    <p:sldLayoutId id="2147483716" r:id="rId7"/>
    <p:sldLayoutId id="2147483718" r:id="rId8"/>
    <p:sldLayoutId id="2147483712" r:id="rId9"/>
    <p:sldLayoutId id="2147483713" r:id="rId10"/>
    <p:sldLayoutId id="2147483714" r:id="rId11"/>
    <p:sldLayoutId id="214748371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customXml" Target="../ink/ink5.xml"/><Relationship Id="rId4" Type="http://schemas.openxmlformats.org/officeDocument/2006/relationships/image" Target="../media/image2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Carbon_dioxide" TargetMode="External"/><Relationship Id="rId7" Type="http://schemas.openxmlformats.org/officeDocument/2006/relationships/hyperlink" Target="https://en.wikipedia.org/wiki/Carbon_nanofiber" TargetMode="External"/><Relationship Id="rId2" Type="http://schemas.openxmlformats.org/officeDocument/2006/relationships/hyperlink" Target="https://pubs.acs.org/doi/10.1021/acs.energyfuels.3c02204?ref=pdf" TargetMode="External"/><Relationship Id="rId1" Type="http://schemas.openxmlformats.org/officeDocument/2006/relationships/slideLayout" Target="../slideLayouts/slideLayout5.xml"/><Relationship Id="rId6" Type="http://schemas.openxmlformats.org/officeDocument/2006/relationships/hyperlink" Target="https://en.wikipedia.org/wiki/Carbon_nanotube" TargetMode="External"/><Relationship Id="rId5" Type="http://schemas.openxmlformats.org/officeDocument/2006/relationships/hyperlink" Target="https://en.wikipedia.org/wiki/Atmosphere_of_Earth#Composition" TargetMode="External"/><Relationship Id="rId4" Type="http://schemas.openxmlformats.org/officeDocument/2006/relationships/hyperlink" Target="https://en.wikipedia.org/wiki/Carbon_dioxide_in_Earth%27s_atmospher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68E5CF-FC82-40DA-8E6D-0BFF887BD80E}"/>
              </a:ext>
            </a:extLst>
          </p:cNvPr>
          <p:cNvSpPr>
            <a:spLocks noGrp="1"/>
          </p:cNvSpPr>
          <p:nvPr>
            <p:ph type="title"/>
          </p:nvPr>
        </p:nvSpPr>
        <p:spPr>
          <a:xfrm>
            <a:off x="2584704" y="866427"/>
            <a:ext cx="7022592" cy="2258568"/>
          </a:xfrm>
        </p:spPr>
        <p:txBody>
          <a:bodyPr anchor="ctr"/>
          <a:lstStyle/>
          <a:p>
            <a:r>
              <a:rPr lang="en-US" dirty="0"/>
              <a:t>ELECTROCHEMICAL REDUCTION OF CARBON DIOXIDE</a:t>
            </a:r>
          </a:p>
        </p:txBody>
      </p:sp>
      <p:sp>
        <p:nvSpPr>
          <p:cNvPr id="2" name="TextBox 1">
            <a:extLst>
              <a:ext uri="{FF2B5EF4-FFF2-40B4-BE49-F238E27FC236}">
                <a16:creationId xmlns:a16="http://schemas.microsoft.com/office/drawing/2014/main" id="{EC962FBC-FD19-B675-AF6B-CACD786E9D8B}"/>
              </a:ext>
            </a:extLst>
          </p:cNvPr>
          <p:cNvSpPr txBox="1"/>
          <p:nvPr/>
        </p:nvSpPr>
        <p:spPr>
          <a:xfrm>
            <a:off x="3756991" y="3995530"/>
            <a:ext cx="4678017" cy="1200329"/>
          </a:xfrm>
          <a:prstGeom prst="rect">
            <a:avLst/>
          </a:prstGeom>
          <a:noFill/>
        </p:spPr>
        <p:txBody>
          <a:bodyPr wrap="square" rtlCol="0">
            <a:spAutoFit/>
          </a:bodyPr>
          <a:lstStyle/>
          <a:p>
            <a:r>
              <a:rPr lang="en-IN" b="1" dirty="0">
                <a:solidFill>
                  <a:schemeClr val="bg1"/>
                </a:solidFill>
              </a:rPr>
              <a:t>SWAPNIL GANGRADE</a:t>
            </a:r>
          </a:p>
          <a:p>
            <a:r>
              <a:rPr lang="en-IN" b="1" dirty="0">
                <a:solidFill>
                  <a:schemeClr val="bg1"/>
                </a:solidFill>
              </a:rPr>
              <a:t>210122060</a:t>
            </a:r>
          </a:p>
          <a:p>
            <a:endParaRPr lang="en-IN" b="1" dirty="0">
              <a:solidFill>
                <a:schemeClr val="bg1"/>
              </a:solidFill>
            </a:endParaRPr>
          </a:p>
          <a:p>
            <a:r>
              <a:rPr lang="en-IN" b="1" dirty="0">
                <a:solidFill>
                  <a:schemeClr val="bg1"/>
                </a:solidFill>
              </a:rPr>
              <a:t>13</a:t>
            </a:r>
            <a:r>
              <a:rPr lang="en-IN" b="1" baseline="30000" dirty="0">
                <a:solidFill>
                  <a:schemeClr val="bg1"/>
                </a:solidFill>
              </a:rPr>
              <a:t>TH</a:t>
            </a:r>
            <a:r>
              <a:rPr lang="en-IN" b="1" dirty="0">
                <a:solidFill>
                  <a:schemeClr val="bg1"/>
                </a:solidFill>
              </a:rPr>
              <a:t> OCTOBER , 2023</a:t>
            </a:r>
          </a:p>
        </p:txBody>
      </p:sp>
    </p:spTree>
    <p:extLst>
      <p:ext uri="{BB962C8B-B14F-4D97-AF65-F5344CB8AC3E}">
        <p14:creationId xmlns:p14="http://schemas.microsoft.com/office/powerpoint/2010/main" val="415239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E50E06-E63E-4F56-A2A4-9E76FE39B5A4}"/>
              </a:ext>
            </a:extLst>
          </p:cNvPr>
          <p:cNvSpPr>
            <a:spLocks noGrp="1"/>
          </p:cNvSpPr>
          <p:nvPr>
            <p:ph type="title"/>
          </p:nvPr>
        </p:nvSpPr>
        <p:spPr>
          <a:xfrm>
            <a:off x="284922" y="205754"/>
            <a:ext cx="10694504" cy="761656"/>
          </a:xfrm>
        </p:spPr>
        <p:txBody>
          <a:bodyPr/>
          <a:lstStyle/>
          <a:p>
            <a:r>
              <a:rPr lang="en-US" dirty="0"/>
              <a:t>MECHANISMS FOR CO</a:t>
            </a:r>
            <a:r>
              <a:rPr lang="en-US" baseline="-25000" dirty="0"/>
              <a:t>2 </a:t>
            </a:r>
            <a:r>
              <a:rPr lang="en-US" dirty="0"/>
              <a:t>REDUCTION</a:t>
            </a:r>
          </a:p>
        </p:txBody>
      </p:sp>
      <p:sp>
        <p:nvSpPr>
          <p:cNvPr id="3" name="Text Placeholder 2">
            <a:extLst>
              <a:ext uri="{FF2B5EF4-FFF2-40B4-BE49-F238E27FC236}">
                <a16:creationId xmlns:a16="http://schemas.microsoft.com/office/drawing/2014/main" id="{00F984E2-31A5-468B-BDD2-9BF3D346F298}"/>
              </a:ext>
            </a:extLst>
          </p:cNvPr>
          <p:cNvSpPr>
            <a:spLocks noGrp="1"/>
          </p:cNvSpPr>
          <p:nvPr>
            <p:ph type="body" sz="quarter" idx="11"/>
          </p:nvPr>
        </p:nvSpPr>
        <p:spPr>
          <a:xfrm>
            <a:off x="284921" y="1212574"/>
            <a:ext cx="6056243" cy="3346174"/>
          </a:xfrm>
        </p:spPr>
        <p:txBody>
          <a:bodyPr>
            <a:normAutofit/>
          </a:bodyPr>
          <a:lstStyle/>
          <a:p>
            <a:pPr marL="0" lvl="1" indent="0">
              <a:buNone/>
            </a:pPr>
            <a:r>
              <a:rPr lang="en-US" sz="2000" dirty="0">
                <a:solidFill>
                  <a:schemeClr val="bg1"/>
                </a:solidFill>
              </a:rPr>
              <a:t>Several techniques have been investigated by the researchers for the direct conversion of Carbon Dioxide into solid Carbon materials. Our main concern narrows down to the following Two approaches :-</a:t>
            </a:r>
          </a:p>
          <a:p>
            <a:pPr marL="0" lvl="1" indent="0">
              <a:buNone/>
            </a:pPr>
            <a:endParaRPr lang="en-US" sz="2000" dirty="0">
              <a:solidFill>
                <a:schemeClr val="bg1"/>
              </a:solidFill>
            </a:endParaRPr>
          </a:p>
          <a:p>
            <a:pPr marL="342900" lvl="1" indent="-342900">
              <a:buFont typeface="+mj-lt"/>
              <a:buAutoNum type="arabicPeriod"/>
            </a:pPr>
            <a:r>
              <a:rPr lang="en-US" sz="2000" b="1" dirty="0">
                <a:solidFill>
                  <a:schemeClr val="bg1"/>
                </a:solidFill>
              </a:rPr>
              <a:t>Metallothermic Reactions</a:t>
            </a:r>
          </a:p>
          <a:p>
            <a:pPr marL="342900" lvl="1" indent="-342900">
              <a:buFont typeface="+mj-lt"/>
              <a:buAutoNum type="arabicPeriod"/>
            </a:pPr>
            <a:endParaRPr lang="en-US" sz="2000" b="1" dirty="0">
              <a:solidFill>
                <a:schemeClr val="bg1"/>
              </a:solidFill>
            </a:endParaRPr>
          </a:p>
          <a:p>
            <a:pPr marL="342900" lvl="1" indent="-342900">
              <a:buFont typeface="+mj-lt"/>
              <a:buAutoNum type="arabicPeriod"/>
            </a:pPr>
            <a:r>
              <a:rPr lang="en-US" sz="2000" b="1" dirty="0">
                <a:solidFill>
                  <a:schemeClr val="bg1"/>
                </a:solidFill>
              </a:rPr>
              <a:t>Electrochemical Reactions</a:t>
            </a:r>
          </a:p>
          <a:p>
            <a:endParaRPr lang="en-US" dirty="0"/>
          </a:p>
        </p:txBody>
      </p:sp>
    </p:spTree>
    <p:extLst>
      <p:ext uri="{BB962C8B-B14F-4D97-AF65-F5344CB8AC3E}">
        <p14:creationId xmlns:p14="http://schemas.microsoft.com/office/powerpoint/2010/main" val="215950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E50E06-E63E-4F56-A2A4-9E76FE39B5A4}"/>
              </a:ext>
            </a:extLst>
          </p:cNvPr>
          <p:cNvSpPr>
            <a:spLocks noGrp="1"/>
          </p:cNvSpPr>
          <p:nvPr>
            <p:ph type="title"/>
          </p:nvPr>
        </p:nvSpPr>
        <p:spPr>
          <a:xfrm>
            <a:off x="318051" y="205753"/>
            <a:ext cx="10012017" cy="635761"/>
          </a:xfrm>
        </p:spPr>
        <p:txBody>
          <a:bodyPr>
            <a:normAutofit fontScale="90000"/>
          </a:bodyPr>
          <a:lstStyle/>
          <a:p>
            <a:r>
              <a:rPr lang="en-US" dirty="0"/>
              <a:t>MECHANISMS FOR CO</a:t>
            </a:r>
            <a:r>
              <a:rPr lang="en-US" baseline="-25000" dirty="0"/>
              <a:t>2 </a:t>
            </a:r>
            <a:r>
              <a:rPr lang="en-US" dirty="0"/>
              <a:t>REDUCTION</a:t>
            </a:r>
          </a:p>
        </p:txBody>
      </p:sp>
      <p:sp>
        <p:nvSpPr>
          <p:cNvPr id="3" name="Text Placeholder 2">
            <a:extLst>
              <a:ext uri="{FF2B5EF4-FFF2-40B4-BE49-F238E27FC236}">
                <a16:creationId xmlns:a16="http://schemas.microsoft.com/office/drawing/2014/main" id="{00F984E2-31A5-468B-BDD2-9BF3D346F298}"/>
              </a:ext>
            </a:extLst>
          </p:cNvPr>
          <p:cNvSpPr>
            <a:spLocks noGrp="1"/>
          </p:cNvSpPr>
          <p:nvPr>
            <p:ph type="body" sz="quarter" idx="11"/>
          </p:nvPr>
        </p:nvSpPr>
        <p:spPr>
          <a:xfrm>
            <a:off x="318051" y="1013791"/>
            <a:ext cx="8507897" cy="2494721"/>
          </a:xfrm>
        </p:spPr>
        <p:txBody>
          <a:bodyPr>
            <a:normAutofit/>
          </a:bodyPr>
          <a:lstStyle/>
          <a:p>
            <a:pPr marL="0" lvl="1" indent="0">
              <a:buNone/>
            </a:pPr>
            <a:r>
              <a:rPr lang="en-US" sz="2400" b="1" dirty="0">
                <a:solidFill>
                  <a:schemeClr val="bg1"/>
                </a:solidFill>
              </a:rPr>
              <a:t>1. Metallothermic Reactions</a:t>
            </a:r>
          </a:p>
          <a:p>
            <a:pPr marL="0" lvl="1" indent="0">
              <a:buNone/>
            </a:pPr>
            <a:r>
              <a:rPr lang="en-US" sz="2400" dirty="0">
                <a:solidFill>
                  <a:schemeClr val="bg1"/>
                </a:solidFill>
              </a:rPr>
              <a:t>Previously, researchers have transformed carbon dioxide into Carbon spheres, Graphene, Graphite and Carbon nanotubes.</a:t>
            </a:r>
            <a:r>
              <a:rPr lang="en-US" sz="2400" dirty="0"/>
              <a:t> </a:t>
            </a:r>
            <a:endParaRPr lang="en-US" sz="2400" b="1" dirty="0"/>
          </a:p>
        </p:txBody>
      </p:sp>
      <p:graphicFrame>
        <p:nvGraphicFramePr>
          <p:cNvPr id="4" name="Table 4">
            <a:extLst>
              <a:ext uri="{FF2B5EF4-FFF2-40B4-BE49-F238E27FC236}">
                <a16:creationId xmlns:a16="http://schemas.microsoft.com/office/drawing/2014/main" id="{472E297C-38C6-1B69-CFDC-C87925EE4410}"/>
              </a:ext>
            </a:extLst>
          </p:cNvPr>
          <p:cNvGraphicFramePr>
            <a:graphicFrameLocks noGrp="1"/>
          </p:cNvGraphicFramePr>
          <p:nvPr>
            <p:extLst>
              <p:ext uri="{D42A27DB-BD31-4B8C-83A1-F6EECF244321}">
                <p14:modId xmlns:p14="http://schemas.microsoft.com/office/powerpoint/2010/main" val="578526219"/>
              </p:ext>
            </p:extLst>
          </p:nvPr>
        </p:nvGraphicFramePr>
        <p:xfrm>
          <a:off x="318051" y="2271144"/>
          <a:ext cx="10542106" cy="2089277"/>
        </p:xfrm>
        <a:graphic>
          <a:graphicData uri="http://schemas.openxmlformats.org/drawingml/2006/table">
            <a:tbl>
              <a:tblPr firstRow="1" bandRow="1">
                <a:tableStyleId>{5C22544A-7EE6-4342-B048-85BDC9FD1C3A}</a:tableStyleId>
              </a:tblPr>
              <a:tblGrid>
                <a:gridCol w="2157516">
                  <a:extLst>
                    <a:ext uri="{9D8B030D-6E8A-4147-A177-3AD203B41FA5}">
                      <a16:colId xmlns:a16="http://schemas.microsoft.com/office/drawing/2014/main" val="229361562"/>
                    </a:ext>
                  </a:extLst>
                </a:gridCol>
                <a:gridCol w="3916784">
                  <a:extLst>
                    <a:ext uri="{9D8B030D-6E8A-4147-A177-3AD203B41FA5}">
                      <a16:colId xmlns:a16="http://schemas.microsoft.com/office/drawing/2014/main" val="3865545723"/>
                    </a:ext>
                  </a:extLst>
                </a:gridCol>
                <a:gridCol w="4467806">
                  <a:extLst>
                    <a:ext uri="{9D8B030D-6E8A-4147-A177-3AD203B41FA5}">
                      <a16:colId xmlns:a16="http://schemas.microsoft.com/office/drawing/2014/main" val="1027882398"/>
                    </a:ext>
                  </a:extLst>
                </a:gridCol>
              </a:tblGrid>
              <a:tr h="305898">
                <a:tc>
                  <a:txBody>
                    <a:bodyPr/>
                    <a:lstStyle/>
                    <a:p>
                      <a:r>
                        <a:rPr lang="en-IN" sz="1600" b="0" dirty="0"/>
                        <a:t>MATERIAL</a:t>
                      </a:r>
                    </a:p>
                  </a:txBody>
                  <a:tcPr/>
                </a:tc>
                <a:tc>
                  <a:txBody>
                    <a:bodyPr/>
                    <a:lstStyle/>
                    <a:p>
                      <a:r>
                        <a:rPr lang="en-IN" sz="1600" b="0" dirty="0"/>
                        <a:t>KEY PROPERTIES</a:t>
                      </a:r>
                    </a:p>
                  </a:txBody>
                  <a:tcPr/>
                </a:tc>
                <a:tc>
                  <a:txBody>
                    <a:bodyPr/>
                    <a:lstStyle/>
                    <a:p>
                      <a:r>
                        <a:rPr lang="en-IN" sz="1600" b="0" dirty="0"/>
                        <a:t>PRACTICAL USES</a:t>
                      </a:r>
                    </a:p>
                  </a:txBody>
                  <a:tcPr/>
                </a:tc>
                <a:extLst>
                  <a:ext uri="{0D108BD9-81ED-4DB2-BD59-A6C34878D82A}">
                    <a16:rowId xmlns:a16="http://schemas.microsoft.com/office/drawing/2014/main" val="3152926951"/>
                  </a:ext>
                </a:extLst>
              </a:tr>
              <a:tr h="528369">
                <a:tc>
                  <a:txBody>
                    <a:bodyPr/>
                    <a:lstStyle/>
                    <a:p>
                      <a:r>
                        <a:rPr lang="en-IN" sz="1600" b="0" dirty="0"/>
                        <a:t>Carbon Spheres</a:t>
                      </a:r>
                    </a:p>
                  </a:txBody>
                  <a:tcPr/>
                </a:tc>
                <a:tc>
                  <a:txBody>
                    <a:bodyPr/>
                    <a:lstStyle/>
                    <a:p>
                      <a:r>
                        <a:rPr lang="en-IN" sz="1600" b="0" dirty="0"/>
                        <a:t>Energy Storage and Conversion</a:t>
                      </a:r>
                    </a:p>
                  </a:txBody>
                  <a:tcPr/>
                </a:tc>
                <a:tc>
                  <a:txBody>
                    <a:bodyPr/>
                    <a:lstStyle/>
                    <a:p>
                      <a:r>
                        <a:rPr lang="en-IN" sz="1600" b="0" dirty="0"/>
                        <a:t>Electrodes in Super-capacitors &amp; Lithium-ion batteries</a:t>
                      </a:r>
                    </a:p>
                  </a:txBody>
                  <a:tcPr/>
                </a:tc>
                <a:extLst>
                  <a:ext uri="{0D108BD9-81ED-4DB2-BD59-A6C34878D82A}">
                    <a16:rowId xmlns:a16="http://schemas.microsoft.com/office/drawing/2014/main" val="3647980665"/>
                  </a:ext>
                </a:extLst>
              </a:tr>
              <a:tr h="595757">
                <a:tc>
                  <a:txBody>
                    <a:bodyPr/>
                    <a:lstStyle/>
                    <a:p>
                      <a:r>
                        <a:rPr lang="en-IN" sz="1600" b="0" dirty="0"/>
                        <a:t>Graphene</a:t>
                      </a:r>
                    </a:p>
                  </a:txBody>
                  <a:tcPr/>
                </a:tc>
                <a:tc>
                  <a:txBody>
                    <a:bodyPr/>
                    <a:lstStyle/>
                    <a:p>
                      <a:r>
                        <a:rPr lang="en-IN" sz="1600" b="0" dirty="0"/>
                        <a:t>Thermal and electrical conductivity, Elasticity and Flexibility</a:t>
                      </a:r>
                    </a:p>
                  </a:txBody>
                  <a:tcPr/>
                </a:tc>
                <a:tc>
                  <a:txBody>
                    <a:bodyPr/>
                    <a:lstStyle/>
                    <a:p>
                      <a:r>
                        <a:rPr lang="en-IN" sz="1600" b="0" dirty="0"/>
                        <a:t>Heat sink for electronic chips, </a:t>
                      </a:r>
                    </a:p>
                  </a:txBody>
                  <a:tcPr/>
                </a:tc>
                <a:extLst>
                  <a:ext uri="{0D108BD9-81ED-4DB2-BD59-A6C34878D82A}">
                    <a16:rowId xmlns:a16="http://schemas.microsoft.com/office/drawing/2014/main" val="2836404189"/>
                  </a:ext>
                </a:extLst>
              </a:tr>
              <a:tr h="528369">
                <a:tc>
                  <a:txBody>
                    <a:bodyPr/>
                    <a:lstStyle/>
                    <a:p>
                      <a:r>
                        <a:rPr lang="en-IN" sz="1600" b="0" dirty="0"/>
                        <a:t>Carbon Nanotubes</a:t>
                      </a:r>
                    </a:p>
                  </a:txBody>
                  <a:tcPr/>
                </a:tc>
                <a:tc>
                  <a:txBody>
                    <a:bodyPr/>
                    <a:lstStyle/>
                    <a:p>
                      <a:r>
                        <a:rPr lang="en-IN" sz="1600" b="0" dirty="0"/>
                        <a:t>Highly Flexible, High thermal &amp; Electrical conductivity</a:t>
                      </a:r>
                    </a:p>
                  </a:txBody>
                  <a:tcPr/>
                </a:tc>
                <a:tc>
                  <a:txBody>
                    <a:bodyPr/>
                    <a:lstStyle/>
                    <a:p>
                      <a:r>
                        <a:rPr lang="en-IN" sz="1600" b="0" dirty="0"/>
                        <a:t>Thin-film electronics, electromagnetic shields</a:t>
                      </a:r>
                    </a:p>
                  </a:txBody>
                  <a:tcPr/>
                </a:tc>
                <a:extLst>
                  <a:ext uri="{0D108BD9-81ED-4DB2-BD59-A6C34878D82A}">
                    <a16:rowId xmlns:a16="http://schemas.microsoft.com/office/drawing/2014/main" val="1802563979"/>
                  </a:ext>
                </a:extLst>
              </a:tr>
            </a:tbl>
          </a:graphicData>
        </a:graphic>
      </p:graphicFrame>
      <p:pic>
        <p:nvPicPr>
          <p:cNvPr id="8" name="Picture 7">
            <a:extLst>
              <a:ext uri="{FF2B5EF4-FFF2-40B4-BE49-F238E27FC236}">
                <a16:creationId xmlns:a16="http://schemas.microsoft.com/office/drawing/2014/main" id="{1A630750-672D-DA9D-004A-1A09B6B64C67}"/>
              </a:ext>
            </a:extLst>
          </p:cNvPr>
          <p:cNvPicPr>
            <a:picLocks noChangeAspect="1"/>
          </p:cNvPicPr>
          <p:nvPr/>
        </p:nvPicPr>
        <p:blipFill rotWithShape="1">
          <a:blip r:embed="rId2"/>
          <a:srcRect t="27500"/>
          <a:stretch/>
        </p:blipFill>
        <p:spPr>
          <a:xfrm>
            <a:off x="2743199" y="4512365"/>
            <a:ext cx="5135218" cy="2139881"/>
          </a:xfrm>
          <a:prstGeom prst="rect">
            <a:avLst/>
          </a:prstGeom>
        </p:spPr>
      </p:pic>
    </p:spTree>
    <p:extLst>
      <p:ext uri="{BB962C8B-B14F-4D97-AF65-F5344CB8AC3E}">
        <p14:creationId xmlns:p14="http://schemas.microsoft.com/office/powerpoint/2010/main" val="3328897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E50E06-E63E-4F56-A2A4-9E76FE39B5A4}"/>
              </a:ext>
            </a:extLst>
          </p:cNvPr>
          <p:cNvSpPr>
            <a:spLocks noGrp="1"/>
          </p:cNvSpPr>
          <p:nvPr>
            <p:ph type="title"/>
          </p:nvPr>
        </p:nvSpPr>
        <p:spPr>
          <a:xfrm>
            <a:off x="284922" y="205754"/>
            <a:ext cx="10694504" cy="529742"/>
          </a:xfrm>
        </p:spPr>
        <p:txBody>
          <a:bodyPr>
            <a:normAutofit/>
          </a:bodyPr>
          <a:lstStyle/>
          <a:p>
            <a:r>
              <a:rPr lang="en-US" sz="2800" dirty="0"/>
              <a:t>PRODUCTS OF CO</a:t>
            </a:r>
            <a:r>
              <a:rPr lang="en-US" sz="2800" baseline="-25000" dirty="0"/>
              <a:t>2</a:t>
            </a:r>
            <a:r>
              <a:rPr lang="en-US" sz="2800" dirty="0"/>
              <a:t> REDUCTION WITH ADDED VALUES</a:t>
            </a:r>
          </a:p>
        </p:txBody>
      </p:sp>
      <p:sp>
        <p:nvSpPr>
          <p:cNvPr id="3" name="Text Placeholder 2">
            <a:extLst>
              <a:ext uri="{FF2B5EF4-FFF2-40B4-BE49-F238E27FC236}">
                <a16:creationId xmlns:a16="http://schemas.microsoft.com/office/drawing/2014/main" id="{00F984E2-31A5-468B-BDD2-9BF3D346F298}"/>
              </a:ext>
            </a:extLst>
          </p:cNvPr>
          <p:cNvSpPr>
            <a:spLocks noGrp="1"/>
          </p:cNvSpPr>
          <p:nvPr>
            <p:ph type="body" sz="quarter" idx="11"/>
          </p:nvPr>
        </p:nvSpPr>
        <p:spPr>
          <a:xfrm>
            <a:off x="284922" y="834886"/>
            <a:ext cx="8554278" cy="4803913"/>
          </a:xfrm>
        </p:spPr>
        <p:txBody>
          <a:bodyPr>
            <a:normAutofit/>
          </a:bodyPr>
          <a:lstStyle/>
          <a:p>
            <a:r>
              <a:rPr lang="en-US" dirty="0">
                <a:solidFill>
                  <a:schemeClr val="bg1"/>
                </a:solidFill>
              </a:rPr>
              <a:t>Carbon Nanotubes : </a:t>
            </a:r>
            <a:r>
              <a:rPr lang="en-US" b="0" dirty="0">
                <a:solidFill>
                  <a:schemeClr val="bg1"/>
                </a:solidFill>
              </a:rPr>
              <a:t>Abbreviated as CNTs, these are an allotropic form of carbon with a diameter in nanoscale (0.5-2.0 nm) range. These are majorly of two types : </a:t>
            </a:r>
            <a:r>
              <a:rPr lang="en-US" dirty="0">
                <a:solidFill>
                  <a:schemeClr val="bg1"/>
                </a:solidFill>
              </a:rPr>
              <a:t>single walled </a:t>
            </a:r>
            <a:r>
              <a:rPr lang="en-US" b="0" dirty="0">
                <a:solidFill>
                  <a:schemeClr val="bg1"/>
                </a:solidFill>
              </a:rPr>
              <a:t>and </a:t>
            </a:r>
            <a:r>
              <a:rPr lang="en-US" dirty="0">
                <a:solidFill>
                  <a:schemeClr val="bg1"/>
                </a:solidFill>
              </a:rPr>
              <a:t>multi walled</a:t>
            </a:r>
            <a:r>
              <a:rPr lang="en-US" b="0" dirty="0">
                <a:solidFill>
                  <a:schemeClr val="bg1"/>
                </a:solidFill>
              </a:rPr>
              <a:t>. </a:t>
            </a:r>
          </a:p>
          <a:p>
            <a:endParaRPr lang="en-US" b="0"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Carbon Nanofibers : </a:t>
            </a:r>
            <a:r>
              <a:rPr lang="en-IN" b="1" i="0" dirty="0">
                <a:solidFill>
                  <a:schemeClr val="bg1"/>
                </a:solidFill>
                <a:effectLst/>
                <a:latin typeface="Arial" panose="020B0604020202020204" pitchFamily="34" charset="0"/>
              </a:rPr>
              <a:t>(CNFs)</a:t>
            </a:r>
            <a:r>
              <a:rPr lang="en-IN" b="0" i="0" dirty="0">
                <a:solidFill>
                  <a:schemeClr val="bg1"/>
                </a:solidFill>
                <a:effectLst/>
                <a:latin typeface="Arial" panose="020B0604020202020204" pitchFamily="34" charset="0"/>
              </a:rPr>
              <a:t> are cylindrical </a:t>
            </a:r>
            <a:r>
              <a:rPr lang="en-IN" b="0" i="0" u="none" strike="noStrike" dirty="0">
                <a:solidFill>
                  <a:schemeClr val="bg1"/>
                </a:solidFill>
                <a:effectLst/>
                <a:latin typeface="Arial" panose="020B0604020202020204" pitchFamily="34" charset="0"/>
              </a:rPr>
              <a:t>nanostructures</a:t>
            </a:r>
            <a:r>
              <a:rPr lang="en-IN" b="0" i="0" dirty="0">
                <a:solidFill>
                  <a:schemeClr val="bg1"/>
                </a:solidFill>
                <a:effectLst/>
                <a:latin typeface="Arial" panose="020B0604020202020204" pitchFamily="34" charset="0"/>
              </a:rPr>
              <a:t> with </a:t>
            </a:r>
            <a:r>
              <a:rPr lang="en-IN" b="0" i="0" u="none" strike="noStrike" dirty="0">
                <a:solidFill>
                  <a:schemeClr val="bg1"/>
                </a:solidFill>
                <a:effectLst/>
                <a:latin typeface="Arial" panose="020B0604020202020204" pitchFamily="34" charset="0"/>
              </a:rPr>
              <a:t>graphene</a:t>
            </a:r>
            <a:r>
              <a:rPr lang="en-IN" b="0" i="0" dirty="0">
                <a:solidFill>
                  <a:schemeClr val="bg1"/>
                </a:solidFill>
                <a:effectLst/>
                <a:latin typeface="Arial" panose="020B0604020202020204" pitchFamily="34" charset="0"/>
              </a:rPr>
              <a:t> layers arranged as stacked </a:t>
            </a:r>
            <a:r>
              <a:rPr lang="en-IN" b="0" i="0" u="none" strike="noStrike" dirty="0">
                <a:solidFill>
                  <a:schemeClr val="bg1"/>
                </a:solidFill>
                <a:effectLst/>
                <a:latin typeface="Arial" panose="020B0604020202020204" pitchFamily="34" charset="0"/>
              </a:rPr>
              <a:t>cones</a:t>
            </a:r>
            <a:r>
              <a:rPr lang="en-IN" b="0" i="0" dirty="0">
                <a:solidFill>
                  <a:schemeClr val="bg1"/>
                </a:solidFill>
                <a:effectLst/>
                <a:latin typeface="Arial" panose="020B0604020202020204" pitchFamily="34" charset="0"/>
              </a:rPr>
              <a:t>, cups or plates. Carbon nanofibers with graphene layers wrapped into perfect </a:t>
            </a:r>
            <a:r>
              <a:rPr lang="en-IN" b="0" i="0" u="none" strike="noStrike" dirty="0">
                <a:solidFill>
                  <a:schemeClr val="bg1"/>
                </a:solidFill>
                <a:effectLst/>
                <a:latin typeface="Arial" panose="020B0604020202020204" pitchFamily="34" charset="0"/>
              </a:rPr>
              <a:t>cylinders</a:t>
            </a:r>
            <a:r>
              <a:rPr lang="en-IN" b="0" i="0" dirty="0">
                <a:solidFill>
                  <a:schemeClr val="bg1"/>
                </a:solidFill>
                <a:effectLst/>
                <a:latin typeface="Arial" panose="020B0604020202020204" pitchFamily="34" charset="0"/>
              </a:rPr>
              <a:t> are called </a:t>
            </a:r>
            <a:r>
              <a:rPr lang="en-IN" b="0" i="0" u="none" strike="noStrike" dirty="0">
                <a:solidFill>
                  <a:schemeClr val="bg1"/>
                </a:solidFill>
                <a:effectLst/>
                <a:latin typeface="Arial" panose="020B0604020202020204" pitchFamily="34" charset="0"/>
              </a:rPr>
              <a:t>CNTs.</a:t>
            </a:r>
            <a:endParaRPr lang="en-US" dirty="0">
              <a:solidFill>
                <a:schemeClr val="bg1"/>
              </a:solidFill>
            </a:endParaRPr>
          </a:p>
        </p:txBody>
      </p:sp>
      <p:pic>
        <p:nvPicPr>
          <p:cNvPr id="4" name="Picture 3">
            <a:extLst>
              <a:ext uri="{FF2B5EF4-FFF2-40B4-BE49-F238E27FC236}">
                <a16:creationId xmlns:a16="http://schemas.microsoft.com/office/drawing/2014/main" id="{49553648-B6CA-018B-B769-523B062C7F83}"/>
              </a:ext>
            </a:extLst>
          </p:cNvPr>
          <p:cNvPicPr>
            <a:picLocks noChangeAspect="1"/>
          </p:cNvPicPr>
          <p:nvPr/>
        </p:nvPicPr>
        <p:blipFill>
          <a:blip r:embed="rId3"/>
          <a:stretch>
            <a:fillRect/>
          </a:stretch>
        </p:blipFill>
        <p:spPr>
          <a:xfrm>
            <a:off x="9270657" y="781880"/>
            <a:ext cx="1736035" cy="1736035"/>
          </a:xfrm>
          <a:prstGeom prst="rect">
            <a:avLst/>
          </a:prstGeom>
        </p:spPr>
      </p:pic>
      <p:pic>
        <p:nvPicPr>
          <p:cNvPr id="7" name="Picture 6">
            <a:extLst>
              <a:ext uri="{FF2B5EF4-FFF2-40B4-BE49-F238E27FC236}">
                <a16:creationId xmlns:a16="http://schemas.microsoft.com/office/drawing/2014/main" id="{8F665100-2B85-0898-E1B4-87FACB2135F9}"/>
              </a:ext>
            </a:extLst>
          </p:cNvPr>
          <p:cNvPicPr>
            <a:picLocks noChangeAspect="1"/>
          </p:cNvPicPr>
          <p:nvPr/>
        </p:nvPicPr>
        <p:blipFill>
          <a:blip r:embed="rId4"/>
          <a:stretch>
            <a:fillRect/>
          </a:stretch>
        </p:blipFill>
        <p:spPr>
          <a:xfrm>
            <a:off x="8726557" y="2830630"/>
            <a:ext cx="2980976" cy="2063753"/>
          </a:xfrm>
          <a:prstGeom prst="rect">
            <a:avLst/>
          </a:prstGeom>
        </p:spPr>
      </p:pic>
    </p:spTree>
    <p:extLst>
      <p:ext uri="{BB962C8B-B14F-4D97-AF65-F5344CB8AC3E}">
        <p14:creationId xmlns:p14="http://schemas.microsoft.com/office/powerpoint/2010/main" val="1210426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E50E06-E63E-4F56-A2A4-9E76FE39B5A4}"/>
              </a:ext>
            </a:extLst>
          </p:cNvPr>
          <p:cNvSpPr>
            <a:spLocks noGrp="1"/>
          </p:cNvSpPr>
          <p:nvPr>
            <p:ph type="title"/>
          </p:nvPr>
        </p:nvSpPr>
        <p:spPr>
          <a:xfrm>
            <a:off x="318051" y="205753"/>
            <a:ext cx="10012017" cy="635761"/>
          </a:xfrm>
        </p:spPr>
        <p:txBody>
          <a:bodyPr>
            <a:normAutofit fontScale="90000"/>
          </a:bodyPr>
          <a:lstStyle/>
          <a:p>
            <a:r>
              <a:rPr lang="en-US" dirty="0">
                <a:latin typeface="Arial" panose="020B0604020202020204" pitchFamily="34" charset="0"/>
                <a:cs typeface="Arial" panose="020B0604020202020204" pitchFamily="34" charset="0"/>
              </a:rPr>
              <a:t>MECHANISMS FOR CO</a:t>
            </a:r>
            <a:r>
              <a:rPr lang="en-US" baseline="-25000" dirty="0">
                <a:latin typeface="Arial" panose="020B0604020202020204" pitchFamily="34" charset="0"/>
                <a:cs typeface="Arial" panose="020B0604020202020204" pitchFamily="34" charset="0"/>
              </a:rPr>
              <a:t>2 </a:t>
            </a:r>
            <a:r>
              <a:rPr lang="en-US" dirty="0">
                <a:latin typeface="Arial" panose="020B0604020202020204" pitchFamily="34" charset="0"/>
                <a:cs typeface="Arial" panose="020B0604020202020204" pitchFamily="34" charset="0"/>
              </a:rPr>
              <a:t>REDUCTION</a:t>
            </a:r>
          </a:p>
        </p:txBody>
      </p:sp>
      <p:sp>
        <p:nvSpPr>
          <p:cNvPr id="3" name="Text Placeholder 2">
            <a:extLst>
              <a:ext uri="{FF2B5EF4-FFF2-40B4-BE49-F238E27FC236}">
                <a16:creationId xmlns:a16="http://schemas.microsoft.com/office/drawing/2014/main" id="{00F984E2-31A5-468B-BDD2-9BF3D346F298}"/>
              </a:ext>
            </a:extLst>
          </p:cNvPr>
          <p:cNvSpPr>
            <a:spLocks noGrp="1"/>
          </p:cNvSpPr>
          <p:nvPr>
            <p:ph type="body" sz="quarter" idx="11"/>
          </p:nvPr>
        </p:nvSpPr>
        <p:spPr>
          <a:xfrm>
            <a:off x="318051" y="1013791"/>
            <a:ext cx="8507897" cy="4969566"/>
          </a:xfrm>
        </p:spPr>
        <p:txBody>
          <a:bodyPr>
            <a:normAutofit/>
          </a:bodyPr>
          <a:lstStyle/>
          <a:p>
            <a:pPr marL="457200" lvl="1" indent="-457200">
              <a:buAutoNum type="arabicPeriod"/>
            </a:pPr>
            <a:r>
              <a:rPr lang="en-US" sz="2400" b="1" dirty="0">
                <a:solidFill>
                  <a:schemeClr val="bg1"/>
                </a:solidFill>
                <a:latin typeface="Arial" panose="020B0604020202020204" pitchFamily="34" charset="0"/>
                <a:cs typeface="Arial" panose="020B0604020202020204" pitchFamily="34" charset="0"/>
              </a:rPr>
              <a:t>Metallothermic Reactions</a:t>
            </a:r>
          </a:p>
          <a:p>
            <a:pPr marL="0" lvl="1" indent="0">
              <a:buNone/>
            </a:pPr>
            <a:r>
              <a:rPr lang="en-US" sz="2400" dirty="0">
                <a:solidFill>
                  <a:schemeClr val="bg1"/>
                </a:solidFill>
                <a:latin typeface="Arial" panose="020B0604020202020204" pitchFamily="34" charset="0"/>
                <a:cs typeface="Arial" panose="020B0604020202020204" pitchFamily="34" charset="0"/>
              </a:rPr>
              <a:t>But this mechanism has a few drawbacks :</a:t>
            </a:r>
          </a:p>
          <a:p>
            <a:pPr marL="0" lvl="1" indent="0">
              <a:buNone/>
            </a:pPr>
            <a:endParaRPr lang="en-US" sz="2400" dirty="0">
              <a:solidFill>
                <a:schemeClr val="bg1"/>
              </a:solidFill>
              <a:latin typeface="Arial" panose="020B0604020202020204" pitchFamily="34" charset="0"/>
              <a:cs typeface="Arial" panose="020B0604020202020204" pitchFamily="34" charset="0"/>
            </a:endParaRPr>
          </a:p>
          <a:p>
            <a:pPr lvl="1"/>
            <a:r>
              <a:rPr lang="en-US" sz="2400" b="1" dirty="0">
                <a:solidFill>
                  <a:schemeClr val="bg1"/>
                </a:solidFill>
                <a:latin typeface="Arial" panose="020B0604020202020204" pitchFamily="34" charset="0"/>
                <a:cs typeface="Arial" panose="020B0604020202020204" pitchFamily="34" charset="0"/>
              </a:rPr>
              <a:t>Complex Operational Techniques.</a:t>
            </a:r>
          </a:p>
          <a:p>
            <a:pPr lvl="1"/>
            <a:r>
              <a:rPr lang="en-US" sz="2400" b="1" dirty="0">
                <a:solidFill>
                  <a:schemeClr val="bg1"/>
                </a:solidFill>
                <a:latin typeface="Arial" panose="020B0604020202020204" pitchFamily="34" charset="0"/>
                <a:cs typeface="Arial" panose="020B0604020202020204" pitchFamily="34" charset="0"/>
              </a:rPr>
              <a:t>Use of Expensive Reductants like Lithium, Sodium, Magnesium &amp; Calcium.</a:t>
            </a:r>
          </a:p>
          <a:p>
            <a:pPr lvl="1"/>
            <a:r>
              <a:rPr lang="en-US" sz="2400" b="1" dirty="0">
                <a:solidFill>
                  <a:schemeClr val="bg1"/>
                </a:solidFill>
                <a:latin typeface="Arial" panose="020B0604020202020204" pitchFamily="34" charset="0"/>
                <a:cs typeface="Arial" panose="020B0604020202020204" pitchFamily="34" charset="0"/>
              </a:rPr>
              <a:t>Reductants such as Ferrocene cause Environmental pollution.</a:t>
            </a:r>
          </a:p>
          <a:p>
            <a:pPr lvl="1"/>
            <a:endParaRPr lang="en-US" sz="2400" b="1" dirty="0">
              <a:latin typeface="Arial" panose="020B0604020202020204" pitchFamily="34" charset="0"/>
              <a:cs typeface="Arial" panose="020B0604020202020204" pitchFamily="34" charset="0"/>
            </a:endParaRPr>
          </a:p>
          <a:p>
            <a:pPr lvl="1"/>
            <a:endParaRPr lang="en-US" sz="2400" b="1" dirty="0">
              <a:latin typeface="Arial" panose="020B0604020202020204" pitchFamily="34" charset="0"/>
              <a:cs typeface="Arial" panose="020B0604020202020204" pitchFamily="34" charset="0"/>
            </a:endParaRPr>
          </a:p>
          <a:p>
            <a:pPr lvl="1"/>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8029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E50E06-E63E-4F56-A2A4-9E76FE39B5A4}"/>
              </a:ext>
            </a:extLst>
          </p:cNvPr>
          <p:cNvSpPr>
            <a:spLocks noGrp="1"/>
          </p:cNvSpPr>
          <p:nvPr>
            <p:ph type="title"/>
          </p:nvPr>
        </p:nvSpPr>
        <p:spPr>
          <a:xfrm>
            <a:off x="318051" y="205753"/>
            <a:ext cx="10012017" cy="635761"/>
          </a:xfrm>
        </p:spPr>
        <p:txBody>
          <a:bodyPr>
            <a:normAutofit fontScale="90000"/>
          </a:bodyPr>
          <a:lstStyle/>
          <a:p>
            <a:r>
              <a:rPr lang="en-US" dirty="0">
                <a:latin typeface="Arial" panose="020B0604020202020204" pitchFamily="34" charset="0"/>
                <a:cs typeface="Arial" panose="020B0604020202020204" pitchFamily="34" charset="0"/>
              </a:rPr>
              <a:t>MECHANISMS FOR CO</a:t>
            </a:r>
            <a:r>
              <a:rPr lang="en-US" baseline="-25000" dirty="0">
                <a:latin typeface="Arial" panose="020B0604020202020204" pitchFamily="34" charset="0"/>
                <a:cs typeface="Arial" panose="020B0604020202020204" pitchFamily="34" charset="0"/>
              </a:rPr>
              <a:t>2 </a:t>
            </a:r>
            <a:r>
              <a:rPr lang="en-US" dirty="0">
                <a:latin typeface="Arial" panose="020B0604020202020204" pitchFamily="34" charset="0"/>
                <a:cs typeface="Arial" panose="020B0604020202020204" pitchFamily="34" charset="0"/>
              </a:rPr>
              <a:t>REDUCTION</a:t>
            </a:r>
          </a:p>
        </p:txBody>
      </p:sp>
      <p:sp>
        <p:nvSpPr>
          <p:cNvPr id="2" name="TextBox 1">
            <a:extLst>
              <a:ext uri="{FF2B5EF4-FFF2-40B4-BE49-F238E27FC236}">
                <a16:creationId xmlns:a16="http://schemas.microsoft.com/office/drawing/2014/main" id="{BA556B59-236F-E00C-3A8F-D8F0444245AD}"/>
              </a:ext>
            </a:extLst>
          </p:cNvPr>
          <p:cNvSpPr txBox="1"/>
          <p:nvPr/>
        </p:nvSpPr>
        <p:spPr>
          <a:xfrm>
            <a:off x="324677" y="1437862"/>
            <a:ext cx="11542645" cy="3046988"/>
          </a:xfrm>
          <a:prstGeom prst="rect">
            <a:avLst/>
          </a:prstGeom>
          <a:noFill/>
        </p:spPr>
        <p:txBody>
          <a:bodyPr wrap="square" rtlCol="0">
            <a:spAutoFit/>
          </a:bodyPr>
          <a:lstStyle/>
          <a:p>
            <a:r>
              <a:rPr lang="en-IN" sz="2400" dirty="0">
                <a:solidFill>
                  <a:schemeClr val="bg1"/>
                </a:solidFill>
                <a:cs typeface="Arial" panose="020B0604020202020204" pitchFamily="34" charset="0"/>
              </a:rPr>
              <a:t>Because of all these Drawbacks, researchers have shifted there focus to Electrochemical approaches for reducing carbon dioxide to solid carbon material.</a:t>
            </a:r>
          </a:p>
          <a:p>
            <a:r>
              <a:rPr lang="en-IN" sz="2400" dirty="0">
                <a:solidFill>
                  <a:schemeClr val="bg1"/>
                </a:solidFill>
                <a:cs typeface="Arial" panose="020B0604020202020204" pitchFamily="34" charset="0"/>
              </a:rPr>
              <a:t>Electrochemical approaches are better because :</a:t>
            </a:r>
          </a:p>
          <a:p>
            <a:endParaRPr lang="en-IN" sz="2400" dirty="0">
              <a:solidFill>
                <a:schemeClr val="bg1"/>
              </a:solidFill>
              <a:cs typeface="Arial" panose="020B0604020202020204" pitchFamily="34" charset="0"/>
            </a:endParaRPr>
          </a:p>
          <a:p>
            <a:pPr marL="342900" indent="-342900">
              <a:buFont typeface="Arial" panose="020B0604020202020204" pitchFamily="34" charset="0"/>
              <a:buChar char="•"/>
            </a:pPr>
            <a:r>
              <a:rPr lang="en-IN" sz="2400" dirty="0">
                <a:solidFill>
                  <a:schemeClr val="bg1"/>
                </a:solidFill>
                <a:cs typeface="Arial" panose="020B0604020202020204" pitchFamily="34" charset="0"/>
              </a:rPr>
              <a:t>Simple Operational method</a:t>
            </a:r>
          </a:p>
          <a:p>
            <a:pPr marL="342900" indent="-342900">
              <a:buFont typeface="Arial" panose="020B0604020202020204" pitchFamily="34" charset="0"/>
              <a:buChar char="•"/>
            </a:pPr>
            <a:r>
              <a:rPr lang="en-IN" sz="2400" dirty="0">
                <a:solidFill>
                  <a:schemeClr val="bg1"/>
                </a:solidFill>
                <a:cs typeface="Arial" panose="020B0604020202020204" pitchFamily="34" charset="0"/>
              </a:rPr>
              <a:t>Improvised control over the Reaction</a:t>
            </a:r>
          </a:p>
          <a:p>
            <a:pPr marL="342900" indent="-342900">
              <a:buFont typeface="Arial" panose="020B0604020202020204" pitchFamily="34" charset="0"/>
              <a:buChar char="•"/>
            </a:pPr>
            <a:r>
              <a:rPr lang="en-IN" sz="2400" dirty="0">
                <a:solidFill>
                  <a:schemeClr val="bg1"/>
                </a:solidFill>
                <a:cs typeface="Arial" panose="020B0604020202020204" pitchFamily="34" charset="0"/>
              </a:rPr>
              <a:t>Environment Friendly – Zero or Negative Carbon Footprint</a:t>
            </a:r>
          </a:p>
          <a:p>
            <a:pPr marL="342900" indent="-342900">
              <a:buFont typeface="Arial" panose="020B0604020202020204" pitchFamily="34" charset="0"/>
              <a:buChar char="•"/>
            </a:pPr>
            <a:endParaRPr lang="en-IN" sz="2400" dirty="0">
              <a:solidFill>
                <a:schemeClr val="bg1"/>
              </a:solidFill>
              <a:cs typeface="Arial" panose="020B0604020202020204" pitchFamily="34" charset="0"/>
            </a:endParaRPr>
          </a:p>
        </p:txBody>
      </p:sp>
    </p:spTree>
    <p:extLst>
      <p:ext uri="{BB962C8B-B14F-4D97-AF65-F5344CB8AC3E}">
        <p14:creationId xmlns:p14="http://schemas.microsoft.com/office/powerpoint/2010/main" val="1023362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E50E06-E63E-4F56-A2A4-9E76FE39B5A4}"/>
              </a:ext>
            </a:extLst>
          </p:cNvPr>
          <p:cNvSpPr>
            <a:spLocks noGrp="1"/>
          </p:cNvSpPr>
          <p:nvPr>
            <p:ph type="title"/>
          </p:nvPr>
        </p:nvSpPr>
        <p:spPr>
          <a:xfrm>
            <a:off x="318051" y="205753"/>
            <a:ext cx="10012017" cy="635761"/>
          </a:xfrm>
        </p:spPr>
        <p:txBody>
          <a:bodyPr>
            <a:normAutofit fontScale="90000"/>
          </a:bodyPr>
          <a:lstStyle/>
          <a:p>
            <a:r>
              <a:rPr lang="en-US" dirty="0">
                <a:latin typeface="Arial" panose="020B0604020202020204" pitchFamily="34" charset="0"/>
                <a:cs typeface="Arial" panose="020B0604020202020204" pitchFamily="34" charset="0"/>
              </a:rPr>
              <a:t>MECHANISMS FOR CO</a:t>
            </a:r>
            <a:r>
              <a:rPr lang="en-US" baseline="-25000" dirty="0">
                <a:latin typeface="Arial" panose="020B0604020202020204" pitchFamily="34" charset="0"/>
                <a:cs typeface="Arial" panose="020B0604020202020204" pitchFamily="34" charset="0"/>
              </a:rPr>
              <a:t>2 </a:t>
            </a:r>
            <a:r>
              <a:rPr lang="en-US" dirty="0">
                <a:latin typeface="Arial" panose="020B0604020202020204" pitchFamily="34" charset="0"/>
                <a:cs typeface="Arial" panose="020B0604020202020204" pitchFamily="34" charset="0"/>
              </a:rPr>
              <a:t>REDUCTION</a:t>
            </a:r>
          </a:p>
        </p:txBody>
      </p:sp>
      <p:sp>
        <p:nvSpPr>
          <p:cNvPr id="3" name="Text Placeholder 2">
            <a:extLst>
              <a:ext uri="{FF2B5EF4-FFF2-40B4-BE49-F238E27FC236}">
                <a16:creationId xmlns:a16="http://schemas.microsoft.com/office/drawing/2014/main" id="{00F984E2-31A5-468B-BDD2-9BF3D346F298}"/>
              </a:ext>
            </a:extLst>
          </p:cNvPr>
          <p:cNvSpPr>
            <a:spLocks noGrp="1"/>
          </p:cNvSpPr>
          <p:nvPr>
            <p:ph type="body" sz="quarter" idx="11"/>
          </p:nvPr>
        </p:nvSpPr>
        <p:spPr>
          <a:xfrm>
            <a:off x="318051" y="1013791"/>
            <a:ext cx="8507897" cy="980661"/>
          </a:xfrm>
        </p:spPr>
        <p:txBody>
          <a:bodyPr>
            <a:normAutofit/>
          </a:bodyPr>
          <a:lstStyle/>
          <a:p>
            <a:pPr marL="0" lvl="1" indent="0">
              <a:buNone/>
            </a:pPr>
            <a:r>
              <a:rPr lang="en-US" sz="2400" b="1" dirty="0">
                <a:solidFill>
                  <a:schemeClr val="bg1"/>
                </a:solidFill>
                <a:latin typeface="Arial" panose="020B0604020202020204" pitchFamily="34" charset="0"/>
                <a:cs typeface="Arial" panose="020B0604020202020204" pitchFamily="34" charset="0"/>
              </a:rPr>
              <a:t>2. Electrochemical Reactions</a:t>
            </a:r>
          </a:p>
          <a:p>
            <a:pPr marL="0" lvl="1" indent="0" algn="ctr">
              <a:buNone/>
            </a:pPr>
            <a:r>
              <a:rPr lang="en-US" sz="2400" b="1" dirty="0">
                <a:solidFill>
                  <a:schemeClr val="bg1"/>
                </a:solidFill>
                <a:latin typeface="Arial" panose="020B0604020202020204" pitchFamily="34" charset="0"/>
                <a:cs typeface="Arial" panose="020B0604020202020204" pitchFamily="34" charset="0"/>
              </a:rPr>
              <a:t>                   THERMODYNAMICAL ASPECT</a:t>
            </a:r>
            <a:endParaRPr lang="en-US" sz="2400" b="1" dirty="0">
              <a:latin typeface="Arial" panose="020B0604020202020204" pitchFamily="34" charset="0"/>
              <a:cs typeface="Arial" panose="020B0604020202020204" pitchFamily="34" charset="0"/>
            </a:endParaRPr>
          </a:p>
          <a:p>
            <a:pPr lvl="1"/>
            <a:endParaRPr lang="en-US" sz="2400" b="1" dirty="0">
              <a:latin typeface="Arial" panose="020B0604020202020204" pitchFamily="34" charset="0"/>
              <a:cs typeface="Arial" panose="020B0604020202020204" pitchFamily="34" charset="0"/>
            </a:endParaRPr>
          </a:p>
          <a:p>
            <a:pPr lvl="1"/>
            <a:endParaRPr lang="en-US" sz="24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F56DC4C-ED28-D774-5751-EC37729C7194}"/>
              </a:ext>
            </a:extLst>
          </p:cNvPr>
          <p:cNvPicPr>
            <a:picLocks noChangeAspect="1"/>
          </p:cNvPicPr>
          <p:nvPr/>
        </p:nvPicPr>
        <p:blipFill>
          <a:blip r:embed="rId2"/>
          <a:stretch>
            <a:fillRect/>
          </a:stretch>
        </p:blipFill>
        <p:spPr>
          <a:xfrm>
            <a:off x="2205890" y="1994452"/>
            <a:ext cx="6614025" cy="4404076"/>
          </a:xfrm>
          <a:prstGeom prst="rect">
            <a:avLst/>
          </a:prstGeom>
        </p:spPr>
      </p:pic>
    </p:spTree>
    <p:extLst>
      <p:ext uri="{BB962C8B-B14F-4D97-AF65-F5344CB8AC3E}">
        <p14:creationId xmlns:p14="http://schemas.microsoft.com/office/powerpoint/2010/main" val="2927371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E50E06-E63E-4F56-A2A4-9E76FE39B5A4}"/>
              </a:ext>
            </a:extLst>
          </p:cNvPr>
          <p:cNvSpPr>
            <a:spLocks noGrp="1"/>
          </p:cNvSpPr>
          <p:nvPr>
            <p:ph type="title"/>
          </p:nvPr>
        </p:nvSpPr>
        <p:spPr>
          <a:xfrm>
            <a:off x="318051" y="205753"/>
            <a:ext cx="10012017" cy="635761"/>
          </a:xfrm>
        </p:spPr>
        <p:txBody>
          <a:bodyPr>
            <a:normAutofit fontScale="90000"/>
          </a:bodyPr>
          <a:lstStyle/>
          <a:p>
            <a:r>
              <a:rPr lang="en-US" dirty="0">
                <a:latin typeface="Arial" panose="020B0604020202020204" pitchFamily="34" charset="0"/>
                <a:cs typeface="Arial" panose="020B0604020202020204" pitchFamily="34" charset="0"/>
              </a:rPr>
              <a:t>MECHANISMS FOR CO</a:t>
            </a:r>
            <a:r>
              <a:rPr lang="en-US" baseline="-25000" dirty="0">
                <a:latin typeface="Arial" panose="020B0604020202020204" pitchFamily="34" charset="0"/>
                <a:cs typeface="Arial" panose="020B0604020202020204" pitchFamily="34" charset="0"/>
              </a:rPr>
              <a:t>2 </a:t>
            </a:r>
            <a:r>
              <a:rPr lang="en-US" dirty="0">
                <a:latin typeface="Arial" panose="020B0604020202020204" pitchFamily="34" charset="0"/>
                <a:cs typeface="Arial" panose="020B0604020202020204" pitchFamily="34" charset="0"/>
              </a:rPr>
              <a:t>REDUCTION</a:t>
            </a:r>
          </a:p>
        </p:txBody>
      </p:sp>
      <p:sp>
        <p:nvSpPr>
          <p:cNvPr id="3" name="Text Placeholder 2">
            <a:extLst>
              <a:ext uri="{FF2B5EF4-FFF2-40B4-BE49-F238E27FC236}">
                <a16:creationId xmlns:a16="http://schemas.microsoft.com/office/drawing/2014/main" id="{00F984E2-31A5-468B-BDD2-9BF3D346F298}"/>
              </a:ext>
            </a:extLst>
          </p:cNvPr>
          <p:cNvSpPr>
            <a:spLocks noGrp="1"/>
          </p:cNvSpPr>
          <p:nvPr>
            <p:ph type="body" sz="quarter" idx="11"/>
          </p:nvPr>
        </p:nvSpPr>
        <p:spPr>
          <a:xfrm>
            <a:off x="318051" y="1013791"/>
            <a:ext cx="11304106" cy="4287079"/>
          </a:xfrm>
        </p:spPr>
        <p:txBody>
          <a:bodyPr>
            <a:normAutofit/>
          </a:bodyPr>
          <a:lstStyle/>
          <a:p>
            <a:pPr marL="0" lvl="1" indent="0">
              <a:buNone/>
            </a:pPr>
            <a:r>
              <a:rPr lang="en-US" sz="2400" b="1" dirty="0">
                <a:solidFill>
                  <a:schemeClr val="bg1"/>
                </a:solidFill>
                <a:latin typeface="Arial" panose="020B0604020202020204" pitchFamily="34" charset="0"/>
                <a:cs typeface="Arial" panose="020B0604020202020204" pitchFamily="34" charset="0"/>
              </a:rPr>
              <a:t>2. Electrochemical Reactions</a:t>
            </a:r>
          </a:p>
          <a:p>
            <a:pPr marL="0" lvl="1" indent="0">
              <a:buNone/>
            </a:pPr>
            <a:endParaRPr lang="en-US" sz="2400" b="1" dirty="0">
              <a:latin typeface="Arial" panose="020B0604020202020204" pitchFamily="34" charset="0"/>
              <a:cs typeface="Arial" panose="020B0604020202020204" pitchFamily="34" charset="0"/>
            </a:endParaRPr>
          </a:p>
          <a:p>
            <a:pPr marL="0" lvl="1" indent="0">
              <a:buNone/>
            </a:pPr>
            <a:r>
              <a:rPr lang="en-US" sz="2400" b="1" dirty="0">
                <a:solidFill>
                  <a:schemeClr val="bg1"/>
                </a:solidFill>
                <a:latin typeface="Arial" panose="020B0604020202020204" pitchFamily="34" charset="0"/>
                <a:cs typeface="Arial" panose="020B0604020202020204" pitchFamily="34" charset="0"/>
              </a:rPr>
              <a:t>CHALLENGES IN CO</a:t>
            </a:r>
            <a:r>
              <a:rPr lang="en-US" sz="2400" b="1" baseline="-25000" dirty="0">
                <a:solidFill>
                  <a:schemeClr val="bg1"/>
                </a:solidFill>
                <a:latin typeface="Arial" panose="020B0604020202020204" pitchFamily="34" charset="0"/>
                <a:cs typeface="Arial" panose="020B0604020202020204" pitchFamily="34" charset="0"/>
              </a:rPr>
              <a:t>2</a:t>
            </a:r>
            <a:r>
              <a:rPr lang="en-US" sz="2400" b="1" dirty="0">
                <a:solidFill>
                  <a:schemeClr val="bg1"/>
                </a:solidFill>
                <a:latin typeface="Arial" panose="020B0604020202020204" pitchFamily="34" charset="0"/>
                <a:cs typeface="Arial" panose="020B0604020202020204" pitchFamily="34" charset="0"/>
              </a:rPr>
              <a:t> ELECTROLYSIS</a:t>
            </a:r>
          </a:p>
          <a:p>
            <a:pPr lvl="1">
              <a:buFont typeface="Wingdings" panose="05000000000000000000" pitchFamily="2" charset="2"/>
              <a:buChar char="q"/>
            </a:pPr>
            <a:endParaRPr lang="en-US" sz="2400" b="1" dirty="0">
              <a:solidFill>
                <a:schemeClr val="bg1"/>
              </a:solidFill>
              <a:latin typeface="Arial" panose="020B0604020202020204" pitchFamily="34" charset="0"/>
              <a:cs typeface="Arial" panose="020B0604020202020204" pitchFamily="34" charset="0"/>
            </a:endParaRPr>
          </a:p>
          <a:p>
            <a:pPr lvl="1">
              <a:buFont typeface="Wingdings" panose="05000000000000000000" pitchFamily="2" charset="2"/>
              <a:buChar char="q"/>
            </a:pPr>
            <a:r>
              <a:rPr lang="en-US" sz="2400" b="1" dirty="0">
                <a:solidFill>
                  <a:schemeClr val="bg1"/>
                </a:solidFill>
                <a:latin typeface="Arial" panose="020B0604020202020204" pitchFamily="34" charset="0"/>
                <a:cs typeface="Arial" panose="020B0604020202020204" pitchFamily="34" charset="0"/>
              </a:rPr>
              <a:t> Strong Carbon-Oxygen Double bonds in CO</a:t>
            </a:r>
            <a:r>
              <a:rPr lang="en-US" sz="2400" b="1" baseline="-25000" dirty="0">
                <a:solidFill>
                  <a:schemeClr val="bg1"/>
                </a:solidFill>
                <a:latin typeface="Arial" panose="020B0604020202020204" pitchFamily="34" charset="0"/>
                <a:cs typeface="Arial" panose="020B0604020202020204" pitchFamily="34" charset="0"/>
              </a:rPr>
              <a:t>2</a:t>
            </a:r>
            <a:r>
              <a:rPr lang="en-US" sz="2400" b="1" dirty="0">
                <a:solidFill>
                  <a:schemeClr val="bg1"/>
                </a:solidFill>
                <a:latin typeface="Arial" panose="020B0604020202020204" pitchFamily="34" charset="0"/>
                <a:cs typeface="Arial" panose="020B0604020202020204" pitchFamily="34" charset="0"/>
              </a:rPr>
              <a:t> and low energy level associated CO</a:t>
            </a:r>
            <a:r>
              <a:rPr lang="en-US" sz="2400" b="1" baseline="-25000" dirty="0">
                <a:solidFill>
                  <a:schemeClr val="bg1"/>
                </a:solidFill>
                <a:latin typeface="Arial" panose="020B0604020202020204" pitchFamily="34" charset="0"/>
                <a:cs typeface="Arial" panose="020B0604020202020204" pitchFamily="34" charset="0"/>
              </a:rPr>
              <a:t>2</a:t>
            </a:r>
            <a:r>
              <a:rPr lang="en-US" sz="2400" b="1" dirty="0">
                <a:solidFill>
                  <a:schemeClr val="bg1"/>
                </a:solidFill>
                <a:latin typeface="Arial" panose="020B0604020202020204" pitchFamily="34" charset="0"/>
                <a:cs typeface="Arial" panose="020B0604020202020204" pitchFamily="34" charset="0"/>
              </a:rPr>
              <a:t>.</a:t>
            </a:r>
          </a:p>
          <a:p>
            <a:pPr lvl="1">
              <a:buFont typeface="Wingdings" panose="05000000000000000000" pitchFamily="2" charset="2"/>
              <a:buChar char="q"/>
            </a:pPr>
            <a:r>
              <a:rPr lang="en-US" sz="2400" b="1" dirty="0">
                <a:solidFill>
                  <a:schemeClr val="bg1"/>
                </a:solidFill>
                <a:latin typeface="Arial" panose="020B0604020202020204" pitchFamily="34" charset="0"/>
                <a:cs typeface="Arial" panose="020B0604020202020204" pitchFamily="34" charset="0"/>
              </a:rPr>
              <a:t> Interference of deposited Carbon (on the catalyst material due to Coking) in the process.</a:t>
            </a:r>
          </a:p>
          <a:p>
            <a:pPr lvl="1">
              <a:buFont typeface="Wingdings" panose="05000000000000000000" pitchFamily="2" charset="2"/>
              <a:buChar char="q"/>
            </a:pPr>
            <a:r>
              <a:rPr lang="en-US" sz="2400" b="1" dirty="0">
                <a:solidFill>
                  <a:schemeClr val="bg1"/>
                </a:solidFill>
                <a:latin typeface="Arial" panose="020B0604020202020204" pitchFamily="34" charset="0"/>
                <a:cs typeface="Arial" panose="020B0604020202020204" pitchFamily="34" charset="0"/>
              </a:rPr>
              <a:t> Difficulty in converting Carbon dioxide from gas to solid phase. </a:t>
            </a:r>
          </a:p>
          <a:p>
            <a:pPr lvl="1"/>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688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C5EA60-12FC-4FB7-9CED-CDC28177F4B1}"/>
              </a:ext>
            </a:extLst>
          </p:cNvPr>
          <p:cNvSpPr>
            <a:spLocks noGrp="1"/>
          </p:cNvSpPr>
          <p:nvPr>
            <p:ph type="title"/>
          </p:nvPr>
        </p:nvSpPr>
        <p:spPr>
          <a:xfrm>
            <a:off x="655981" y="119614"/>
            <a:ext cx="6476999" cy="1189037"/>
          </a:xfrm>
        </p:spPr>
        <p:txBody>
          <a:bodyPr/>
          <a:lstStyle/>
          <a:p>
            <a:r>
              <a:rPr lang="en-US" dirty="0"/>
              <a:t>OUTLINE TO THE PRESENTATION</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8" name="Ink 7">
                <a:extLst>
                  <a:ext uri="{FF2B5EF4-FFF2-40B4-BE49-F238E27FC236}">
                    <a16:creationId xmlns:a16="http://schemas.microsoft.com/office/drawing/2014/main" id="{237C82F2-0664-4A99-145F-29C34BF8533B}"/>
                  </a:ext>
                </a:extLst>
              </p14:cNvPr>
              <p14:cNvContentPartPr/>
              <p14:nvPr/>
            </p14:nvContentPartPr>
            <p14:xfrm>
              <a:off x="36866" y="1606285"/>
              <a:ext cx="12118268" cy="360"/>
            </p14:xfrm>
          </p:contentPart>
        </mc:Choice>
        <mc:Fallback xmlns="">
          <p:pic>
            <p:nvPicPr>
              <p:cNvPr id="8" name="Ink 7">
                <a:extLst>
                  <a:ext uri="{FF2B5EF4-FFF2-40B4-BE49-F238E27FC236}">
                    <a16:creationId xmlns:a16="http://schemas.microsoft.com/office/drawing/2014/main" id="{237C82F2-0664-4A99-145F-29C34BF8533B}"/>
                  </a:ext>
                </a:extLst>
              </p:cNvPr>
              <p:cNvPicPr/>
              <p:nvPr/>
            </p:nvPicPr>
            <p:blipFill>
              <a:blip r:embed="rId3"/>
              <a:stretch>
                <a:fillRect/>
              </a:stretch>
            </p:blipFill>
            <p:spPr>
              <a:xfrm>
                <a:off x="-26134" y="1543285"/>
                <a:ext cx="12243907" cy="126000"/>
              </a:xfrm>
              <a:prstGeom prst="rect">
                <a:avLst/>
              </a:prstGeom>
            </p:spPr>
          </p:pic>
        </mc:Fallback>
      </mc:AlternateContent>
      <p:sp>
        <p:nvSpPr>
          <p:cNvPr id="7" name="Text Placeholder 6">
            <a:extLst>
              <a:ext uri="{FF2B5EF4-FFF2-40B4-BE49-F238E27FC236}">
                <a16:creationId xmlns:a16="http://schemas.microsoft.com/office/drawing/2014/main" id="{BD8C5340-D9FD-C2AD-68FE-8E2821235C26}"/>
              </a:ext>
            </a:extLst>
          </p:cNvPr>
          <p:cNvSpPr>
            <a:spLocks noGrp="1"/>
          </p:cNvSpPr>
          <p:nvPr>
            <p:ph type="body" sz="quarter" idx="11"/>
          </p:nvPr>
        </p:nvSpPr>
        <p:spPr>
          <a:xfrm>
            <a:off x="762000" y="1905000"/>
            <a:ext cx="5108713" cy="4309550"/>
          </a:xfrm>
        </p:spPr>
        <p:txBody>
          <a:bodyPr/>
          <a:lstStyle/>
          <a:p>
            <a:pPr marL="342900" indent="-342900">
              <a:buAutoNum type="arabicPeriod"/>
            </a:pPr>
            <a:r>
              <a:rPr lang="en-IN" dirty="0">
                <a:solidFill>
                  <a:schemeClr val="accent5">
                    <a:lumMod val="50000"/>
                  </a:schemeClr>
                </a:solidFill>
              </a:rPr>
              <a:t>INTRODUCTION</a:t>
            </a:r>
          </a:p>
          <a:p>
            <a:r>
              <a:rPr lang="en-IN" dirty="0">
                <a:solidFill>
                  <a:schemeClr val="accent5">
                    <a:lumMod val="50000"/>
                  </a:schemeClr>
                </a:solidFill>
              </a:rPr>
              <a:t>      a) WHY DO WE NEED THIS</a:t>
            </a:r>
          </a:p>
          <a:p>
            <a:r>
              <a:rPr lang="en-IN" dirty="0">
                <a:solidFill>
                  <a:schemeClr val="accent5">
                    <a:lumMod val="50000"/>
                  </a:schemeClr>
                </a:solidFill>
              </a:rPr>
              <a:t>      b) PROPOSED MECHANISMS</a:t>
            </a:r>
          </a:p>
          <a:p>
            <a:endParaRPr lang="en-IN" dirty="0">
              <a:solidFill>
                <a:schemeClr val="accent5">
                  <a:lumMod val="50000"/>
                </a:schemeClr>
              </a:solidFill>
            </a:endParaRPr>
          </a:p>
          <a:p>
            <a:r>
              <a:rPr lang="en-IN" dirty="0">
                <a:solidFill>
                  <a:schemeClr val="accent5">
                    <a:lumMod val="50000"/>
                  </a:schemeClr>
                </a:solidFill>
              </a:rPr>
              <a:t>2.  WHAT IS ELECTROCHEMICAL REDUCTION</a:t>
            </a:r>
          </a:p>
          <a:p>
            <a:endParaRPr lang="en-IN" dirty="0">
              <a:solidFill>
                <a:schemeClr val="accent5">
                  <a:lumMod val="50000"/>
                </a:schemeClr>
              </a:solidFill>
            </a:endParaRPr>
          </a:p>
          <a:p>
            <a:r>
              <a:rPr lang="en-IN" dirty="0">
                <a:solidFill>
                  <a:schemeClr val="accent5">
                    <a:lumMod val="50000"/>
                  </a:schemeClr>
                </a:solidFill>
              </a:rPr>
              <a:t>3.  PROPERTIES OF CARBON DIOXIDE</a:t>
            </a:r>
          </a:p>
          <a:p>
            <a:endParaRPr lang="en-IN" dirty="0">
              <a:solidFill>
                <a:schemeClr val="accent5">
                  <a:lumMod val="50000"/>
                </a:schemeClr>
              </a:solidFill>
            </a:endParaRPr>
          </a:p>
          <a:p>
            <a:r>
              <a:rPr lang="en-IN" dirty="0">
                <a:solidFill>
                  <a:schemeClr val="accent5">
                    <a:lumMod val="50000"/>
                  </a:schemeClr>
                </a:solidFill>
              </a:rPr>
              <a:t>4.  MECHANISMS OF CO</a:t>
            </a:r>
            <a:r>
              <a:rPr lang="en-IN" baseline="-25000" dirty="0">
                <a:solidFill>
                  <a:schemeClr val="accent5">
                    <a:lumMod val="50000"/>
                  </a:schemeClr>
                </a:solidFill>
              </a:rPr>
              <a:t>2</a:t>
            </a:r>
            <a:r>
              <a:rPr lang="en-IN" dirty="0">
                <a:solidFill>
                  <a:schemeClr val="accent5">
                    <a:lumMod val="50000"/>
                  </a:schemeClr>
                </a:solidFill>
              </a:rPr>
              <a:t> REDUCTION</a:t>
            </a:r>
          </a:p>
          <a:p>
            <a:r>
              <a:rPr lang="en-IN" dirty="0">
                <a:solidFill>
                  <a:schemeClr val="accent5">
                    <a:lumMod val="50000"/>
                  </a:schemeClr>
                </a:solidFill>
              </a:rPr>
              <a:t>     a) Metallothermic reactions</a:t>
            </a:r>
          </a:p>
          <a:p>
            <a:r>
              <a:rPr lang="en-IN" dirty="0">
                <a:solidFill>
                  <a:schemeClr val="accent5">
                    <a:lumMod val="50000"/>
                  </a:schemeClr>
                </a:solidFill>
              </a:rPr>
              <a:t>     b) Electrochemical reactions</a:t>
            </a:r>
          </a:p>
        </p:txBody>
      </p:sp>
      <p:sp>
        <p:nvSpPr>
          <p:cNvPr id="2" name="TextBox 1">
            <a:extLst>
              <a:ext uri="{FF2B5EF4-FFF2-40B4-BE49-F238E27FC236}">
                <a16:creationId xmlns:a16="http://schemas.microsoft.com/office/drawing/2014/main" id="{42E50540-5CB3-BA44-EA8E-81E96B689244}"/>
              </a:ext>
            </a:extLst>
          </p:cNvPr>
          <p:cNvSpPr txBox="1"/>
          <p:nvPr/>
        </p:nvSpPr>
        <p:spPr>
          <a:xfrm>
            <a:off x="6095999" y="1904279"/>
            <a:ext cx="5426765" cy="4524315"/>
          </a:xfrm>
          <a:prstGeom prst="rect">
            <a:avLst/>
          </a:prstGeom>
          <a:noFill/>
        </p:spPr>
        <p:txBody>
          <a:bodyPr wrap="square" rtlCol="0">
            <a:spAutoFit/>
          </a:bodyPr>
          <a:lstStyle/>
          <a:p>
            <a:pPr marL="342900" indent="-342900">
              <a:buFont typeface="+mj-lt"/>
              <a:buAutoNum type="arabicPeriod" startAt="5"/>
            </a:pPr>
            <a:r>
              <a:rPr lang="en-US" b="1" dirty="0">
                <a:solidFill>
                  <a:schemeClr val="bg1"/>
                </a:solidFill>
                <a:latin typeface="+mn-lt"/>
              </a:rPr>
              <a:t>ELECTRO-REDUCTION OF CO</a:t>
            </a:r>
            <a:r>
              <a:rPr lang="en-US" b="1" baseline="-25000" dirty="0">
                <a:solidFill>
                  <a:schemeClr val="bg1"/>
                </a:solidFill>
                <a:latin typeface="+mn-lt"/>
              </a:rPr>
              <a:t>2</a:t>
            </a:r>
            <a:r>
              <a:rPr lang="en-US" b="1" dirty="0">
                <a:solidFill>
                  <a:schemeClr val="bg1"/>
                </a:solidFill>
                <a:latin typeface="+mn-lt"/>
              </a:rPr>
              <a:t> TO SOLID CARBON</a:t>
            </a:r>
          </a:p>
          <a:p>
            <a:pPr marL="800100" lvl="1" indent="-342900">
              <a:buFont typeface="+mj-lt"/>
              <a:buAutoNum type="alphaLcParenR"/>
            </a:pPr>
            <a:r>
              <a:rPr lang="en-IN" sz="1800" b="1" dirty="0">
                <a:solidFill>
                  <a:schemeClr val="bg1"/>
                </a:solidFill>
              </a:rPr>
              <a:t>SOLID OXIDE ELECTROLYSIS CELLS (SOECs)</a:t>
            </a:r>
          </a:p>
          <a:p>
            <a:pPr marL="800100" lvl="1" indent="-342900">
              <a:buFont typeface="+mj-lt"/>
              <a:buAutoNum type="alphaLcParenR"/>
            </a:pPr>
            <a:r>
              <a:rPr lang="en-US" b="1" dirty="0">
                <a:solidFill>
                  <a:schemeClr val="bg1"/>
                </a:solidFill>
                <a:latin typeface="+mn-lt"/>
              </a:rPr>
              <a:t>HYBRID ELECTRO-THERMOCHEMICAL LOOPING</a:t>
            </a:r>
          </a:p>
          <a:p>
            <a:pPr marL="342900" indent="-342900">
              <a:buFont typeface="+mj-lt"/>
              <a:buAutoNum type="arabicPeriod" startAt="5"/>
            </a:pPr>
            <a:endParaRPr lang="en-US" b="1" dirty="0">
              <a:solidFill>
                <a:schemeClr val="bg1"/>
              </a:solidFill>
              <a:latin typeface="+mn-lt"/>
            </a:endParaRPr>
          </a:p>
          <a:p>
            <a:pPr marL="342900" indent="-342900">
              <a:buFont typeface="+mj-lt"/>
              <a:buAutoNum type="arabicPeriod" startAt="5"/>
            </a:pPr>
            <a:r>
              <a:rPr lang="en-US" b="1" dirty="0">
                <a:solidFill>
                  <a:schemeClr val="bg1"/>
                </a:solidFill>
                <a:latin typeface="+mn-lt"/>
              </a:rPr>
              <a:t>ECONOMICAL ANALYSIS WITH GRAPHITE AS AN EXAMPLE</a:t>
            </a:r>
          </a:p>
          <a:p>
            <a:pPr marL="342900" indent="-342900">
              <a:buFont typeface="+mj-lt"/>
              <a:buAutoNum type="arabicPeriod" startAt="5"/>
            </a:pPr>
            <a:endParaRPr lang="en-US" b="1" dirty="0">
              <a:solidFill>
                <a:schemeClr val="bg1"/>
              </a:solidFill>
              <a:latin typeface="+mn-lt"/>
            </a:endParaRPr>
          </a:p>
          <a:p>
            <a:pPr marL="342900" indent="-342900">
              <a:buFont typeface="+mj-lt"/>
              <a:buAutoNum type="arabicPeriod" startAt="5"/>
            </a:pPr>
            <a:r>
              <a:rPr lang="en-US" b="1" dirty="0">
                <a:solidFill>
                  <a:schemeClr val="bg1"/>
                </a:solidFill>
                <a:latin typeface="+mn-lt"/>
              </a:rPr>
              <a:t>CHALLENGES FACED</a:t>
            </a:r>
          </a:p>
          <a:p>
            <a:pPr marL="342900" indent="-342900">
              <a:buFont typeface="+mj-lt"/>
              <a:buAutoNum type="arabicPeriod" startAt="5"/>
            </a:pPr>
            <a:endParaRPr lang="en-US" b="1" dirty="0">
              <a:solidFill>
                <a:schemeClr val="bg1"/>
              </a:solidFill>
              <a:latin typeface="+mn-lt"/>
            </a:endParaRPr>
          </a:p>
          <a:p>
            <a:pPr marL="342900" indent="-342900">
              <a:buFont typeface="+mj-lt"/>
              <a:buAutoNum type="arabicPeriod" startAt="5"/>
            </a:pPr>
            <a:r>
              <a:rPr lang="en-US" b="1" dirty="0">
                <a:solidFill>
                  <a:schemeClr val="bg1"/>
                </a:solidFill>
                <a:latin typeface="+mn-lt"/>
              </a:rPr>
              <a:t>CONCLUSIONS</a:t>
            </a:r>
          </a:p>
          <a:p>
            <a:pPr marL="342900" indent="-342900">
              <a:buFont typeface="+mj-lt"/>
              <a:buAutoNum type="arabicPeriod" startAt="5"/>
            </a:pPr>
            <a:endParaRPr lang="en-US" b="1" dirty="0">
              <a:solidFill>
                <a:schemeClr val="bg1"/>
              </a:solidFill>
              <a:latin typeface="+mn-lt"/>
            </a:endParaRPr>
          </a:p>
          <a:p>
            <a:pPr marL="342900" indent="-342900">
              <a:buFont typeface="+mj-lt"/>
              <a:buAutoNum type="arabicPeriod" startAt="5"/>
            </a:pPr>
            <a:r>
              <a:rPr lang="en-US" b="1" dirty="0">
                <a:solidFill>
                  <a:schemeClr val="bg1"/>
                </a:solidFill>
                <a:latin typeface="+mn-lt"/>
              </a:rPr>
              <a:t>REFERENCES</a:t>
            </a:r>
          </a:p>
          <a:p>
            <a:pPr marL="342900" indent="-342900">
              <a:buFont typeface="+mj-lt"/>
              <a:buAutoNum type="arabicPeriod" startAt="5"/>
            </a:pPr>
            <a:endParaRPr lang="en-IN" b="1" dirty="0">
              <a:solidFill>
                <a:schemeClr val="bg1"/>
              </a:solidFill>
              <a:latin typeface="+mn-lt"/>
            </a:endParaRPr>
          </a:p>
        </p:txBody>
      </p:sp>
    </p:spTree>
    <p:extLst>
      <p:ext uri="{BB962C8B-B14F-4D97-AF65-F5344CB8AC3E}">
        <p14:creationId xmlns:p14="http://schemas.microsoft.com/office/powerpoint/2010/main" val="141844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450573" y="375863"/>
            <a:ext cx="10668000" cy="492443"/>
          </a:xfrm>
        </p:spPr>
        <p:txBody>
          <a:bodyPr/>
          <a:lstStyle/>
          <a:p>
            <a:r>
              <a:rPr lang="en-IN" sz="3200" dirty="0"/>
              <a:t>ELECTRO-REDUCTION OF CO</a:t>
            </a:r>
            <a:r>
              <a:rPr lang="en-IN" sz="3200" baseline="-25000" dirty="0"/>
              <a:t>2</a:t>
            </a:r>
            <a:r>
              <a:rPr lang="en-IN" sz="3200" dirty="0"/>
              <a:t> TO SOLID CARBON</a:t>
            </a:r>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13"/>
          </p:nvPr>
        </p:nvSpPr>
        <p:spPr>
          <a:xfrm>
            <a:off x="1285460" y="4350027"/>
            <a:ext cx="10668000" cy="492443"/>
          </a:xfrm>
        </p:spPr>
        <p:txBody>
          <a:bodyPr>
            <a:normAutofit/>
          </a:bodyPr>
          <a:lstStyle/>
          <a:p>
            <a:pPr marL="0" indent="0">
              <a:buNone/>
            </a:pPr>
            <a:r>
              <a:rPr lang="en-US" altLang="en-US" dirty="0">
                <a:latin typeface="+mj-lt"/>
              </a:rPr>
              <a:t> This presentation shows Two approaches by which we can overcome the challenges discussed.</a:t>
            </a:r>
            <a:endParaRPr lang="en-US" altLang="en-US" sz="1800" b="0" dirty="0">
              <a:latin typeface="+mj-lt"/>
            </a:endParaRPr>
          </a:p>
        </p:txBody>
      </p:sp>
      <p:graphicFrame>
        <p:nvGraphicFramePr>
          <p:cNvPr id="2" name="Table 2">
            <a:extLst>
              <a:ext uri="{FF2B5EF4-FFF2-40B4-BE49-F238E27FC236}">
                <a16:creationId xmlns:a16="http://schemas.microsoft.com/office/drawing/2014/main" id="{1C06B110-9543-98B4-F1DD-CB84255C5308}"/>
              </a:ext>
            </a:extLst>
          </p:cNvPr>
          <p:cNvGraphicFramePr>
            <a:graphicFrameLocks noGrp="1"/>
          </p:cNvGraphicFramePr>
          <p:nvPr>
            <p:extLst>
              <p:ext uri="{D42A27DB-BD31-4B8C-83A1-F6EECF244321}">
                <p14:modId xmlns:p14="http://schemas.microsoft.com/office/powerpoint/2010/main" val="4015708439"/>
              </p:ext>
            </p:extLst>
          </p:nvPr>
        </p:nvGraphicFramePr>
        <p:xfrm>
          <a:off x="662608" y="1872091"/>
          <a:ext cx="10866784" cy="1188720"/>
        </p:xfrm>
        <a:graphic>
          <a:graphicData uri="http://schemas.openxmlformats.org/drawingml/2006/table">
            <a:tbl>
              <a:tblPr firstRow="1" bandRow="1">
                <a:tableStyleId>{7DF18680-E054-41AD-8BC1-D1AEF772440D}</a:tableStyleId>
              </a:tblPr>
              <a:tblGrid>
                <a:gridCol w="2716696">
                  <a:extLst>
                    <a:ext uri="{9D8B030D-6E8A-4147-A177-3AD203B41FA5}">
                      <a16:colId xmlns:a16="http://schemas.microsoft.com/office/drawing/2014/main" val="991967285"/>
                    </a:ext>
                  </a:extLst>
                </a:gridCol>
                <a:gridCol w="5433392">
                  <a:extLst>
                    <a:ext uri="{9D8B030D-6E8A-4147-A177-3AD203B41FA5}">
                      <a16:colId xmlns:a16="http://schemas.microsoft.com/office/drawing/2014/main" val="1680215038"/>
                    </a:ext>
                  </a:extLst>
                </a:gridCol>
                <a:gridCol w="2716696">
                  <a:extLst>
                    <a:ext uri="{9D8B030D-6E8A-4147-A177-3AD203B41FA5}">
                      <a16:colId xmlns:a16="http://schemas.microsoft.com/office/drawing/2014/main" val="4022986546"/>
                    </a:ext>
                  </a:extLst>
                </a:gridCol>
              </a:tblGrid>
              <a:tr h="1169283">
                <a:tc>
                  <a:txBody>
                    <a:bodyPr/>
                    <a:lstStyle/>
                    <a:p>
                      <a:r>
                        <a:rPr lang="en-IN" dirty="0"/>
                        <a:t>Solid Oxide Electrolysis Cells (SOECs) for converting CO</a:t>
                      </a:r>
                      <a:r>
                        <a:rPr lang="en-IN" baseline="-25000" dirty="0"/>
                        <a:t>2</a:t>
                      </a:r>
                      <a:r>
                        <a:rPr lang="en-IN" baseline="0" dirty="0"/>
                        <a:t> to solid Carbon</a:t>
                      </a:r>
                      <a:endParaRPr lang="en-IN" dirty="0"/>
                    </a:p>
                  </a:txBody>
                  <a:tcPr/>
                </a:tc>
                <a:tc>
                  <a:txBody>
                    <a:bodyPr/>
                    <a:lstStyle/>
                    <a:p>
                      <a:endParaRPr lang="en-IN" dirty="0"/>
                    </a:p>
                  </a:txBody>
                  <a:tcPr>
                    <a:lnT w="12700" cmpd="sng">
                      <a:noFill/>
                    </a:lnT>
                    <a:lnB w="38100" cmpd="sng">
                      <a:noFill/>
                    </a:lnB>
                  </a:tcPr>
                </a:tc>
                <a:tc>
                  <a:txBody>
                    <a:bodyPr/>
                    <a:lstStyle/>
                    <a:p>
                      <a:r>
                        <a:rPr lang="en-IN" dirty="0"/>
                        <a:t>The Hybrid Electrothermal looping strategy</a:t>
                      </a:r>
                    </a:p>
                  </a:txBody>
                  <a:tcPr/>
                </a:tc>
                <a:extLst>
                  <a:ext uri="{0D108BD9-81ED-4DB2-BD59-A6C34878D82A}">
                    <a16:rowId xmlns:a16="http://schemas.microsoft.com/office/drawing/2014/main" val="1638156460"/>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A5B2C4B-C76F-2561-DF95-D4358DE3D339}"/>
                  </a:ext>
                </a:extLst>
              </p14:cNvPr>
              <p14:cNvContentPartPr/>
              <p14:nvPr/>
            </p14:nvContentPartPr>
            <p14:xfrm>
              <a:off x="1464193" y="1236355"/>
              <a:ext cx="5963760" cy="360"/>
            </p14:xfrm>
          </p:contentPart>
        </mc:Choice>
        <mc:Fallback xmlns="">
          <p:pic>
            <p:nvPicPr>
              <p:cNvPr id="5" name="Ink 4">
                <a:extLst>
                  <a:ext uri="{FF2B5EF4-FFF2-40B4-BE49-F238E27FC236}">
                    <a16:creationId xmlns:a16="http://schemas.microsoft.com/office/drawing/2014/main" id="{7A5B2C4B-C76F-2561-DF95-D4358DE3D339}"/>
                  </a:ext>
                </a:extLst>
              </p:cNvPr>
              <p:cNvPicPr/>
              <p:nvPr/>
            </p:nvPicPr>
            <p:blipFill>
              <a:blip r:embed="rId4"/>
              <a:stretch>
                <a:fillRect/>
              </a:stretch>
            </p:blipFill>
            <p:spPr>
              <a:xfrm>
                <a:off x="1446193" y="1218355"/>
                <a:ext cx="59994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96435915-4055-1C8A-E59B-C2AED4085003}"/>
                  </a:ext>
                </a:extLst>
              </p14:cNvPr>
              <p14:cNvContentPartPr/>
              <p14:nvPr/>
            </p14:nvContentPartPr>
            <p14:xfrm>
              <a:off x="7367833" y="1236355"/>
              <a:ext cx="2822400" cy="360"/>
            </p14:xfrm>
          </p:contentPart>
        </mc:Choice>
        <mc:Fallback xmlns="">
          <p:pic>
            <p:nvPicPr>
              <p:cNvPr id="8" name="Ink 7">
                <a:extLst>
                  <a:ext uri="{FF2B5EF4-FFF2-40B4-BE49-F238E27FC236}">
                    <a16:creationId xmlns:a16="http://schemas.microsoft.com/office/drawing/2014/main" id="{96435915-4055-1C8A-E59B-C2AED4085003}"/>
                  </a:ext>
                </a:extLst>
              </p:cNvPr>
              <p:cNvPicPr/>
              <p:nvPr/>
            </p:nvPicPr>
            <p:blipFill>
              <a:blip r:embed="rId6"/>
              <a:stretch>
                <a:fillRect/>
              </a:stretch>
            </p:blipFill>
            <p:spPr>
              <a:xfrm>
                <a:off x="7350193" y="1218355"/>
                <a:ext cx="2858040" cy="36000"/>
              </a:xfrm>
              <a:prstGeom prst="rect">
                <a:avLst/>
              </a:prstGeom>
            </p:spPr>
          </p:pic>
        </mc:Fallback>
      </mc:AlternateContent>
      <p:cxnSp>
        <p:nvCxnSpPr>
          <p:cNvPr id="24" name="Straight Arrow Connector 23">
            <a:extLst>
              <a:ext uri="{FF2B5EF4-FFF2-40B4-BE49-F238E27FC236}">
                <a16:creationId xmlns:a16="http://schemas.microsoft.com/office/drawing/2014/main" id="{32D8F94E-B103-F745-6620-AF8955E1B274}"/>
              </a:ext>
            </a:extLst>
          </p:cNvPr>
          <p:cNvCxnSpPr/>
          <p:nvPr/>
        </p:nvCxnSpPr>
        <p:spPr>
          <a:xfrm>
            <a:off x="1464193" y="1236355"/>
            <a:ext cx="0" cy="63573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Straight Arrow Connector 28">
            <a:extLst>
              <a:ext uri="{FF2B5EF4-FFF2-40B4-BE49-F238E27FC236}">
                <a16:creationId xmlns:a16="http://schemas.microsoft.com/office/drawing/2014/main" id="{71A7E1FD-1454-8A92-CA21-651315B2B4C6}"/>
              </a:ext>
            </a:extLst>
          </p:cNvPr>
          <p:cNvCxnSpPr/>
          <p:nvPr/>
        </p:nvCxnSpPr>
        <p:spPr>
          <a:xfrm>
            <a:off x="10190233" y="1236355"/>
            <a:ext cx="0" cy="63573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a:extLst>
              <a:ext uri="{FF2B5EF4-FFF2-40B4-BE49-F238E27FC236}">
                <a16:creationId xmlns:a16="http://schemas.microsoft.com/office/drawing/2014/main" id="{EB2FDE61-A6EE-44E1-7797-AE4A7B56E6E3}"/>
              </a:ext>
            </a:extLst>
          </p:cNvPr>
          <p:cNvCxnSpPr>
            <a:cxnSpLocks/>
          </p:cNvCxnSpPr>
          <p:nvPr/>
        </p:nvCxnSpPr>
        <p:spPr>
          <a:xfrm>
            <a:off x="6022941" y="868306"/>
            <a:ext cx="0" cy="4011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55168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450573" y="498974"/>
            <a:ext cx="10668000" cy="369332"/>
          </a:xfrm>
        </p:spPr>
        <p:txBody>
          <a:bodyPr/>
          <a:lstStyle/>
          <a:p>
            <a:r>
              <a:rPr lang="en-IN" sz="2400" dirty="0"/>
              <a:t>1. Solid Oxide Electrolysis Cells (SOECs) for converting CO</a:t>
            </a:r>
            <a:r>
              <a:rPr lang="en-IN" sz="2400" baseline="-25000" dirty="0"/>
              <a:t>2</a:t>
            </a:r>
            <a:r>
              <a:rPr lang="en-IN" sz="2400" baseline="0" dirty="0"/>
              <a:t> to solid Carbon</a:t>
            </a:r>
            <a:endParaRPr lang="en-IN" sz="2400" dirty="0"/>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13"/>
          </p:nvPr>
        </p:nvSpPr>
        <p:spPr>
          <a:xfrm>
            <a:off x="450573" y="1109871"/>
            <a:ext cx="10668000" cy="4489171"/>
          </a:xfrm>
        </p:spPr>
        <p:txBody>
          <a:bodyPr>
            <a:normAutofit/>
          </a:bodyPr>
          <a:lstStyle/>
          <a:p>
            <a:r>
              <a:rPr lang="en-IN" sz="2000" b="1" dirty="0"/>
              <a:t>For Carbon dioxide electrolysis in SOECs, the reaction at the Cathode is :</a:t>
            </a:r>
          </a:p>
          <a:p>
            <a:pPr algn="ctr"/>
            <a:endParaRPr lang="en-IN" sz="2400" b="1" dirty="0"/>
          </a:p>
          <a:p>
            <a:pPr algn="ctr"/>
            <a:r>
              <a:rPr lang="en-IN" sz="2400" b="1" dirty="0"/>
              <a:t>CO</a:t>
            </a:r>
            <a:r>
              <a:rPr lang="en-IN" sz="2400" b="1" baseline="-25000" dirty="0"/>
              <a:t>2</a:t>
            </a:r>
            <a:r>
              <a:rPr lang="en-IN" sz="2400" b="1" dirty="0"/>
              <a:t> + 2e</a:t>
            </a:r>
            <a:r>
              <a:rPr lang="en-IN" sz="2400" b="1" baseline="30000" dirty="0"/>
              <a:t>-</a:t>
            </a:r>
            <a:r>
              <a:rPr lang="en-IN" sz="2400" b="1" dirty="0"/>
              <a:t> </a:t>
            </a:r>
            <a:r>
              <a:rPr lang="en-IN" sz="2400" b="1" dirty="0">
                <a:sym typeface="Wingdings" panose="05000000000000000000" pitchFamily="2" charset="2"/>
              </a:rPr>
              <a:t> CO + O</a:t>
            </a:r>
            <a:r>
              <a:rPr lang="en-IN" sz="2400" b="1" baseline="30000" dirty="0">
                <a:sym typeface="Wingdings" panose="05000000000000000000" pitchFamily="2" charset="2"/>
              </a:rPr>
              <a:t>2-</a:t>
            </a:r>
          </a:p>
          <a:p>
            <a:pPr algn="ctr"/>
            <a:r>
              <a:rPr lang="en-IN" sz="2400" b="1" dirty="0">
                <a:sym typeface="Wingdings" panose="05000000000000000000" pitchFamily="2" charset="2"/>
              </a:rPr>
              <a:t> </a:t>
            </a:r>
          </a:p>
          <a:p>
            <a:pPr algn="ctr"/>
            <a:r>
              <a:rPr lang="en-IN" sz="2400" b="1" dirty="0">
                <a:sym typeface="Wingdings" panose="05000000000000000000" pitchFamily="2" charset="2"/>
              </a:rPr>
              <a:t>O + </a:t>
            </a:r>
            <a:r>
              <a:rPr lang="en-IN" sz="2400" b="1" dirty="0"/>
              <a:t>2e</a:t>
            </a:r>
            <a:r>
              <a:rPr lang="en-IN" sz="2400" b="1" baseline="30000" dirty="0"/>
              <a:t>-</a:t>
            </a:r>
            <a:r>
              <a:rPr lang="en-IN" sz="2400" b="1" dirty="0"/>
              <a:t> </a:t>
            </a:r>
            <a:r>
              <a:rPr lang="en-IN" sz="2400" b="1" dirty="0">
                <a:sym typeface="Wingdings" panose="05000000000000000000" pitchFamily="2" charset="2"/>
              </a:rPr>
              <a:t> C + O</a:t>
            </a:r>
            <a:r>
              <a:rPr lang="en-IN" sz="2400" b="1" baseline="30000" dirty="0">
                <a:sym typeface="Wingdings" panose="05000000000000000000" pitchFamily="2" charset="2"/>
              </a:rPr>
              <a:t>2-</a:t>
            </a:r>
          </a:p>
          <a:p>
            <a:pPr algn="ctr"/>
            <a:endParaRPr lang="en-IN" sz="2400" b="1" baseline="30000" dirty="0">
              <a:sym typeface="Wingdings" panose="05000000000000000000" pitchFamily="2" charset="2"/>
            </a:endParaRPr>
          </a:p>
          <a:p>
            <a:pPr marL="342900" indent="-342900">
              <a:buFont typeface="Arial" panose="020B0604020202020204" pitchFamily="34" charset="0"/>
              <a:buChar char="•"/>
            </a:pPr>
            <a:r>
              <a:rPr lang="en-US" sz="2000" b="1" dirty="0"/>
              <a:t>The production and deposition of carbon materials often lead to their adherence and buildup on the catalyst material's surface. This is referred to as coking.</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Coking diminishes the number of active sites accessible for catalytic reactions, resulting in a decrease in the overall catalytic efficiency and performance.</a:t>
            </a:r>
          </a:p>
          <a:p>
            <a:endParaRPr lang="en-IN" sz="2000" b="1" dirty="0"/>
          </a:p>
          <a:p>
            <a:r>
              <a:rPr lang="en-IN" sz="2000" b="1" dirty="0"/>
              <a:t>The rection taking place at Anode is :</a:t>
            </a:r>
          </a:p>
          <a:p>
            <a:endParaRPr lang="en-IN" sz="2000" b="1" dirty="0"/>
          </a:p>
          <a:p>
            <a:pPr algn="ctr"/>
            <a:r>
              <a:rPr lang="en-IN" sz="2400" b="1" dirty="0"/>
              <a:t>2O</a:t>
            </a:r>
            <a:r>
              <a:rPr lang="en-IN" sz="2400" b="1" baseline="30000" dirty="0"/>
              <a:t>2-</a:t>
            </a:r>
            <a:r>
              <a:rPr lang="en-IN" sz="2400" b="1" dirty="0"/>
              <a:t> </a:t>
            </a:r>
            <a:r>
              <a:rPr lang="en-IN" sz="2400" b="1" dirty="0">
                <a:sym typeface="Wingdings" panose="05000000000000000000" pitchFamily="2" charset="2"/>
              </a:rPr>
              <a:t> O</a:t>
            </a:r>
            <a:r>
              <a:rPr lang="en-IN" sz="2400" b="1" baseline="-25000" dirty="0">
                <a:sym typeface="Wingdings" panose="05000000000000000000" pitchFamily="2" charset="2"/>
              </a:rPr>
              <a:t>2</a:t>
            </a:r>
            <a:r>
              <a:rPr lang="en-IN" sz="2400" b="1" dirty="0">
                <a:sym typeface="Wingdings" panose="05000000000000000000" pitchFamily="2" charset="2"/>
              </a:rPr>
              <a:t> + 4e</a:t>
            </a:r>
            <a:r>
              <a:rPr lang="en-IN" sz="2400" b="1" baseline="30000" dirty="0">
                <a:sym typeface="Wingdings" panose="05000000000000000000" pitchFamily="2" charset="2"/>
              </a:rPr>
              <a:t>-</a:t>
            </a:r>
            <a:r>
              <a:rPr lang="en-IN" sz="2400" b="1" dirty="0">
                <a:sym typeface="Wingdings" panose="05000000000000000000" pitchFamily="2" charset="2"/>
              </a:rPr>
              <a:t> </a:t>
            </a:r>
            <a:endParaRPr lang="en-IN" sz="2400" b="1" dirty="0"/>
          </a:p>
        </p:txBody>
      </p:sp>
    </p:spTree>
    <p:extLst>
      <p:ext uri="{BB962C8B-B14F-4D97-AF65-F5344CB8AC3E}">
        <p14:creationId xmlns:p14="http://schemas.microsoft.com/office/powerpoint/2010/main" val="378827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C5EA60-12FC-4FB7-9CED-CDC28177F4B1}"/>
              </a:ext>
            </a:extLst>
          </p:cNvPr>
          <p:cNvSpPr>
            <a:spLocks noGrp="1"/>
          </p:cNvSpPr>
          <p:nvPr>
            <p:ph type="title"/>
          </p:nvPr>
        </p:nvSpPr>
        <p:spPr>
          <a:xfrm>
            <a:off x="655981" y="119614"/>
            <a:ext cx="6476999" cy="1189037"/>
          </a:xfrm>
        </p:spPr>
        <p:txBody>
          <a:bodyPr/>
          <a:lstStyle/>
          <a:p>
            <a:r>
              <a:rPr lang="en-US" dirty="0"/>
              <a:t>OUTLINE TO THE PRESENTATION</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8" name="Ink 7">
                <a:extLst>
                  <a:ext uri="{FF2B5EF4-FFF2-40B4-BE49-F238E27FC236}">
                    <a16:creationId xmlns:a16="http://schemas.microsoft.com/office/drawing/2014/main" id="{237C82F2-0664-4A99-145F-29C34BF8533B}"/>
                  </a:ext>
                </a:extLst>
              </p14:cNvPr>
              <p14:cNvContentPartPr/>
              <p14:nvPr/>
            </p14:nvContentPartPr>
            <p14:xfrm>
              <a:off x="36866" y="1606285"/>
              <a:ext cx="12118268" cy="360"/>
            </p14:xfrm>
          </p:contentPart>
        </mc:Choice>
        <mc:Fallback xmlns="">
          <p:pic>
            <p:nvPicPr>
              <p:cNvPr id="8" name="Ink 7">
                <a:extLst>
                  <a:ext uri="{FF2B5EF4-FFF2-40B4-BE49-F238E27FC236}">
                    <a16:creationId xmlns:a16="http://schemas.microsoft.com/office/drawing/2014/main" id="{237C82F2-0664-4A99-145F-29C34BF8533B}"/>
                  </a:ext>
                </a:extLst>
              </p:cNvPr>
              <p:cNvPicPr/>
              <p:nvPr/>
            </p:nvPicPr>
            <p:blipFill>
              <a:blip r:embed="rId3"/>
              <a:stretch>
                <a:fillRect/>
              </a:stretch>
            </p:blipFill>
            <p:spPr>
              <a:xfrm>
                <a:off x="-25774" y="1543285"/>
                <a:ext cx="12243907" cy="126000"/>
              </a:xfrm>
              <a:prstGeom prst="rect">
                <a:avLst/>
              </a:prstGeom>
            </p:spPr>
          </p:pic>
        </mc:Fallback>
      </mc:AlternateContent>
      <p:sp>
        <p:nvSpPr>
          <p:cNvPr id="7" name="Text Placeholder 6">
            <a:extLst>
              <a:ext uri="{FF2B5EF4-FFF2-40B4-BE49-F238E27FC236}">
                <a16:creationId xmlns:a16="http://schemas.microsoft.com/office/drawing/2014/main" id="{BD8C5340-D9FD-C2AD-68FE-8E2821235C26}"/>
              </a:ext>
            </a:extLst>
          </p:cNvPr>
          <p:cNvSpPr>
            <a:spLocks noGrp="1"/>
          </p:cNvSpPr>
          <p:nvPr>
            <p:ph type="body" sz="quarter" idx="11"/>
          </p:nvPr>
        </p:nvSpPr>
        <p:spPr>
          <a:xfrm>
            <a:off x="762000" y="1905000"/>
            <a:ext cx="5108713" cy="4309550"/>
          </a:xfrm>
        </p:spPr>
        <p:txBody>
          <a:bodyPr/>
          <a:lstStyle/>
          <a:p>
            <a:pPr marL="342900" indent="-342900">
              <a:buAutoNum type="arabicPeriod"/>
            </a:pPr>
            <a:r>
              <a:rPr lang="en-IN" dirty="0"/>
              <a:t>INTRODUCTION</a:t>
            </a:r>
          </a:p>
          <a:p>
            <a:r>
              <a:rPr lang="en-IN" dirty="0"/>
              <a:t>      a) WHY DO WE NEED THIS</a:t>
            </a:r>
          </a:p>
          <a:p>
            <a:r>
              <a:rPr lang="en-IN" dirty="0"/>
              <a:t>      b) PROPOSED MECHANISMS</a:t>
            </a:r>
          </a:p>
          <a:p>
            <a:endParaRPr lang="en-IN" dirty="0"/>
          </a:p>
          <a:p>
            <a:r>
              <a:rPr lang="en-IN" dirty="0"/>
              <a:t>2.  WHAT IS ELECTROCHEMICAL REDUCTION</a:t>
            </a:r>
          </a:p>
          <a:p>
            <a:endParaRPr lang="en-IN" dirty="0"/>
          </a:p>
          <a:p>
            <a:r>
              <a:rPr lang="en-IN" dirty="0"/>
              <a:t>3.  PROPERTIES OF CARBON DIOXIDE</a:t>
            </a:r>
          </a:p>
          <a:p>
            <a:endParaRPr lang="en-IN" dirty="0"/>
          </a:p>
          <a:p>
            <a:r>
              <a:rPr lang="en-IN" dirty="0"/>
              <a:t>4.  MECHANISMS OF CO</a:t>
            </a:r>
            <a:r>
              <a:rPr lang="en-IN" baseline="-25000" dirty="0"/>
              <a:t>2</a:t>
            </a:r>
            <a:r>
              <a:rPr lang="en-IN" dirty="0"/>
              <a:t> REDUCTION</a:t>
            </a:r>
          </a:p>
          <a:p>
            <a:r>
              <a:rPr lang="en-IN" dirty="0"/>
              <a:t>     a) Metallothermic reactions</a:t>
            </a:r>
          </a:p>
          <a:p>
            <a:r>
              <a:rPr lang="en-IN" dirty="0"/>
              <a:t>     b) Electrochemical reactions</a:t>
            </a:r>
          </a:p>
        </p:txBody>
      </p:sp>
      <p:sp>
        <p:nvSpPr>
          <p:cNvPr id="2" name="TextBox 1">
            <a:extLst>
              <a:ext uri="{FF2B5EF4-FFF2-40B4-BE49-F238E27FC236}">
                <a16:creationId xmlns:a16="http://schemas.microsoft.com/office/drawing/2014/main" id="{42E50540-5CB3-BA44-EA8E-81E96B689244}"/>
              </a:ext>
            </a:extLst>
          </p:cNvPr>
          <p:cNvSpPr txBox="1"/>
          <p:nvPr/>
        </p:nvSpPr>
        <p:spPr>
          <a:xfrm>
            <a:off x="6095999" y="1904279"/>
            <a:ext cx="5426765" cy="4524315"/>
          </a:xfrm>
          <a:prstGeom prst="rect">
            <a:avLst/>
          </a:prstGeom>
          <a:noFill/>
        </p:spPr>
        <p:txBody>
          <a:bodyPr wrap="square" rtlCol="0">
            <a:spAutoFit/>
          </a:bodyPr>
          <a:lstStyle/>
          <a:p>
            <a:pPr marL="342900" indent="-342900">
              <a:buFont typeface="+mj-lt"/>
              <a:buAutoNum type="arabicPeriod" startAt="5"/>
            </a:pPr>
            <a:r>
              <a:rPr lang="en-US" b="1" dirty="0">
                <a:solidFill>
                  <a:schemeClr val="bg1"/>
                </a:solidFill>
                <a:latin typeface="+mn-lt"/>
              </a:rPr>
              <a:t>ELECTRO-REDUCTION OF CO</a:t>
            </a:r>
            <a:r>
              <a:rPr lang="en-US" b="1" baseline="-25000" dirty="0">
                <a:solidFill>
                  <a:schemeClr val="bg1"/>
                </a:solidFill>
                <a:latin typeface="+mn-lt"/>
              </a:rPr>
              <a:t>2</a:t>
            </a:r>
            <a:r>
              <a:rPr lang="en-US" b="1" dirty="0">
                <a:solidFill>
                  <a:schemeClr val="bg1"/>
                </a:solidFill>
                <a:latin typeface="+mn-lt"/>
              </a:rPr>
              <a:t> TO SOLID CARBON</a:t>
            </a:r>
          </a:p>
          <a:p>
            <a:pPr marL="800100" lvl="1" indent="-342900">
              <a:buFont typeface="+mj-lt"/>
              <a:buAutoNum type="alphaLcParenR"/>
            </a:pPr>
            <a:r>
              <a:rPr lang="en-IN" sz="1800" b="1" dirty="0">
                <a:solidFill>
                  <a:schemeClr val="bg1"/>
                </a:solidFill>
              </a:rPr>
              <a:t>SOLID OXIDE ELECTROLYSIS CELLS (SOECs)</a:t>
            </a:r>
          </a:p>
          <a:p>
            <a:pPr marL="800100" lvl="1" indent="-342900">
              <a:buFont typeface="+mj-lt"/>
              <a:buAutoNum type="alphaLcParenR"/>
            </a:pPr>
            <a:r>
              <a:rPr lang="en-US" b="1" dirty="0">
                <a:solidFill>
                  <a:schemeClr val="bg1"/>
                </a:solidFill>
                <a:latin typeface="+mn-lt"/>
              </a:rPr>
              <a:t>HYBRID ELECTRO-THERMOCHEMICAL LOOPING</a:t>
            </a:r>
          </a:p>
          <a:p>
            <a:pPr marL="342900" indent="-342900">
              <a:buFont typeface="+mj-lt"/>
              <a:buAutoNum type="arabicPeriod" startAt="5"/>
            </a:pPr>
            <a:endParaRPr lang="en-US" b="1" dirty="0">
              <a:solidFill>
                <a:schemeClr val="bg1"/>
              </a:solidFill>
              <a:latin typeface="+mn-lt"/>
            </a:endParaRPr>
          </a:p>
          <a:p>
            <a:pPr marL="342900" indent="-342900">
              <a:buFont typeface="+mj-lt"/>
              <a:buAutoNum type="arabicPeriod" startAt="5"/>
            </a:pPr>
            <a:r>
              <a:rPr lang="en-US" b="1" dirty="0">
                <a:solidFill>
                  <a:schemeClr val="bg1"/>
                </a:solidFill>
                <a:latin typeface="+mn-lt"/>
              </a:rPr>
              <a:t>ECONOMICAL ANALYSIS WITH GRAPHITE AS AN EXAMPLE</a:t>
            </a:r>
          </a:p>
          <a:p>
            <a:pPr marL="342900" indent="-342900">
              <a:buFont typeface="+mj-lt"/>
              <a:buAutoNum type="arabicPeriod" startAt="5"/>
            </a:pPr>
            <a:endParaRPr lang="en-US" b="1" dirty="0">
              <a:solidFill>
                <a:schemeClr val="bg1"/>
              </a:solidFill>
              <a:latin typeface="+mn-lt"/>
            </a:endParaRPr>
          </a:p>
          <a:p>
            <a:pPr marL="342900" indent="-342900">
              <a:buFont typeface="+mj-lt"/>
              <a:buAutoNum type="arabicPeriod" startAt="5"/>
            </a:pPr>
            <a:r>
              <a:rPr lang="en-US" b="1" dirty="0">
                <a:solidFill>
                  <a:schemeClr val="bg1"/>
                </a:solidFill>
                <a:latin typeface="+mn-lt"/>
              </a:rPr>
              <a:t>CHALLENGES FACED</a:t>
            </a:r>
          </a:p>
          <a:p>
            <a:pPr marL="342900" indent="-342900">
              <a:buFont typeface="+mj-lt"/>
              <a:buAutoNum type="arabicPeriod" startAt="5"/>
            </a:pPr>
            <a:endParaRPr lang="en-US" b="1" dirty="0">
              <a:solidFill>
                <a:schemeClr val="bg1"/>
              </a:solidFill>
              <a:latin typeface="+mn-lt"/>
            </a:endParaRPr>
          </a:p>
          <a:p>
            <a:pPr marL="342900" indent="-342900">
              <a:buFont typeface="+mj-lt"/>
              <a:buAutoNum type="arabicPeriod" startAt="5"/>
            </a:pPr>
            <a:r>
              <a:rPr lang="en-US" b="1" dirty="0">
                <a:solidFill>
                  <a:schemeClr val="bg1"/>
                </a:solidFill>
                <a:latin typeface="+mn-lt"/>
              </a:rPr>
              <a:t>CONCLUSIONS</a:t>
            </a:r>
          </a:p>
          <a:p>
            <a:pPr marL="342900" indent="-342900">
              <a:buFont typeface="+mj-lt"/>
              <a:buAutoNum type="arabicPeriod" startAt="5"/>
            </a:pPr>
            <a:endParaRPr lang="en-US" b="1" dirty="0">
              <a:solidFill>
                <a:schemeClr val="bg1"/>
              </a:solidFill>
              <a:latin typeface="+mn-lt"/>
            </a:endParaRPr>
          </a:p>
          <a:p>
            <a:pPr marL="342900" indent="-342900">
              <a:buFont typeface="+mj-lt"/>
              <a:buAutoNum type="arabicPeriod" startAt="5"/>
            </a:pPr>
            <a:r>
              <a:rPr lang="en-US" b="1" dirty="0">
                <a:solidFill>
                  <a:schemeClr val="bg1"/>
                </a:solidFill>
                <a:latin typeface="+mn-lt"/>
              </a:rPr>
              <a:t>REFERENCES</a:t>
            </a:r>
          </a:p>
          <a:p>
            <a:pPr marL="342900" indent="-342900">
              <a:buFont typeface="+mj-lt"/>
              <a:buAutoNum type="arabicPeriod" startAt="5"/>
            </a:pPr>
            <a:endParaRPr lang="en-IN" b="1" dirty="0">
              <a:solidFill>
                <a:schemeClr val="bg1"/>
              </a:solidFill>
              <a:latin typeface="+mn-lt"/>
            </a:endParaRPr>
          </a:p>
        </p:txBody>
      </p:sp>
    </p:spTree>
    <p:extLst>
      <p:ext uri="{BB962C8B-B14F-4D97-AF65-F5344CB8AC3E}">
        <p14:creationId xmlns:p14="http://schemas.microsoft.com/office/powerpoint/2010/main" val="317406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450573" y="498974"/>
            <a:ext cx="10668000" cy="369332"/>
          </a:xfrm>
        </p:spPr>
        <p:txBody>
          <a:bodyPr/>
          <a:lstStyle/>
          <a:p>
            <a:r>
              <a:rPr lang="en-IN" sz="2400" dirty="0"/>
              <a:t>1. Solid Oxide Electrolysis Cells (SOECs) for converting CO</a:t>
            </a:r>
            <a:r>
              <a:rPr lang="en-IN" sz="2400" baseline="-25000" dirty="0"/>
              <a:t>2</a:t>
            </a:r>
            <a:r>
              <a:rPr lang="en-IN" sz="2400" baseline="0" dirty="0"/>
              <a:t> to solid Carbon</a:t>
            </a:r>
            <a:endParaRPr lang="en-IN" sz="2400" dirty="0"/>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13"/>
          </p:nvPr>
        </p:nvSpPr>
        <p:spPr>
          <a:xfrm>
            <a:off x="450573" y="1109872"/>
            <a:ext cx="10668000" cy="2110406"/>
          </a:xfrm>
        </p:spPr>
        <p:txBody>
          <a:bodyPr>
            <a:normAutofit/>
          </a:bodyPr>
          <a:lstStyle/>
          <a:p>
            <a:r>
              <a:rPr lang="en-IN" sz="2000" b="1" u="sng" dirty="0"/>
              <a:t>Formation of Carbon Nanotubes on SOECs </a:t>
            </a:r>
            <a:r>
              <a:rPr lang="en-IN" sz="2000" b="1" dirty="0"/>
              <a:t>:</a:t>
            </a:r>
          </a:p>
          <a:p>
            <a:r>
              <a:rPr lang="en-IN" sz="2000" b="1" dirty="0"/>
              <a:t>Anode : Lanthanum Strontium Manganite (LSM) – YSZ </a:t>
            </a:r>
          </a:p>
          <a:p>
            <a:r>
              <a:rPr lang="en-IN" sz="2000" b="1" dirty="0"/>
              <a:t>Cathode : Ni - YSZ</a:t>
            </a:r>
          </a:p>
          <a:p>
            <a:r>
              <a:rPr lang="en-IN" sz="2000" b="1" dirty="0"/>
              <a:t>Electrolyte : Yttria Stabilised Zirconia (YSZ)</a:t>
            </a:r>
          </a:p>
          <a:p>
            <a:endParaRPr lang="en-IN" sz="2000" b="1" dirty="0"/>
          </a:p>
          <a:p>
            <a:r>
              <a:rPr lang="en-IN" sz="2000" b="1" dirty="0"/>
              <a:t>Input current Density : 2.25 A cm</a:t>
            </a:r>
            <a:r>
              <a:rPr lang="en-IN" sz="2000" b="1" baseline="30000" dirty="0"/>
              <a:t>-2</a:t>
            </a:r>
            <a:r>
              <a:rPr lang="en-IN" sz="2000" b="1" dirty="0"/>
              <a:t> </a:t>
            </a:r>
          </a:p>
          <a:p>
            <a:r>
              <a:rPr lang="en-IN" sz="2000" b="1" dirty="0"/>
              <a:t>Temperature : 875 deg. Celsius.</a:t>
            </a:r>
            <a:endParaRPr lang="en-IN" sz="2400" b="1" dirty="0"/>
          </a:p>
        </p:txBody>
      </p:sp>
      <p:pic>
        <p:nvPicPr>
          <p:cNvPr id="3" name="Picture 2">
            <a:extLst>
              <a:ext uri="{FF2B5EF4-FFF2-40B4-BE49-F238E27FC236}">
                <a16:creationId xmlns:a16="http://schemas.microsoft.com/office/drawing/2014/main" id="{5E5B00B6-1A9C-0BB0-93F3-B8B953513B8D}"/>
              </a:ext>
            </a:extLst>
          </p:cNvPr>
          <p:cNvPicPr>
            <a:picLocks noChangeAspect="1"/>
          </p:cNvPicPr>
          <p:nvPr/>
        </p:nvPicPr>
        <p:blipFill rotWithShape="1">
          <a:blip r:embed="rId3"/>
          <a:srcRect l="54207" b="68403"/>
          <a:stretch/>
        </p:blipFill>
        <p:spPr>
          <a:xfrm>
            <a:off x="6402483" y="3220277"/>
            <a:ext cx="4716090" cy="3300463"/>
          </a:xfrm>
          <a:prstGeom prst="rect">
            <a:avLst/>
          </a:prstGeom>
        </p:spPr>
      </p:pic>
      <p:pic>
        <p:nvPicPr>
          <p:cNvPr id="5" name="Picture 4">
            <a:extLst>
              <a:ext uri="{FF2B5EF4-FFF2-40B4-BE49-F238E27FC236}">
                <a16:creationId xmlns:a16="http://schemas.microsoft.com/office/drawing/2014/main" id="{917E9B4A-5556-8FED-9A26-2E3F792FE742}"/>
              </a:ext>
            </a:extLst>
          </p:cNvPr>
          <p:cNvPicPr>
            <a:picLocks noChangeAspect="1"/>
          </p:cNvPicPr>
          <p:nvPr/>
        </p:nvPicPr>
        <p:blipFill rotWithShape="1">
          <a:blip r:embed="rId3"/>
          <a:srcRect l="2419" r="51165" b="69109"/>
          <a:stretch/>
        </p:blipFill>
        <p:spPr>
          <a:xfrm>
            <a:off x="1073427" y="3210389"/>
            <a:ext cx="4897918" cy="3306079"/>
          </a:xfrm>
          <a:prstGeom prst="rect">
            <a:avLst/>
          </a:prstGeom>
        </p:spPr>
      </p:pic>
    </p:spTree>
    <p:extLst>
      <p:ext uri="{BB962C8B-B14F-4D97-AF65-F5344CB8AC3E}">
        <p14:creationId xmlns:p14="http://schemas.microsoft.com/office/powerpoint/2010/main" val="286017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450573" y="498974"/>
            <a:ext cx="10668000" cy="369332"/>
          </a:xfrm>
        </p:spPr>
        <p:txBody>
          <a:bodyPr/>
          <a:lstStyle/>
          <a:p>
            <a:r>
              <a:rPr lang="en-IN" sz="2400" dirty="0"/>
              <a:t>1. Solid Oxide Electrolysis Cells (SOECs) for converting CO</a:t>
            </a:r>
            <a:r>
              <a:rPr lang="en-IN" sz="2400" baseline="-25000" dirty="0"/>
              <a:t>2</a:t>
            </a:r>
            <a:r>
              <a:rPr lang="en-IN" sz="2400" baseline="0" dirty="0"/>
              <a:t> to solid Carbon</a:t>
            </a:r>
            <a:endParaRPr lang="en-IN" sz="2400" dirty="0"/>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13"/>
          </p:nvPr>
        </p:nvSpPr>
        <p:spPr>
          <a:xfrm>
            <a:off x="450573" y="1109872"/>
            <a:ext cx="10668000" cy="2110406"/>
          </a:xfrm>
        </p:spPr>
        <p:txBody>
          <a:bodyPr>
            <a:normAutofit/>
          </a:bodyPr>
          <a:lstStyle/>
          <a:p>
            <a:r>
              <a:rPr lang="en-IN" sz="2000" b="1" u="sng" dirty="0"/>
              <a:t>Formation of Carbon Nanotubes on SOECs </a:t>
            </a:r>
            <a:r>
              <a:rPr lang="en-IN" sz="2000" b="1" dirty="0"/>
              <a:t>:</a:t>
            </a:r>
          </a:p>
          <a:p>
            <a:r>
              <a:rPr lang="en-IN" sz="2000" b="1" dirty="0"/>
              <a:t>Anode : Lanthanum Strontium Manganite (LSM) – YSZ </a:t>
            </a:r>
          </a:p>
          <a:p>
            <a:r>
              <a:rPr lang="en-IN" sz="2000" b="1" dirty="0"/>
              <a:t>Cathode : Ni - YSZ</a:t>
            </a:r>
          </a:p>
          <a:p>
            <a:r>
              <a:rPr lang="en-IN" sz="2000" b="1" dirty="0"/>
              <a:t>Electrolyte : Yttria Stabilised Zirconia (YSZ)</a:t>
            </a:r>
          </a:p>
          <a:p>
            <a:endParaRPr lang="en-IN" sz="2000" b="1" dirty="0"/>
          </a:p>
          <a:p>
            <a:r>
              <a:rPr lang="en-IN" sz="2000" b="1" dirty="0"/>
              <a:t>Input current Density : 2.25 A cm</a:t>
            </a:r>
            <a:r>
              <a:rPr lang="en-IN" sz="2000" b="1" baseline="30000" dirty="0"/>
              <a:t>-2</a:t>
            </a:r>
            <a:r>
              <a:rPr lang="en-IN" sz="2000" b="1" dirty="0"/>
              <a:t> </a:t>
            </a:r>
          </a:p>
          <a:p>
            <a:r>
              <a:rPr lang="en-IN" sz="2000" b="1" dirty="0"/>
              <a:t>Temperature : 875 deg. Celsius.</a:t>
            </a:r>
            <a:endParaRPr lang="en-IN" sz="2400" b="1" dirty="0"/>
          </a:p>
        </p:txBody>
      </p:sp>
      <p:pic>
        <p:nvPicPr>
          <p:cNvPr id="2" name="Picture 1">
            <a:extLst>
              <a:ext uri="{FF2B5EF4-FFF2-40B4-BE49-F238E27FC236}">
                <a16:creationId xmlns:a16="http://schemas.microsoft.com/office/drawing/2014/main" id="{246A726F-BD94-54E1-B0EC-06BB325C208D}"/>
              </a:ext>
            </a:extLst>
          </p:cNvPr>
          <p:cNvPicPr>
            <a:picLocks noChangeAspect="1"/>
          </p:cNvPicPr>
          <p:nvPr/>
        </p:nvPicPr>
        <p:blipFill rotWithShape="1">
          <a:blip r:embed="rId3"/>
          <a:srcRect l="3722" t="33493" r="53723" b="33860"/>
          <a:stretch/>
        </p:blipFill>
        <p:spPr>
          <a:xfrm>
            <a:off x="7758527" y="3429000"/>
            <a:ext cx="4035907" cy="3176954"/>
          </a:xfrm>
          <a:prstGeom prst="rect">
            <a:avLst/>
          </a:prstGeom>
        </p:spPr>
      </p:pic>
      <p:pic>
        <p:nvPicPr>
          <p:cNvPr id="7" name="Picture 6">
            <a:extLst>
              <a:ext uri="{FF2B5EF4-FFF2-40B4-BE49-F238E27FC236}">
                <a16:creationId xmlns:a16="http://schemas.microsoft.com/office/drawing/2014/main" id="{BBDEC84D-F022-9841-7889-FAD8D8E3623E}"/>
              </a:ext>
            </a:extLst>
          </p:cNvPr>
          <p:cNvPicPr>
            <a:picLocks noChangeAspect="1"/>
          </p:cNvPicPr>
          <p:nvPr/>
        </p:nvPicPr>
        <p:blipFill rotWithShape="1">
          <a:blip r:embed="rId3"/>
          <a:srcRect l="54639" t="66200" b="10953"/>
          <a:stretch/>
        </p:blipFill>
        <p:spPr>
          <a:xfrm>
            <a:off x="1868555" y="4003685"/>
            <a:ext cx="3969027" cy="2027584"/>
          </a:xfrm>
          <a:prstGeom prst="rect">
            <a:avLst/>
          </a:prstGeom>
        </p:spPr>
      </p:pic>
    </p:spTree>
    <p:extLst>
      <p:ext uri="{BB962C8B-B14F-4D97-AF65-F5344CB8AC3E}">
        <p14:creationId xmlns:p14="http://schemas.microsoft.com/office/powerpoint/2010/main" val="3333279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37412-7BC5-4AAA-8ED5-FC377A84CB0C}"/>
              </a:ext>
            </a:extLst>
          </p:cNvPr>
          <p:cNvSpPr>
            <a:spLocks noGrp="1"/>
          </p:cNvSpPr>
          <p:nvPr>
            <p:ph type="title"/>
          </p:nvPr>
        </p:nvSpPr>
        <p:spPr>
          <a:xfrm>
            <a:off x="1537253" y="2935703"/>
            <a:ext cx="9448800" cy="1444141"/>
          </a:xfrm>
        </p:spPr>
        <p:txBody>
          <a:bodyPr>
            <a:normAutofit/>
          </a:bodyPr>
          <a:lstStyle/>
          <a:p>
            <a:pPr algn="ctr"/>
            <a:r>
              <a:rPr lang="en-US" dirty="0"/>
              <a:t>HYBRID ELECTRO-THERMOCHEMICAL LOOPING</a:t>
            </a:r>
          </a:p>
        </p:txBody>
      </p:sp>
    </p:spTree>
    <p:extLst>
      <p:ext uri="{BB962C8B-B14F-4D97-AF65-F5344CB8AC3E}">
        <p14:creationId xmlns:p14="http://schemas.microsoft.com/office/powerpoint/2010/main" val="270191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0FA737-AD1C-47EE-9777-37A7095BC3B1}"/>
              </a:ext>
            </a:extLst>
          </p:cNvPr>
          <p:cNvSpPr>
            <a:spLocks noGrp="1"/>
          </p:cNvSpPr>
          <p:nvPr>
            <p:ph type="title"/>
          </p:nvPr>
        </p:nvSpPr>
        <p:spPr>
          <a:xfrm>
            <a:off x="583095" y="252135"/>
            <a:ext cx="9786731" cy="509865"/>
          </a:xfrm>
        </p:spPr>
        <p:txBody>
          <a:bodyPr>
            <a:normAutofit/>
          </a:bodyPr>
          <a:lstStyle/>
          <a:p>
            <a:r>
              <a:rPr lang="en-US" sz="2800" dirty="0"/>
              <a:t>Hybrid electro-thermochemical looping</a:t>
            </a:r>
          </a:p>
        </p:txBody>
      </p:sp>
      <p:sp>
        <p:nvSpPr>
          <p:cNvPr id="2" name="Text Placeholder 1">
            <a:extLst>
              <a:ext uri="{FF2B5EF4-FFF2-40B4-BE49-F238E27FC236}">
                <a16:creationId xmlns:a16="http://schemas.microsoft.com/office/drawing/2014/main" id="{9B8BBDC7-B590-43B7-BBD0-3A247210E1AC}"/>
              </a:ext>
            </a:extLst>
          </p:cNvPr>
          <p:cNvSpPr>
            <a:spLocks noGrp="1"/>
          </p:cNvSpPr>
          <p:nvPr>
            <p:ph type="body" sz="quarter" idx="11"/>
          </p:nvPr>
        </p:nvSpPr>
        <p:spPr>
          <a:xfrm>
            <a:off x="583095" y="761999"/>
            <a:ext cx="10025270" cy="5976731"/>
          </a:xfrm>
        </p:spPr>
        <p:txBody>
          <a:bodyPr>
            <a:normAutofit/>
          </a:bodyPr>
          <a:lstStyle/>
          <a:p>
            <a:pPr marL="457200"/>
            <a:r>
              <a:rPr lang="en-IN" sz="1800" kern="0" dirty="0">
                <a:solidFill>
                  <a:srgbClr val="000000"/>
                </a:solidFill>
                <a:effectLst/>
                <a:latin typeface="Calibri" panose="020F0502020204030204" pitchFamily="34" charset="0"/>
                <a:ea typeface="ArnoPro-Regular"/>
                <a:cs typeface="Calibri" panose="020F0502020204030204" pitchFamily="34" charset="0"/>
              </a:rPr>
              <a:t>It follows a two-step mechanism with the first step as reduction of CO</a:t>
            </a:r>
            <a:r>
              <a:rPr lang="en-IN" sz="1800" kern="0" baseline="-25000" dirty="0">
                <a:solidFill>
                  <a:srgbClr val="000000"/>
                </a:solidFill>
                <a:effectLst/>
                <a:latin typeface="Calibri" panose="020F0502020204030204" pitchFamily="34" charset="0"/>
                <a:ea typeface="ArnoPro-Regular"/>
                <a:cs typeface="Calibri" panose="020F0502020204030204" pitchFamily="34" charset="0"/>
              </a:rPr>
              <a:t>2</a:t>
            </a:r>
            <a:r>
              <a:rPr lang="en-IN" sz="1800" kern="0" dirty="0">
                <a:solidFill>
                  <a:srgbClr val="000000"/>
                </a:solidFill>
                <a:effectLst/>
                <a:latin typeface="Calibri" panose="020F0502020204030204" pitchFamily="34" charset="0"/>
                <a:ea typeface="ArnoPro-Regular"/>
                <a:cs typeface="Calibri" panose="020F0502020204030204" pitchFamily="34" charset="0"/>
              </a:rPr>
              <a:t> into CO and Oxygen at high temperature SOEC. The second step is the </a:t>
            </a:r>
            <a:r>
              <a:rPr lang="en-IN" sz="1800" kern="0" dirty="0" err="1">
                <a:solidFill>
                  <a:srgbClr val="000000"/>
                </a:solidFill>
                <a:effectLst/>
                <a:latin typeface="Calibri" panose="020F0502020204030204" pitchFamily="34" charset="0"/>
                <a:ea typeface="ArnoPro-Regular"/>
                <a:cs typeface="Calibri" panose="020F0502020204030204" pitchFamily="34" charset="0"/>
              </a:rPr>
              <a:t>Boudouard</a:t>
            </a:r>
            <a:r>
              <a:rPr lang="en-IN" sz="1800" kern="0" dirty="0">
                <a:solidFill>
                  <a:srgbClr val="000000"/>
                </a:solidFill>
                <a:effectLst/>
                <a:latin typeface="Calibri" panose="020F0502020204030204" pitchFamily="34" charset="0"/>
                <a:ea typeface="ArnoPro-Regular"/>
                <a:cs typeface="Calibri" panose="020F0502020204030204" pitchFamily="34" charset="0"/>
              </a:rPr>
              <a:t> reaction where Carbon Monoxide goes disproportionation reaction at higher temperatures.</a:t>
            </a:r>
          </a:p>
          <a:p>
            <a:pPr marL="457200"/>
            <a:r>
              <a:rPr lang="en-IN" sz="1800" kern="0" dirty="0">
                <a:solidFill>
                  <a:srgbClr val="000000"/>
                </a:solidFill>
                <a:effectLst/>
                <a:latin typeface="Calibri" panose="020F0502020204030204" pitchFamily="34" charset="0"/>
                <a:ea typeface="ArnoPro-Regular"/>
                <a:cs typeface="Calibri" panose="020F0502020204030204" pitchFamily="34" charset="0"/>
              </a:rPr>
              <a:t>Step 1 : CO</a:t>
            </a:r>
            <a:r>
              <a:rPr lang="en-IN" sz="1800" kern="0" baseline="-25000" dirty="0">
                <a:solidFill>
                  <a:srgbClr val="000000"/>
                </a:solidFill>
                <a:effectLst/>
                <a:latin typeface="Calibri" panose="020F0502020204030204" pitchFamily="34" charset="0"/>
                <a:ea typeface="ArnoPro-Regular"/>
                <a:cs typeface="Calibri" panose="020F0502020204030204" pitchFamily="34" charset="0"/>
              </a:rPr>
              <a:t>2</a:t>
            </a:r>
            <a:r>
              <a:rPr lang="en-IN" sz="1800" kern="0" dirty="0">
                <a:solidFill>
                  <a:srgbClr val="000000"/>
                </a:solidFill>
                <a:effectLst/>
                <a:latin typeface="Calibri" panose="020F0502020204030204" pitchFamily="34" charset="0"/>
                <a:ea typeface="ArnoPro-Regular"/>
                <a:cs typeface="Calibri" panose="020F0502020204030204" pitchFamily="34" charset="0"/>
              </a:rPr>
              <a:t>(g) </a:t>
            </a:r>
            <a:r>
              <a:rPr lang="en-IN" sz="1800" kern="0" dirty="0">
                <a:solidFill>
                  <a:srgbClr val="000000"/>
                </a:solidFill>
                <a:effectLst/>
                <a:latin typeface="Calibri" panose="020F0502020204030204" pitchFamily="34" charset="0"/>
                <a:ea typeface="ArnoPro-Regular"/>
                <a:cs typeface="Calibri" panose="020F0502020204030204" pitchFamily="34" charset="0"/>
                <a:sym typeface="Wingdings" panose="05000000000000000000" pitchFamily="2" charset="2"/>
              </a:rPr>
              <a:t></a:t>
            </a:r>
            <a:r>
              <a:rPr lang="en-IN" sz="1800" kern="0" dirty="0">
                <a:solidFill>
                  <a:srgbClr val="000000"/>
                </a:solidFill>
                <a:effectLst/>
                <a:latin typeface="Calibri" panose="020F0502020204030204" pitchFamily="34" charset="0"/>
                <a:ea typeface="ArnoPro-Regular"/>
                <a:cs typeface="Calibri" panose="020F0502020204030204" pitchFamily="34" charset="0"/>
              </a:rPr>
              <a:t> CO(g) + ½ O</a:t>
            </a:r>
            <a:r>
              <a:rPr lang="en-IN" sz="1800" kern="0" baseline="-25000" dirty="0">
                <a:solidFill>
                  <a:srgbClr val="000000"/>
                </a:solidFill>
                <a:effectLst/>
                <a:latin typeface="Calibri" panose="020F0502020204030204" pitchFamily="34" charset="0"/>
                <a:ea typeface="ArnoPro-Regular"/>
                <a:cs typeface="Calibri" panose="020F0502020204030204" pitchFamily="34" charset="0"/>
              </a:rPr>
              <a:t>2</a:t>
            </a:r>
            <a:r>
              <a:rPr lang="en-IN" sz="1800" kern="0" dirty="0">
                <a:solidFill>
                  <a:srgbClr val="000000"/>
                </a:solidFill>
                <a:effectLst/>
                <a:latin typeface="Calibri" panose="020F0502020204030204" pitchFamily="34" charset="0"/>
                <a:ea typeface="ArnoPro-Regular"/>
                <a:cs typeface="Calibri" panose="020F0502020204030204" pitchFamily="34" charset="0"/>
              </a:rPr>
              <a:t>(g)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kern="0" dirty="0">
                <a:solidFill>
                  <a:srgbClr val="000000"/>
                </a:solidFill>
                <a:latin typeface="Calibri" panose="020F0502020204030204" pitchFamily="34" charset="0"/>
                <a:ea typeface="ArnoPro-Regular"/>
              </a:rPr>
              <a:t>         </a:t>
            </a:r>
            <a:r>
              <a:rPr lang="en-IN" sz="1800" kern="0" dirty="0">
                <a:solidFill>
                  <a:srgbClr val="000000"/>
                </a:solidFill>
                <a:effectLst/>
                <a:latin typeface="Calibri" panose="020F0502020204030204" pitchFamily="34" charset="0"/>
                <a:ea typeface="ArnoPro-Regular"/>
              </a:rPr>
              <a:t>Step 2 : CO(g) </a:t>
            </a:r>
            <a:r>
              <a:rPr lang="en-IN" sz="1800" kern="0" dirty="0">
                <a:solidFill>
                  <a:srgbClr val="000000"/>
                </a:solidFill>
                <a:effectLst/>
                <a:latin typeface="Calibri" panose="020F0502020204030204" pitchFamily="34" charset="0"/>
                <a:ea typeface="ArnoPro-Regular"/>
                <a:cs typeface="Calibri" panose="020F0502020204030204" pitchFamily="34" charset="0"/>
                <a:sym typeface="Wingdings" panose="05000000000000000000" pitchFamily="2" charset="2"/>
              </a:rPr>
              <a:t></a:t>
            </a:r>
            <a:r>
              <a:rPr lang="en-IN" sz="1800" kern="0" dirty="0">
                <a:solidFill>
                  <a:srgbClr val="000000"/>
                </a:solidFill>
                <a:effectLst/>
                <a:latin typeface="Calibri" panose="020F0502020204030204" pitchFamily="34" charset="0"/>
                <a:ea typeface="ArnoPro-Regular"/>
              </a:rPr>
              <a:t> C(s) + ½ O</a:t>
            </a:r>
            <a:r>
              <a:rPr lang="en-IN" sz="1800" kern="0" baseline="-25000" dirty="0">
                <a:solidFill>
                  <a:srgbClr val="000000"/>
                </a:solidFill>
                <a:effectLst/>
                <a:latin typeface="Calibri" panose="020F0502020204030204" pitchFamily="34" charset="0"/>
                <a:ea typeface="ArnoPro-Regular"/>
              </a:rPr>
              <a:t>2</a:t>
            </a:r>
            <a:r>
              <a:rPr lang="en-IN" sz="1800" kern="0" dirty="0">
                <a:solidFill>
                  <a:srgbClr val="000000"/>
                </a:solidFill>
                <a:effectLst/>
                <a:latin typeface="Calibri" panose="020F0502020204030204" pitchFamily="34" charset="0"/>
                <a:ea typeface="ArnoPro-Regular"/>
              </a:rPr>
              <a:t>(g)			(disproportionation reaction)</a:t>
            </a:r>
          </a:p>
          <a:p>
            <a:r>
              <a:rPr lang="en-IN" kern="100" dirty="0">
                <a:latin typeface="Calibri" panose="020F0502020204030204" pitchFamily="34" charset="0"/>
                <a:ea typeface="Calibri" panose="020F0502020204030204" pitchFamily="34" charset="0"/>
                <a:cs typeface="Times New Roman" panose="02020603050405020304" pitchFamily="18" charset="0"/>
              </a:rPr>
              <a:t>Enthalpy change for the second step in the mechanism is (-172) kJ/mol.</a:t>
            </a:r>
          </a:p>
          <a:p>
            <a:pPr algn="l"/>
            <a:endParaRPr lang="en-US" sz="1800" b="0" i="0" u="none" strike="noStrike" baseline="0" dirty="0">
              <a:latin typeface="ArnoPro-Regular"/>
            </a:endParaRPr>
          </a:p>
          <a:p>
            <a:pPr marL="285750" indent="-285750" algn="l">
              <a:buFont typeface="Wingdings" panose="05000000000000000000" pitchFamily="2" charset="2"/>
              <a:buChar char="ü"/>
            </a:pPr>
            <a:endParaRPr lang="en-US" sz="1800" b="0" i="0" u="none" strike="noStrike" baseline="0" dirty="0">
              <a:latin typeface="ArnoPro-Regular"/>
            </a:endParaRPr>
          </a:p>
          <a:p>
            <a:pPr marL="285750" indent="-285750" algn="l">
              <a:buFont typeface="Wingdings" panose="05000000000000000000" pitchFamily="2" charset="2"/>
              <a:buChar char="ü"/>
            </a:pPr>
            <a:endParaRPr lang="en-US" b="0" dirty="0">
              <a:latin typeface="ArnoPro-Regular"/>
            </a:endParaRPr>
          </a:p>
          <a:p>
            <a:pPr marL="285750" indent="-285750" algn="l">
              <a:buFont typeface="Wingdings" panose="05000000000000000000" pitchFamily="2" charset="2"/>
              <a:buChar char="ü"/>
            </a:pPr>
            <a:endParaRPr lang="en-US" sz="1800" b="0" i="0" u="none" strike="noStrike" baseline="0" dirty="0">
              <a:latin typeface="ArnoPro-Regular"/>
            </a:endParaRPr>
          </a:p>
          <a:p>
            <a:pPr marL="285750" indent="-285750" algn="l">
              <a:buFont typeface="Wingdings" panose="05000000000000000000" pitchFamily="2" charset="2"/>
              <a:buChar char="ü"/>
            </a:pPr>
            <a:endParaRPr lang="en-US" b="0" dirty="0">
              <a:latin typeface="ArnoPro-Regular"/>
            </a:endParaRPr>
          </a:p>
          <a:p>
            <a:pPr marL="285750" indent="-285750" algn="l">
              <a:buFont typeface="Wingdings" panose="05000000000000000000" pitchFamily="2" charset="2"/>
              <a:buChar char="ü"/>
            </a:pPr>
            <a:endParaRPr lang="en-US" sz="1800" b="0" i="0" u="none" strike="noStrike" baseline="0" dirty="0">
              <a:latin typeface="ArnoPro-Regular"/>
            </a:endParaRPr>
          </a:p>
          <a:p>
            <a:pPr marL="285750" indent="-285750" algn="l">
              <a:buFont typeface="Wingdings" panose="05000000000000000000" pitchFamily="2" charset="2"/>
              <a:buChar char="ü"/>
            </a:pPr>
            <a:endParaRPr lang="en-US" b="0" dirty="0">
              <a:latin typeface="ArnoPro-Regular"/>
            </a:endParaRPr>
          </a:p>
          <a:p>
            <a:pPr marL="285750" indent="-285750" algn="l">
              <a:buFont typeface="Wingdings" panose="05000000000000000000" pitchFamily="2" charset="2"/>
              <a:buChar char="ü"/>
            </a:pPr>
            <a:r>
              <a:rPr lang="en-US" sz="1800" b="0" i="0" u="none" strike="noStrike" baseline="0" dirty="0">
                <a:latin typeface="ArnoPro-Regular"/>
              </a:rPr>
              <a:t>The resulting carbon deposits consist of amorphous carbon, </a:t>
            </a:r>
            <a:r>
              <a:rPr lang="en-IN" sz="1800" b="0" i="0" u="none" strike="noStrike" baseline="0" dirty="0">
                <a:latin typeface="ArnoPro-Regular"/>
              </a:rPr>
              <a:t>graphite, and carbon nanotubes.</a:t>
            </a:r>
          </a:p>
          <a:p>
            <a:pPr marL="285750" indent="-285750" algn="l">
              <a:buFont typeface="Wingdings" panose="05000000000000000000" pitchFamily="2" charset="2"/>
              <a:buChar char="ü"/>
            </a:pPr>
            <a:endParaRPr lang="en-IN" b="0" kern="100" dirty="0">
              <a:effectLst/>
              <a:latin typeface="ArnoPro-Regular"/>
              <a:ea typeface="Calibri" panose="020F0502020204030204" pitchFamily="34" charset="0"/>
              <a:cs typeface="Times New Roman" panose="02020603050405020304" pitchFamily="18" charset="0"/>
            </a:endParaRPr>
          </a:p>
          <a:p>
            <a:pPr marL="285750" indent="-285750" algn="l">
              <a:buFont typeface="Wingdings" panose="05000000000000000000" pitchFamily="2" charset="2"/>
              <a:buChar char="ü"/>
            </a:pPr>
            <a:r>
              <a:rPr lang="en-IN" b="0" kern="100" dirty="0">
                <a:effectLst/>
                <a:latin typeface="ArnoPro-Regular"/>
                <a:ea typeface="Calibri" panose="020F0502020204030204" pitchFamily="34" charset="0"/>
                <a:cs typeface="Times New Roman" panose="02020603050405020304" pitchFamily="18" charset="0"/>
              </a:rPr>
              <a:t>Instead of direct conversion to solid carbon</a:t>
            </a:r>
            <a:r>
              <a:rPr lang="en-IN" b="0" kern="100" dirty="0">
                <a:latin typeface="ArnoPro-Regular"/>
                <a:ea typeface="Calibri" panose="020F0502020204030204" pitchFamily="34" charset="0"/>
                <a:cs typeface="Times New Roman" panose="02020603050405020304" pitchFamily="18" charset="0"/>
              </a:rPr>
              <a:t>, conversion Carbon monoxide necessitates relatively moderate reaction conditions</a:t>
            </a:r>
          </a:p>
          <a:p>
            <a:pPr algn="l"/>
            <a:endParaRPr lang="en-IN" sz="1800" b="0" kern="100" dirty="0">
              <a:effectLst/>
              <a:latin typeface="ArnoPro-Regular"/>
              <a:ea typeface="Calibri" panose="020F0502020204030204" pitchFamily="34" charset="0"/>
              <a:cs typeface="Times New Roman" panose="02020603050405020304" pitchFamily="18" charset="0"/>
            </a:endParaRPr>
          </a:p>
          <a:p>
            <a:pPr algn="l"/>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2B8467B-CF0F-BF2A-A1F7-7CE20814B157}"/>
              </a:ext>
            </a:extLst>
          </p:cNvPr>
          <p:cNvPicPr>
            <a:picLocks noChangeAspect="1"/>
          </p:cNvPicPr>
          <p:nvPr/>
        </p:nvPicPr>
        <p:blipFill>
          <a:blip r:embed="rId2"/>
          <a:stretch>
            <a:fillRect/>
          </a:stretch>
        </p:blipFill>
        <p:spPr>
          <a:xfrm>
            <a:off x="3293654" y="2855844"/>
            <a:ext cx="3838347" cy="2358134"/>
          </a:xfrm>
          <a:prstGeom prst="rect">
            <a:avLst/>
          </a:prstGeom>
        </p:spPr>
      </p:pic>
    </p:spTree>
    <p:extLst>
      <p:ext uri="{BB962C8B-B14F-4D97-AF65-F5344CB8AC3E}">
        <p14:creationId xmlns:p14="http://schemas.microsoft.com/office/powerpoint/2010/main" val="26161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0FA737-AD1C-47EE-9777-37A7095BC3B1}"/>
              </a:ext>
            </a:extLst>
          </p:cNvPr>
          <p:cNvSpPr>
            <a:spLocks noGrp="1"/>
          </p:cNvSpPr>
          <p:nvPr>
            <p:ph type="title"/>
          </p:nvPr>
        </p:nvSpPr>
        <p:spPr>
          <a:xfrm>
            <a:off x="583095" y="252135"/>
            <a:ext cx="9786731" cy="509865"/>
          </a:xfrm>
        </p:spPr>
        <p:txBody>
          <a:bodyPr>
            <a:normAutofit/>
          </a:bodyPr>
          <a:lstStyle/>
          <a:p>
            <a:r>
              <a:rPr lang="en-US" sz="2800" dirty="0"/>
              <a:t>Hybrid electro-thermochemical looping</a:t>
            </a:r>
          </a:p>
        </p:txBody>
      </p:sp>
      <p:sp>
        <p:nvSpPr>
          <p:cNvPr id="2" name="Text Placeholder 1">
            <a:extLst>
              <a:ext uri="{FF2B5EF4-FFF2-40B4-BE49-F238E27FC236}">
                <a16:creationId xmlns:a16="http://schemas.microsoft.com/office/drawing/2014/main" id="{9B8BBDC7-B590-43B7-BBD0-3A247210E1AC}"/>
              </a:ext>
            </a:extLst>
          </p:cNvPr>
          <p:cNvSpPr>
            <a:spLocks noGrp="1"/>
          </p:cNvSpPr>
          <p:nvPr>
            <p:ph type="body" sz="quarter" idx="11"/>
          </p:nvPr>
        </p:nvSpPr>
        <p:spPr>
          <a:xfrm>
            <a:off x="583094" y="761999"/>
            <a:ext cx="10820401" cy="5976731"/>
          </a:xfrm>
        </p:spPr>
        <p:txBody>
          <a:bodyPr>
            <a:normAutofit/>
          </a:bodyPr>
          <a:lstStyle/>
          <a:p>
            <a:pPr algn="l"/>
            <a:r>
              <a:rPr lang="en-US" sz="1800" b="0" i="0" u="none" strike="noStrike" baseline="0" dirty="0">
                <a:solidFill>
                  <a:srgbClr val="000000"/>
                </a:solidFill>
                <a:latin typeface="ArnoPro-Regular"/>
              </a:rPr>
              <a:t>By comparison of the Gibbs free energy, as shown in below graph, it is observed that the production of solid carbon becomes the predominant reaction only when the temperature exceeds 971 K in the electrolytic </a:t>
            </a:r>
            <a:r>
              <a:rPr lang="en-IN" sz="1800" b="0" i="0" u="none" strike="noStrike" baseline="0" dirty="0">
                <a:solidFill>
                  <a:srgbClr val="000000"/>
                </a:solidFill>
                <a:latin typeface="ArnoPro-Regular"/>
              </a:rPr>
              <a:t>system.</a:t>
            </a:r>
          </a:p>
          <a:p>
            <a:pPr algn="l"/>
            <a:endParaRPr lang="en-IN" b="0" kern="100" dirty="0">
              <a:solidFill>
                <a:srgbClr val="000000"/>
              </a:solidFill>
              <a:effectLst/>
              <a:latin typeface="ArnoPro-Regular"/>
              <a:ea typeface="Calibri" panose="020F0502020204030204" pitchFamily="34" charset="0"/>
              <a:cs typeface="Times New Roman" panose="02020603050405020304" pitchFamily="18" charset="0"/>
            </a:endParaRPr>
          </a:p>
          <a:p>
            <a:pPr algn="l"/>
            <a:r>
              <a:rPr lang="en-US" b="0" dirty="0">
                <a:latin typeface="ArnoPro-Regular"/>
              </a:rPr>
              <a:t>I</a:t>
            </a:r>
            <a:r>
              <a:rPr lang="en-US" sz="1800" b="0" i="0" u="none" strike="noStrike" baseline="0" dirty="0">
                <a:latin typeface="ArnoPro-Regular"/>
              </a:rPr>
              <a:t>n the </a:t>
            </a:r>
            <a:r>
              <a:rPr lang="en-US" sz="1800" b="0" i="0" u="none" strike="noStrike" baseline="0" dirty="0" err="1">
                <a:latin typeface="ArnoPro-Regular"/>
              </a:rPr>
              <a:t>Boudouard</a:t>
            </a:r>
            <a:r>
              <a:rPr lang="en-US" sz="1800" b="0" i="0" u="none" strike="noStrike" baseline="0" dirty="0">
                <a:latin typeface="ArnoPro-Regular"/>
              </a:rPr>
              <a:t> reaction, at higher temperatures exceeding 700 </a:t>
            </a:r>
            <a:r>
              <a:rPr lang="en-US" sz="1800" b="0" i="0" u="none" strike="noStrike" baseline="0" dirty="0">
                <a:latin typeface="STIXGeneral-Regular"/>
              </a:rPr>
              <a:t>°</a:t>
            </a:r>
            <a:r>
              <a:rPr lang="en-US" sz="1800" b="0" i="0" u="none" strike="noStrike" baseline="0" dirty="0">
                <a:latin typeface="ArnoPro-Regular"/>
              </a:rPr>
              <a:t>C, the positive entropy contribution becomes dominant, leading to a spontaneous shift of the reaction equilibrium toward the formation of CO.</a:t>
            </a:r>
          </a:p>
          <a:p>
            <a:pPr algn="l"/>
            <a:endParaRPr lang="en-US" b="0" kern="100" dirty="0">
              <a:effectLst/>
              <a:latin typeface="ArnoPro-Regular"/>
              <a:ea typeface="Calibri" panose="020F0502020204030204" pitchFamily="34" charset="0"/>
              <a:cs typeface="Times New Roman" panose="02020603050405020304" pitchFamily="18" charset="0"/>
            </a:endParaRPr>
          </a:p>
          <a:p>
            <a:pPr algn="l"/>
            <a:r>
              <a:rPr lang="en-IN" b="0" dirty="0">
                <a:latin typeface="ArnoPro-Regular"/>
              </a:rPr>
              <a:t>H</a:t>
            </a:r>
            <a:r>
              <a:rPr lang="en-IN" sz="1800" b="0" i="0" u="none" strike="noStrike" baseline="0" dirty="0">
                <a:latin typeface="ArnoPro-Regular"/>
              </a:rPr>
              <a:t>igh-temperature conditions are unfavourable</a:t>
            </a:r>
            <a:r>
              <a:rPr lang="en-IN" b="0" dirty="0">
                <a:latin typeface="ArnoPro-Regular"/>
              </a:rPr>
              <a:t> </a:t>
            </a:r>
            <a:r>
              <a:rPr lang="en-US" sz="1800" b="0" i="0" u="none" strike="noStrike" baseline="0" dirty="0">
                <a:latin typeface="ArnoPro-Regular"/>
              </a:rPr>
              <a:t>for the production of solid carbon.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8DC13E1-4E3A-8659-A33B-81011B1EE6DA}"/>
              </a:ext>
            </a:extLst>
          </p:cNvPr>
          <p:cNvPicPr>
            <a:picLocks noChangeAspect="1"/>
          </p:cNvPicPr>
          <p:nvPr/>
        </p:nvPicPr>
        <p:blipFill>
          <a:blip r:embed="rId2"/>
          <a:stretch>
            <a:fillRect/>
          </a:stretch>
        </p:blipFill>
        <p:spPr>
          <a:xfrm>
            <a:off x="3110639" y="3260035"/>
            <a:ext cx="5076693" cy="3401604"/>
          </a:xfrm>
          <a:prstGeom prst="rect">
            <a:avLst/>
          </a:prstGeom>
        </p:spPr>
      </p:pic>
    </p:spTree>
    <p:extLst>
      <p:ext uri="{BB962C8B-B14F-4D97-AF65-F5344CB8AC3E}">
        <p14:creationId xmlns:p14="http://schemas.microsoft.com/office/powerpoint/2010/main" val="109797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C5EA60-12FC-4FB7-9CED-CDC28177F4B1}"/>
              </a:ext>
            </a:extLst>
          </p:cNvPr>
          <p:cNvSpPr>
            <a:spLocks noGrp="1"/>
          </p:cNvSpPr>
          <p:nvPr>
            <p:ph type="title"/>
          </p:nvPr>
        </p:nvSpPr>
        <p:spPr>
          <a:xfrm>
            <a:off x="655981" y="119614"/>
            <a:ext cx="6476999" cy="1189037"/>
          </a:xfrm>
        </p:spPr>
        <p:txBody>
          <a:bodyPr/>
          <a:lstStyle/>
          <a:p>
            <a:r>
              <a:rPr lang="en-US" dirty="0"/>
              <a:t>OUTLINE TO THE PRESENTATION</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8" name="Ink 7">
                <a:extLst>
                  <a:ext uri="{FF2B5EF4-FFF2-40B4-BE49-F238E27FC236}">
                    <a16:creationId xmlns:a16="http://schemas.microsoft.com/office/drawing/2014/main" id="{237C82F2-0664-4A99-145F-29C34BF8533B}"/>
                  </a:ext>
                </a:extLst>
              </p14:cNvPr>
              <p14:cNvContentPartPr/>
              <p14:nvPr/>
            </p14:nvContentPartPr>
            <p14:xfrm>
              <a:off x="36866" y="1606285"/>
              <a:ext cx="12118268" cy="360"/>
            </p14:xfrm>
          </p:contentPart>
        </mc:Choice>
        <mc:Fallback xmlns="">
          <p:pic>
            <p:nvPicPr>
              <p:cNvPr id="8" name="Ink 7">
                <a:extLst>
                  <a:ext uri="{FF2B5EF4-FFF2-40B4-BE49-F238E27FC236}">
                    <a16:creationId xmlns:a16="http://schemas.microsoft.com/office/drawing/2014/main" id="{237C82F2-0664-4A99-145F-29C34BF8533B}"/>
                  </a:ext>
                </a:extLst>
              </p:cNvPr>
              <p:cNvPicPr/>
              <p:nvPr/>
            </p:nvPicPr>
            <p:blipFill>
              <a:blip r:embed="rId3"/>
              <a:stretch>
                <a:fillRect/>
              </a:stretch>
            </p:blipFill>
            <p:spPr>
              <a:xfrm>
                <a:off x="-26134" y="1543285"/>
                <a:ext cx="12243907" cy="126000"/>
              </a:xfrm>
              <a:prstGeom prst="rect">
                <a:avLst/>
              </a:prstGeom>
            </p:spPr>
          </p:pic>
        </mc:Fallback>
      </mc:AlternateContent>
      <p:sp>
        <p:nvSpPr>
          <p:cNvPr id="7" name="Text Placeholder 6">
            <a:extLst>
              <a:ext uri="{FF2B5EF4-FFF2-40B4-BE49-F238E27FC236}">
                <a16:creationId xmlns:a16="http://schemas.microsoft.com/office/drawing/2014/main" id="{BD8C5340-D9FD-C2AD-68FE-8E2821235C26}"/>
              </a:ext>
            </a:extLst>
          </p:cNvPr>
          <p:cNvSpPr>
            <a:spLocks noGrp="1"/>
          </p:cNvSpPr>
          <p:nvPr>
            <p:ph type="body" sz="quarter" idx="11"/>
          </p:nvPr>
        </p:nvSpPr>
        <p:spPr>
          <a:xfrm>
            <a:off x="762000" y="1905000"/>
            <a:ext cx="5108713" cy="4309550"/>
          </a:xfrm>
        </p:spPr>
        <p:txBody>
          <a:bodyPr/>
          <a:lstStyle/>
          <a:p>
            <a:pPr marL="342900" indent="-342900">
              <a:buAutoNum type="arabicPeriod"/>
            </a:pPr>
            <a:r>
              <a:rPr lang="en-IN" dirty="0">
                <a:solidFill>
                  <a:schemeClr val="accent5">
                    <a:lumMod val="50000"/>
                  </a:schemeClr>
                </a:solidFill>
              </a:rPr>
              <a:t>INTRODUCTION</a:t>
            </a:r>
          </a:p>
          <a:p>
            <a:r>
              <a:rPr lang="en-IN" dirty="0">
                <a:solidFill>
                  <a:schemeClr val="accent5">
                    <a:lumMod val="50000"/>
                  </a:schemeClr>
                </a:solidFill>
              </a:rPr>
              <a:t>      a) WHY DO WE NEED THIS</a:t>
            </a:r>
          </a:p>
          <a:p>
            <a:r>
              <a:rPr lang="en-IN" dirty="0">
                <a:solidFill>
                  <a:schemeClr val="accent5">
                    <a:lumMod val="50000"/>
                  </a:schemeClr>
                </a:solidFill>
              </a:rPr>
              <a:t>      b) PROPOSED MECHANISMS</a:t>
            </a:r>
          </a:p>
          <a:p>
            <a:endParaRPr lang="en-IN" dirty="0">
              <a:solidFill>
                <a:schemeClr val="accent5">
                  <a:lumMod val="50000"/>
                </a:schemeClr>
              </a:solidFill>
            </a:endParaRPr>
          </a:p>
          <a:p>
            <a:r>
              <a:rPr lang="en-IN" dirty="0">
                <a:solidFill>
                  <a:schemeClr val="accent5">
                    <a:lumMod val="50000"/>
                  </a:schemeClr>
                </a:solidFill>
              </a:rPr>
              <a:t>2.  WHAT IS ELECTROCHEMICAL REDUCTION</a:t>
            </a:r>
          </a:p>
          <a:p>
            <a:endParaRPr lang="en-IN" dirty="0">
              <a:solidFill>
                <a:schemeClr val="accent5">
                  <a:lumMod val="50000"/>
                </a:schemeClr>
              </a:solidFill>
            </a:endParaRPr>
          </a:p>
          <a:p>
            <a:r>
              <a:rPr lang="en-IN" dirty="0">
                <a:solidFill>
                  <a:schemeClr val="accent5">
                    <a:lumMod val="50000"/>
                  </a:schemeClr>
                </a:solidFill>
              </a:rPr>
              <a:t>3.  PROPERTIES OF CARBON DIOXIDE</a:t>
            </a:r>
          </a:p>
          <a:p>
            <a:endParaRPr lang="en-IN" dirty="0">
              <a:solidFill>
                <a:schemeClr val="accent5">
                  <a:lumMod val="50000"/>
                </a:schemeClr>
              </a:solidFill>
            </a:endParaRPr>
          </a:p>
          <a:p>
            <a:r>
              <a:rPr lang="en-IN" dirty="0">
                <a:solidFill>
                  <a:schemeClr val="accent5">
                    <a:lumMod val="50000"/>
                  </a:schemeClr>
                </a:solidFill>
              </a:rPr>
              <a:t>4.  MECHANISMS OF CO</a:t>
            </a:r>
            <a:r>
              <a:rPr lang="en-IN" baseline="-25000" dirty="0">
                <a:solidFill>
                  <a:schemeClr val="accent5">
                    <a:lumMod val="50000"/>
                  </a:schemeClr>
                </a:solidFill>
              </a:rPr>
              <a:t>2</a:t>
            </a:r>
            <a:r>
              <a:rPr lang="en-IN" dirty="0">
                <a:solidFill>
                  <a:schemeClr val="accent5">
                    <a:lumMod val="50000"/>
                  </a:schemeClr>
                </a:solidFill>
              </a:rPr>
              <a:t> REDUCTION</a:t>
            </a:r>
          </a:p>
          <a:p>
            <a:r>
              <a:rPr lang="en-IN" dirty="0">
                <a:solidFill>
                  <a:schemeClr val="accent5">
                    <a:lumMod val="50000"/>
                  </a:schemeClr>
                </a:solidFill>
              </a:rPr>
              <a:t>     a) Metallothermic reactions</a:t>
            </a:r>
          </a:p>
          <a:p>
            <a:r>
              <a:rPr lang="en-IN" dirty="0">
                <a:solidFill>
                  <a:schemeClr val="accent5">
                    <a:lumMod val="50000"/>
                  </a:schemeClr>
                </a:solidFill>
              </a:rPr>
              <a:t>     b) Electrochemical reactions</a:t>
            </a:r>
          </a:p>
        </p:txBody>
      </p:sp>
      <p:sp>
        <p:nvSpPr>
          <p:cNvPr id="2" name="TextBox 1">
            <a:extLst>
              <a:ext uri="{FF2B5EF4-FFF2-40B4-BE49-F238E27FC236}">
                <a16:creationId xmlns:a16="http://schemas.microsoft.com/office/drawing/2014/main" id="{42E50540-5CB3-BA44-EA8E-81E96B689244}"/>
              </a:ext>
            </a:extLst>
          </p:cNvPr>
          <p:cNvSpPr txBox="1"/>
          <p:nvPr/>
        </p:nvSpPr>
        <p:spPr>
          <a:xfrm>
            <a:off x="6095999" y="1904279"/>
            <a:ext cx="5426765" cy="4524315"/>
          </a:xfrm>
          <a:prstGeom prst="rect">
            <a:avLst/>
          </a:prstGeom>
          <a:noFill/>
        </p:spPr>
        <p:txBody>
          <a:bodyPr wrap="square" rtlCol="0">
            <a:spAutoFit/>
          </a:bodyPr>
          <a:lstStyle/>
          <a:p>
            <a:pPr marL="342900" indent="-342900">
              <a:buFont typeface="+mj-lt"/>
              <a:buAutoNum type="arabicPeriod" startAt="5"/>
            </a:pPr>
            <a:r>
              <a:rPr lang="en-US" b="1" dirty="0">
                <a:solidFill>
                  <a:schemeClr val="accent5">
                    <a:lumMod val="50000"/>
                  </a:schemeClr>
                </a:solidFill>
                <a:latin typeface="+mn-lt"/>
              </a:rPr>
              <a:t>ELECTRO-REDUCTION OF CO</a:t>
            </a:r>
            <a:r>
              <a:rPr lang="en-US" b="1" baseline="-25000" dirty="0">
                <a:solidFill>
                  <a:schemeClr val="accent5">
                    <a:lumMod val="50000"/>
                  </a:schemeClr>
                </a:solidFill>
                <a:latin typeface="+mn-lt"/>
              </a:rPr>
              <a:t>2</a:t>
            </a:r>
            <a:r>
              <a:rPr lang="en-US" b="1" dirty="0">
                <a:solidFill>
                  <a:schemeClr val="accent5">
                    <a:lumMod val="50000"/>
                  </a:schemeClr>
                </a:solidFill>
                <a:latin typeface="+mn-lt"/>
              </a:rPr>
              <a:t> TO SOLID CARBON</a:t>
            </a:r>
          </a:p>
          <a:p>
            <a:pPr marL="800100" lvl="1" indent="-342900">
              <a:buFont typeface="+mj-lt"/>
              <a:buAutoNum type="alphaLcParenR"/>
            </a:pPr>
            <a:r>
              <a:rPr lang="en-IN" sz="1800" b="1" dirty="0">
                <a:solidFill>
                  <a:schemeClr val="accent5">
                    <a:lumMod val="50000"/>
                  </a:schemeClr>
                </a:solidFill>
              </a:rPr>
              <a:t>SOLID OXIDE ELECTROLYSIS CELLS (SOECs)</a:t>
            </a:r>
          </a:p>
          <a:p>
            <a:pPr marL="800100" lvl="1" indent="-342900">
              <a:buFont typeface="+mj-lt"/>
              <a:buAutoNum type="alphaLcParenR"/>
            </a:pPr>
            <a:r>
              <a:rPr lang="en-US" b="1" dirty="0">
                <a:solidFill>
                  <a:schemeClr val="accent5">
                    <a:lumMod val="50000"/>
                  </a:schemeClr>
                </a:solidFill>
                <a:latin typeface="+mn-lt"/>
              </a:rPr>
              <a:t>HYBRID ELECTRO-THERMOCHEMICAL LOOPING</a:t>
            </a:r>
          </a:p>
          <a:p>
            <a:pPr marL="342900" indent="-342900">
              <a:buFont typeface="+mj-lt"/>
              <a:buAutoNum type="arabicPeriod" startAt="5"/>
            </a:pPr>
            <a:endParaRPr lang="en-US" b="1" dirty="0">
              <a:solidFill>
                <a:schemeClr val="bg1"/>
              </a:solidFill>
              <a:latin typeface="+mn-lt"/>
            </a:endParaRPr>
          </a:p>
          <a:p>
            <a:pPr marL="342900" indent="-342900">
              <a:buFont typeface="+mj-lt"/>
              <a:buAutoNum type="arabicPeriod" startAt="5"/>
            </a:pPr>
            <a:r>
              <a:rPr lang="en-US" b="1" dirty="0">
                <a:solidFill>
                  <a:schemeClr val="bg1"/>
                </a:solidFill>
                <a:latin typeface="+mn-lt"/>
              </a:rPr>
              <a:t>ECONOMICAL ANALYSIS WITH GRAPHITE AS AN EXAMPLE</a:t>
            </a:r>
          </a:p>
          <a:p>
            <a:pPr marL="342900" indent="-342900">
              <a:buFont typeface="+mj-lt"/>
              <a:buAutoNum type="arabicPeriod" startAt="5"/>
            </a:pPr>
            <a:endParaRPr lang="en-US" b="1" dirty="0">
              <a:solidFill>
                <a:schemeClr val="bg1"/>
              </a:solidFill>
              <a:latin typeface="+mn-lt"/>
            </a:endParaRPr>
          </a:p>
          <a:p>
            <a:pPr marL="342900" indent="-342900">
              <a:buFont typeface="+mj-lt"/>
              <a:buAutoNum type="arabicPeriod" startAt="5"/>
            </a:pPr>
            <a:r>
              <a:rPr lang="en-US" b="1" dirty="0">
                <a:solidFill>
                  <a:schemeClr val="bg1"/>
                </a:solidFill>
                <a:latin typeface="+mn-lt"/>
              </a:rPr>
              <a:t>CHALLENGES FACED</a:t>
            </a:r>
          </a:p>
          <a:p>
            <a:pPr marL="342900" indent="-342900">
              <a:buFont typeface="+mj-lt"/>
              <a:buAutoNum type="arabicPeriod" startAt="5"/>
            </a:pPr>
            <a:endParaRPr lang="en-US" b="1" dirty="0">
              <a:solidFill>
                <a:schemeClr val="bg1"/>
              </a:solidFill>
              <a:latin typeface="+mn-lt"/>
            </a:endParaRPr>
          </a:p>
          <a:p>
            <a:pPr marL="342900" indent="-342900">
              <a:buFont typeface="+mj-lt"/>
              <a:buAutoNum type="arabicPeriod" startAt="5"/>
            </a:pPr>
            <a:r>
              <a:rPr lang="en-US" b="1" dirty="0">
                <a:solidFill>
                  <a:schemeClr val="bg1"/>
                </a:solidFill>
                <a:latin typeface="+mn-lt"/>
              </a:rPr>
              <a:t>CONCLUSIONS</a:t>
            </a:r>
          </a:p>
          <a:p>
            <a:pPr marL="342900" indent="-342900">
              <a:buFont typeface="+mj-lt"/>
              <a:buAutoNum type="arabicPeriod" startAt="5"/>
            </a:pPr>
            <a:endParaRPr lang="en-US" b="1" dirty="0">
              <a:solidFill>
                <a:schemeClr val="bg1"/>
              </a:solidFill>
              <a:latin typeface="+mn-lt"/>
            </a:endParaRPr>
          </a:p>
          <a:p>
            <a:pPr marL="342900" indent="-342900">
              <a:buFont typeface="+mj-lt"/>
              <a:buAutoNum type="arabicPeriod" startAt="5"/>
            </a:pPr>
            <a:r>
              <a:rPr lang="en-US" b="1" dirty="0">
                <a:solidFill>
                  <a:schemeClr val="bg1"/>
                </a:solidFill>
                <a:latin typeface="+mn-lt"/>
              </a:rPr>
              <a:t>REFERENCES</a:t>
            </a:r>
          </a:p>
          <a:p>
            <a:pPr marL="342900" indent="-342900">
              <a:buFont typeface="+mj-lt"/>
              <a:buAutoNum type="arabicPeriod" startAt="5"/>
            </a:pPr>
            <a:endParaRPr lang="en-IN" b="1" dirty="0">
              <a:solidFill>
                <a:schemeClr val="bg1"/>
              </a:solidFill>
              <a:latin typeface="+mn-lt"/>
            </a:endParaRPr>
          </a:p>
        </p:txBody>
      </p:sp>
    </p:spTree>
    <p:extLst>
      <p:ext uri="{BB962C8B-B14F-4D97-AF65-F5344CB8AC3E}">
        <p14:creationId xmlns:p14="http://schemas.microsoft.com/office/powerpoint/2010/main" val="40204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FFCC38-D58E-4E17-AA29-4F5F2A66F1EA}"/>
              </a:ext>
            </a:extLst>
          </p:cNvPr>
          <p:cNvSpPr>
            <a:spLocks noGrp="1"/>
          </p:cNvSpPr>
          <p:nvPr>
            <p:ph type="title"/>
          </p:nvPr>
        </p:nvSpPr>
        <p:spPr>
          <a:xfrm>
            <a:off x="298174" y="324678"/>
            <a:ext cx="8560904" cy="1189037"/>
          </a:xfrm>
        </p:spPr>
        <p:txBody>
          <a:bodyPr>
            <a:normAutofit/>
          </a:bodyPr>
          <a:lstStyle/>
          <a:p>
            <a:r>
              <a:rPr lang="en-US" dirty="0"/>
              <a:t>ECONOMICAL ANALYSIS WITH GRAPHITE AS AN EXAMPLE</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410817" y="1987826"/>
            <a:ext cx="6791740" cy="4545496"/>
          </a:xfrm>
        </p:spPr>
        <p:txBody>
          <a:bodyPr wrap="square" anchor="t">
            <a:normAutofit/>
          </a:bodyPr>
          <a:lstStyle/>
          <a:p>
            <a:pPr marL="285750" indent="-285750">
              <a:buFont typeface="Wingdings" panose="05000000000000000000" pitchFamily="2" charset="2"/>
              <a:buChar char="Ø"/>
            </a:pPr>
            <a:r>
              <a:rPr lang="en-US" altLang="en-US" sz="1600" dirty="0"/>
              <a:t>Graphite plays a crucial role in storing and releasing electrical energy in batteries. With the increasing shift towards electric vehicles (EVs) and hybrid electric vehicles (HEVs), the demand for graphite is expected to grow significantly.</a:t>
            </a:r>
          </a:p>
          <a:p>
            <a:pPr marL="285750" indent="-285750">
              <a:buFont typeface="Wingdings" panose="05000000000000000000" pitchFamily="2" charset="2"/>
              <a:buChar char="Ø"/>
            </a:pPr>
            <a:endParaRPr lang="en-US" altLang="en-US" sz="1600" dirty="0"/>
          </a:p>
          <a:p>
            <a:pPr marL="285750" indent="-285750">
              <a:buFont typeface="Wingdings" panose="05000000000000000000" pitchFamily="2" charset="2"/>
              <a:buChar char="Ø"/>
            </a:pPr>
            <a:r>
              <a:rPr lang="en-IN" sz="1600" kern="0" dirty="0">
                <a:ea typeface="ArnoPro-Regular"/>
              </a:rPr>
              <a:t>N</a:t>
            </a:r>
            <a:r>
              <a:rPr lang="en-IN" sz="1600" kern="0" dirty="0">
                <a:effectLst/>
                <a:ea typeface="ArnoPro-Regular"/>
              </a:rPr>
              <a:t>atural graphite is less expensive, the price for natural flake graphite used in batteries is approximately $1500 per metric ton.</a:t>
            </a:r>
            <a:endParaRPr lang="en-US" sz="1600" kern="0" dirty="0">
              <a:effectLst/>
              <a:ea typeface="ArnoPro-Regular"/>
            </a:endParaRPr>
          </a:p>
          <a:p>
            <a:pPr marL="285750" indent="-285750">
              <a:buFont typeface="Wingdings" panose="05000000000000000000" pitchFamily="2" charset="2"/>
              <a:buChar char="Ø"/>
            </a:pPr>
            <a:endParaRPr lang="en-US" altLang="en-US" sz="1600" kern="0" dirty="0"/>
          </a:p>
          <a:p>
            <a:pPr marL="285750" indent="-285750">
              <a:buFont typeface="Wingdings" panose="05000000000000000000" pitchFamily="2" charset="2"/>
              <a:buChar char="Ø"/>
            </a:pPr>
            <a:r>
              <a:rPr lang="en-IN" sz="1600" kern="0" dirty="0">
                <a:effectLst/>
                <a:ea typeface="ArnoPro-Regular"/>
              </a:rPr>
              <a:t>However, when this graphite is further processed into coated spherical purified graphite (CSPG) for high-power lithium battery electrodes</a:t>
            </a:r>
            <a:r>
              <a:rPr lang="en-US" sz="1600" kern="0" dirty="0">
                <a:ea typeface="ArnoPro-Regular"/>
              </a:rPr>
              <a:t>, it </a:t>
            </a:r>
            <a:r>
              <a:rPr lang="en-IN" sz="1600" kern="0" dirty="0">
                <a:effectLst/>
                <a:ea typeface="ArnoPro-Regular"/>
              </a:rPr>
              <a:t>reaches a selling price of up to $20,000 per metric ton.</a:t>
            </a:r>
            <a:endParaRPr lang="en-US" altLang="en-US" sz="1600" dirty="0"/>
          </a:p>
          <a:p>
            <a:pPr marL="285750" indent="-285750">
              <a:buFont typeface="Wingdings" panose="05000000000000000000" pitchFamily="2" charset="2"/>
              <a:buChar char="Ø"/>
            </a:pPr>
            <a:endParaRPr lang="en-US" altLang="en-US" sz="1600" dirty="0"/>
          </a:p>
          <a:p>
            <a:pPr marL="285750" indent="-285750">
              <a:buFont typeface="Wingdings" panose="05000000000000000000" pitchFamily="2" charset="2"/>
              <a:buChar char="Ø"/>
            </a:pPr>
            <a:endParaRPr lang="en-US" altLang="en-US" sz="1600" dirty="0"/>
          </a:p>
        </p:txBody>
      </p:sp>
      <p:pic>
        <p:nvPicPr>
          <p:cNvPr id="4" name="Picture Placeholder 3">
            <a:extLst>
              <a:ext uri="{FF2B5EF4-FFF2-40B4-BE49-F238E27FC236}">
                <a16:creationId xmlns:a16="http://schemas.microsoft.com/office/drawing/2014/main" id="{D8AEF534-F8C5-565D-AF98-CE7C926AD3BC}"/>
              </a:ext>
            </a:extLst>
          </p:cNvPr>
          <p:cNvPicPr>
            <a:picLocks noGrp="1" noChangeAspect="1"/>
          </p:cNvPicPr>
          <p:nvPr>
            <p:ph type="pic" sz="quarter" idx="13"/>
          </p:nvPr>
        </p:nvPicPr>
        <p:blipFill>
          <a:blip r:embed="rId3"/>
          <a:srcRect t="4074" b="4074"/>
          <a:stretch>
            <a:fillRect/>
          </a:stretch>
        </p:blipFill>
        <p:spPr>
          <a:xfrm>
            <a:off x="7315200" y="1721298"/>
            <a:ext cx="4572000" cy="2362200"/>
          </a:xfrm>
          <a:solidFill>
            <a:schemeClr val="accent1">
              <a:lumMod val="75000"/>
            </a:schemeClr>
          </a:solidFill>
        </p:spPr>
      </p:pic>
    </p:spTree>
    <p:extLst>
      <p:ext uri="{BB962C8B-B14F-4D97-AF65-F5344CB8AC3E}">
        <p14:creationId xmlns:p14="http://schemas.microsoft.com/office/powerpoint/2010/main" val="267104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8A48-57B8-480B-912A-B017D739B4D0}"/>
              </a:ext>
            </a:extLst>
          </p:cNvPr>
          <p:cNvSpPr>
            <a:spLocks noGrp="1"/>
          </p:cNvSpPr>
          <p:nvPr>
            <p:ph type="title"/>
          </p:nvPr>
        </p:nvSpPr>
        <p:spPr/>
        <p:txBody>
          <a:bodyPr/>
          <a:lstStyle/>
          <a:p>
            <a:r>
              <a:rPr lang="en-US" dirty="0">
                <a:solidFill>
                  <a:schemeClr val="tx1"/>
                </a:solidFill>
              </a:rPr>
              <a:t>CHALLENGES FACED </a:t>
            </a:r>
          </a:p>
        </p:txBody>
      </p:sp>
      <p:graphicFrame>
        <p:nvGraphicFramePr>
          <p:cNvPr id="5" name="Table 5">
            <a:extLst>
              <a:ext uri="{FF2B5EF4-FFF2-40B4-BE49-F238E27FC236}">
                <a16:creationId xmlns:a16="http://schemas.microsoft.com/office/drawing/2014/main" id="{787F4A67-15C2-A9DD-092F-9BB5F2D48AB9}"/>
              </a:ext>
            </a:extLst>
          </p:cNvPr>
          <p:cNvGraphicFramePr>
            <a:graphicFrameLocks noGrp="1"/>
          </p:cNvGraphicFramePr>
          <p:nvPr>
            <p:extLst>
              <p:ext uri="{D42A27DB-BD31-4B8C-83A1-F6EECF244321}">
                <p14:modId xmlns:p14="http://schemas.microsoft.com/office/powerpoint/2010/main" val="3866382176"/>
              </p:ext>
            </p:extLst>
          </p:nvPr>
        </p:nvGraphicFramePr>
        <p:xfrm>
          <a:off x="675860" y="1653943"/>
          <a:ext cx="10303566" cy="3682725"/>
        </p:xfrm>
        <a:graphic>
          <a:graphicData uri="http://schemas.openxmlformats.org/drawingml/2006/table">
            <a:tbl>
              <a:tblPr firstRow="1" bandRow="1">
                <a:tableStyleId>{D03447BB-5D67-496B-8E87-E561075AD55C}</a:tableStyleId>
              </a:tblPr>
              <a:tblGrid>
                <a:gridCol w="5151783">
                  <a:extLst>
                    <a:ext uri="{9D8B030D-6E8A-4147-A177-3AD203B41FA5}">
                      <a16:colId xmlns:a16="http://schemas.microsoft.com/office/drawing/2014/main" val="105755259"/>
                    </a:ext>
                  </a:extLst>
                </a:gridCol>
                <a:gridCol w="5151783">
                  <a:extLst>
                    <a:ext uri="{9D8B030D-6E8A-4147-A177-3AD203B41FA5}">
                      <a16:colId xmlns:a16="http://schemas.microsoft.com/office/drawing/2014/main" val="809848765"/>
                    </a:ext>
                  </a:extLst>
                </a:gridCol>
              </a:tblGrid>
              <a:tr h="8719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rPr>
                        <a:t>SOLID OXIDE ELECTROLYSIS CELLS (SOECs)</a:t>
                      </a:r>
                    </a:p>
                    <a:p>
                      <a:endParaRPr lang="en-IN"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rPr>
                        <a:t>HYBRID ELECTRO-THERMOCHEMICAL LOOPING</a:t>
                      </a:r>
                    </a:p>
                    <a:p>
                      <a:endParaRPr lang="en-IN" sz="1600" dirty="0">
                        <a:solidFill>
                          <a:schemeClr val="tx1"/>
                        </a:solidFill>
                      </a:endParaRPr>
                    </a:p>
                  </a:txBody>
                  <a:tcPr/>
                </a:tc>
                <a:extLst>
                  <a:ext uri="{0D108BD9-81ED-4DB2-BD59-A6C34878D82A}">
                    <a16:rowId xmlns:a16="http://schemas.microsoft.com/office/drawing/2014/main" val="1731964297"/>
                  </a:ext>
                </a:extLst>
              </a:tr>
              <a:tr h="871975">
                <a:tc>
                  <a:txBody>
                    <a:bodyPr/>
                    <a:lstStyle/>
                    <a:p>
                      <a:r>
                        <a:rPr lang="en-US" sz="1600" b="0" i="0" u="none" strike="noStrike" kern="1200" baseline="0" dirty="0">
                          <a:solidFill>
                            <a:schemeClr val="lt1"/>
                          </a:solidFill>
                          <a:latin typeface="+mn-lt"/>
                          <a:ea typeface="+mn-ea"/>
                          <a:cs typeface="+mn-cs"/>
                        </a:rPr>
                        <a:t>generation of carbon nanotubes occurs within the porous electrode near the SOEC electrolyte−electrode interface, posing challenges for the recovery of the target product.</a:t>
                      </a:r>
                      <a:endParaRPr lang="en-IN" sz="1600" dirty="0">
                        <a:solidFill>
                          <a:schemeClr val="tx1"/>
                        </a:solidFill>
                      </a:endParaRPr>
                    </a:p>
                  </a:txBody>
                  <a:tcPr/>
                </a:tc>
                <a:tc>
                  <a:txBody>
                    <a:bodyPr/>
                    <a:lstStyle/>
                    <a:p>
                      <a:r>
                        <a:rPr lang="en-IN" sz="1600" b="0" i="0" u="none" strike="noStrike" kern="1200" baseline="0" dirty="0">
                          <a:solidFill>
                            <a:schemeClr val="lt1"/>
                          </a:solidFill>
                          <a:latin typeface="+mn-lt"/>
                          <a:ea typeface="+mn-ea"/>
                          <a:cs typeface="+mn-cs"/>
                        </a:rPr>
                        <a:t>the selectivity of </a:t>
                      </a:r>
                      <a:r>
                        <a:rPr lang="en-US" sz="1600" b="0" i="0" u="none" strike="noStrike" kern="1200" baseline="0" dirty="0">
                          <a:solidFill>
                            <a:schemeClr val="lt1"/>
                          </a:solidFill>
                          <a:latin typeface="+mn-lt"/>
                          <a:ea typeface="+mn-ea"/>
                          <a:cs typeface="+mn-cs"/>
                        </a:rPr>
                        <a:t>the catalyst is challenged by potential competing reactions, </a:t>
                      </a:r>
                      <a:r>
                        <a:rPr lang="en-IN" sz="1600" b="0" i="0" u="none" strike="noStrike" kern="1200" baseline="0" dirty="0">
                          <a:solidFill>
                            <a:schemeClr val="lt1"/>
                          </a:solidFill>
                          <a:latin typeface="+mn-lt"/>
                          <a:ea typeface="+mn-ea"/>
                          <a:cs typeface="+mn-cs"/>
                        </a:rPr>
                        <a:t>such as hydrogen evolution.</a:t>
                      </a:r>
                      <a:endParaRPr lang="en-IN" sz="1600" dirty="0">
                        <a:solidFill>
                          <a:schemeClr val="tx1"/>
                        </a:solidFill>
                      </a:endParaRPr>
                    </a:p>
                  </a:txBody>
                  <a:tcPr/>
                </a:tc>
                <a:extLst>
                  <a:ext uri="{0D108BD9-81ED-4DB2-BD59-A6C34878D82A}">
                    <a16:rowId xmlns:a16="http://schemas.microsoft.com/office/drawing/2014/main" val="2892654995"/>
                  </a:ext>
                </a:extLst>
              </a:tr>
              <a:tr h="871975">
                <a:tc>
                  <a:txBody>
                    <a:bodyPr/>
                    <a:lstStyle/>
                    <a:p>
                      <a:r>
                        <a:rPr lang="en-US" sz="1600" b="0" i="0" u="none" strike="noStrike" kern="1200" baseline="0" dirty="0">
                          <a:solidFill>
                            <a:schemeClr val="lt1"/>
                          </a:solidFill>
                          <a:latin typeface="+mn-lt"/>
                          <a:ea typeface="+mn-ea"/>
                          <a:cs typeface="+mn-cs"/>
                        </a:rPr>
                        <a:t>the growth of carbon nanotubes leads to the</a:t>
                      </a:r>
                    </a:p>
                    <a:p>
                      <a:r>
                        <a:rPr lang="en-US" sz="1600" b="0" i="0" u="none" strike="noStrike" kern="1200" baseline="0" dirty="0">
                          <a:solidFill>
                            <a:schemeClr val="lt1"/>
                          </a:solidFill>
                          <a:latin typeface="+mn-lt"/>
                          <a:ea typeface="+mn-ea"/>
                          <a:cs typeface="+mn-cs"/>
                        </a:rPr>
                        <a:t>lifting of zirconia nanoparticles from the electrode surface, resulting in the sacrificial loss of catalysts.</a:t>
                      </a:r>
                      <a:endParaRPr lang="en-IN" sz="1600" dirty="0">
                        <a:solidFill>
                          <a:schemeClr val="tx1"/>
                        </a:solidFill>
                      </a:endParaRPr>
                    </a:p>
                  </a:txBody>
                  <a:tcPr/>
                </a:tc>
                <a:tc>
                  <a:txBody>
                    <a:bodyPr/>
                    <a:lstStyle/>
                    <a:p>
                      <a:r>
                        <a:rPr lang="en-US" sz="1600" b="0" i="0" u="none" strike="noStrike" kern="1200" baseline="0" dirty="0">
                          <a:solidFill>
                            <a:schemeClr val="lt1"/>
                          </a:solidFill>
                          <a:latin typeface="+mn-lt"/>
                          <a:ea typeface="+mn-ea"/>
                          <a:cs typeface="+mn-cs"/>
                        </a:rPr>
                        <a:t>purification and separation of carbon monoxide generated in the first step for transportation to the second-step reactor</a:t>
                      </a:r>
                      <a:endParaRPr lang="en-IN" sz="1600" dirty="0">
                        <a:solidFill>
                          <a:schemeClr val="tx1"/>
                        </a:solidFill>
                      </a:endParaRPr>
                    </a:p>
                  </a:txBody>
                  <a:tcPr/>
                </a:tc>
                <a:extLst>
                  <a:ext uri="{0D108BD9-81ED-4DB2-BD59-A6C34878D82A}">
                    <a16:rowId xmlns:a16="http://schemas.microsoft.com/office/drawing/2014/main" val="1492151382"/>
                  </a:ext>
                </a:extLst>
              </a:tr>
              <a:tr h="871975">
                <a:tc>
                  <a:txBody>
                    <a:bodyPr/>
                    <a:lstStyle/>
                    <a:p>
                      <a:r>
                        <a:rPr lang="en-US" sz="1600" b="0" i="0" u="none" strike="noStrike" kern="1200" baseline="0" dirty="0">
                          <a:solidFill>
                            <a:schemeClr val="lt1"/>
                          </a:solidFill>
                          <a:latin typeface="+mn-lt"/>
                          <a:ea typeface="+mn-ea"/>
                          <a:cs typeface="+mn-cs"/>
                        </a:rPr>
                        <a:t>the performance of SOEC is expected to degrade</a:t>
                      </a:r>
                    </a:p>
                    <a:p>
                      <a:r>
                        <a:rPr lang="en-US" sz="1600" b="0" i="0" u="none" strike="noStrike" kern="1200" baseline="0" dirty="0">
                          <a:solidFill>
                            <a:schemeClr val="lt1"/>
                          </a:solidFill>
                          <a:latin typeface="+mn-lt"/>
                          <a:ea typeface="+mn-ea"/>
                          <a:cs typeface="+mn-cs"/>
                        </a:rPr>
                        <a:t>over time, potentially leading to electrode cracking and other </a:t>
                      </a:r>
                      <a:r>
                        <a:rPr lang="en-IN" sz="1600" b="0" i="0" u="none" strike="noStrike" kern="1200" baseline="0" dirty="0">
                          <a:solidFill>
                            <a:schemeClr val="lt1"/>
                          </a:solidFill>
                          <a:latin typeface="+mn-lt"/>
                          <a:ea typeface="+mn-ea"/>
                          <a:cs typeface="+mn-cs"/>
                        </a:rPr>
                        <a:t>issues.</a:t>
                      </a:r>
                      <a:endParaRPr lang="en-IN" sz="1600" dirty="0">
                        <a:solidFill>
                          <a:schemeClr val="tx1"/>
                        </a:solidFill>
                      </a:endParaRPr>
                    </a:p>
                  </a:txBody>
                  <a:tcPr/>
                </a:tc>
                <a:tc>
                  <a:txBody>
                    <a:bodyPr/>
                    <a:lstStyle/>
                    <a:p>
                      <a:r>
                        <a:rPr lang="en-US" sz="1600" b="0" i="0" u="none" strike="noStrike" kern="1200" baseline="0" dirty="0">
                          <a:solidFill>
                            <a:schemeClr val="lt1"/>
                          </a:solidFill>
                          <a:latin typeface="+mn-lt"/>
                          <a:ea typeface="+mn-ea"/>
                          <a:cs typeface="+mn-cs"/>
                        </a:rPr>
                        <a:t>separation and recycling of carbon dioxide generated in the </a:t>
                      </a:r>
                      <a:r>
                        <a:rPr lang="en-US" sz="1600" b="0" i="0" u="none" strike="noStrike" kern="1200" baseline="0" dirty="0" err="1">
                          <a:solidFill>
                            <a:schemeClr val="lt1"/>
                          </a:solidFill>
                          <a:latin typeface="+mn-lt"/>
                          <a:ea typeface="+mn-ea"/>
                          <a:cs typeface="+mn-cs"/>
                        </a:rPr>
                        <a:t>Boudouard</a:t>
                      </a:r>
                      <a:r>
                        <a:rPr lang="en-US" sz="1600" b="0" i="0" u="none" strike="noStrike" kern="1200" baseline="0" dirty="0">
                          <a:solidFill>
                            <a:schemeClr val="lt1"/>
                          </a:solidFill>
                          <a:latin typeface="+mn-lt"/>
                          <a:ea typeface="+mn-ea"/>
                          <a:cs typeface="+mn-cs"/>
                        </a:rPr>
                        <a:t> reaction of the second-step reactor back to the </a:t>
                      </a:r>
                      <a:r>
                        <a:rPr lang="en-IN" sz="1600" b="0" i="0" u="none" strike="noStrike" kern="1200" baseline="0" dirty="0">
                          <a:solidFill>
                            <a:schemeClr val="lt1"/>
                          </a:solidFill>
                          <a:latin typeface="+mn-lt"/>
                          <a:ea typeface="+mn-ea"/>
                          <a:cs typeface="+mn-cs"/>
                        </a:rPr>
                        <a:t>first-step reactor</a:t>
                      </a:r>
                      <a:endParaRPr lang="en-IN" sz="1600" dirty="0">
                        <a:solidFill>
                          <a:schemeClr val="tx1"/>
                        </a:solidFill>
                      </a:endParaRPr>
                    </a:p>
                  </a:txBody>
                  <a:tcPr/>
                </a:tc>
                <a:extLst>
                  <a:ext uri="{0D108BD9-81ED-4DB2-BD59-A6C34878D82A}">
                    <a16:rowId xmlns:a16="http://schemas.microsoft.com/office/drawing/2014/main" val="2809241438"/>
                  </a:ext>
                </a:extLst>
              </a:tr>
            </a:tbl>
          </a:graphicData>
        </a:graphic>
      </p:graphicFrame>
    </p:spTree>
    <p:extLst>
      <p:ext uri="{BB962C8B-B14F-4D97-AF65-F5344CB8AC3E}">
        <p14:creationId xmlns:p14="http://schemas.microsoft.com/office/powerpoint/2010/main" val="347736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478918" y="2744215"/>
            <a:ext cx="9141397" cy="615553"/>
          </a:xfrm>
        </p:spPr>
        <p:txBody>
          <a:bodyPr/>
          <a:lstStyle/>
          <a:p>
            <a:pPr algn="ctr"/>
            <a:r>
              <a:rPr lang="en-US" sz="4000" b="1" dirty="0">
                <a:solidFill>
                  <a:schemeClr val="tx1"/>
                </a:solidFill>
              </a:rPr>
              <a:t>Conclusion</a:t>
            </a:r>
            <a:endParaRPr lang="en-US" b="1" dirty="0">
              <a:solidFill>
                <a:schemeClr val="tx1"/>
              </a:solidFill>
            </a:endParaRPr>
          </a:p>
        </p:txBody>
      </p:sp>
    </p:spTree>
    <p:extLst>
      <p:ext uri="{BB962C8B-B14F-4D97-AF65-F5344CB8AC3E}">
        <p14:creationId xmlns:p14="http://schemas.microsoft.com/office/powerpoint/2010/main" val="153360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0FA737-AD1C-47EE-9777-37A7095BC3B1}"/>
              </a:ext>
            </a:extLst>
          </p:cNvPr>
          <p:cNvSpPr>
            <a:spLocks noGrp="1"/>
          </p:cNvSpPr>
          <p:nvPr>
            <p:ph type="title"/>
          </p:nvPr>
        </p:nvSpPr>
        <p:spPr/>
        <p:txBody>
          <a:bodyPr/>
          <a:lstStyle/>
          <a:p>
            <a:r>
              <a:rPr lang="en-US" dirty="0">
                <a:solidFill>
                  <a:schemeClr val="tx1"/>
                </a:solidFill>
              </a:rPr>
              <a:t>References</a:t>
            </a:r>
          </a:p>
        </p:txBody>
      </p:sp>
      <p:sp>
        <p:nvSpPr>
          <p:cNvPr id="2" name="Text Placeholder 1">
            <a:extLst>
              <a:ext uri="{FF2B5EF4-FFF2-40B4-BE49-F238E27FC236}">
                <a16:creationId xmlns:a16="http://schemas.microsoft.com/office/drawing/2014/main" id="{9B8BBDC7-B590-43B7-BBD0-3A247210E1AC}"/>
              </a:ext>
            </a:extLst>
          </p:cNvPr>
          <p:cNvSpPr>
            <a:spLocks noGrp="1"/>
          </p:cNvSpPr>
          <p:nvPr>
            <p:ph type="body" sz="quarter" idx="11"/>
          </p:nvPr>
        </p:nvSpPr>
        <p:spPr>
          <a:xfrm>
            <a:off x="762000" y="1905000"/>
            <a:ext cx="8806070" cy="3276600"/>
          </a:xfrm>
        </p:spPr>
        <p:txBody>
          <a:bodyPr/>
          <a:lstStyle/>
          <a:p>
            <a:pPr marL="285750" indent="-285750">
              <a:buFont typeface="Wingdings" panose="05000000000000000000" pitchFamily="2" charset="2"/>
              <a:buChar char="v"/>
            </a:pPr>
            <a:r>
              <a:rPr lang="en-US" dirty="0">
                <a:solidFill>
                  <a:schemeClr val="tx1">
                    <a:lumMod val="65000"/>
                    <a:lumOff val="35000"/>
                  </a:schemeClr>
                </a:solidFill>
                <a:hlinkClick r:id="rId2">
                  <a:extLst>
                    <a:ext uri="{A12FA001-AC4F-418D-AE19-62706E023703}">
                      <ahyp:hlinkClr xmlns:ahyp="http://schemas.microsoft.com/office/drawing/2018/hyperlinkcolor" val="tx"/>
                    </a:ext>
                  </a:extLst>
                </a:hlinkClick>
              </a:rPr>
              <a:t>https://pubs.acs.org/doi/10.1021/acs.energyfuels.3c02204?ref=pdf</a:t>
            </a:r>
            <a:endParaRPr lang="en-US" dirty="0">
              <a:solidFill>
                <a:schemeClr val="tx1">
                  <a:lumMod val="65000"/>
                  <a:lumOff val="35000"/>
                </a:schemeClr>
              </a:solidFill>
            </a:endParaRPr>
          </a:p>
          <a:p>
            <a:pPr marL="285750" indent="-285750">
              <a:buFont typeface="Wingdings" panose="05000000000000000000" pitchFamily="2" charset="2"/>
              <a:buChar char="v"/>
            </a:pPr>
            <a:r>
              <a:rPr lang="en-US" dirty="0">
                <a:solidFill>
                  <a:schemeClr val="tx1">
                    <a:lumMod val="65000"/>
                    <a:lumOff val="35000"/>
                  </a:schemeClr>
                </a:solidFill>
                <a:hlinkClick r:id="rId3">
                  <a:extLst>
                    <a:ext uri="{A12FA001-AC4F-418D-AE19-62706E023703}">
                      <ahyp:hlinkClr xmlns:ahyp="http://schemas.microsoft.com/office/drawing/2018/hyperlinkcolor" val="tx"/>
                    </a:ext>
                  </a:extLst>
                </a:hlinkClick>
              </a:rPr>
              <a:t>https://en.wikipedia.org/wiki/Carbon_dioxide</a:t>
            </a:r>
            <a:endParaRPr lang="en-US" dirty="0">
              <a:solidFill>
                <a:schemeClr val="tx1">
                  <a:lumMod val="65000"/>
                  <a:lumOff val="35000"/>
                </a:schemeClr>
              </a:solidFill>
            </a:endParaRPr>
          </a:p>
          <a:p>
            <a:pPr marL="285750" indent="-285750">
              <a:buFont typeface="Wingdings" panose="05000000000000000000" pitchFamily="2" charset="2"/>
              <a:buChar char="v"/>
            </a:pPr>
            <a:r>
              <a:rPr lang="en-US" dirty="0">
                <a:solidFill>
                  <a:schemeClr val="tx1">
                    <a:lumMod val="65000"/>
                    <a:lumOff val="35000"/>
                  </a:schemeClr>
                </a:solidFill>
                <a:hlinkClick r:id="rId4">
                  <a:extLst>
                    <a:ext uri="{A12FA001-AC4F-418D-AE19-62706E023703}">
                      <ahyp:hlinkClr xmlns:ahyp="http://schemas.microsoft.com/office/drawing/2018/hyperlinkcolor" val="tx"/>
                    </a:ext>
                  </a:extLst>
                </a:hlinkClick>
              </a:rPr>
              <a:t>https://en.wikipedia.org/wiki/Carbon_dioxide_in_Earth%27s_atmosphere</a:t>
            </a:r>
            <a:endParaRPr lang="en-US" dirty="0">
              <a:solidFill>
                <a:schemeClr val="tx1">
                  <a:lumMod val="65000"/>
                  <a:lumOff val="35000"/>
                </a:schemeClr>
              </a:solidFill>
            </a:endParaRPr>
          </a:p>
          <a:p>
            <a:pPr marL="285750" indent="-285750">
              <a:buFont typeface="Wingdings" panose="05000000000000000000" pitchFamily="2" charset="2"/>
              <a:buChar char="v"/>
            </a:pPr>
            <a:r>
              <a:rPr lang="en-US" dirty="0">
                <a:solidFill>
                  <a:schemeClr val="tx1">
                    <a:lumMod val="65000"/>
                    <a:lumOff val="35000"/>
                  </a:schemeClr>
                </a:solidFill>
                <a:hlinkClick r:id="rId5">
                  <a:extLst>
                    <a:ext uri="{A12FA001-AC4F-418D-AE19-62706E023703}">
                      <ahyp:hlinkClr xmlns:ahyp="http://schemas.microsoft.com/office/drawing/2018/hyperlinkcolor" val="tx"/>
                    </a:ext>
                  </a:extLst>
                </a:hlinkClick>
              </a:rPr>
              <a:t>https://en.wikipedia.org/wiki/Atmosphere_of_Earth#Composition</a:t>
            </a:r>
            <a:endParaRPr lang="en-US" dirty="0">
              <a:solidFill>
                <a:schemeClr val="tx1">
                  <a:lumMod val="65000"/>
                  <a:lumOff val="35000"/>
                </a:schemeClr>
              </a:solidFill>
            </a:endParaRPr>
          </a:p>
          <a:p>
            <a:pPr marL="285750" indent="-285750">
              <a:buFont typeface="Wingdings" panose="05000000000000000000" pitchFamily="2" charset="2"/>
              <a:buChar char="v"/>
            </a:pPr>
            <a:r>
              <a:rPr lang="en-US" dirty="0">
                <a:solidFill>
                  <a:schemeClr val="tx1">
                    <a:lumMod val="65000"/>
                    <a:lumOff val="35000"/>
                  </a:schemeClr>
                </a:solidFill>
                <a:hlinkClick r:id="rId6">
                  <a:extLst>
                    <a:ext uri="{A12FA001-AC4F-418D-AE19-62706E023703}">
                      <ahyp:hlinkClr xmlns:ahyp="http://schemas.microsoft.com/office/drawing/2018/hyperlinkcolor" val="tx"/>
                    </a:ext>
                  </a:extLst>
                </a:hlinkClick>
              </a:rPr>
              <a:t>https://en.wikipedia.org/wiki/Carbon_nanotube</a:t>
            </a:r>
            <a:endParaRPr lang="en-US" dirty="0">
              <a:solidFill>
                <a:schemeClr val="tx1">
                  <a:lumMod val="65000"/>
                  <a:lumOff val="35000"/>
                </a:schemeClr>
              </a:solidFill>
            </a:endParaRPr>
          </a:p>
          <a:p>
            <a:pPr marL="285750" indent="-285750">
              <a:buFont typeface="Wingdings" panose="05000000000000000000" pitchFamily="2" charset="2"/>
              <a:buChar char="v"/>
            </a:pPr>
            <a:r>
              <a:rPr lang="en-US" dirty="0">
                <a:solidFill>
                  <a:schemeClr val="tx1">
                    <a:lumMod val="65000"/>
                    <a:lumOff val="35000"/>
                  </a:schemeClr>
                </a:solidFill>
                <a:hlinkClick r:id="rId7">
                  <a:extLst>
                    <a:ext uri="{A12FA001-AC4F-418D-AE19-62706E023703}">
                      <ahyp:hlinkClr xmlns:ahyp="http://schemas.microsoft.com/office/drawing/2018/hyperlinkcolor" val="tx"/>
                    </a:ext>
                  </a:extLst>
                </a:hlinkClick>
              </a:rPr>
              <a:t>https://en.wikipedia.org/wiki/Carbon_nanofiber</a:t>
            </a:r>
            <a:endParaRPr lang="en-US" dirty="0">
              <a:solidFill>
                <a:schemeClr val="tx1">
                  <a:lumMod val="65000"/>
                  <a:lumOff val="35000"/>
                </a:schemeClr>
              </a:solidFill>
            </a:endParaRPr>
          </a:p>
          <a:p>
            <a:endParaRPr lang="en-US" dirty="0">
              <a:solidFill>
                <a:schemeClr val="tx1">
                  <a:lumMod val="65000"/>
                  <a:lumOff val="35000"/>
                </a:schemeClr>
              </a:solidFill>
            </a:endParaRPr>
          </a:p>
        </p:txBody>
      </p:sp>
    </p:spTree>
    <p:extLst>
      <p:ext uri="{BB962C8B-B14F-4D97-AF65-F5344CB8AC3E}">
        <p14:creationId xmlns:p14="http://schemas.microsoft.com/office/powerpoint/2010/main" val="33109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3042389"/>
            <a:ext cx="9141397" cy="615553"/>
          </a:xfrm>
        </p:spPr>
        <p:txBody>
          <a:bodyPr/>
          <a:lstStyle/>
          <a:p>
            <a:pPr algn="ctr"/>
            <a:r>
              <a:rPr lang="en-US" sz="4000" b="1" dirty="0">
                <a:solidFill>
                  <a:schemeClr val="tx1"/>
                </a:solidFill>
              </a:rPr>
              <a:t>INTRODUCTION</a:t>
            </a:r>
          </a:p>
        </p:txBody>
      </p:sp>
    </p:spTree>
    <p:extLst>
      <p:ext uri="{BB962C8B-B14F-4D97-AF65-F5344CB8AC3E}">
        <p14:creationId xmlns:p14="http://schemas.microsoft.com/office/powerpoint/2010/main" val="8523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p:txBody>
          <a:bodyPr/>
          <a:lstStyle/>
          <a:p>
            <a:r>
              <a:rPr lang="en-US" dirty="0"/>
              <a:t>Questions </a:t>
            </a:r>
            <a:r>
              <a:rPr lang="en-US" dirty="0">
                <a:solidFill>
                  <a:schemeClr val="accent4">
                    <a:lumMod val="50000"/>
                  </a:schemeClr>
                </a:solidFill>
              </a:rPr>
              <a:t>&amp;</a:t>
            </a:r>
            <a:r>
              <a:rPr lang="en-US" dirty="0"/>
              <a:t> answers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96307" y="3260705"/>
            <a:ext cx="7799387" cy="1534757"/>
          </a:xfrm>
        </p:spPr>
        <p:txBody>
          <a:bodyPr/>
          <a:lstStyle/>
          <a:p>
            <a:r>
              <a:rPr lang="en-US" altLang="en-US" sz="1800" dirty="0">
                <a:solidFill>
                  <a:schemeClr val="accent4">
                    <a:lumMod val="50000"/>
                  </a:schemeClr>
                </a:solidFill>
              </a:rPr>
              <a:t>Invite questions from the audience</a:t>
            </a:r>
          </a:p>
          <a:p>
            <a:endParaRPr lang="en-US" dirty="0">
              <a:solidFill>
                <a:schemeClr val="accent4">
                  <a:lumMod val="50000"/>
                </a:schemeClr>
              </a:solidFill>
            </a:endParaRPr>
          </a:p>
        </p:txBody>
      </p:sp>
    </p:spTree>
    <p:extLst>
      <p:ext uri="{BB962C8B-B14F-4D97-AF65-F5344CB8AC3E}">
        <p14:creationId xmlns:p14="http://schemas.microsoft.com/office/powerpoint/2010/main" val="3828224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2374392" y="282414"/>
            <a:ext cx="9141397" cy="615553"/>
          </a:xfrm>
        </p:spPr>
        <p:txBody>
          <a:bodyPr/>
          <a:lstStyle/>
          <a:p>
            <a:pPr algn="ctr"/>
            <a:r>
              <a:rPr lang="en-US" sz="4000" b="1" dirty="0">
                <a:solidFill>
                  <a:schemeClr val="tx1"/>
                </a:solidFill>
              </a:rPr>
              <a:t>INTRODUCTION</a:t>
            </a:r>
          </a:p>
        </p:txBody>
      </p:sp>
      <p:sp>
        <p:nvSpPr>
          <p:cNvPr id="3" name="Text Placeholder 2">
            <a:extLst>
              <a:ext uri="{FF2B5EF4-FFF2-40B4-BE49-F238E27FC236}">
                <a16:creationId xmlns:a16="http://schemas.microsoft.com/office/drawing/2014/main" id="{C4CF2FEB-7DB3-8B1D-477C-472202ABD669}"/>
              </a:ext>
            </a:extLst>
          </p:cNvPr>
          <p:cNvSpPr>
            <a:spLocks noGrp="1"/>
          </p:cNvSpPr>
          <p:nvPr>
            <p:ph type="body" sz="quarter" idx="12"/>
          </p:nvPr>
        </p:nvSpPr>
        <p:spPr>
          <a:xfrm>
            <a:off x="332012" y="1129619"/>
            <a:ext cx="6206292" cy="4941171"/>
          </a:xfrm>
        </p:spPr>
        <p:txBody>
          <a:bodyPr/>
          <a:lstStyle/>
          <a:p>
            <a:pPr algn="l"/>
            <a:r>
              <a:rPr lang="en-IN" sz="2400" b="1" dirty="0"/>
              <a:t>WHY DO WE NEED THIS ?</a:t>
            </a:r>
          </a:p>
          <a:p>
            <a:pPr algn="l"/>
            <a:endParaRPr lang="en-IN" sz="1600" b="1" dirty="0"/>
          </a:p>
          <a:p>
            <a:pPr marL="285750" indent="-285750" algn="l">
              <a:buFont typeface="Wingdings" panose="05000000000000000000" pitchFamily="2" charset="2"/>
              <a:buChar char="q"/>
            </a:pPr>
            <a:r>
              <a:rPr lang="en-IN" b="1" dirty="0">
                <a:latin typeface="Arial" panose="020B0604020202020204" pitchFamily="34" charset="0"/>
                <a:cs typeface="Arial" panose="020B0604020202020204" pitchFamily="34" charset="0"/>
              </a:rPr>
              <a:t>Increased usage of Fossil Fuels over the decades has resulted in higher carbon dioxide percentage in Atmospheric air. Therefore, electrochemical reduction provides a potential solution in reduction of this percentage, because the reaction is controllable and it is eco-friendly.</a:t>
            </a:r>
          </a:p>
          <a:p>
            <a:pPr marL="285750" indent="-285750" algn="l">
              <a:buFont typeface="Wingdings" panose="05000000000000000000" pitchFamily="2" charset="2"/>
              <a:buChar char="q"/>
            </a:pPr>
            <a:endParaRPr lang="en-IN" b="1"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q"/>
            </a:pPr>
            <a:r>
              <a:rPr lang="en-IN" b="1" dirty="0">
                <a:latin typeface="Arial" panose="020B0604020202020204" pitchFamily="34" charset="0"/>
                <a:cs typeface="Arial" panose="020B0604020202020204" pitchFamily="34" charset="0"/>
              </a:rPr>
              <a:t>It is estimated that by 2050, the energy consumption is will reach 27 TW.</a:t>
            </a:r>
            <a:r>
              <a:rPr lang="en-US" b="1"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Fossil Fuels, being the main energy source, release huge amount of Carbon Dioxide into Atmosphere on consumption.</a:t>
            </a:r>
          </a:p>
          <a:p>
            <a:pPr marL="285750" indent="-285750" algn="l">
              <a:buFont typeface="Wingdings" panose="05000000000000000000" pitchFamily="2" charset="2"/>
              <a:buChar char="q"/>
            </a:pPr>
            <a:endParaRPr lang="en-IN" b="1"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q"/>
            </a:pPr>
            <a:r>
              <a:rPr lang="en-US" b="1" dirty="0">
                <a:latin typeface="Arial" panose="020B0604020202020204" pitchFamily="34" charset="0"/>
                <a:cs typeface="Arial" panose="020B0604020202020204" pitchFamily="34" charset="0"/>
              </a:rPr>
              <a:t>Since 1860, the average annual growth rate of carbon dioxide emissions from fossil fuel combustion has been 4.22%.</a:t>
            </a:r>
            <a:endParaRPr lang="en-IN"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3BAE3BC6-D5BB-CA88-447D-7801E90E2A2E}"/>
              </a:ext>
            </a:extLst>
          </p:cNvPr>
          <p:cNvPicPr>
            <a:picLocks noChangeAspect="1"/>
          </p:cNvPicPr>
          <p:nvPr/>
        </p:nvPicPr>
        <p:blipFill rotWithShape="1">
          <a:blip r:embed="rId3"/>
          <a:srcRect t="7619"/>
          <a:stretch/>
        </p:blipFill>
        <p:spPr>
          <a:xfrm>
            <a:off x="6615751" y="707403"/>
            <a:ext cx="5518950" cy="5098459"/>
          </a:xfrm>
          <a:prstGeom prst="rect">
            <a:avLst/>
          </a:prstGeom>
        </p:spPr>
      </p:pic>
    </p:spTree>
    <p:extLst>
      <p:ext uri="{BB962C8B-B14F-4D97-AF65-F5344CB8AC3E}">
        <p14:creationId xmlns:p14="http://schemas.microsoft.com/office/powerpoint/2010/main" val="3182994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2374392" y="282414"/>
            <a:ext cx="9141397" cy="615553"/>
          </a:xfrm>
        </p:spPr>
        <p:txBody>
          <a:bodyPr/>
          <a:lstStyle/>
          <a:p>
            <a:pPr algn="ctr"/>
            <a:r>
              <a:rPr lang="en-US" sz="4000" b="1" dirty="0">
                <a:solidFill>
                  <a:schemeClr val="tx1"/>
                </a:solidFill>
              </a:rPr>
              <a:t>INTRODUCTION</a:t>
            </a:r>
          </a:p>
        </p:txBody>
      </p:sp>
      <p:sp>
        <p:nvSpPr>
          <p:cNvPr id="3" name="Text Placeholder 2">
            <a:extLst>
              <a:ext uri="{FF2B5EF4-FFF2-40B4-BE49-F238E27FC236}">
                <a16:creationId xmlns:a16="http://schemas.microsoft.com/office/drawing/2014/main" id="{C4CF2FEB-7DB3-8B1D-477C-472202ABD669}"/>
              </a:ext>
            </a:extLst>
          </p:cNvPr>
          <p:cNvSpPr>
            <a:spLocks noGrp="1"/>
          </p:cNvSpPr>
          <p:nvPr>
            <p:ph type="body" sz="quarter" idx="12"/>
          </p:nvPr>
        </p:nvSpPr>
        <p:spPr>
          <a:xfrm>
            <a:off x="332012" y="1129619"/>
            <a:ext cx="6206292" cy="4941171"/>
          </a:xfrm>
        </p:spPr>
        <p:txBody>
          <a:bodyPr/>
          <a:lstStyle/>
          <a:p>
            <a:pPr algn="l"/>
            <a:r>
              <a:rPr lang="en-IN" sz="2400" b="1" dirty="0"/>
              <a:t>WHY DO WE NEED THIS ?</a:t>
            </a:r>
          </a:p>
          <a:p>
            <a:pPr algn="l"/>
            <a:endParaRPr lang="en-IN" sz="1600" b="1" dirty="0"/>
          </a:p>
          <a:p>
            <a:pPr marL="285750" indent="-285750" algn="l">
              <a:buFont typeface="Wingdings" panose="05000000000000000000" pitchFamily="2" charset="2"/>
              <a:buChar char="q"/>
            </a:pPr>
            <a:r>
              <a:rPr lang="en-IN" b="1" dirty="0">
                <a:latin typeface="Arial" panose="020B0604020202020204" pitchFamily="34" charset="0"/>
                <a:cs typeface="Arial" panose="020B0604020202020204" pitchFamily="34" charset="0"/>
              </a:rPr>
              <a:t>Increased usage of Fossil Fuels over the decades has resulted in higher carbon dioxide percentage in Atmospheric air. Therefore, electrochemical reduction provides a potential solution in reduction of this percentage, because the reaction is controllable and it is eco-friendly.</a:t>
            </a:r>
          </a:p>
          <a:p>
            <a:pPr marL="285750" indent="-285750" algn="l">
              <a:buFont typeface="Wingdings" panose="05000000000000000000" pitchFamily="2" charset="2"/>
              <a:buChar char="q"/>
            </a:pPr>
            <a:endParaRPr lang="en-IN" b="1"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q"/>
            </a:pPr>
            <a:r>
              <a:rPr lang="en-IN" b="1" dirty="0">
                <a:latin typeface="Arial" panose="020B0604020202020204" pitchFamily="34" charset="0"/>
                <a:cs typeface="Arial" panose="020B0604020202020204" pitchFamily="34" charset="0"/>
              </a:rPr>
              <a:t>It is estimated that by 2050, the energy consumption is will reach 27 TW.</a:t>
            </a:r>
            <a:r>
              <a:rPr lang="en-US" b="1"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Fossil Fuels, being the main energy source, release huge amount of Carbon Dioxide into Atmosphere on consumption.</a:t>
            </a:r>
          </a:p>
          <a:p>
            <a:pPr marL="285750" indent="-285750" algn="l">
              <a:buFont typeface="Wingdings" panose="05000000000000000000" pitchFamily="2" charset="2"/>
              <a:buChar char="q"/>
            </a:pPr>
            <a:endParaRPr lang="en-IN" b="1"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q"/>
            </a:pPr>
            <a:r>
              <a:rPr lang="en-US" b="1" dirty="0">
                <a:latin typeface="Arial" panose="020B0604020202020204" pitchFamily="34" charset="0"/>
                <a:cs typeface="Arial" panose="020B0604020202020204" pitchFamily="34" charset="0"/>
              </a:rPr>
              <a:t>Since 1860, the average annual growth rate of carbon dioxide emissions from fossil fuel combustion has been 4.22%.</a:t>
            </a:r>
            <a:endParaRPr lang="en-IN" b="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117D3916-1067-F160-17CF-0100943653C1}"/>
              </a:ext>
            </a:extLst>
          </p:cNvPr>
          <p:cNvPicPr>
            <a:picLocks noChangeAspect="1"/>
          </p:cNvPicPr>
          <p:nvPr/>
        </p:nvPicPr>
        <p:blipFill>
          <a:blip r:embed="rId3"/>
          <a:stretch>
            <a:fillRect/>
          </a:stretch>
        </p:blipFill>
        <p:spPr>
          <a:xfrm>
            <a:off x="7909065" y="430695"/>
            <a:ext cx="2877797" cy="5996609"/>
          </a:xfrm>
          <a:prstGeom prst="rect">
            <a:avLst/>
          </a:prstGeom>
        </p:spPr>
      </p:pic>
    </p:spTree>
    <p:extLst>
      <p:ext uri="{BB962C8B-B14F-4D97-AF65-F5344CB8AC3E}">
        <p14:creationId xmlns:p14="http://schemas.microsoft.com/office/powerpoint/2010/main" val="405365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2360641" y="158165"/>
            <a:ext cx="9141397" cy="615553"/>
          </a:xfrm>
        </p:spPr>
        <p:txBody>
          <a:bodyPr/>
          <a:lstStyle/>
          <a:p>
            <a:pPr algn="ctr"/>
            <a:r>
              <a:rPr lang="en-US" sz="4000" b="1" dirty="0">
                <a:solidFill>
                  <a:schemeClr val="tx1"/>
                </a:solidFill>
              </a:rPr>
              <a:t>INTRODUCTION</a:t>
            </a:r>
          </a:p>
        </p:txBody>
      </p:sp>
      <p:sp>
        <p:nvSpPr>
          <p:cNvPr id="3" name="Text Placeholder 2">
            <a:extLst>
              <a:ext uri="{FF2B5EF4-FFF2-40B4-BE49-F238E27FC236}">
                <a16:creationId xmlns:a16="http://schemas.microsoft.com/office/drawing/2014/main" id="{C4CF2FEB-7DB3-8B1D-477C-472202ABD669}"/>
              </a:ext>
            </a:extLst>
          </p:cNvPr>
          <p:cNvSpPr>
            <a:spLocks noGrp="1"/>
          </p:cNvSpPr>
          <p:nvPr>
            <p:ph type="body" sz="quarter" idx="12"/>
          </p:nvPr>
        </p:nvSpPr>
        <p:spPr>
          <a:xfrm>
            <a:off x="428263" y="899301"/>
            <a:ext cx="11163304" cy="2376726"/>
          </a:xfrm>
        </p:spPr>
        <p:txBody>
          <a:bodyPr/>
          <a:lstStyle/>
          <a:p>
            <a:pPr algn="l"/>
            <a:r>
              <a:rPr lang="en-IN" sz="2400" b="1" dirty="0"/>
              <a:t>PROPOSED SCHEMES FOR CO</a:t>
            </a:r>
            <a:r>
              <a:rPr lang="en-IN" sz="2400" b="1" baseline="-25000" dirty="0"/>
              <a:t>2</a:t>
            </a:r>
            <a:r>
              <a:rPr lang="en-IN" sz="2400" b="1" dirty="0"/>
              <a:t> REDUCTION IN ATMOSPHERE</a:t>
            </a:r>
          </a:p>
          <a:p>
            <a:pPr marL="342900" indent="-342900" algn="l">
              <a:buFont typeface="Arial" panose="020B0604020202020204" pitchFamily="34" charset="0"/>
              <a:buChar char="•"/>
            </a:pPr>
            <a:endParaRPr lang="en-IN" b="1" dirty="0"/>
          </a:p>
          <a:p>
            <a:pPr marL="342900" indent="-342900" algn="l">
              <a:buFont typeface="Arial" panose="020B0604020202020204" pitchFamily="34" charset="0"/>
              <a:buChar char="•"/>
            </a:pPr>
            <a:r>
              <a:rPr lang="en-IN" sz="1600" b="1" dirty="0">
                <a:latin typeface="Arial" panose="020B0604020202020204" pitchFamily="34" charset="0"/>
                <a:cs typeface="Arial" panose="020B0604020202020204" pitchFamily="34" charset="0"/>
              </a:rPr>
              <a:t>CARBON CAPTURE AND STORAGE ( CCS ) : </a:t>
            </a:r>
            <a:r>
              <a:rPr lang="en-US" sz="1600" b="1" dirty="0">
                <a:latin typeface="Arial" panose="020B0604020202020204" pitchFamily="34" charset="0"/>
                <a:cs typeface="Arial" panose="020B0604020202020204" pitchFamily="34" charset="0"/>
              </a:rPr>
              <a:t>There are four capture methods for carbon dioxide: chemical absorption, physical adsorption, membrane separation, and cryogenic distillation.</a:t>
            </a:r>
          </a:p>
          <a:p>
            <a:pPr marL="342900" indent="-342900" algn="l">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1600" b="1" dirty="0">
                <a:latin typeface="Arial" panose="020B0604020202020204" pitchFamily="34" charset="0"/>
                <a:cs typeface="Arial" panose="020B0604020202020204" pitchFamily="34" charset="0"/>
              </a:rPr>
              <a:t>CARBON CAPTURE AND UTILISATION ( CCU ) : Carbon capture and </a:t>
            </a:r>
            <a:r>
              <a:rPr lang="en-US" sz="1600" b="1" dirty="0" err="1">
                <a:latin typeface="Arial" panose="020B0604020202020204" pitchFamily="34" charset="0"/>
                <a:cs typeface="Arial" panose="020B0604020202020204" pitchFamily="34" charset="0"/>
              </a:rPr>
              <a:t>utilisation</a:t>
            </a:r>
            <a:r>
              <a:rPr lang="en-US" sz="1600" b="1" dirty="0">
                <a:latin typeface="Arial" panose="020B0604020202020204" pitchFamily="34" charset="0"/>
                <a:cs typeface="Arial" panose="020B0604020202020204" pitchFamily="34" charset="0"/>
              </a:rPr>
              <a:t> refers to a range of applications through which CO</a:t>
            </a:r>
            <a:r>
              <a:rPr lang="en-US" sz="1600" b="1" baseline="-25000" dirty="0">
                <a:latin typeface="Arial" panose="020B0604020202020204" pitchFamily="34" charset="0"/>
                <a:cs typeface="Arial" panose="020B0604020202020204" pitchFamily="34" charset="0"/>
              </a:rPr>
              <a:t>2</a:t>
            </a:r>
            <a:r>
              <a:rPr lang="en-US" sz="1600" b="1" dirty="0">
                <a:latin typeface="Arial" panose="020B0604020202020204" pitchFamily="34" charset="0"/>
                <a:cs typeface="Arial" panose="020B0604020202020204" pitchFamily="34" charset="0"/>
              </a:rPr>
              <a:t> is captured and used either directly (i.e. not chemically altered) or indirectly (i.e. transformed) in various products. CO</a:t>
            </a:r>
            <a:r>
              <a:rPr lang="en-US" sz="1600" b="1" baseline="-25000" dirty="0">
                <a:latin typeface="Arial" panose="020B0604020202020204" pitchFamily="34" charset="0"/>
                <a:cs typeface="Arial" panose="020B0604020202020204" pitchFamily="34" charset="0"/>
              </a:rPr>
              <a:t>2</a:t>
            </a:r>
            <a:r>
              <a:rPr lang="en-US" sz="1600" b="1" dirty="0">
                <a:latin typeface="Arial" panose="020B0604020202020204" pitchFamily="34" charset="0"/>
                <a:cs typeface="Arial" panose="020B0604020202020204" pitchFamily="34" charset="0"/>
              </a:rPr>
              <a:t> is today primarily used in the </a:t>
            </a:r>
            <a:r>
              <a:rPr lang="en-US" sz="1600" b="1" dirty="0" err="1">
                <a:latin typeface="Arial" panose="020B0604020202020204" pitchFamily="34" charset="0"/>
                <a:cs typeface="Arial" panose="020B0604020202020204" pitchFamily="34" charset="0"/>
              </a:rPr>
              <a:t>fertiliser</a:t>
            </a:r>
            <a:r>
              <a:rPr lang="en-US" sz="1600" b="1" dirty="0">
                <a:latin typeface="Arial" panose="020B0604020202020204" pitchFamily="34" charset="0"/>
                <a:cs typeface="Arial" panose="020B0604020202020204" pitchFamily="34" charset="0"/>
              </a:rPr>
              <a:t> industry and for enhanced oil recovery.</a:t>
            </a:r>
          </a:p>
          <a:p>
            <a:pPr marL="342900" indent="-342900" algn="l">
              <a:buFont typeface="Arial" panose="020B0604020202020204" pitchFamily="34" charset="0"/>
              <a:buChar char="•"/>
            </a:pPr>
            <a:endParaRPr lang="en-IN" b="1" dirty="0"/>
          </a:p>
          <a:p>
            <a:pPr marL="342900" indent="-342900" algn="l">
              <a:buFont typeface="Arial" panose="020B0604020202020204" pitchFamily="34" charset="0"/>
              <a:buChar char="•"/>
            </a:pPr>
            <a:endParaRPr lang="en-IN" b="1" dirty="0"/>
          </a:p>
          <a:p>
            <a:pPr marL="342900" indent="-342900" algn="l">
              <a:buFont typeface="Arial" panose="020B0604020202020204" pitchFamily="34" charset="0"/>
              <a:buChar char="•"/>
            </a:pPr>
            <a:endParaRPr lang="en-IN" b="1" dirty="0"/>
          </a:p>
        </p:txBody>
      </p:sp>
      <p:sp>
        <p:nvSpPr>
          <p:cNvPr id="5" name="TextBox 4">
            <a:extLst>
              <a:ext uri="{FF2B5EF4-FFF2-40B4-BE49-F238E27FC236}">
                <a16:creationId xmlns:a16="http://schemas.microsoft.com/office/drawing/2014/main" id="{19A7F79E-60B4-75CD-A186-BF54ABC83538}"/>
              </a:ext>
            </a:extLst>
          </p:cNvPr>
          <p:cNvSpPr txBox="1"/>
          <p:nvPr/>
        </p:nvSpPr>
        <p:spPr>
          <a:xfrm>
            <a:off x="428263" y="5376396"/>
            <a:ext cx="11674068" cy="1323439"/>
          </a:xfrm>
          <a:prstGeom prst="rect">
            <a:avLst/>
          </a:prstGeom>
          <a:noFill/>
        </p:spPr>
        <p:txBody>
          <a:bodyPr wrap="square" rtlCol="0">
            <a:spAutoFit/>
          </a:bodyPr>
          <a:lstStyle/>
          <a:p>
            <a:pPr marL="285750" indent="-285750">
              <a:buFont typeface="Arial" panose="020B0604020202020204" pitchFamily="34" charset="0"/>
              <a:buChar char="•"/>
            </a:pPr>
            <a:r>
              <a:rPr lang="en-US" sz="1600" b="1" dirty="0"/>
              <a:t>At present, the research on carbon dioxide reduction mainly focuses on electro-chemical, photocatalytic, and thermochemical reduction processes.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Electrochemical reduction is considered as one of the most attractive methods because of its simplicity, low environmental requirements &amp; easiness to scale up.</a:t>
            </a:r>
            <a:endParaRPr lang="en-IN" sz="1600" b="1" dirty="0"/>
          </a:p>
        </p:txBody>
      </p:sp>
      <p:pic>
        <p:nvPicPr>
          <p:cNvPr id="6" name="Picture 5">
            <a:extLst>
              <a:ext uri="{FF2B5EF4-FFF2-40B4-BE49-F238E27FC236}">
                <a16:creationId xmlns:a16="http://schemas.microsoft.com/office/drawing/2014/main" id="{80F5B169-12ED-5EB6-C351-A3BEA1431004}"/>
              </a:ext>
            </a:extLst>
          </p:cNvPr>
          <p:cNvPicPr>
            <a:picLocks noChangeAspect="1"/>
          </p:cNvPicPr>
          <p:nvPr/>
        </p:nvPicPr>
        <p:blipFill rotWithShape="1">
          <a:blip r:embed="rId3"/>
          <a:srcRect t="15767" b="14060"/>
          <a:stretch/>
        </p:blipFill>
        <p:spPr>
          <a:xfrm>
            <a:off x="3132160" y="2999670"/>
            <a:ext cx="5530577" cy="2376726"/>
          </a:xfrm>
          <a:prstGeom prst="rect">
            <a:avLst/>
          </a:prstGeom>
        </p:spPr>
      </p:pic>
    </p:spTree>
    <p:extLst>
      <p:ext uri="{BB962C8B-B14F-4D97-AF65-F5344CB8AC3E}">
        <p14:creationId xmlns:p14="http://schemas.microsoft.com/office/powerpoint/2010/main" val="368657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C5EA60-12FC-4FB7-9CED-CDC28177F4B1}"/>
              </a:ext>
            </a:extLst>
          </p:cNvPr>
          <p:cNvSpPr>
            <a:spLocks noGrp="1"/>
          </p:cNvSpPr>
          <p:nvPr>
            <p:ph type="title"/>
          </p:nvPr>
        </p:nvSpPr>
        <p:spPr>
          <a:xfrm>
            <a:off x="655981" y="119614"/>
            <a:ext cx="6476999" cy="1189037"/>
          </a:xfrm>
        </p:spPr>
        <p:txBody>
          <a:bodyPr/>
          <a:lstStyle/>
          <a:p>
            <a:r>
              <a:rPr lang="en-US" dirty="0"/>
              <a:t>OUTLINE TO THE PRESENTATION</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8" name="Ink 7">
                <a:extLst>
                  <a:ext uri="{FF2B5EF4-FFF2-40B4-BE49-F238E27FC236}">
                    <a16:creationId xmlns:a16="http://schemas.microsoft.com/office/drawing/2014/main" id="{237C82F2-0664-4A99-145F-29C34BF8533B}"/>
                  </a:ext>
                </a:extLst>
              </p14:cNvPr>
              <p14:cNvContentPartPr/>
              <p14:nvPr/>
            </p14:nvContentPartPr>
            <p14:xfrm>
              <a:off x="36866" y="1606285"/>
              <a:ext cx="12118268" cy="360"/>
            </p14:xfrm>
          </p:contentPart>
        </mc:Choice>
        <mc:Fallback xmlns="">
          <p:pic>
            <p:nvPicPr>
              <p:cNvPr id="8" name="Ink 7">
                <a:extLst>
                  <a:ext uri="{FF2B5EF4-FFF2-40B4-BE49-F238E27FC236}">
                    <a16:creationId xmlns:a16="http://schemas.microsoft.com/office/drawing/2014/main" id="{237C82F2-0664-4A99-145F-29C34BF8533B}"/>
                  </a:ext>
                </a:extLst>
              </p:cNvPr>
              <p:cNvPicPr/>
              <p:nvPr/>
            </p:nvPicPr>
            <p:blipFill>
              <a:blip r:embed="rId3"/>
              <a:stretch>
                <a:fillRect/>
              </a:stretch>
            </p:blipFill>
            <p:spPr>
              <a:xfrm>
                <a:off x="-26134" y="1543285"/>
                <a:ext cx="12243907" cy="126000"/>
              </a:xfrm>
              <a:prstGeom prst="rect">
                <a:avLst/>
              </a:prstGeom>
            </p:spPr>
          </p:pic>
        </mc:Fallback>
      </mc:AlternateContent>
      <p:sp>
        <p:nvSpPr>
          <p:cNvPr id="7" name="Text Placeholder 6">
            <a:extLst>
              <a:ext uri="{FF2B5EF4-FFF2-40B4-BE49-F238E27FC236}">
                <a16:creationId xmlns:a16="http://schemas.microsoft.com/office/drawing/2014/main" id="{BD8C5340-D9FD-C2AD-68FE-8E2821235C26}"/>
              </a:ext>
            </a:extLst>
          </p:cNvPr>
          <p:cNvSpPr>
            <a:spLocks noGrp="1"/>
          </p:cNvSpPr>
          <p:nvPr>
            <p:ph type="body" sz="quarter" idx="11"/>
          </p:nvPr>
        </p:nvSpPr>
        <p:spPr>
          <a:xfrm>
            <a:off x="762000" y="1905000"/>
            <a:ext cx="5108713" cy="4309550"/>
          </a:xfrm>
        </p:spPr>
        <p:txBody>
          <a:bodyPr/>
          <a:lstStyle/>
          <a:p>
            <a:pPr marL="342900" indent="-342900">
              <a:buAutoNum type="arabicPeriod"/>
            </a:pPr>
            <a:r>
              <a:rPr lang="en-IN" dirty="0">
                <a:solidFill>
                  <a:schemeClr val="accent5">
                    <a:lumMod val="50000"/>
                  </a:schemeClr>
                </a:solidFill>
              </a:rPr>
              <a:t>INTRODUCTION</a:t>
            </a:r>
          </a:p>
          <a:p>
            <a:r>
              <a:rPr lang="en-IN" dirty="0">
                <a:solidFill>
                  <a:schemeClr val="accent5">
                    <a:lumMod val="50000"/>
                  </a:schemeClr>
                </a:solidFill>
              </a:rPr>
              <a:t>      a) WHY DO WE NEED THIS</a:t>
            </a:r>
          </a:p>
          <a:p>
            <a:r>
              <a:rPr lang="en-IN" dirty="0">
                <a:solidFill>
                  <a:schemeClr val="accent5">
                    <a:lumMod val="50000"/>
                  </a:schemeClr>
                </a:solidFill>
              </a:rPr>
              <a:t>      b) PROPOSED MECHANISMS</a:t>
            </a:r>
          </a:p>
          <a:p>
            <a:endParaRPr lang="en-IN" dirty="0">
              <a:solidFill>
                <a:schemeClr val="accent5">
                  <a:lumMod val="50000"/>
                </a:schemeClr>
              </a:solidFill>
            </a:endParaRPr>
          </a:p>
          <a:p>
            <a:r>
              <a:rPr lang="en-IN" dirty="0">
                <a:solidFill>
                  <a:schemeClr val="accent5">
                    <a:lumMod val="50000"/>
                  </a:schemeClr>
                </a:solidFill>
              </a:rPr>
              <a:t>2.  WHAT IS ELECTROCHEMICAL REDUCTION</a:t>
            </a:r>
          </a:p>
          <a:p>
            <a:endParaRPr lang="en-IN" dirty="0"/>
          </a:p>
          <a:p>
            <a:r>
              <a:rPr lang="en-IN" dirty="0"/>
              <a:t>3.  PROPERTIES OF CARBON DIOXIDE</a:t>
            </a:r>
          </a:p>
          <a:p>
            <a:endParaRPr lang="en-IN" dirty="0"/>
          </a:p>
          <a:p>
            <a:r>
              <a:rPr lang="en-IN" dirty="0"/>
              <a:t>4.  MECHANISMS OF CO</a:t>
            </a:r>
            <a:r>
              <a:rPr lang="en-IN" baseline="-25000" dirty="0"/>
              <a:t>2</a:t>
            </a:r>
            <a:r>
              <a:rPr lang="en-IN" dirty="0"/>
              <a:t> REDUCTION</a:t>
            </a:r>
          </a:p>
          <a:p>
            <a:r>
              <a:rPr lang="en-IN" dirty="0"/>
              <a:t>     a) Metallothermic reactions</a:t>
            </a:r>
          </a:p>
          <a:p>
            <a:r>
              <a:rPr lang="en-IN" dirty="0"/>
              <a:t>     b) Electrochemical reactions</a:t>
            </a:r>
          </a:p>
        </p:txBody>
      </p:sp>
      <p:sp>
        <p:nvSpPr>
          <p:cNvPr id="2" name="TextBox 1">
            <a:extLst>
              <a:ext uri="{FF2B5EF4-FFF2-40B4-BE49-F238E27FC236}">
                <a16:creationId xmlns:a16="http://schemas.microsoft.com/office/drawing/2014/main" id="{42E50540-5CB3-BA44-EA8E-81E96B689244}"/>
              </a:ext>
            </a:extLst>
          </p:cNvPr>
          <p:cNvSpPr txBox="1"/>
          <p:nvPr/>
        </p:nvSpPr>
        <p:spPr>
          <a:xfrm>
            <a:off x="6095999" y="1904279"/>
            <a:ext cx="5426765" cy="4524315"/>
          </a:xfrm>
          <a:prstGeom prst="rect">
            <a:avLst/>
          </a:prstGeom>
          <a:noFill/>
        </p:spPr>
        <p:txBody>
          <a:bodyPr wrap="square" rtlCol="0">
            <a:spAutoFit/>
          </a:bodyPr>
          <a:lstStyle/>
          <a:p>
            <a:pPr marL="342900" indent="-342900">
              <a:buFont typeface="+mj-lt"/>
              <a:buAutoNum type="arabicPeriod" startAt="5"/>
            </a:pPr>
            <a:r>
              <a:rPr lang="en-US" b="1" dirty="0">
                <a:solidFill>
                  <a:schemeClr val="bg1"/>
                </a:solidFill>
                <a:latin typeface="+mn-lt"/>
              </a:rPr>
              <a:t>ELECTRO-REDUCTION OF CO</a:t>
            </a:r>
            <a:r>
              <a:rPr lang="en-US" b="1" baseline="-25000" dirty="0">
                <a:solidFill>
                  <a:schemeClr val="bg1"/>
                </a:solidFill>
                <a:latin typeface="+mn-lt"/>
              </a:rPr>
              <a:t>2</a:t>
            </a:r>
            <a:r>
              <a:rPr lang="en-US" b="1" dirty="0">
                <a:solidFill>
                  <a:schemeClr val="bg1"/>
                </a:solidFill>
                <a:latin typeface="+mn-lt"/>
              </a:rPr>
              <a:t> TO SOLID CARBON</a:t>
            </a:r>
          </a:p>
          <a:p>
            <a:pPr marL="800100" lvl="1" indent="-342900">
              <a:buFont typeface="+mj-lt"/>
              <a:buAutoNum type="alphaLcParenR"/>
            </a:pPr>
            <a:r>
              <a:rPr lang="en-IN" sz="1800" b="1" dirty="0">
                <a:solidFill>
                  <a:schemeClr val="bg1"/>
                </a:solidFill>
              </a:rPr>
              <a:t>SOLID OXIDE ELECTROLYSIS CELLS (SOECs)</a:t>
            </a:r>
          </a:p>
          <a:p>
            <a:pPr marL="800100" lvl="1" indent="-342900">
              <a:buFont typeface="+mj-lt"/>
              <a:buAutoNum type="alphaLcParenR"/>
            </a:pPr>
            <a:r>
              <a:rPr lang="en-US" b="1" dirty="0">
                <a:solidFill>
                  <a:schemeClr val="bg1"/>
                </a:solidFill>
                <a:latin typeface="+mn-lt"/>
              </a:rPr>
              <a:t>HYBRID ELECTRO-THERMOCHEMICAL LOOPING</a:t>
            </a:r>
          </a:p>
          <a:p>
            <a:pPr marL="342900" indent="-342900">
              <a:buFont typeface="+mj-lt"/>
              <a:buAutoNum type="arabicPeriod" startAt="5"/>
            </a:pPr>
            <a:endParaRPr lang="en-US" b="1" dirty="0">
              <a:solidFill>
                <a:schemeClr val="bg1"/>
              </a:solidFill>
              <a:latin typeface="+mn-lt"/>
            </a:endParaRPr>
          </a:p>
          <a:p>
            <a:pPr marL="342900" indent="-342900">
              <a:buFont typeface="+mj-lt"/>
              <a:buAutoNum type="arabicPeriod" startAt="5"/>
            </a:pPr>
            <a:r>
              <a:rPr lang="en-US" b="1" dirty="0">
                <a:solidFill>
                  <a:schemeClr val="bg1"/>
                </a:solidFill>
                <a:latin typeface="+mn-lt"/>
              </a:rPr>
              <a:t>ECONOMICAL ANALYSIS WITH GRAPHITE AS AN EXAMPLE</a:t>
            </a:r>
          </a:p>
          <a:p>
            <a:pPr marL="342900" indent="-342900">
              <a:buFont typeface="+mj-lt"/>
              <a:buAutoNum type="arabicPeriod" startAt="5"/>
            </a:pPr>
            <a:endParaRPr lang="en-US" b="1" dirty="0">
              <a:solidFill>
                <a:schemeClr val="bg1"/>
              </a:solidFill>
              <a:latin typeface="+mn-lt"/>
            </a:endParaRPr>
          </a:p>
          <a:p>
            <a:pPr marL="342900" indent="-342900">
              <a:buFont typeface="+mj-lt"/>
              <a:buAutoNum type="arabicPeriod" startAt="5"/>
            </a:pPr>
            <a:r>
              <a:rPr lang="en-US" b="1" dirty="0">
                <a:solidFill>
                  <a:schemeClr val="bg1"/>
                </a:solidFill>
                <a:latin typeface="+mn-lt"/>
              </a:rPr>
              <a:t>CHALLENGES FACED</a:t>
            </a:r>
          </a:p>
          <a:p>
            <a:pPr marL="342900" indent="-342900">
              <a:buFont typeface="+mj-lt"/>
              <a:buAutoNum type="arabicPeriod" startAt="5"/>
            </a:pPr>
            <a:endParaRPr lang="en-US" b="1" dirty="0">
              <a:solidFill>
                <a:schemeClr val="bg1"/>
              </a:solidFill>
              <a:latin typeface="+mn-lt"/>
            </a:endParaRPr>
          </a:p>
          <a:p>
            <a:pPr marL="342900" indent="-342900">
              <a:buFont typeface="+mj-lt"/>
              <a:buAutoNum type="arabicPeriod" startAt="5"/>
            </a:pPr>
            <a:r>
              <a:rPr lang="en-US" b="1" dirty="0">
                <a:solidFill>
                  <a:schemeClr val="bg1"/>
                </a:solidFill>
                <a:latin typeface="+mn-lt"/>
              </a:rPr>
              <a:t>CONCLUSIONS</a:t>
            </a:r>
          </a:p>
          <a:p>
            <a:pPr marL="342900" indent="-342900">
              <a:buFont typeface="+mj-lt"/>
              <a:buAutoNum type="arabicPeriod" startAt="5"/>
            </a:pPr>
            <a:endParaRPr lang="en-US" b="1" dirty="0">
              <a:solidFill>
                <a:schemeClr val="bg1"/>
              </a:solidFill>
              <a:latin typeface="+mn-lt"/>
            </a:endParaRPr>
          </a:p>
          <a:p>
            <a:pPr marL="342900" indent="-342900">
              <a:buFont typeface="+mj-lt"/>
              <a:buAutoNum type="arabicPeriod" startAt="5"/>
            </a:pPr>
            <a:r>
              <a:rPr lang="en-US" b="1" dirty="0">
                <a:solidFill>
                  <a:schemeClr val="bg1"/>
                </a:solidFill>
                <a:latin typeface="+mn-lt"/>
              </a:rPr>
              <a:t>REFERENCES</a:t>
            </a:r>
          </a:p>
          <a:p>
            <a:pPr marL="342900" indent="-342900">
              <a:buFont typeface="+mj-lt"/>
              <a:buAutoNum type="arabicPeriod" startAt="5"/>
            </a:pPr>
            <a:endParaRPr lang="en-IN" b="1" dirty="0">
              <a:solidFill>
                <a:schemeClr val="bg1"/>
              </a:solidFill>
              <a:latin typeface="+mn-lt"/>
            </a:endParaRPr>
          </a:p>
        </p:txBody>
      </p:sp>
    </p:spTree>
    <p:extLst>
      <p:ext uri="{BB962C8B-B14F-4D97-AF65-F5344CB8AC3E}">
        <p14:creationId xmlns:p14="http://schemas.microsoft.com/office/powerpoint/2010/main" val="350283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E50E06-E63E-4F56-A2A4-9E76FE39B5A4}"/>
              </a:ext>
            </a:extLst>
          </p:cNvPr>
          <p:cNvSpPr>
            <a:spLocks noGrp="1"/>
          </p:cNvSpPr>
          <p:nvPr>
            <p:ph type="title"/>
          </p:nvPr>
        </p:nvSpPr>
        <p:spPr>
          <a:xfrm>
            <a:off x="1504121" y="2581033"/>
            <a:ext cx="8779565" cy="1695933"/>
          </a:xfrm>
        </p:spPr>
        <p:txBody>
          <a:bodyPr/>
          <a:lstStyle/>
          <a:p>
            <a:pPr algn="ctr"/>
            <a:r>
              <a:rPr lang="en-US" dirty="0"/>
              <a:t>PROPERTIES OF CARBON DIOXIDE</a:t>
            </a:r>
          </a:p>
        </p:txBody>
      </p:sp>
    </p:spTree>
    <p:extLst>
      <p:ext uri="{BB962C8B-B14F-4D97-AF65-F5344CB8AC3E}">
        <p14:creationId xmlns:p14="http://schemas.microsoft.com/office/powerpoint/2010/main" val="1811410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E50E06-E63E-4F56-A2A4-9E76FE39B5A4}"/>
              </a:ext>
            </a:extLst>
          </p:cNvPr>
          <p:cNvSpPr>
            <a:spLocks noGrp="1"/>
          </p:cNvSpPr>
          <p:nvPr>
            <p:ph type="title"/>
          </p:nvPr>
        </p:nvSpPr>
        <p:spPr>
          <a:xfrm>
            <a:off x="284922" y="205754"/>
            <a:ext cx="10694504" cy="761656"/>
          </a:xfrm>
        </p:spPr>
        <p:txBody>
          <a:bodyPr/>
          <a:lstStyle/>
          <a:p>
            <a:r>
              <a:rPr lang="en-US" dirty="0"/>
              <a:t>PROPERTIES OF CARBON DIOXIDE</a:t>
            </a:r>
          </a:p>
        </p:txBody>
      </p:sp>
      <p:sp>
        <p:nvSpPr>
          <p:cNvPr id="3" name="Text Placeholder 2">
            <a:extLst>
              <a:ext uri="{FF2B5EF4-FFF2-40B4-BE49-F238E27FC236}">
                <a16:creationId xmlns:a16="http://schemas.microsoft.com/office/drawing/2014/main" id="{00F984E2-31A5-468B-BDD2-9BF3D346F298}"/>
              </a:ext>
            </a:extLst>
          </p:cNvPr>
          <p:cNvSpPr>
            <a:spLocks noGrp="1"/>
          </p:cNvSpPr>
          <p:nvPr>
            <p:ph type="body" sz="quarter" idx="11"/>
          </p:nvPr>
        </p:nvSpPr>
        <p:spPr>
          <a:xfrm>
            <a:off x="284921" y="1212574"/>
            <a:ext cx="11297479" cy="2623930"/>
          </a:xfrm>
        </p:spPr>
        <p:txBody>
          <a:bodyPr>
            <a:normAutofit lnSpcReduction="10000"/>
          </a:bodyPr>
          <a:lstStyle/>
          <a:p>
            <a:pPr lvl="1">
              <a:buFont typeface="Wingdings" panose="05000000000000000000" pitchFamily="2" charset="2"/>
              <a:buChar char="v"/>
            </a:pPr>
            <a:r>
              <a:rPr lang="en-US" sz="2000" dirty="0">
                <a:solidFill>
                  <a:schemeClr val="bg1"/>
                </a:solidFill>
              </a:rPr>
              <a:t>Carbon Dioxide is a colorless gas. At lower concentrations, it has no odor, but in higher concentrations, it has a peculiar acidic smell. At STP, it has a density of 1.98 kg/m</a:t>
            </a:r>
            <a:r>
              <a:rPr lang="en-US" sz="2000" baseline="30000" dirty="0">
                <a:solidFill>
                  <a:schemeClr val="bg1"/>
                </a:solidFill>
              </a:rPr>
              <a:t>3</a:t>
            </a:r>
            <a:r>
              <a:rPr lang="en-US" sz="2000" dirty="0">
                <a:solidFill>
                  <a:schemeClr val="bg1"/>
                </a:solidFill>
              </a:rPr>
              <a:t>.</a:t>
            </a:r>
            <a:r>
              <a:rPr lang="en-US" sz="2000" b="1" dirty="0">
                <a:solidFill>
                  <a:schemeClr val="bg1"/>
                </a:solidFill>
              </a:rPr>
              <a:t> </a:t>
            </a:r>
          </a:p>
          <a:p>
            <a:pPr lvl="1">
              <a:buFont typeface="Wingdings" panose="05000000000000000000" pitchFamily="2" charset="2"/>
              <a:buChar char="v"/>
            </a:pPr>
            <a:r>
              <a:rPr lang="en-US" sz="2000" dirty="0">
                <a:solidFill>
                  <a:schemeClr val="bg1"/>
                </a:solidFill>
              </a:rPr>
              <a:t>Its molecular structure is linear because of </a:t>
            </a:r>
            <a:r>
              <a:rPr lang="en-US" sz="2000" i="1" dirty="0" err="1">
                <a:solidFill>
                  <a:schemeClr val="bg1"/>
                </a:solidFill>
              </a:rPr>
              <a:t>sp</a:t>
            </a:r>
            <a:r>
              <a:rPr lang="en-US" sz="2000" dirty="0">
                <a:solidFill>
                  <a:schemeClr val="bg1"/>
                </a:solidFill>
              </a:rPr>
              <a:t>-hybridized atomic orbitals with no dipole moment.</a:t>
            </a:r>
          </a:p>
          <a:p>
            <a:pPr lvl="1">
              <a:buFont typeface="Wingdings" panose="05000000000000000000" pitchFamily="2" charset="2"/>
              <a:buChar char="v"/>
            </a:pPr>
            <a:r>
              <a:rPr lang="en-US" sz="2000" dirty="0">
                <a:solidFill>
                  <a:schemeClr val="bg1"/>
                </a:solidFill>
              </a:rPr>
              <a:t>In gaseous state it is highly soluble in water, which is helpful in its electrochemical reduction.</a:t>
            </a:r>
          </a:p>
          <a:p>
            <a:pPr lvl="1">
              <a:buFont typeface="Wingdings" panose="05000000000000000000" pitchFamily="2" charset="2"/>
              <a:buChar char="v"/>
            </a:pPr>
            <a:r>
              <a:rPr lang="en-US" sz="2000" dirty="0">
                <a:solidFill>
                  <a:schemeClr val="bg1"/>
                </a:solidFill>
              </a:rPr>
              <a:t>Bond enthalpy of Carbon-Oxygen double bond is nearly 532 kJ/mol. </a:t>
            </a:r>
          </a:p>
          <a:p>
            <a:pPr lvl="1">
              <a:buFont typeface="Wingdings" panose="05000000000000000000" pitchFamily="2" charset="2"/>
              <a:buChar char="v"/>
            </a:pPr>
            <a:r>
              <a:rPr lang="en-US" sz="2000" dirty="0">
                <a:solidFill>
                  <a:schemeClr val="bg1"/>
                </a:solidFill>
              </a:rPr>
              <a:t>Standard enthalpy of formation is around -393.5 kJ/mol .</a:t>
            </a:r>
          </a:p>
          <a:p>
            <a:pPr lvl="1">
              <a:buFont typeface="Wingdings" panose="05000000000000000000" pitchFamily="2" charset="2"/>
              <a:buChar char="v"/>
            </a:pPr>
            <a:r>
              <a:rPr lang="en-US" sz="2000" dirty="0">
                <a:solidFill>
                  <a:schemeClr val="bg1"/>
                </a:solidFill>
              </a:rPr>
              <a:t>Standard molar entropy is 214.0 J mol</a:t>
            </a:r>
            <a:r>
              <a:rPr lang="en-US" sz="2000" baseline="30000" dirty="0">
                <a:solidFill>
                  <a:schemeClr val="bg1"/>
                </a:solidFill>
              </a:rPr>
              <a:t>-1</a:t>
            </a:r>
            <a:r>
              <a:rPr lang="en-US" sz="2000" dirty="0">
                <a:solidFill>
                  <a:schemeClr val="bg1"/>
                </a:solidFill>
              </a:rPr>
              <a:t> K</a:t>
            </a:r>
            <a:r>
              <a:rPr lang="en-US" sz="2000" baseline="30000" dirty="0">
                <a:solidFill>
                  <a:schemeClr val="bg1"/>
                </a:solidFill>
              </a:rPr>
              <a:t>-1</a:t>
            </a:r>
            <a:r>
              <a:rPr lang="en-US" sz="2000" dirty="0">
                <a:solidFill>
                  <a:schemeClr val="bg1"/>
                </a:solidFill>
              </a:rPr>
              <a:t> .</a:t>
            </a:r>
          </a:p>
        </p:txBody>
      </p:sp>
      <p:pic>
        <p:nvPicPr>
          <p:cNvPr id="9" name="Picture Placeholder 3">
            <a:extLst>
              <a:ext uri="{FF2B5EF4-FFF2-40B4-BE49-F238E27FC236}">
                <a16:creationId xmlns:a16="http://schemas.microsoft.com/office/drawing/2014/main" id="{DEE12654-94BB-E9A1-3F53-7D9FE03D1319}"/>
              </a:ext>
            </a:extLst>
          </p:cNvPr>
          <p:cNvPicPr>
            <a:picLocks noGrp="1" noChangeAspect="1"/>
          </p:cNvPicPr>
          <p:nvPr>
            <p:ph type="pic" sz="quarter" idx="10"/>
          </p:nvPr>
        </p:nvPicPr>
        <p:blipFill>
          <a:blip r:embed="rId2"/>
          <a:stretch>
            <a:fillRect/>
          </a:stretch>
        </p:blipFill>
        <p:spPr>
          <a:xfrm>
            <a:off x="3306464" y="4392369"/>
            <a:ext cx="5579071" cy="2259877"/>
          </a:xfrm>
          <a:solidFill>
            <a:schemeClr val="accent4">
              <a:lumMod val="75000"/>
            </a:schemeClr>
          </a:solidFill>
        </p:spPr>
      </p:pic>
    </p:spTree>
    <p:extLst>
      <p:ext uri="{BB962C8B-B14F-4D97-AF65-F5344CB8AC3E}">
        <p14:creationId xmlns:p14="http://schemas.microsoft.com/office/powerpoint/2010/main" val="583039915"/>
      </p:ext>
    </p:extLst>
  </p:cSld>
  <p:clrMapOvr>
    <a:masterClrMapping/>
  </p:clrMapOvr>
</p:sld>
</file>

<file path=ppt/theme/theme1.xml><?xml version="1.0" encoding="utf-8"?>
<a:theme xmlns:a="http://schemas.openxmlformats.org/drawingml/2006/main" name="1_Office Theme">
  <a:themeElements>
    <a:clrScheme name="Islander">
      <a:dk1>
        <a:srgbClr val="000000"/>
      </a:dk1>
      <a:lt1>
        <a:srgbClr val="FFFFFF"/>
      </a:lt1>
      <a:dk2>
        <a:srgbClr val="000000"/>
      </a:dk2>
      <a:lt2>
        <a:srgbClr val="E6E6E6"/>
      </a:lt2>
      <a:accent1>
        <a:srgbClr val="E56925"/>
      </a:accent1>
      <a:accent2>
        <a:srgbClr val="F19936"/>
      </a:accent2>
      <a:accent3>
        <a:srgbClr val="5DA3CC"/>
      </a:accent3>
      <a:accent4>
        <a:srgbClr val="B3DAD6"/>
      </a:accent4>
      <a:accent5>
        <a:srgbClr val="76B144"/>
      </a:accent5>
      <a:accent6>
        <a:srgbClr val="438F63"/>
      </a:accent6>
      <a:hlink>
        <a:srgbClr val="E2DD60"/>
      </a:hlink>
      <a:folHlink>
        <a:srgbClr val="E78576"/>
      </a:folHlink>
    </a:clrScheme>
    <a:fontScheme name="Custom 1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ian Pacific heritage_TM10131490_Win32_LH_v4" id="{B2A0ACF3-34FF-4C5A-A737-2558AC4C9FEA}" vid="{FBDB92CC-0A39-410B-A16B-8C101333048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18D074-6F3D-488C-8220-03C2DEFDE85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0F9CE79C-5104-4273-B83B-D03AD839A8F7}">
  <ds:schemaRefs>
    <ds:schemaRef ds:uri="http://schemas.microsoft.com/sharepoint/v3/contenttype/forms"/>
  </ds:schemaRefs>
</ds:datastoreItem>
</file>

<file path=customXml/itemProps3.xml><?xml version="1.0" encoding="utf-8"?>
<ds:datastoreItem xmlns:ds="http://schemas.openxmlformats.org/officeDocument/2006/customXml" ds:itemID="{1D141EBB-3386-4164-A294-111C6309E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Asian Pacific American Heritage Month presentation</Template>
  <TotalTime>2767</TotalTime>
  <Words>2150</Words>
  <Application>Microsoft Office PowerPoint</Application>
  <PresentationFormat>Widescreen</PresentationFormat>
  <Paragraphs>284</Paragraphs>
  <Slides>30</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ArnoPro-Regular</vt:lpstr>
      <vt:lpstr>Calibri</vt:lpstr>
      <vt:lpstr>Segoe UI</vt:lpstr>
      <vt:lpstr>STIXGeneral-Regular</vt:lpstr>
      <vt:lpstr>Times New Roman</vt:lpstr>
      <vt:lpstr>Wingdings</vt:lpstr>
      <vt:lpstr>1_Office Theme</vt:lpstr>
      <vt:lpstr>ELECTROCHEMICAL REDUCTION OF CARBON DIOXIDE</vt:lpstr>
      <vt:lpstr>OUTLINE TO THE PRESENTATION</vt:lpstr>
      <vt:lpstr>INTRODUCTION</vt:lpstr>
      <vt:lpstr>INTRODUCTION</vt:lpstr>
      <vt:lpstr>INTRODUCTION</vt:lpstr>
      <vt:lpstr>INTRODUCTION</vt:lpstr>
      <vt:lpstr>OUTLINE TO THE PRESENTATION</vt:lpstr>
      <vt:lpstr>PROPERTIES OF CARBON DIOXIDE</vt:lpstr>
      <vt:lpstr>PROPERTIES OF CARBON DIOXIDE</vt:lpstr>
      <vt:lpstr>MECHANISMS FOR CO2 REDUCTION</vt:lpstr>
      <vt:lpstr>MECHANISMS FOR CO2 REDUCTION</vt:lpstr>
      <vt:lpstr>PRODUCTS OF CO2 REDUCTION WITH ADDED VALUES</vt:lpstr>
      <vt:lpstr>MECHANISMS FOR CO2 REDUCTION</vt:lpstr>
      <vt:lpstr>MECHANISMS FOR CO2 REDUCTION</vt:lpstr>
      <vt:lpstr>MECHANISMS FOR CO2 REDUCTION</vt:lpstr>
      <vt:lpstr>MECHANISMS FOR CO2 REDUCTION</vt:lpstr>
      <vt:lpstr>OUTLINE TO THE PRESENTATION</vt:lpstr>
      <vt:lpstr>ELECTRO-REDUCTION OF CO2 TO SOLID CARBON</vt:lpstr>
      <vt:lpstr>1. Solid Oxide Electrolysis Cells (SOECs) for converting CO2 to solid Carbon</vt:lpstr>
      <vt:lpstr>1. Solid Oxide Electrolysis Cells (SOECs) for converting CO2 to solid Carbon</vt:lpstr>
      <vt:lpstr>1. Solid Oxide Electrolysis Cells (SOECs) for converting CO2 to solid Carbon</vt:lpstr>
      <vt:lpstr>HYBRID ELECTRO-THERMOCHEMICAL LOOPING</vt:lpstr>
      <vt:lpstr>Hybrid electro-thermochemical looping</vt:lpstr>
      <vt:lpstr>Hybrid electro-thermochemical looping</vt:lpstr>
      <vt:lpstr>OUTLINE TO THE PRESENTATION</vt:lpstr>
      <vt:lpstr>ECONOMICAL ANALYSIS WITH GRAPHITE AS AN EXAMPLE</vt:lpstr>
      <vt:lpstr>CHALLENGES FACED </vt:lpstr>
      <vt:lpstr>Conclusion</vt:lpstr>
      <vt:lpstr>References</vt:lpstr>
      <vt:lpstr>Questions &amp; answers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Asian Pacific  Heritage Month</dc:title>
  <dc:subject/>
  <dc:creator>swapnil gangrade</dc:creator>
  <cp:keywords/>
  <dc:description/>
  <cp:lastModifiedBy>swapnil gangrade</cp:lastModifiedBy>
  <cp:revision>211</cp:revision>
  <dcterms:created xsi:type="dcterms:W3CDTF">2023-10-04T18:10:46Z</dcterms:created>
  <dcterms:modified xsi:type="dcterms:W3CDTF">2023-10-13T04:38:22Z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