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8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Attrition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Attrition 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Sales Executive</c:v>
                </c:pt>
                <c:pt idx="1">
                  <c:v>Research Scientist</c:v>
                </c:pt>
                <c:pt idx="2">
                  <c:v>Laboratory Technician</c:v>
                </c:pt>
                <c:pt idx="3">
                  <c:v>Healthcare Representative</c:v>
                </c:pt>
                <c:pt idx="4">
                  <c:v>Research Director</c:v>
                </c:pt>
                <c:pt idx="5">
                  <c:v>Manufacturing Director</c:v>
                </c:pt>
                <c:pt idx="6">
                  <c:v>Manager</c:v>
                </c:pt>
                <c:pt idx="7">
                  <c:v>Sales Representative</c:v>
                </c:pt>
                <c:pt idx="8">
                  <c:v>Human Resources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165</c:v>
                </c:pt>
                <c:pt idx="1">
                  <c:v>159</c:v>
                </c:pt>
                <c:pt idx="2">
                  <c:v>126</c:v>
                </c:pt>
                <c:pt idx="3">
                  <c:v>57</c:v>
                </c:pt>
                <c:pt idx="4">
                  <c:v>57</c:v>
                </c:pt>
                <c:pt idx="5">
                  <c:v>48</c:v>
                </c:pt>
                <c:pt idx="6">
                  <c:v>42</c:v>
                </c:pt>
                <c:pt idx="7">
                  <c:v>36</c:v>
                </c:pt>
                <c:pt idx="8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DF-42C1-8F7F-F06ED565DC1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933186272"/>
        <c:axId val="637771712"/>
      </c:barChart>
      <c:catAx>
        <c:axId val="933186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771712"/>
        <c:crosses val="autoZero"/>
        <c:auto val="1"/>
        <c:lblAlgn val="ctr"/>
        <c:lblOffset val="100"/>
        <c:noMultiLvlLbl val="0"/>
      </c:catAx>
      <c:valAx>
        <c:axId val="637771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3186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163163537675175"/>
          <c:y val="0.13910363123822603"/>
          <c:w val="0.85971320637682902"/>
          <c:h val="0.669880272591334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Attrition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25k-45k</c:v>
                </c:pt>
                <c:pt idx="1">
                  <c:v>45k-75k</c:v>
                </c:pt>
                <c:pt idx="2">
                  <c:v>75k-150k</c:v>
                </c:pt>
                <c:pt idx="3">
                  <c:v>15k-25k</c:v>
                </c:pt>
                <c:pt idx="4">
                  <c:v>150k+</c:v>
                </c:pt>
                <c:pt idx="5">
                  <c:v>5k-15k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1275</c:v>
                </c:pt>
                <c:pt idx="1">
                  <c:v>1230</c:v>
                </c:pt>
                <c:pt idx="2">
                  <c:v>834</c:v>
                </c:pt>
                <c:pt idx="3">
                  <c:v>615</c:v>
                </c:pt>
                <c:pt idx="4">
                  <c:v>399</c:v>
                </c:pt>
                <c:pt idx="5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2D-47E1-ABC7-9D95DA2FF68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97018096"/>
        <c:axId val="641941232"/>
      </c:barChart>
      <c:catAx>
        <c:axId val="29701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941232"/>
        <c:crosses val="autoZero"/>
        <c:auto val="1"/>
        <c:lblAlgn val="ctr"/>
        <c:lblOffset val="100"/>
        <c:noMultiLvlLbl val="0"/>
      </c:catAx>
      <c:valAx>
        <c:axId val="64194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01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Attrition percent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Sum of Attrition Count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1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2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3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4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5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6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Life Sciences</c:v>
                </c:pt>
                <c:pt idx="1">
                  <c:v>Medical</c:v>
                </c:pt>
                <c:pt idx="2">
                  <c:v>Marketing</c:v>
                </c:pt>
                <c:pt idx="3">
                  <c:v>Technical Degree</c:v>
                </c:pt>
                <c:pt idx="4">
                  <c:v>Human Resources</c:v>
                </c:pt>
                <c:pt idx="5">
                  <c:v>Other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303</c:v>
                </c:pt>
                <c:pt idx="1">
                  <c:v>225</c:v>
                </c:pt>
                <c:pt idx="2">
                  <c:v>75</c:v>
                </c:pt>
                <c:pt idx="3">
                  <c:v>45</c:v>
                </c:pt>
                <c:pt idx="4">
                  <c:v>33</c:v>
                </c:pt>
                <c:pt idx="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09-4CEB-A728-56C4CABF325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Attrition 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26-35</c:v>
                </c:pt>
                <c:pt idx="1">
                  <c:v>18-25</c:v>
                </c:pt>
                <c:pt idx="2">
                  <c:v>36-45</c:v>
                </c:pt>
                <c:pt idx="3">
                  <c:v>46-55</c:v>
                </c:pt>
                <c:pt idx="4">
                  <c:v>55+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348</c:v>
                </c:pt>
                <c:pt idx="1">
                  <c:v>132</c:v>
                </c:pt>
                <c:pt idx="2">
                  <c:v>129</c:v>
                </c:pt>
                <c:pt idx="3">
                  <c:v>78</c:v>
                </c:pt>
                <c:pt idx="4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8C-44AF-958D-A421EA3599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04058672"/>
        <c:axId val="1010400048"/>
      </c:barChart>
      <c:catAx>
        <c:axId val="100405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400048"/>
        <c:crosses val="autoZero"/>
        <c:auto val="1"/>
        <c:lblAlgn val="ctr"/>
        <c:lblOffset val="100"/>
        <c:noMultiLvlLbl val="0"/>
      </c:catAx>
      <c:valAx>
        <c:axId val="101040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05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Attrition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36</c:v>
                </c:pt>
                <c:pt idx="35">
                  <c:v>37</c:v>
                </c:pt>
                <c:pt idx="36">
                  <c:v>40</c:v>
                </c:pt>
              </c:numCache>
            </c:numRef>
          </c:cat>
          <c:val>
            <c:numRef>
              <c:f>Sheet1!$B$2:$B$38</c:f>
              <c:numCache>
                <c:formatCode>General</c:formatCode>
                <c:ptCount val="37"/>
                <c:pt idx="0">
                  <c:v>132</c:v>
                </c:pt>
                <c:pt idx="1">
                  <c:v>513</c:v>
                </c:pt>
                <c:pt idx="2">
                  <c:v>381</c:v>
                </c:pt>
                <c:pt idx="3">
                  <c:v>384</c:v>
                </c:pt>
                <c:pt idx="4">
                  <c:v>330</c:v>
                </c:pt>
                <c:pt idx="5">
                  <c:v>588</c:v>
                </c:pt>
                <c:pt idx="6">
                  <c:v>228</c:v>
                </c:pt>
                <c:pt idx="7">
                  <c:v>270</c:v>
                </c:pt>
                <c:pt idx="8">
                  <c:v>240</c:v>
                </c:pt>
                <c:pt idx="9">
                  <c:v>246</c:v>
                </c:pt>
                <c:pt idx="10">
                  <c:v>360</c:v>
                </c:pt>
                <c:pt idx="11">
                  <c:v>96</c:v>
                </c:pt>
                <c:pt idx="12">
                  <c:v>42</c:v>
                </c:pt>
                <c:pt idx="13">
                  <c:v>72</c:v>
                </c:pt>
                <c:pt idx="14">
                  <c:v>54</c:v>
                </c:pt>
                <c:pt idx="15">
                  <c:v>60</c:v>
                </c:pt>
                <c:pt idx="16">
                  <c:v>36</c:v>
                </c:pt>
                <c:pt idx="17">
                  <c:v>27</c:v>
                </c:pt>
                <c:pt idx="18">
                  <c:v>39</c:v>
                </c:pt>
                <c:pt idx="19">
                  <c:v>33</c:v>
                </c:pt>
                <c:pt idx="20">
                  <c:v>81</c:v>
                </c:pt>
                <c:pt idx="21">
                  <c:v>42</c:v>
                </c:pt>
                <c:pt idx="22">
                  <c:v>45</c:v>
                </c:pt>
                <c:pt idx="23">
                  <c:v>6</c:v>
                </c:pt>
                <c:pt idx="24">
                  <c:v>18</c:v>
                </c:pt>
                <c:pt idx="25">
                  <c:v>12</c:v>
                </c:pt>
                <c:pt idx="26">
                  <c:v>12</c:v>
                </c:pt>
                <c:pt idx="27">
                  <c:v>6</c:v>
                </c:pt>
                <c:pt idx="28">
                  <c:v>6</c:v>
                </c:pt>
                <c:pt idx="29">
                  <c:v>3</c:v>
                </c:pt>
                <c:pt idx="30">
                  <c:v>9</c:v>
                </c:pt>
                <c:pt idx="31">
                  <c:v>9</c:v>
                </c:pt>
                <c:pt idx="32">
                  <c:v>15</c:v>
                </c:pt>
                <c:pt idx="33">
                  <c:v>3</c:v>
                </c:pt>
                <c:pt idx="34">
                  <c:v>6</c:v>
                </c:pt>
                <c:pt idx="35">
                  <c:v>3</c:v>
                </c:pt>
                <c:pt idx="36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09-4962-80CA-800B3B1612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2837888"/>
        <c:axId val="647259328"/>
      </c:lineChart>
      <c:catAx>
        <c:axId val="392837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259328"/>
        <c:crosses val="autoZero"/>
        <c:auto val="1"/>
        <c:lblAlgn val="ctr"/>
        <c:lblOffset val="100"/>
        <c:noMultiLvlLbl val="0"/>
      </c:catAx>
      <c:valAx>
        <c:axId val="647259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837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Attrition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Sheet1!$A$2:$A$30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</c:num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624</c:v>
                </c:pt>
                <c:pt idx="1">
                  <c:v>633</c:v>
                </c:pt>
                <c:pt idx="2">
                  <c:v>252</c:v>
                </c:pt>
                <c:pt idx="3">
                  <c:v>192</c:v>
                </c:pt>
                <c:pt idx="4">
                  <c:v>195</c:v>
                </c:pt>
                <c:pt idx="5">
                  <c:v>177</c:v>
                </c:pt>
                <c:pt idx="6">
                  <c:v>252</c:v>
                </c:pt>
                <c:pt idx="7">
                  <c:v>240</c:v>
                </c:pt>
                <c:pt idx="8">
                  <c:v>255</c:v>
                </c:pt>
                <c:pt idx="9">
                  <c:v>258</c:v>
                </c:pt>
                <c:pt idx="10">
                  <c:v>87</c:v>
                </c:pt>
                <c:pt idx="11">
                  <c:v>60</c:v>
                </c:pt>
                <c:pt idx="12">
                  <c:v>57</c:v>
                </c:pt>
                <c:pt idx="13">
                  <c:v>63</c:v>
                </c:pt>
                <c:pt idx="14">
                  <c:v>78</c:v>
                </c:pt>
                <c:pt idx="15">
                  <c:v>96</c:v>
                </c:pt>
                <c:pt idx="16">
                  <c:v>60</c:v>
                </c:pt>
                <c:pt idx="17">
                  <c:v>78</c:v>
                </c:pt>
                <c:pt idx="18">
                  <c:v>66</c:v>
                </c:pt>
                <c:pt idx="19">
                  <c:v>75</c:v>
                </c:pt>
                <c:pt idx="20">
                  <c:v>54</c:v>
                </c:pt>
                <c:pt idx="21">
                  <c:v>57</c:v>
                </c:pt>
                <c:pt idx="22">
                  <c:v>81</c:v>
                </c:pt>
                <c:pt idx="23">
                  <c:v>84</c:v>
                </c:pt>
                <c:pt idx="24">
                  <c:v>75</c:v>
                </c:pt>
                <c:pt idx="25">
                  <c:v>75</c:v>
                </c:pt>
                <c:pt idx="26">
                  <c:v>36</c:v>
                </c:pt>
                <c:pt idx="27">
                  <c:v>69</c:v>
                </c:pt>
                <c:pt idx="28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84-436C-AC7A-32A005E2DB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30877312"/>
        <c:axId val="636017856"/>
      </c:barChart>
      <c:catAx>
        <c:axId val="53087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017856"/>
        <c:crosses val="autoZero"/>
        <c:auto val="1"/>
        <c:lblAlgn val="ctr"/>
        <c:lblOffset val="100"/>
        <c:noMultiLvlLbl val="0"/>
      </c:catAx>
      <c:valAx>
        <c:axId val="63601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877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apnilGavali29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634B-C9A1-2E56-1D5E-7D1759677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Employee Attrition Analysis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CA0B8-3D50-0BE0-B894-91342BAA7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Swapnil Gavali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579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AB52-8110-E058-A873-20250BF1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Attritions by distance from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7D14-2834-6FAA-1310-0054E3CB3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989996"/>
          </a:xfrm>
        </p:spPr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The "2" Distance From Home category had the highest Count of Attrition at 633.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This count was significantly higher, with a 1,658.33% difference, than the lowest Count of Attrition in the "27" category, which stood at 36.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Distance From Home category "2" accounted for 14.35% of the overall Count of Attrition.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The highest counts of Attrition were observed in categories 2, 1, and 10, while the lowest count was in category 27.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Across all 29 Distance </a:t>
            </a:r>
            <a:r>
              <a:rPr lang="en-US" sz="2900" dirty="0" err="1"/>
              <a:t>FromHome</a:t>
            </a:r>
            <a:r>
              <a:rPr lang="en-US" sz="2900" dirty="0"/>
              <a:t> categories, the Count of Attrition ranged from 36 to 633, indicating diverse attrition levels related to distance from the workplace.</a:t>
            </a:r>
          </a:p>
          <a:p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08EF90F-032E-3923-C45D-E2256B87E2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9134957"/>
              </p:ext>
            </p:extLst>
          </p:nvPr>
        </p:nvGraphicFramePr>
        <p:xfrm>
          <a:off x="6172200" y="2249488"/>
          <a:ext cx="4875213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3222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41EE-DCA5-A75C-F51A-49DF1339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power bi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D60D0-585E-B3E0-8FCE-E8F00EEB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46" y="1658471"/>
            <a:ext cx="9377083" cy="467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56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DE3D-23EA-C07F-8395-DFBBDFE3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 classifier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69164-CDB5-070E-8C5C-CF5DB7F4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3" y="2456329"/>
            <a:ext cx="4215188" cy="1821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84F79D-A49F-6733-EA92-AF9875A36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753" y="4392705"/>
            <a:ext cx="4215188" cy="20260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61BB69-648D-4B39-3E14-E6D915816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343" y="2456329"/>
            <a:ext cx="4329953" cy="3962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68822C-5717-EC12-6B0F-4DD7732D5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752" y="1645817"/>
            <a:ext cx="9260544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23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BBA2-7605-D74D-F95C-EFA9E8CF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web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8182D-5246-8AB7-54B5-F7CA91AB7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212" y="1864659"/>
            <a:ext cx="6436660" cy="46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40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BB3B73-3646-A9A8-04D2-BCC69726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F8A94CC-D6F9-8B45-75FD-4D9F10B465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842105"/>
            <a:ext cx="1004654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"26-35" age group recorded the highest Sum of Attrition Count at 348, significantly higher (1,350.00%)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than the lowest in the "55" age group at 24.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"25k-45k" Salary Slab had the highest Count of Attrition at 1,275, a remarkable 2,136.84% higher than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/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the lowest "5k-15k" at 57.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Sales Executive role had the highest Sum of Attrition Count at 165, representing 23.21% of the total,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685.71% higher than the lowest in Human Resources at 21.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Across all 37 Years At Company, the Count of Attrition ranged from 3 to 588, with the highest count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observed at 5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The diverse distribution of Sum of Attrition Count across all 9 Job Roles ranged from 21 to 165, indicating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/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varied attrition levels within different positions.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Overall, the analysis provides insights into different facets of attrition, offering valuable information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/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tailored retention strategies in organizations.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800" dirty="0"/>
              <a:t>The Random Forest Classifier demonstrates high performance with an accuracy of 99.09%.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7981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0DC1-6FE7-D827-12DC-F6619411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785EA-2ACF-5960-38E5-EBA5554DE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200" b="1" dirty="0"/>
              <a:t>Understand the Significance of Sales Management:</a:t>
            </a:r>
            <a:r>
              <a:rPr lang="en-US" sz="4200" dirty="0"/>
              <a:t> Recognize the increasing competition in the market and the necessity for enhanced distribution methods to reduce costs and boost profits.</a:t>
            </a:r>
          </a:p>
          <a:p>
            <a:r>
              <a:rPr lang="en-US" sz="4200" b="1" dirty="0"/>
              <a:t>Highlight the Importance of Sales Management in Enterprises:</a:t>
            </a:r>
            <a:r>
              <a:rPr lang="en-US" sz="4200" dirty="0"/>
              <a:t> Acknowledge that sales management is currently the most crucial function in commercial and business enterprises.</a:t>
            </a:r>
          </a:p>
          <a:p>
            <a:r>
              <a:rPr lang="en-IN" sz="4200" b="1" dirty="0"/>
              <a:t>Explore ETL Processes:</a:t>
            </a:r>
            <a:r>
              <a:rPr lang="en-IN" sz="4200" dirty="0"/>
              <a:t> Implement Extract-Transform-Load (ETL) processes on the Amazon dataset to facilitate efficient data analysis.</a:t>
            </a:r>
            <a:endParaRPr lang="en-US" sz="4200" dirty="0"/>
          </a:p>
          <a:p>
            <a:r>
              <a:rPr lang="en-US" sz="4200" b="1" dirty="0"/>
              <a:t>Uncover Key Metrics and Factors:</a:t>
            </a:r>
            <a:r>
              <a:rPr lang="en-US" sz="4200" dirty="0"/>
              <a:t> Employ data analysis techniques to identify key metrics and factors influencing sales, contributing to a deeper comprehension of the underlying dynamics.</a:t>
            </a:r>
          </a:p>
          <a:p>
            <a:r>
              <a:rPr lang="en-US" sz="4200" b="1" dirty="0"/>
              <a:t>Establish Relationships Between Attributes:</a:t>
            </a:r>
            <a:r>
              <a:rPr lang="en-US" sz="4200" dirty="0"/>
              <a:t> Utilize data visualization tools such as Tableau or Power BI to illustrate meaningful relationships between various attributes, aiding in the identification of patterns and insights.</a:t>
            </a:r>
            <a:endParaRPr lang="en-IN" sz="42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615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770A-B90A-462B-D9EB-5A2B48D5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75ED-C2E9-1205-BEA0-D9F228FB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insights gained from the analysis contribute to better decision-making, helping organizations respond proactively to market dynamics and changing customer preferences.</a:t>
            </a:r>
          </a:p>
          <a:p>
            <a:r>
              <a:rPr lang="en-US" dirty="0"/>
              <a:t>Analyzing customer trends and satisfaction allows businesses to identify areas for improvement in existing products and services.</a:t>
            </a:r>
          </a:p>
          <a:p>
            <a:r>
              <a:rPr lang="en-US" dirty="0"/>
              <a:t>The data-driven approach facilitates the development of new and better offerings, aligning with customer expectations and market demands.</a:t>
            </a:r>
          </a:p>
          <a:p>
            <a:r>
              <a:rPr lang="en-US" dirty="0"/>
              <a:t>The analysis provides a comprehensive view of customer behavior and preferences, enabling businesses to tailor their strategies to meet specific customer needs.</a:t>
            </a:r>
          </a:p>
          <a:p>
            <a:r>
              <a:rPr lang="en-US" dirty="0"/>
              <a:t>Understanding customer demographics, purchasing patterns, and preferences helps in building targeted marketing campaigns and personalized customer experiences.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92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933B-9915-4464-DAE5-A96E48C9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D6B0E98-4171-D7C6-3DD7-227E8AF3D8B3}"/>
              </a:ext>
            </a:extLst>
          </p:cNvPr>
          <p:cNvSpPr/>
          <p:nvPr/>
        </p:nvSpPr>
        <p:spPr>
          <a:xfrm>
            <a:off x="4802046" y="2571562"/>
            <a:ext cx="2124635" cy="11116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ATTRITION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711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F13391C-D13A-B78D-F818-2EF0223E8145}"/>
              </a:ext>
            </a:extLst>
          </p:cNvPr>
          <p:cNvSpPr/>
          <p:nvPr/>
        </p:nvSpPr>
        <p:spPr>
          <a:xfrm>
            <a:off x="1888516" y="4468908"/>
            <a:ext cx="2124635" cy="11116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AVERAGE AGE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D770DB-1A56-17A5-8A5A-F320C790D24E}"/>
              </a:ext>
            </a:extLst>
          </p:cNvPr>
          <p:cNvSpPr/>
          <p:nvPr/>
        </p:nvSpPr>
        <p:spPr>
          <a:xfrm>
            <a:off x="4802045" y="4468908"/>
            <a:ext cx="2124635" cy="11116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AVERAGE SALARY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65K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1C3B70-873C-C11A-DD4D-44E32A57A64B}"/>
              </a:ext>
            </a:extLst>
          </p:cNvPr>
          <p:cNvSpPr/>
          <p:nvPr/>
        </p:nvSpPr>
        <p:spPr>
          <a:xfrm>
            <a:off x="7715573" y="4468908"/>
            <a:ext cx="2124635" cy="11116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AVERAGE YEARS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AT COMPANY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7.0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AB8406D-4FF0-B8EB-7E65-A7E6A9656BB4}"/>
              </a:ext>
            </a:extLst>
          </p:cNvPr>
          <p:cNvSpPr/>
          <p:nvPr/>
        </p:nvSpPr>
        <p:spPr>
          <a:xfrm>
            <a:off x="7715573" y="2571562"/>
            <a:ext cx="2124635" cy="11116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ATTRITION RATE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16.1%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09FA504-AE37-19E7-085A-42EDA7A657C8}"/>
              </a:ext>
            </a:extLst>
          </p:cNvPr>
          <p:cNvSpPr/>
          <p:nvPr/>
        </p:nvSpPr>
        <p:spPr>
          <a:xfrm>
            <a:off x="1888517" y="2571562"/>
            <a:ext cx="2124635" cy="11116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EMPLOYEE 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4410</a:t>
            </a:r>
          </a:p>
        </p:txBody>
      </p:sp>
    </p:spTree>
    <p:extLst>
      <p:ext uri="{BB962C8B-B14F-4D97-AF65-F5344CB8AC3E}">
        <p14:creationId xmlns:p14="http://schemas.microsoft.com/office/powerpoint/2010/main" val="2929726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AE32-F4BD-1950-CFF3-86C1F7BA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Attritions by Job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5238B-D1BE-2FC4-B254-0680F7A19C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Sales Executive recorded the highest Sum of Attrition Count at 165. This count was 685.71% higher than the lowest, which was in the Human Resources role at 21.</a:t>
            </a:r>
          </a:p>
          <a:p>
            <a:r>
              <a:rPr lang="en-US" sz="1800" dirty="0"/>
              <a:t>Sales Executive's attrition count represented 23.21% of the total.</a:t>
            </a:r>
          </a:p>
          <a:p>
            <a:r>
              <a:rPr lang="en-US" sz="1800" dirty="0"/>
              <a:t>Research Scientist and Laboratory Technician roles followed with notable attrition counts.</a:t>
            </a:r>
          </a:p>
          <a:p>
            <a:r>
              <a:rPr lang="en-US" sz="1800" dirty="0"/>
              <a:t>Across all 9 Job Roles, the Sum of Attrition Count ranged from 21 to 165, showcasing diverse attrition levels within different positions.</a:t>
            </a: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136F74A-5204-7699-3F3C-20E6F527E6F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2151029"/>
              </p:ext>
            </p:extLst>
          </p:nvPr>
        </p:nvGraphicFramePr>
        <p:xfrm>
          <a:off x="6172200" y="2249488"/>
          <a:ext cx="4875213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1891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324F-637F-BD49-0D61-18A99AC1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Attritions by salary slab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A8B03-5D02-3FC4-766F-79D1253D08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The Salary Slab "25k-45k" had the highest Count of Attrition at 1,275.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This count was remarkably higher, with a 2,136.84% difference, than the lowest Count of Attrition in the "5k-15k" range, which stood at 57.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"25k-45k" accounted for 28.91% of the overall Count of Attrition.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Across all 6 Salary Slabs, the Count of Attrition exhibited a range from 57 to 1,275, indicating diverse attrition levels within different salary categories.</a:t>
            </a:r>
          </a:p>
          <a:p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280D52D-71CE-8633-8127-60D58D360DB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9185698"/>
              </p:ext>
            </p:extLst>
          </p:nvPr>
        </p:nvGraphicFramePr>
        <p:xfrm>
          <a:off x="6172200" y="2249488"/>
          <a:ext cx="4875213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4510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D232BF-0381-F20A-38B1-8252FB91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Attritions by Education field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02C9A-99B8-FCA5-177B-CBC39BABCA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Life Sciences represents the majority of attrition in the dataset, accounting for 42.62% of the total attrition count.</a:t>
            </a:r>
          </a:p>
          <a:p>
            <a:r>
              <a:rPr lang="en-US" sz="1800" dirty="0"/>
              <a:t>Medical fields contribute the second-highest share with 31.72%, followed by Marketing at 10.59%.</a:t>
            </a:r>
          </a:p>
          <a:p>
            <a:r>
              <a:rPr lang="en-US" sz="1800" dirty="0"/>
              <a:t>Technical Degree and Human Resources make up 6.34% and 4.66%, respectively, while Other fields account for 4.23% of the attrition.</a:t>
            </a:r>
            <a:endParaRPr lang="en-IN" sz="18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C5E0DC5-5395-BEAD-81BC-157E14CADD7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65371347"/>
              </p:ext>
            </p:extLst>
          </p:nvPr>
        </p:nvGraphicFramePr>
        <p:xfrm>
          <a:off x="6172200" y="2249488"/>
          <a:ext cx="4875213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6314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DBAC-17D7-6C51-BC18-5C36A29E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Attritions by age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0F7A-0F8A-A8E4-54A8-0E8332DE82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The "26-35" age group recorded the highest Sum of Attrition Count at 348.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This count was significantly higher, with a 1,350.00% difference, than the lowest Sum of Attrition Count in the "55" age group, which stood at 24.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"26-35" accounted for 48.95% of the overall Sum of Attrition Count.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Across all 5 Age Groups, the Sum of Attrition Count exhibited a range from 24 to 348, indicating diverse attrition levels within different age categories.</a:t>
            </a:r>
          </a:p>
          <a:p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23FD73F-318F-B01E-558B-61053AB50D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40045797"/>
              </p:ext>
            </p:extLst>
          </p:nvPr>
        </p:nvGraphicFramePr>
        <p:xfrm>
          <a:off x="6172200" y="2249488"/>
          <a:ext cx="4875213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2487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C89B-F0E9-8313-8CF4-316BD9D0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Attritions by years at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9C7E-C79E-5E4D-14C2-79359C0634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Across all 37 Years At Company, the Count of Attrition ranged from 3 to 588.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value of 5 accounted for the highest Count of Attrition at 588, representing 13.33% of the total.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Following closely, counts for Years At Company 1 and 3 were also notable.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data suggests a varied distribution of attrition across different years of employment, with the highest count observed at 5 years.</a:t>
            </a:r>
          </a:p>
          <a:p>
            <a:endParaRPr lang="en-IN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C500C86-C349-9536-088E-9ECDD36B348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61082840"/>
              </p:ext>
            </p:extLst>
          </p:nvPr>
        </p:nvGraphicFramePr>
        <p:xfrm>
          <a:off x="6172200" y="2249488"/>
          <a:ext cx="4875213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944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148</TotalTime>
  <Words>1030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Employee Attrition Analysis Report</vt:lpstr>
      <vt:lpstr>Objective</vt:lpstr>
      <vt:lpstr>Benefits</vt:lpstr>
      <vt:lpstr>Key Insights</vt:lpstr>
      <vt:lpstr>Attritions by Job role</vt:lpstr>
      <vt:lpstr>Attritions by salary slab</vt:lpstr>
      <vt:lpstr>Attritions by Education field</vt:lpstr>
      <vt:lpstr>Attritions by age group</vt:lpstr>
      <vt:lpstr>Attritions by years at company</vt:lpstr>
      <vt:lpstr>Attritions by distance from home</vt:lpstr>
      <vt:lpstr>My power bi dashboard</vt:lpstr>
      <vt:lpstr>Random forest classifier performance</vt:lpstr>
      <vt:lpstr>My web app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Analysis Report</dc:title>
  <dc:creator>Swapnil Gavali</dc:creator>
  <cp:lastModifiedBy>Swapnil Gavali</cp:lastModifiedBy>
  <cp:revision>6</cp:revision>
  <dcterms:created xsi:type="dcterms:W3CDTF">2024-01-25T16:32:17Z</dcterms:created>
  <dcterms:modified xsi:type="dcterms:W3CDTF">2024-01-25T19:00:27Z</dcterms:modified>
</cp:coreProperties>
</file>