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a:t>
            </a:r>
            <a:r>
              <a:rPr lang="en-US" baseline="0" dirty="0"/>
              <a:t> </a:t>
            </a:r>
            <a:r>
              <a:rPr lang="en-US" dirty="0"/>
              <a:t>Investments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Sum of Investments</c:v>
                </c:pt>
              </c:strCache>
            </c:strRef>
          </c:tx>
          <c:spPr>
            <a:ln w="28575" cap="rnd">
              <a:solidFill>
                <a:schemeClr val="accent1"/>
              </a:solidFill>
              <a:round/>
            </a:ln>
            <a:effectLst/>
          </c:spPr>
          <c:marker>
            <c:symbol val="none"/>
          </c:marker>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Sheet1!$B$2:$B$18</c:f>
              <c:numCache>
                <c:formatCode>General</c:formatCode>
                <c:ptCount val="17"/>
                <c:pt idx="0">
                  <c:v>2378.71</c:v>
                </c:pt>
                <c:pt idx="1">
                  <c:v>4027.69</c:v>
                </c:pt>
                <c:pt idx="2">
                  <c:v>2704.32</c:v>
                </c:pt>
                <c:pt idx="3">
                  <c:v>2187.85</c:v>
                </c:pt>
                <c:pt idx="4">
                  <c:v>3218.69</c:v>
                </c:pt>
                <c:pt idx="5">
                  <c:v>5539.75</c:v>
                </c:pt>
                <c:pt idx="6">
                  <c:v>12491.76</c:v>
                </c:pt>
                <c:pt idx="7">
                  <c:v>24575.4</c:v>
                </c:pt>
                <c:pt idx="8">
                  <c:v>31395.96</c:v>
                </c:pt>
                <c:pt idx="9">
                  <c:v>25834.38</c:v>
                </c:pt>
                <c:pt idx="10">
                  <c:v>21383.07</c:v>
                </c:pt>
                <c:pt idx="11">
                  <c:v>35120.78</c:v>
                </c:pt>
                <c:pt idx="12">
                  <c:v>22423.59</c:v>
                </c:pt>
                <c:pt idx="13">
                  <c:v>24299.32</c:v>
                </c:pt>
                <c:pt idx="14">
                  <c:v>30930.47</c:v>
                </c:pt>
                <c:pt idx="15">
                  <c:v>40000.99</c:v>
                </c:pt>
                <c:pt idx="16">
                  <c:v>43478.26</c:v>
                </c:pt>
              </c:numCache>
            </c:numRef>
          </c:val>
          <c:smooth val="0"/>
          <c:extLst>
            <c:ext xmlns:c16="http://schemas.microsoft.com/office/drawing/2014/chart" uri="{C3380CC4-5D6E-409C-BE32-E72D297353CC}">
              <c16:uniqueId val="{00000000-C34C-4115-A06F-89953EF66470}"/>
            </c:ext>
          </c:extLst>
        </c:ser>
        <c:dLbls>
          <c:showLegendKey val="0"/>
          <c:showVal val="0"/>
          <c:showCatName val="0"/>
          <c:showSerName val="0"/>
          <c:showPercent val="0"/>
          <c:showBubbleSize val="0"/>
        </c:dLbls>
        <c:smooth val="0"/>
        <c:axId val="692855952"/>
        <c:axId val="880645552"/>
      </c:lineChart>
      <c:catAx>
        <c:axId val="69285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0645552"/>
        <c:crosses val="autoZero"/>
        <c:auto val="1"/>
        <c:lblAlgn val="ctr"/>
        <c:lblOffset val="100"/>
        <c:noMultiLvlLbl val="0"/>
      </c:catAx>
      <c:valAx>
        <c:axId val="880645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855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Investments By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Sum of Investments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0"/>
            <c:bubble3D val="0"/>
            <c:spPr>
              <a:gradFill rotWithShape="1">
                <a:gsLst>
                  <a:gs pos="0">
                    <a:schemeClr val="accent5">
                      <a:lumMod val="60000"/>
                      <a:tint val="98000"/>
                      <a:lumMod val="114000"/>
                    </a:schemeClr>
                  </a:gs>
                  <a:gs pos="100000">
                    <a:schemeClr val="accent5">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1"/>
            <c:bubble3D val="0"/>
            <c:spPr>
              <a:gradFill rotWithShape="1">
                <a:gsLst>
                  <a:gs pos="0">
                    <a:schemeClr val="accent6">
                      <a:lumMod val="60000"/>
                      <a:tint val="98000"/>
                      <a:lumMod val="114000"/>
                    </a:schemeClr>
                  </a:gs>
                  <a:gs pos="100000">
                    <a:schemeClr val="accent6">
                      <a:lumMod val="6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2"/>
            <c:bubble3D val="0"/>
            <c:spPr>
              <a:gradFill rotWithShape="1">
                <a:gsLst>
                  <a:gs pos="0">
                    <a:schemeClr val="accent1">
                      <a:lumMod val="80000"/>
                      <a:lumOff val="20000"/>
                      <a:tint val="98000"/>
                      <a:lumMod val="114000"/>
                    </a:schemeClr>
                  </a:gs>
                  <a:gs pos="100000">
                    <a:schemeClr val="accent1">
                      <a:lumMod val="80000"/>
                      <a:lumOff val="2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3"/>
            <c:bubble3D val="0"/>
            <c:spPr>
              <a:gradFill rotWithShape="1">
                <a:gsLst>
                  <a:gs pos="0">
                    <a:schemeClr val="accent2">
                      <a:lumMod val="80000"/>
                      <a:lumOff val="20000"/>
                      <a:tint val="98000"/>
                      <a:lumMod val="114000"/>
                    </a:schemeClr>
                  </a:gs>
                  <a:gs pos="100000">
                    <a:schemeClr val="accent2">
                      <a:lumMod val="80000"/>
                      <a:lumOff val="2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4"/>
            <c:bubble3D val="0"/>
            <c:spPr>
              <a:gradFill rotWithShape="1">
                <a:gsLst>
                  <a:gs pos="0">
                    <a:schemeClr val="accent3">
                      <a:lumMod val="80000"/>
                      <a:lumOff val="20000"/>
                      <a:tint val="98000"/>
                      <a:lumMod val="114000"/>
                    </a:schemeClr>
                  </a:gs>
                  <a:gs pos="100000">
                    <a:schemeClr val="accent3">
                      <a:lumMod val="80000"/>
                      <a:lumOff val="2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5"/>
            <c:bubble3D val="0"/>
            <c:spPr>
              <a:gradFill rotWithShape="1">
                <a:gsLst>
                  <a:gs pos="0">
                    <a:schemeClr val="accent4">
                      <a:lumMod val="80000"/>
                      <a:lumOff val="20000"/>
                      <a:tint val="98000"/>
                      <a:lumMod val="114000"/>
                    </a:schemeClr>
                  </a:gs>
                  <a:gs pos="100000">
                    <a:schemeClr val="accent4">
                      <a:lumMod val="80000"/>
                      <a:lumOff val="2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cat>
            <c:strRef>
              <c:f>Sheet1!$A$2:$A$17</c:f>
              <c:strCache>
                <c:ptCount val="16"/>
                <c:pt idx="0">
                  <c:v>Consultancy and Professional Services</c:v>
                </c:pt>
                <c:pt idx="1">
                  <c:v>Electronics and Technology</c:v>
                </c:pt>
                <c:pt idx="2">
                  <c:v>Miscellaneous Services</c:v>
                </c:pt>
                <c:pt idx="3">
                  <c:v>Engineering and Machinery</c:v>
                </c:pt>
                <c:pt idx="4">
                  <c:v>Chemical and Allied Industries</c:v>
                </c:pt>
                <c:pt idx="5">
                  <c:v>Heavy Industries</c:v>
                </c:pt>
                <c:pt idx="6">
                  <c:v>Retail and Trading</c:v>
                </c:pt>
                <c:pt idx="7">
                  <c:v>Agriculture and Food Processing</c:v>
                </c:pt>
                <c:pt idx="8">
                  <c:v>Hospitality and Tourism</c:v>
                </c:pt>
                <c:pt idx="9">
                  <c:v>Printing and Publishing</c:v>
                </c:pt>
                <c:pt idx="10">
                  <c:v>Construction Materials</c:v>
                </c:pt>
                <c:pt idx="11">
                  <c:v>Transportation and Logistics</c:v>
                </c:pt>
                <c:pt idx="12">
                  <c:v>Healthcare and Wellness</c:v>
                </c:pt>
                <c:pt idx="13">
                  <c:v>Textiles and Apparel</c:v>
                </c:pt>
                <c:pt idx="14">
                  <c:v>Education and Training</c:v>
                </c:pt>
                <c:pt idx="15">
                  <c:v>Defense Industries</c:v>
                </c:pt>
              </c:strCache>
            </c:strRef>
          </c:cat>
          <c:val>
            <c:numRef>
              <c:f>Sheet1!$B$2:$B$17</c:f>
              <c:numCache>
                <c:formatCode>General</c:formatCode>
                <c:ptCount val="16"/>
                <c:pt idx="0">
                  <c:v>63094.22</c:v>
                </c:pt>
                <c:pt idx="1">
                  <c:v>50598.39</c:v>
                </c:pt>
                <c:pt idx="2">
                  <c:v>45054.02</c:v>
                </c:pt>
                <c:pt idx="3">
                  <c:v>40193.35</c:v>
                </c:pt>
                <c:pt idx="4">
                  <c:v>31345.1</c:v>
                </c:pt>
                <c:pt idx="5">
                  <c:v>31075.4</c:v>
                </c:pt>
                <c:pt idx="6">
                  <c:v>15199.45</c:v>
                </c:pt>
                <c:pt idx="7">
                  <c:v>12964.63</c:v>
                </c:pt>
                <c:pt idx="8">
                  <c:v>10143.459999999999</c:v>
                </c:pt>
                <c:pt idx="9">
                  <c:v>7128.37</c:v>
                </c:pt>
                <c:pt idx="10">
                  <c:v>6708.48</c:v>
                </c:pt>
                <c:pt idx="11">
                  <c:v>6162.84</c:v>
                </c:pt>
                <c:pt idx="12">
                  <c:v>5916.33</c:v>
                </c:pt>
                <c:pt idx="13">
                  <c:v>4985.63</c:v>
                </c:pt>
                <c:pt idx="14">
                  <c:v>1416.2</c:v>
                </c:pt>
                <c:pt idx="15">
                  <c:v>5.12</c:v>
                </c:pt>
              </c:numCache>
            </c:numRef>
          </c:val>
          <c:extLst>
            <c:ext xmlns:c16="http://schemas.microsoft.com/office/drawing/2014/chart" uri="{C3380CC4-5D6E-409C-BE32-E72D297353CC}">
              <c16:uniqueId val="{00000000-9CD6-42F7-A94F-2C4DF54C7F9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Chemical and Allied Industries</c:v>
                </c:pt>
              </c:strCache>
            </c:strRef>
          </c:tx>
          <c:spPr>
            <a:solidFill>
              <a:schemeClr val="accent1"/>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Sheet1!$B$2:$B$18</c:f>
              <c:numCache>
                <c:formatCode>General</c:formatCode>
                <c:ptCount val="17"/>
                <c:pt idx="0">
                  <c:v>208.17</c:v>
                </c:pt>
                <c:pt idx="1">
                  <c:v>182.99</c:v>
                </c:pt>
                <c:pt idx="2">
                  <c:v>197.75</c:v>
                </c:pt>
                <c:pt idx="3">
                  <c:v>158.55000000000001</c:v>
                </c:pt>
                <c:pt idx="4">
                  <c:v>387.14</c:v>
                </c:pt>
                <c:pt idx="5">
                  <c:v>679.2</c:v>
                </c:pt>
                <c:pt idx="6">
                  <c:v>381.99</c:v>
                </c:pt>
                <c:pt idx="7">
                  <c:v>676.27</c:v>
                </c:pt>
                <c:pt idx="8">
                  <c:v>5328.49</c:v>
                </c:pt>
                <c:pt idx="9">
                  <c:v>632.51</c:v>
                </c:pt>
                <c:pt idx="10">
                  <c:v>2697.58</c:v>
                </c:pt>
                <c:pt idx="11">
                  <c:v>7941.44</c:v>
                </c:pt>
                <c:pt idx="12">
                  <c:v>1623.33</c:v>
                </c:pt>
                <c:pt idx="13">
                  <c:v>2223.02</c:v>
                </c:pt>
                <c:pt idx="14">
                  <c:v>2856.33</c:v>
                </c:pt>
                <c:pt idx="15">
                  <c:v>2527.75</c:v>
                </c:pt>
                <c:pt idx="16">
                  <c:v>2642.59</c:v>
                </c:pt>
              </c:numCache>
            </c:numRef>
          </c:val>
          <c:extLst>
            <c:ext xmlns:c16="http://schemas.microsoft.com/office/drawing/2014/chart" uri="{C3380CC4-5D6E-409C-BE32-E72D297353CC}">
              <c16:uniqueId val="{00000000-0349-48EA-8FB0-3CD0B2880CFC}"/>
            </c:ext>
          </c:extLst>
        </c:ser>
        <c:ser>
          <c:idx val="1"/>
          <c:order val="1"/>
          <c:tx>
            <c:strRef>
              <c:f>Sheet1!$C$1</c:f>
              <c:strCache>
                <c:ptCount val="1"/>
                <c:pt idx="0">
                  <c:v>Consultancy and Professional Services</c:v>
                </c:pt>
              </c:strCache>
            </c:strRef>
          </c:tx>
          <c:spPr>
            <a:solidFill>
              <a:schemeClr val="accent2"/>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Sheet1!$C$2:$C$18</c:f>
              <c:numCache>
                <c:formatCode>General</c:formatCode>
                <c:ptCount val="17"/>
                <c:pt idx="0">
                  <c:v>75.63</c:v>
                </c:pt>
                <c:pt idx="1">
                  <c:v>254.17</c:v>
                </c:pt>
                <c:pt idx="2">
                  <c:v>322.04000000000002</c:v>
                </c:pt>
                <c:pt idx="3">
                  <c:v>317.35000000000002</c:v>
                </c:pt>
                <c:pt idx="4">
                  <c:v>708.57</c:v>
                </c:pt>
                <c:pt idx="5">
                  <c:v>596.01</c:v>
                </c:pt>
                <c:pt idx="6">
                  <c:v>4828.46</c:v>
                </c:pt>
                <c:pt idx="7">
                  <c:v>7219.49</c:v>
                </c:pt>
                <c:pt idx="8">
                  <c:v>6440.08</c:v>
                </c:pt>
                <c:pt idx="9">
                  <c:v>4515.84</c:v>
                </c:pt>
                <c:pt idx="10">
                  <c:v>3570.93</c:v>
                </c:pt>
                <c:pt idx="11">
                  <c:v>5505.87</c:v>
                </c:pt>
                <c:pt idx="12">
                  <c:v>4975.3</c:v>
                </c:pt>
                <c:pt idx="13">
                  <c:v>2510.9499999999998</c:v>
                </c:pt>
                <c:pt idx="14">
                  <c:v>4901.3900000000003</c:v>
                </c:pt>
                <c:pt idx="15">
                  <c:v>7406.93</c:v>
                </c:pt>
                <c:pt idx="16">
                  <c:v>8945.2099999999991</c:v>
                </c:pt>
              </c:numCache>
            </c:numRef>
          </c:val>
          <c:extLst>
            <c:ext xmlns:c16="http://schemas.microsoft.com/office/drawing/2014/chart" uri="{C3380CC4-5D6E-409C-BE32-E72D297353CC}">
              <c16:uniqueId val="{00000001-0349-48EA-8FB0-3CD0B2880CFC}"/>
            </c:ext>
          </c:extLst>
        </c:ser>
        <c:ser>
          <c:idx val="2"/>
          <c:order val="2"/>
          <c:tx>
            <c:strRef>
              <c:f>Sheet1!$D$1</c:f>
              <c:strCache>
                <c:ptCount val="1"/>
                <c:pt idx="0">
                  <c:v>Electronics and Technology</c:v>
                </c:pt>
              </c:strCache>
            </c:strRef>
          </c:tx>
          <c:spPr>
            <a:solidFill>
              <a:schemeClr val="accent3"/>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Sheet1!$D$2:$D$18</c:f>
              <c:numCache>
                <c:formatCode>General</c:formatCode>
                <c:ptCount val="17"/>
                <c:pt idx="0">
                  <c:v>422.49</c:v>
                </c:pt>
                <c:pt idx="1">
                  <c:v>1307.42</c:v>
                </c:pt>
                <c:pt idx="2">
                  <c:v>801.91</c:v>
                </c:pt>
                <c:pt idx="3">
                  <c:v>537.14</c:v>
                </c:pt>
                <c:pt idx="4">
                  <c:v>734.36</c:v>
                </c:pt>
                <c:pt idx="5">
                  <c:v>2018.96</c:v>
                </c:pt>
                <c:pt idx="6">
                  <c:v>3132.05</c:v>
                </c:pt>
                <c:pt idx="7">
                  <c:v>2780.25</c:v>
                </c:pt>
                <c:pt idx="8">
                  <c:v>4240.3100000000004</c:v>
                </c:pt>
                <c:pt idx="9">
                  <c:v>3463.26</c:v>
                </c:pt>
                <c:pt idx="10">
                  <c:v>2506.52</c:v>
                </c:pt>
                <c:pt idx="11">
                  <c:v>2995.08</c:v>
                </c:pt>
                <c:pt idx="12">
                  <c:v>908.06</c:v>
                </c:pt>
                <c:pt idx="13">
                  <c:v>2610.88</c:v>
                </c:pt>
                <c:pt idx="14">
                  <c:v>5320.16</c:v>
                </c:pt>
                <c:pt idx="15">
                  <c:v>7443.51</c:v>
                </c:pt>
                <c:pt idx="16">
                  <c:v>9376.0300000000007</c:v>
                </c:pt>
              </c:numCache>
            </c:numRef>
          </c:val>
          <c:extLst>
            <c:ext xmlns:c16="http://schemas.microsoft.com/office/drawing/2014/chart" uri="{C3380CC4-5D6E-409C-BE32-E72D297353CC}">
              <c16:uniqueId val="{00000002-0349-48EA-8FB0-3CD0B2880CFC}"/>
            </c:ext>
          </c:extLst>
        </c:ser>
        <c:ser>
          <c:idx val="3"/>
          <c:order val="3"/>
          <c:tx>
            <c:strRef>
              <c:f>Sheet1!$E$1</c:f>
              <c:strCache>
                <c:ptCount val="1"/>
                <c:pt idx="0">
                  <c:v>Engineering and Machinery</c:v>
                </c:pt>
              </c:strCache>
            </c:strRef>
          </c:tx>
          <c:spPr>
            <a:solidFill>
              <a:schemeClr val="accent4"/>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Sheet1!$E$2:$E$18</c:f>
              <c:numCache>
                <c:formatCode>General</c:formatCode>
                <c:ptCount val="17"/>
                <c:pt idx="0">
                  <c:v>343.34</c:v>
                </c:pt>
                <c:pt idx="1">
                  <c:v>410.36</c:v>
                </c:pt>
                <c:pt idx="2">
                  <c:v>565.9</c:v>
                </c:pt>
                <c:pt idx="3">
                  <c:v>335.15</c:v>
                </c:pt>
                <c:pt idx="4">
                  <c:v>271.91000000000003</c:v>
                </c:pt>
                <c:pt idx="5">
                  <c:v>468.04</c:v>
                </c:pt>
                <c:pt idx="6">
                  <c:v>548.16999999999996</c:v>
                </c:pt>
                <c:pt idx="7">
                  <c:v>1885.01</c:v>
                </c:pt>
                <c:pt idx="8">
                  <c:v>2104.6</c:v>
                </c:pt>
                <c:pt idx="9">
                  <c:v>3359.93</c:v>
                </c:pt>
                <c:pt idx="10">
                  <c:v>2475.86</c:v>
                </c:pt>
                <c:pt idx="11">
                  <c:v>4383.16</c:v>
                </c:pt>
                <c:pt idx="12">
                  <c:v>3864.41</c:v>
                </c:pt>
                <c:pt idx="13">
                  <c:v>3213.7</c:v>
                </c:pt>
                <c:pt idx="14">
                  <c:v>5212.6899999999996</c:v>
                </c:pt>
                <c:pt idx="15">
                  <c:v>5112.66</c:v>
                </c:pt>
                <c:pt idx="16">
                  <c:v>5638.46</c:v>
                </c:pt>
              </c:numCache>
            </c:numRef>
          </c:val>
          <c:extLst>
            <c:ext xmlns:c16="http://schemas.microsoft.com/office/drawing/2014/chart" uri="{C3380CC4-5D6E-409C-BE32-E72D297353CC}">
              <c16:uniqueId val="{00000003-0349-48EA-8FB0-3CD0B2880CFC}"/>
            </c:ext>
          </c:extLst>
        </c:ser>
        <c:ser>
          <c:idx val="4"/>
          <c:order val="4"/>
          <c:tx>
            <c:strRef>
              <c:f>Sheet1!$F$1</c:f>
              <c:strCache>
                <c:ptCount val="1"/>
                <c:pt idx="0">
                  <c:v>Miscellaneous Services</c:v>
                </c:pt>
              </c:strCache>
            </c:strRef>
          </c:tx>
          <c:spPr>
            <a:solidFill>
              <a:schemeClr val="accent5"/>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Sheet1!$F$2:$F$18</c:f>
              <c:numCache>
                <c:formatCode>General</c:formatCode>
                <c:ptCount val="17"/>
                <c:pt idx="0">
                  <c:v>875.23</c:v>
                </c:pt>
                <c:pt idx="1">
                  <c:v>273.48</c:v>
                </c:pt>
                <c:pt idx="2">
                  <c:v>256.16000000000003</c:v>
                </c:pt>
                <c:pt idx="3">
                  <c:v>284.48</c:v>
                </c:pt>
                <c:pt idx="4">
                  <c:v>282.94</c:v>
                </c:pt>
                <c:pt idx="5">
                  <c:v>410.51</c:v>
                </c:pt>
                <c:pt idx="6">
                  <c:v>1823.89</c:v>
                </c:pt>
                <c:pt idx="7">
                  <c:v>4657.83</c:v>
                </c:pt>
                <c:pt idx="8">
                  <c:v>6463.41</c:v>
                </c:pt>
                <c:pt idx="9">
                  <c:v>6969.58</c:v>
                </c:pt>
                <c:pt idx="10">
                  <c:v>3833.76</c:v>
                </c:pt>
                <c:pt idx="11">
                  <c:v>4377.29</c:v>
                </c:pt>
                <c:pt idx="12">
                  <c:v>1898.63</c:v>
                </c:pt>
                <c:pt idx="13">
                  <c:v>2223.2600000000002</c:v>
                </c:pt>
                <c:pt idx="14">
                  <c:v>2686.81</c:v>
                </c:pt>
                <c:pt idx="15">
                  <c:v>5350.57</c:v>
                </c:pt>
                <c:pt idx="16">
                  <c:v>2386.19</c:v>
                </c:pt>
              </c:numCache>
            </c:numRef>
          </c:val>
          <c:extLst>
            <c:ext xmlns:c16="http://schemas.microsoft.com/office/drawing/2014/chart" uri="{C3380CC4-5D6E-409C-BE32-E72D297353CC}">
              <c16:uniqueId val="{00000004-0349-48EA-8FB0-3CD0B2880CFC}"/>
            </c:ext>
          </c:extLst>
        </c:ser>
        <c:dLbls>
          <c:showLegendKey val="0"/>
          <c:showVal val="0"/>
          <c:showCatName val="0"/>
          <c:showSerName val="0"/>
          <c:showPercent val="0"/>
          <c:showBubbleSize val="0"/>
        </c:dLbls>
        <c:gapWidth val="150"/>
        <c:overlap val="100"/>
        <c:axId val="692848752"/>
        <c:axId val="732084848"/>
      </c:barChart>
      <c:catAx>
        <c:axId val="69284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084848"/>
        <c:crosses val="autoZero"/>
        <c:auto val="1"/>
        <c:lblAlgn val="ctr"/>
        <c:lblOffset val="100"/>
        <c:noMultiLvlLbl val="0"/>
      </c:catAx>
      <c:valAx>
        <c:axId val="732084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848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wapnilGavali29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703E-96DB-45D9-9DCF-3CB1ED4B8186}"/>
              </a:ext>
            </a:extLst>
          </p:cNvPr>
          <p:cNvSpPr>
            <a:spLocks noGrp="1"/>
          </p:cNvSpPr>
          <p:nvPr>
            <p:ph type="ctrTitle"/>
          </p:nvPr>
        </p:nvSpPr>
        <p:spPr/>
        <p:txBody>
          <a:bodyPr/>
          <a:lstStyle/>
          <a:p>
            <a:r>
              <a:rPr lang="en-IN" dirty="0"/>
              <a:t>Foreign Investment Analysis</a:t>
            </a:r>
          </a:p>
        </p:txBody>
      </p:sp>
      <p:sp>
        <p:nvSpPr>
          <p:cNvPr id="3" name="Subtitle 2">
            <a:extLst>
              <a:ext uri="{FF2B5EF4-FFF2-40B4-BE49-F238E27FC236}">
                <a16:creationId xmlns:a16="http://schemas.microsoft.com/office/drawing/2014/main" id="{CDBE9065-8ED3-7915-CC76-482427676635}"/>
              </a:ext>
            </a:extLst>
          </p:cNvPr>
          <p:cNvSpPr>
            <a:spLocks noGrp="1"/>
          </p:cNvSpPr>
          <p:nvPr>
            <p:ph type="subTitle" idx="1"/>
          </p:nvPr>
        </p:nvSpPr>
        <p:spPr/>
        <p:txBody>
          <a:bodyPr/>
          <a:lstStyle/>
          <a:p>
            <a:r>
              <a:rPr lang="en-IN" dirty="0">
                <a:hlinkClick r:id="rId2"/>
              </a:rPr>
              <a:t>Swapnil Gavali</a:t>
            </a:r>
            <a:endParaRPr lang="en-IN" dirty="0"/>
          </a:p>
        </p:txBody>
      </p:sp>
    </p:spTree>
    <p:extLst>
      <p:ext uri="{BB962C8B-B14F-4D97-AF65-F5344CB8AC3E}">
        <p14:creationId xmlns:p14="http://schemas.microsoft.com/office/powerpoint/2010/main" val="99855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BFA4-DB47-0344-FF5C-BE0A8C8E9980}"/>
              </a:ext>
            </a:extLst>
          </p:cNvPr>
          <p:cNvSpPr>
            <a:spLocks noGrp="1"/>
          </p:cNvSpPr>
          <p:nvPr>
            <p:ph type="title"/>
          </p:nvPr>
        </p:nvSpPr>
        <p:spPr/>
        <p:txBody>
          <a:bodyPr/>
          <a:lstStyle/>
          <a:p>
            <a:r>
              <a:rPr lang="en-IN" dirty="0"/>
              <a:t>Conclusion</a:t>
            </a:r>
          </a:p>
        </p:txBody>
      </p:sp>
      <p:sp>
        <p:nvSpPr>
          <p:cNvPr id="4" name="Content Placeholder 3">
            <a:extLst>
              <a:ext uri="{FF2B5EF4-FFF2-40B4-BE49-F238E27FC236}">
                <a16:creationId xmlns:a16="http://schemas.microsoft.com/office/drawing/2014/main" id="{8DA5926B-7D8A-BB10-D516-BA8914C2B4BC}"/>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The analysis highlights the attractiveness of sectors such as Electronics and Technology, Consultancy and Professional Services, and Chemical and Allied Industries to investors, with significant investments observed in certain years.</a:t>
            </a:r>
          </a:p>
          <a:p>
            <a:pPr>
              <a:buFont typeface="Arial" panose="020B0604020202020204" pitchFamily="34" charset="0"/>
              <a:buChar char="•"/>
            </a:pPr>
            <a:r>
              <a:rPr lang="en-US" dirty="0"/>
              <a:t>Despite fluctuations in investment levels across different sectors and years, there is a consistent pattern of sustained appeal for sectors like Electronics and Technology, Consultancy and Professional Services, and Miscellaneous Services.</a:t>
            </a:r>
          </a:p>
          <a:p>
            <a:pPr>
              <a:buFont typeface="Arial" panose="020B0604020202020204" pitchFamily="34" charset="0"/>
              <a:buChar char="•"/>
            </a:pPr>
            <a:r>
              <a:rPr lang="en-US" dirty="0"/>
              <a:t>Sectors such as Engineering and Machinery, Chemical and Allied Industries, and Heavy Industries emerge as significant recipients of investments, underscoring their importance in driving economic growth and development.</a:t>
            </a:r>
          </a:p>
          <a:p>
            <a:pPr>
              <a:buFont typeface="Arial" panose="020B0604020202020204" pitchFamily="34" charset="0"/>
              <a:buChar char="•"/>
            </a:pPr>
            <a:r>
              <a:rPr lang="en-US" dirty="0"/>
              <a:t>The disparity in investments among sectors like Defense Industries and Education and Training suggests potential areas for improvement in investment allocation strategies to foster growth and innovation in these sectors.</a:t>
            </a:r>
          </a:p>
          <a:p>
            <a:pPr>
              <a:buFont typeface="Arial" panose="020B0604020202020204" pitchFamily="34" charset="0"/>
              <a:buChar char="•"/>
            </a:pPr>
            <a:r>
              <a:rPr lang="en-US" dirty="0"/>
              <a:t>The substantial increase in total investments in 2016 compared to previous years underscores the dynamic nature of investment trends, emphasizing the need for continuous monitoring and adaptation of investment strategies to capitalize on emerging opportunities in the market.</a:t>
            </a:r>
          </a:p>
          <a:p>
            <a:endParaRPr lang="en-IN" dirty="0"/>
          </a:p>
        </p:txBody>
      </p:sp>
    </p:spTree>
    <p:extLst>
      <p:ext uri="{BB962C8B-B14F-4D97-AF65-F5344CB8AC3E}">
        <p14:creationId xmlns:p14="http://schemas.microsoft.com/office/powerpoint/2010/main" val="210338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27931-11AC-1ACC-330C-DEDFDF923D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E5165E-32D6-AB07-AA18-74AF8BAB4031}"/>
              </a:ext>
            </a:extLst>
          </p:cNvPr>
          <p:cNvSpPr>
            <a:spLocks noGrp="1"/>
          </p:cNvSpPr>
          <p:nvPr>
            <p:ph type="title"/>
          </p:nvPr>
        </p:nvSpPr>
        <p:spPr/>
        <p:txBody>
          <a:bodyPr/>
          <a:lstStyle/>
          <a:p>
            <a:r>
              <a:rPr lang="en-IN" dirty="0"/>
              <a:t>Objective</a:t>
            </a:r>
          </a:p>
        </p:txBody>
      </p:sp>
      <p:sp>
        <p:nvSpPr>
          <p:cNvPr id="5" name="Content Placeholder 4">
            <a:extLst>
              <a:ext uri="{FF2B5EF4-FFF2-40B4-BE49-F238E27FC236}">
                <a16:creationId xmlns:a16="http://schemas.microsoft.com/office/drawing/2014/main" id="{648C034F-2248-7A57-751A-0122798A52B7}"/>
              </a:ext>
            </a:extLst>
          </p:cNvPr>
          <p:cNvSpPr>
            <a:spLocks noGrp="1"/>
          </p:cNvSpPr>
          <p:nvPr>
            <p:ph idx="1"/>
          </p:nvPr>
        </p:nvSpPr>
        <p:spPr/>
        <p:txBody>
          <a:bodyPr/>
          <a:lstStyle/>
          <a:p>
            <a:r>
              <a:rPr lang="en-US" dirty="0"/>
              <a:t>Analyze Foreign Direct Investment (FDI) trends in India from 2000-01 to 2016-17.</a:t>
            </a:r>
          </a:p>
          <a:p>
            <a:r>
              <a:rPr lang="en-US" dirty="0"/>
              <a:t>Conduct sector-wise and year-wise investment analysis.</a:t>
            </a:r>
          </a:p>
          <a:p>
            <a:r>
              <a:rPr lang="en-US" dirty="0"/>
              <a:t>Identify key metrics and factors influencing FDI inflows.</a:t>
            </a:r>
          </a:p>
          <a:p>
            <a:r>
              <a:rPr lang="en-US" dirty="0"/>
              <a:t>Establish meaningful relationships between different attributes of the dataset.</a:t>
            </a:r>
          </a:p>
          <a:p>
            <a:r>
              <a:rPr lang="en-US" dirty="0"/>
              <a:t>Provide insights for stakeholders, policymakers, and investors to make informed decisions regarding FDI in India.</a:t>
            </a:r>
          </a:p>
          <a:p>
            <a:endParaRPr lang="en-IN" dirty="0"/>
          </a:p>
        </p:txBody>
      </p:sp>
    </p:spTree>
    <p:extLst>
      <p:ext uri="{BB962C8B-B14F-4D97-AF65-F5344CB8AC3E}">
        <p14:creationId xmlns:p14="http://schemas.microsoft.com/office/powerpoint/2010/main" val="424685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A2E2-3032-4A11-CC5D-0C736CE432C2}"/>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0AFB879B-8DBD-86C5-79DF-32AA6B2AAEF3}"/>
              </a:ext>
            </a:extLst>
          </p:cNvPr>
          <p:cNvSpPr>
            <a:spLocks noGrp="1"/>
          </p:cNvSpPr>
          <p:nvPr>
            <p:ph idx="1"/>
          </p:nvPr>
        </p:nvSpPr>
        <p:spPr/>
        <p:txBody>
          <a:bodyPr/>
          <a:lstStyle/>
          <a:p>
            <a:r>
              <a:rPr lang="en-IN" dirty="0"/>
              <a:t>Informed decision-making for stakeholders.</a:t>
            </a:r>
            <a:endParaRPr lang="en-IN" b="1" dirty="0"/>
          </a:p>
          <a:p>
            <a:r>
              <a:rPr lang="en-US" dirty="0"/>
              <a:t>Mitigation of investment risks through insights.</a:t>
            </a:r>
          </a:p>
          <a:p>
            <a:r>
              <a:rPr lang="en-US" dirty="0"/>
              <a:t>Support for policymaking and strategy formulation.</a:t>
            </a:r>
          </a:p>
          <a:p>
            <a:r>
              <a:rPr lang="en-IN" dirty="0"/>
              <a:t>Sector-specific performance analysis.</a:t>
            </a:r>
            <a:endParaRPr lang="en-US" dirty="0"/>
          </a:p>
          <a:p>
            <a:r>
              <a:rPr lang="en-IN" dirty="0"/>
              <a:t>Forecasting potential trends.</a:t>
            </a:r>
            <a:endParaRPr lang="en-US" dirty="0"/>
          </a:p>
          <a:p>
            <a:r>
              <a:rPr lang="en-IN" dirty="0"/>
              <a:t>Enhancing transparency and accountability.</a:t>
            </a:r>
            <a:endParaRPr lang="en-US" dirty="0"/>
          </a:p>
          <a:p>
            <a:r>
              <a:rPr lang="en-US" dirty="0"/>
              <a:t>Contributing to knowledge generation in FDI analytics.</a:t>
            </a:r>
            <a:endParaRPr lang="en-IN" b="1" dirty="0"/>
          </a:p>
        </p:txBody>
      </p:sp>
    </p:spTree>
    <p:extLst>
      <p:ext uri="{BB962C8B-B14F-4D97-AF65-F5344CB8AC3E}">
        <p14:creationId xmlns:p14="http://schemas.microsoft.com/office/powerpoint/2010/main" val="256336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3594-88C5-DA40-A51A-6184FA01CDBF}"/>
              </a:ext>
            </a:extLst>
          </p:cNvPr>
          <p:cNvSpPr>
            <a:spLocks noGrp="1"/>
          </p:cNvSpPr>
          <p:nvPr>
            <p:ph type="title"/>
          </p:nvPr>
        </p:nvSpPr>
        <p:spPr/>
        <p:txBody>
          <a:bodyPr/>
          <a:lstStyle/>
          <a:p>
            <a:r>
              <a:rPr lang="en-IN" dirty="0"/>
              <a:t>Key Insights</a:t>
            </a:r>
          </a:p>
        </p:txBody>
      </p:sp>
      <p:sp>
        <p:nvSpPr>
          <p:cNvPr id="4" name="Rectangle: Rounded Corners 3">
            <a:extLst>
              <a:ext uri="{FF2B5EF4-FFF2-40B4-BE49-F238E27FC236}">
                <a16:creationId xmlns:a16="http://schemas.microsoft.com/office/drawing/2014/main" id="{051156BB-1BC5-9900-18A6-A77FFFD12EF2}"/>
              </a:ext>
            </a:extLst>
          </p:cNvPr>
          <p:cNvSpPr/>
          <p:nvPr/>
        </p:nvSpPr>
        <p:spPr>
          <a:xfrm>
            <a:off x="1757082" y="3012141"/>
            <a:ext cx="1685365" cy="932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Investments</a:t>
            </a:r>
            <a:br>
              <a:rPr lang="en-IN" dirty="0"/>
            </a:br>
            <a:r>
              <a:rPr lang="en-IN" dirty="0"/>
              <a:t>332 K</a:t>
            </a:r>
          </a:p>
        </p:txBody>
      </p:sp>
      <p:sp>
        <p:nvSpPr>
          <p:cNvPr id="6" name="Rectangle: Rounded Corners 5">
            <a:extLst>
              <a:ext uri="{FF2B5EF4-FFF2-40B4-BE49-F238E27FC236}">
                <a16:creationId xmlns:a16="http://schemas.microsoft.com/office/drawing/2014/main" id="{40BD9290-8207-0570-0AF4-01FACC6B360F}"/>
              </a:ext>
            </a:extLst>
          </p:cNvPr>
          <p:cNvSpPr/>
          <p:nvPr/>
        </p:nvSpPr>
        <p:spPr>
          <a:xfrm>
            <a:off x="6096000" y="3012141"/>
            <a:ext cx="1685365" cy="932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Sectors</a:t>
            </a:r>
            <a:br>
              <a:rPr lang="en-IN" dirty="0"/>
            </a:br>
            <a:r>
              <a:rPr lang="en-IN" dirty="0"/>
              <a:t>63</a:t>
            </a:r>
          </a:p>
        </p:txBody>
      </p:sp>
      <p:sp>
        <p:nvSpPr>
          <p:cNvPr id="7" name="Rectangle: Rounded Corners 6">
            <a:extLst>
              <a:ext uri="{FF2B5EF4-FFF2-40B4-BE49-F238E27FC236}">
                <a16:creationId xmlns:a16="http://schemas.microsoft.com/office/drawing/2014/main" id="{17E74FF0-559D-E734-6373-D1E15E617E27}"/>
              </a:ext>
            </a:extLst>
          </p:cNvPr>
          <p:cNvSpPr/>
          <p:nvPr/>
        </p:nvSpPr>
        <p:spPr>
          <a:xfrm>
            <a:off x="3960999" y="3012141"/>
            <a:ext cx="1685365" cy="932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Highest Investment</a:t>
            </a:r>
            <a:br>
              <a:rPr lang="en-IN" dirty="0"/>
            </a:br>
            <a:r>
              <a:rPr lang="en-IN" dirty="0"/>
              <a:t>8.6 K</a:t>
            </a:r>
          </a:p>
        </p:txBody>
      </p:sp>
      <p:sp>
        <p:nvSpPr>
          <p:cNvPr id="9" name="Rectangle: Rounded Corners 8">
            <a:extLst>
              <a:ext uri="{FF2B5EF4-FFF2-40B4-BE49-F238E27FC236}">
                <a16:creationId xmlns:a16="http://schemas.microsoft.com/office/drawing/2014/main" id="{C975C4F9-CF87-12C6-5B6B-158C0D3A065C}"/>
              </a:ext>
            </a:extLst>
          </p:cNvPr>
          <p:cNvSpPr/>
          <p:nvPr/>
        </p:nvSpPr>
        <p:spPr>
          <a:xfrm>
            <a:off x="8231002" y="3012141"/>
            <a:ext cx="1685365" cy="932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Total Categories</a:t>
            </a:r>
          </a:p>
          <a:p>
            <a:pPr algn="ctr"/>
            <a:r>
              <a:rPr lang="en-IN" dirty="0"/>
              <a:t>16</a:t>
            </a:r>
          </a:p>
        </p:txBody>
      </p:sp>
      <p:sp>
        <p:nvSpPr>
          <p:cNvPr id="12" name="Content Placeholder 4">
            <a:extLst>
              <a:ext uri="{FF2B5EF4-FFF2-40B4-BE49-F238E27FC236}">
                <a16:creationId xmlns:a16="http://schemas.microsoft.com/office/drawing/2014/main" id="{ECE16E37-B05F-23F7-EEBE-553A7561992C}"/>
              </a:ext>
            </a:extLst>
          </p:cNvPr>
          <p:cNvSpPr>
            <a:spLocks noGrp="1"/>
          </p:cNvSpPr>
          <p:nvPr>
            <p:ph idx="1"/>
          </p:nvPr>
        </p:nvSpPr>
        <p:spPr>
          <a:xfrm>
            <a:off x="3047999" y="4473638"/>
            <a:ext cx="5746377" cy="1752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Top Investment Sector</a:t>
            </a:r>
          </a:p>
          <a:p>
            <a:pPr algn="ctr"/>
            <a:r>
              <a:rPr lang="en-IN" dirty="0"/>
              <a:t>Services Sector</a:t>
            </a:r>
          </a:p>
        </p:txBody>
      </p:sp>
    </p:spTree>
    <p:extLst>
      <p:ext uri="{BB962C8B-B14F-4D97-AF65-F5344CB8AC3E}">
        <p14:creationId xmlns:p14="http://schemas.microsoft.com/office/powerpoint/2010/main" val="14418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EA25FBD-6AE9-1356-004D-B9301CE213C0}"/>
              </a:ext>
            </a:extLst>
          </p:cNvPr>
          <p:cNvSpPr>
            <a:spLocks noGrp="1"/>
          </p:cNvSpPr>
          <p:nvPr>
            <p:ph type="title"/>
          </p:nvPr>
        </p:nvSpPr>
        <p:spPr/>
        <p:txBody>
          <a:bodyPr/>
          <a:lstStyle/>
          <a:p>
            <a:r>
              <a:rPr lang="en-IN" dirty="0"/>
              <a:t>Total Investments by year</a:t>
            </a:r>
          </a:p>
        </p:txBody>
      </p:sp>
      <p:graphicFrame>
        <p:nvGraphicFramePr>
          <p:cNvPr id="6" name="Content Placeholder 5">
            <a:extLst>
              <a:ext uri="{FF2B5EF4-FFF2-40B4-BE49-F238E27FC236}">
                <a16:creationId xmlns:a16="http://schemas.microsoft.com/office/drawing/2014/main" id="{68AD6235-A552-2D7F-FF84-AFCB7557B051}"/>
              </a:ext>
            </a:extLst>
          </p:cNvPr>
          <p:cNvGraphicFramePr>
            <a:graphicFrameLocks noGrp="1"/>
          </p:cNvGraphicFramePr>
          <p:nvPr>
            <p:ph sz="half" idx="1"/>
            <p:extLst>
              <p:ext uri="{D42A27DB-BD31-4B8C-83A1-F6EECF244321}">
                <p14:modId xmlns:p14="http://schemas.microsoft.com/office/powerpoint/2010/main" val="1297439433"/>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14" name="Content Placeholder 13">
            <a:extLst>
              <a:ext uri="{FF2B5EF4-FFF2-40B4-BE49-F238E27FC236}">
                <a16:creationId xmlns:a16="http://schemas.microsoft.com/office/drawing/2014/main" id="{7656671C-5C88-BFA5-DF1D-12CB469CE966}"/>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In 2016, the sum of investments reached 43,478.26, marking the highest total investment among all years analyzed.</a:t>
            </a:r>
          </a:p>
          <a:p>
            <a:pPr>
              <a:buFont typeface="Arial" panose="020B0604020202020204" pitchFamily="34" charset="0"/>
              <a:buChar char="•"/>
            </a:pPr>
            <a:r>
              <a:rPr lang="en-US" dirty="0"/>
              <a:t>This amount was notably 1,887.26% higher than the sum of investments in 2003, which stood at 2,187.85, representing the lowest total investment.</a:t>
            </a:r>
          </a:p>
          <a:p>
            <a:pPr>
              <a:buFont typeface="Arial" panose="020B0604020202020204" pitchFamily="34" charset="0"/>
              <a:buChar char="•"/>
            </a:pPr>
            <a:r>
              <a:rPr lang="en-US" dirty="0"/>
              <a:t>2016 accounted for 13.10% of the total sum of investments across all 17 years.</a:t>
            </a:r>
          </a:p>
          <a:p>
            <a:pPr>
              <a:buFont typeface="Arial" panose="020B0604020202020204" pitchFamily="34" charset="0"/>
              <a:buChar char="•"/>
            </a:pPr>
            <a:r>
              <a:rPr lang="en-US" dirty="0"/>
              <a:t>The range of sum of investments across the entire 17-year period varied significantly, spanning from 2,187.85 to 43,478.26.</a:t>
            </a:r>
          </a:p>
          <a:p>
            <a:endParaRPr lang="en-IN" dirty="0"/>
          </a:p>
        </p:txBody>
      </p:sp>
    </p:spTree>
    <p:extLst>
      <p:ext uri="{BB962C8B-B14F-4D97-AF65-F5344CB8AC3E}">
        <p14:creationId xmlns:p14="http://schemas.microsoft.com/office/powerpoint/2010/main" val="27615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7C9A-F4D4-0A14-C484-BCCF93637AF1}"/>
              </a:ext>
            </a:extLst>
          </p:cNvPr>
          <p:cNvSpPr>
            <a:spLocks noGrp="1"/>
          </p:cNvSpPr>
          <p:nvPr>
            <p:ph type="title"/>
          </p:nvPr>
        </p:nvSpPr>
        <p:spPr/>
        <p:txBody>
          <a:bodyPr/>
          <a:lstStyle/>
          <a:p>
            <a:r>
              <a:rPr lang="en-IN" dirty="0"/>
              <a:t>Investments by Category</a:t>
            </a:r>
          </a:p>
        </p:txBody>
      </p:sp>
      <p:graphicFrame>
        <p:nvGraphicFramePr>
          <p:cNvPr id="10" name="Content Placeholder 9">
            <a:extLst>
              <a:ext uri="{FF2B5EF4-FFF2-40B4-BE49-F238E27FC236}">
                <a16:creationId xmlns:a16="http://schemas.microsoft.com/office/drawing/2014/main" id="{0E44EAE7-000E-E524-982C-980071BA761C}"/>
              </a:ext>
            </a:extLst>
          </p:cNvPr>
          <p:cNvGraphicFramePr>
            <a:graphicFrameLocks noGrp="1"/>
          </p:cNvGraphicFramePr>
          <p:nvPr>
            <p:ph sz="half" idx="1"/>
            <p:extLst>
              <p:ext uri="{D42A27DB-BD31-4B8C-83A1-F6EECF244321}">
                <p14:modId xmlns:p14="http://schemas.microsoft.com/office/powerpoint/2010/main" val="1694234219"/>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58596714-8A82-A2C8-1F8E-F125F7FDED58}"/>
              </a:ext>
            </a:extLst>
          </p:cNvPr>
          <p:cNvSpPr>
            <a:spLocks noGrp="1"/>
          </p:cNvSpPr>
          <p:nvPr>
            <p:ph sz="half" idx="2"/>
          </p:nvPr>
        </p:nvSpPr>
        <p:spPr/>
        <p:txBody>
          <a:bodyPr>
            <a:normAutofit fontScale="70000" lnSpcReduction="20000"/>
          </a:bodyPr>
          <a:lstStyle/>
          <a:p>
            <a:pPr>
              <a:buFont typeface="Arial" panose="020B0604020202020204" pitchFamily="34" charset="0"/>
              <a:buChar char="•"/>
            </a:pPr>
            <a:r>
              <a:rPr lang="en-US" dirty="0"/>
              <a:t>Consultancy and Professional Services sector received the highest sum of investments at $63,094.22.</a:t>
            </a:r>
          </a:p>
          <a:p>
            <a:pPr>
              <a:buFont typeface="Arial" panose="020B0604020202020204" pitchFamily="34" charset="0"/>
              <a:buChar char="•"/>
            </a:pPr>
            <a:r>
              <a:rPr lang="en-US" dirty="0"/>
              <a:t>Electronics and Technology sector followed closely with $50,598.39 in investments.</a:t>
            </a:r>
          </a:p>
          <a:p>
            <a:pPr>
              <a:buFont typeface="Arial" panose="020B0604020202020204" pitchFamily="34" charset="0"/>
              <a:buChar char="•"/>
            </a:pPr>
            <a:r>
              <a:rPr lang="en-US" dirty="0"/>
              <a:t>Diverse range of sectors attracted investments, including Engineering and Machinery, Chemical and Allied Industries, Heavy Industries, and Miscellaneous Services.</a:t>
            </a:r>
          </a:p>
          <a:p>
            <a:pPr>
              <a:buFont typeface="Arial" panose="020B0604020202020204" pitchFamily="34" charset="0"/>
              <a:buChar char="•"/>
            </a:pPr>
            <a:r>
              <a:rPr lang="en-US" dirty="0"/>
              <a:t>Sectors like Engineering and Machinery, Chemical and Allied Industries, and Heavy Industries are significant recipients of investments, reflecting their importance in the economy.</a:t>
            </a:r>
          </a:p>
          <a:p>
            <a:pPr>
              <a:buFont typeface="Arial" panose="020B0604020202020204" pitchFamily="34" charset="0"/>
              <a:buChar char="•"/>
            </a:pPr>
            <a:r>
              <a:rPr lang="en-US" dirty="0"/>
              <a:t>Sectors such as Defense Industries and Education and Training received comparatively minimal investments, indicating potential areas for improvement in investment allocation strategies.</a:t>
            </a:r>
          </a:p>
          <a:p>
            <a:endParaRPr lang="en-IN" dirty="0"/>
          </a:p>
        </p:txBody>
      </p:sp>
    </p:spTree>
    <p:extLst>
      <p:ext uri="{BB962C8B-B14F-4D97-AF65-F5344CB8AC3E}">
        <p14:creationId xmlns:p14="http://schemas.microsoft.com/office/powerpoint/2010/main" val="78466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8B51-20B5-1ACF-380A-D6C21AE3F462}"/>
              </a:ext>
            </a:extLst>
          </p:cNvPr>
          <p:cNvSpPr>
            <a:spLocks noGrp="1"/>
          </p:cNvSpPr>
          <p:nvPr>
            <p:ph type="title"/>
          </p:nvPr>
        </p:nvSpPr>
        <p:spPr/>
        <p:txBody>
          <a:bodyPr/>
          <a:lstStyle/>
          <a:p>
            <a:r>
              <a:rPr lang="en-IN" dirty="0"/>
              <a:t>Investments by Category and Year</a:t>
            </a:r>
          </a:p>
        </p:txBody>
      </p:sp>
      <p:graphicFrame>
        <p:nvGraphicFramePr>
          <p:cNvPr id="7" name="Content Placeholder 6">
            <a:extLst>
              <a:ext uri="{FF2B5EF4-FFF2-40B4-BE49-F238E27FC236}">
                <a16:creationId xmlns:a16="http://schemas.microsoft.com/office/drawing/2014/main" id="{95D324E6-7352-1277-B9C5-E12CF7C9A7AA}"/>
              </a:ext>
            </a:extLst>
          </p:cNvPr>
          <p:cNvGraphicFramePr>
            <a:graphicFrameLocks noGrp="1"/>
          </p:cNvGraphicFramePr>
          <p:nvPr>
            <p:ph sz="half" idx="1"/>
            <p:extLst>
              <p:ext uri="{D42A27DB-BD31-4B8C-83A1-F6EECF244321}">
                <p14:modId xmlns:p14="http://schemas.microsoft.com/office/powerpoint/2010/main" val="1315426862"/>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BBDF0D19-2EF5-EC3C-4A37-A6223569F39B}"/>
              </a:ext>
            </a:extLst>
          </p:cNvPr>
          <p:cNvSpPr>
            <a:spLocks noGrp="1"/>
          </p:cNvSpPr>
          <p:nvPr>
            <p:ph sz="half" idx="2"/>
          </p:nvPr>
        </p:nvSpPr>
        <p:spPr/>
        <p:txBody>
          <a:bodyPr>
            <a:normAutofit fontScale="70000" lnSpcReduction="20000"/>
          </a:bodyPr>
          <a:lstStyle/>
          <a:p>
            <a:pPr>
              <a:buFont typeface="Arial" panose="020B0604020202020204" pitchFamily="34" charset="0"/>
              <a:buChar char="•"/>
            </a:pPr>
            <a:r>
              <a:rPr lang="en-US" dirty="0"/>
              <a:t>The year 2016 saw significant investments in Electronics and Technology ($9376.03) and Consultancy and Professional Services ($8945.21), indicating their attractiveness to investors.</a:t>
            </a:r>
          </a:p>
          <a:p>
            <a:pPr>
              <a:buFont typeface="Arial" panose="020B0604020202020204" pitchFamily="34" charset="0"/>
              <a:buChar char="•"/>
            </a:pPr>
            <a:r>
              <a:rPr lang="en-US" dirty="0"/>
              <a:t>In 2011, the Chemical and Allied Industries sector received substantial investments amounting to $7941.44, reflecting investor confidence in this sector during that period.</a:t>
            </a:r>
          </a:p>
          <a:p>
            <a:pPr>
              <a:buFont typeface="Arial" panose="020B0604020202020204" pitchFamily="34" charset="0"/>
              <a:buChar char="•"/>
            </a:pPr>
            <a:r>
              <a:rPr lang="en-US" dirty="0"/>
              <a:t>Across multiple years, there is a consistent pattern of investments in sectors such as Electronics and Technology, Consultancy and Professional Services, and Miscellaneous Services, suggesting their sustained appeal to investors.</a:t>
            </a:r>
          </a:p>
          <a:p>
            <a:pPr>
              <a:buFont typeface="Arial" panose="020B0604020202020204" pitchFamily="34" charset="0"/>
              <a:buChar char="•"/>
            </a:pPr>
            <a:r>
              <a:rPr lang="en-US" dirty="0"/>
              <a:t>Sectors like Engineering and Machinery, although receiving investments across different years, show variations in investment levels, indicating potential fluctuations in investor interest or market conditions.</a:t>
            </a:r>
          </a:p>
          <a:p>
            <a:endParaRPr lang="en-IN" dirty="0"/>
          </a:p>
        </p:txBody>
      </p:sp>
    </p:spTree>
    <p:extLst>
      <p:ext uri="{BB962C8B-B14F-4D97-AF65-F5344CB8AC3E}">
        <p14:creationId xmlns:p14="http://schemas.microsoft.com/office/powerpoint/2010/main" val="2415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005C-9818-3A16-03E2-FE7DF74CD1EE}"/>
              </a:ext>
            </a:extLst>
          </p:cNvPr>
          <p:cNvSpPr>
            <a:spLocks noGrp="1"/>
          </p:cNvSpPr>
          <p:nvPr>
            <p:ph type="title"/>
          </p:nvPr>
        </p:nvSpPr>
        <p:spPr/>
        <p:txBody>
          <a:bodyPr/>
          <a:lstStyle/>
          <a:p>
            <a:r>
              <a:rPr lang="en-IN" dirty="0"/>
              <a:t>My  Power BI Dashboard</a:t>
            </a:r>
          </a:p>
        </p:txBody>
      </p:sp>
      <p:pic>
        <p:nvPicPr>
          <p:cNvPr id="6" name="Picture 5">
            <a:extLst>
              <a:ext uri="{FF2B5EF4-FFF2-40B4-BE49-F238E27FC236}">
                <a16:creationId xmlns:a16="http://schemas.microsoft.com/office/drawing/2014/main" id="{86AE69A3-F65D-DA24-48BF-276BCF221028}"/>
              </a:ext>
            </a:extLst>
          </p:cNvPr>
          <p:cNvPicPr>
            <a:picLocks noChangeAspect="1"/>
          </p:cNvPicPr>
          <p:nvPr/>
        </p:nvPicPr>
        <p:blipFill>
          <a:blip r:embed="rId2"/>
          <a:stretch>
            <a:fillRect/>
          </a:stretch>
        </p:blipFill>
        <p:spPr>
          <a:xfrm>
            <a:off x="1390650" y="2305050"/>
            <a:ext cx="9372600" cy="4458562"/>
          </a:xfrm>
          <a:prstGeom prst="rect">
            <a:avLst/>
          </a:prstGeom>
        </p:spPr>
      </p:pic>
    </p:spTree>
    <p:extLst>
      <p:ext uri="{BB962C8B-B14F-4D97-AF65-F5344CB8AC3E}">
        <p14:creationId xmlns:p14="http://schemas.microsoft.com/office/powerpoint/2010/main" val="133051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79FE-3C8E-612D-A24C-14E7F66A93B6}"/>
              </a:ext>
            </a:extLst>
          </p:cNvPr>
          <p:cNvSpPr>
            <a:spLocks noGrp="1"/>
          </p:cNvSpPr>
          <p:nvPr>
            <p:ph type="title"/>
          </p:nvPr>
        </p:nvSpPr>
        <p:spPr/>
        <p:txBody>
          <a:bodyPr/>
          <a:lstStyle/>
          <a:p>
            <a:r>
              <a:rPr lang="en-IN" dirty="0"/>
              <a:t>Flourish Visualization By year</a:t>
            </a:r>
          </a:p>
        </p:txBody>
      </p:sp>
      <p:pic>
        <p:nvPicPr>
          <p:cNvPr id="4" name="Picture 3">
            <a:extLst>
              <a:ext uri="{FF2B5EF4-FFF2-40B4-BE49-F238E27FC236}">
                <a16:creationId xmlns:a16="http://schemas.microsoft.com/office/drawing/2014/main" id="{8D9AD5D2-775A-C50A-6632-55C8425AF465}"/>
              </a:ext>
            </a:extLst>
          </p:cNvPr>
          <p:cNvPicPr>
            <a:picLocks noChangeAspect="1"/>
          </p:cNvPicPr>
          <p:nvPr/>
        </p:nvPicPr>
        <p:blipFill>
          <a:blip r:embed="rId2"/>
          <a:stretch>
            <a:fillRect/>
          </a:stretch>
        </p:blipFill>
        <p:spPr>
          <a:xfrm>
            <a:off x="1195915" y="2324100"/>
            <a:ext cx="9800169" cy="4297956"/>
          </a:xfrm>
          <a:prstGeom prst="rect">
            <a:avLst/>
          </a:prstGeom>
        </p:spPr>
      </p:pic>
    </p:spTree>
    <p:extLst>
      <p:ext uri="{BB962C8B-B14F-4D97-AF65-F5344CB8AC3E}">
        <p14:creationId xmlns:p14="http://schemas.microsoft.com/office/powerpoint/2010/main" val="2532566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49</TotalTime>
  <Words>630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Foreign Investment Analysis</vt:lpstr>
      <vt:lpstr>Objective</vt:lpstr>
      <vt:lpstr>Benefits</vt:lpstr>
      <vt:lpstr>Key Insights</vt:lpstr>
      <vt:lpstr>Total Investments by year</vt:lpstr>
      <vt:lpstr>Investments by Category</vt:lpstr>
      <vt:lpstr>Investments by Category and Year</vt:lpstr>
      <vt:lpstr>My  Power BI Dashboard</vt:lpstr>
      <vt:lpstr>Flourish Visualization By year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Investment Analysis</dc:title>
  <dc:creator>Swapnil Gavali</dc:creator>
  <cp:lastModifiedBy>Swapnil Gavali</cp:lastModifiedBy>
  <cp:revision>1</cp:revision>
  <dcterms:created xsi:type="dcterms:W3CDTF">2024-02-15T12:20:30Z</dcterms:created>
  <dcterms:modified xsi:type="dcterms:W3CDTF">2024-02-15T13:10:22Z</dcterms:modified>
</cp:coreProperties>
</file>