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65" r:id="rId6"/>
    <p:sldId id="266" r:id="rId7"/>
    <p:sldId id="269" r:id="rId8"/>
    <p:sldId id="278" r:id="rId9"/>
    <p:sldId id="279" r:id="rId10"/>
    <p:sldId id="280"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229928-8262-4DA7-B55F-18D0CD626F5A}" v="14" dt="2024-06-29T07:17:14.908"/>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8" autoAdjust="0"/>
  </p:normalViewPr>
  <p:slideViewPr>
    <p:cSldViewPr snapToGrid="0">
      <p:cViewPr varScale="1">
        <p:scale>
          <a:sx n="59" d="100"/>
          <a:sy n="59" d="100"/>
        </p:scale>
        <p:origin x="964"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6/29/2024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770606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525807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800229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480563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2749759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file:///C:\Users\swapn\Downloads\Road%20Accident%20analysis%20PowerBI\Road%20Accident%20Analysis.pbix"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dirty="0">
                <a:latin typeface="Lato Black" panose="020F0A02020204030203" pitchFamily="34" charset="0"/>
              </a:rPr>
              <a:t>HR ANALYTICS Project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a:latin typeface="Lucida Bright" panose="02040602050505020304" pitchFamily="18" charset="0"/>
              </a:rPr>
              <a:t>Swapnil Paraskar</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90600" y="0"/>
            <a:ext cx="5562601" cy="696686"/>
          </a:xfrm>
        </p:spPr>
        <p:txBody>
          <a:bodyPr/>
          <a:lstStyle/>
          <a:p>
            <a:r>
              <a:rPr lang="en-US" sz="4000" dirty="0">
                <a:solidFill>
                  <a:schemeClr val="accent4">
                    <a:lumMod val="75000"/>
                  </a:schemeClr>
                </a:solidFill>
                <a:latin typeface="Lato Black" panose="020F0A02020204030203" pitchFamily="34" charset="0"/>
              </a:rPr>
              <a:t>Problem Statement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sz="quarter" idx="13"/>
          </p:nvPr>
        </p:nvSpPr>
        <p:spPr>
          <a:xfrm>
            <a:off x="990600" y="696686"/>
            <a:ext cx="3818799" cy="592316"/>
          </a:xfrm>
        </p:spPr>
        <p:txBody>
          <a:bodyPr/>
          <a:lstStyle/>
          <a:p>
            <a:r>
              <a:rPr lang="en-US" dirty="0">
                <a:solidFill>
                  <a:srgbClr val="FFC000"/>
                </a:solidFill>
                <a:latin typeface="Segoe UI Semibold" panose="020B0702040204020203" pitchFamily="34" charset="0"/>
                <a:cs typeface="Segoe UI Semibold" panose="020B0702040204020203" pitchFamily="34" charset="0"/>
              </a:rPr>
              <a:t>Chart’s Requirement</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381000" y="1293490"/>
            <a:ext cx="10450285" cy="4475032"/>
          </a:xfrm>
        </p:spPr>
        <p:txBody>
          <a:bodyPr vert="horz" lIns="91440" tIns="45720" rIns="91440" bIns="45720" rtlCol="0" anchor="t">
            <a:normAutofit lnSpcReduction="10000"/>
          </a:bodyPr>
          <a:lstStyle/>
          <a:p>
            <a:r>
              <a:rPr lang="en-US" dirty="0">
                <a:solidFill>
                  <a:srgbClr val="002060"/>
                </a:solidFill>
                <a:latin typeface="Segoe UI Semibold" panose="020B0702040204020203" pitchFamily="34" charset="0"/>
                <a:cs typeface="Segoe UI Semibold" panose="020B0702040204020203" pitchFamily="34" charset="0"/>
              </a:rPr>
              <a:t>Attrition by Gender:</a:t>
            </a:r>
          </a:p>
          <a:p>
            <a:r>
              <a:rPr lang="en-US" dirty="0">
                <a:solidFill>
                  <a:schemeClr val="accent6">
                    <a:lumMod val="50000"/>
                  </a:schemeClr>
                </a:solidFill>
              </a:rPr>
              <a:t>The HR Department faces challenges in understanding the attrition patterns based on gender, making it difficult to identify any gender related disparities and implement targeted retention strategies.</a:t>
            </a:r>
          </a:p>
          <a:p>
            <a:endParaRPr lang="en-US" dirty="0">
              <a:solidFill>
                <a:schemeClr val="accent6">
                  <a:lumMod val="50000"/>
                </a:schemeClr>
              </a:solidFill>
            </a:endParaRPr>
          </a:p>
          <a:p>
            <a:r>
              <a:rPr lang="en-US" dirty="0">
                <a:solidFill>
                  <a:srgbClr val="002060"/>
                </a:solidFill>
                <a:latin typeface="Segoe UI Semibold" panose="020B0702040204020203" pitchFamily="34" charset="0"/>
                <a:cs typeface="Segoe UI Semibold" panose="020B0702040204020203" pitchFamily="34" charset="0"/>
              </a:rPr>
              <a:t>Department wise Attrition:</a:t>
            </a:r>
          </a:p>
          <a:p>
            <a:r>
              <a:rPr lang="en-US" dirty="0">
                <a:solidFill>
                  <a:schemeClr val="accent6">
                    <a:lumMod val="50000"/>
                  </a:schemeClr>
                </a:solidFill>
              </a:rPr>
              <a:t>The HR Department lacks visualizations to showcase attrition rates across different departments. This hinders their ability to identify departments with higher attrition rates and address any underlying issues or concerns effectively.</a:t>
            </a:r>
          </a:p>
          <a:p>
            <a:endParaRPr lang="en-US" dirty="0">
              <a:solidFill>
                <a:schemeClr val="accent6">
                  <a:lumMod val="50000"/>
                </a:schemeClr>
              </a:solidFill>
            </a:endParaRPr>
          </a:p>
          <a:p>
            <a:r>
              <a:rPr lang="en-US" dirty="0">
                <a:solidFill>
                  <a:srgbClr val="002060"/>
                </a:solidFill>
                <a:latin typeface="Segoe UI Semibold" panose="020B0702040204020203" pitchFamily="34" charset="0"/>
                <a:cs typeface="Segoe UI Semibold" panose="020B0702040204020203" pitchFamily="34" charset="0"/>
              </a:rPr>
              <a:t>Attrition by Age:</a:t>
            </a:r>
          </a:p>
          <a:p>
            <a:r>
              <a:rPr lang="en-US" dirty="0">
                <a:solidFill>
                  <a:schemeClr val="accent6">
                    <a:lumMod val="50000"/>
                  </a:schemeClr>
                </a:solidFill>
              </a:rPr>
              <a:t>The HR department requires visual representations to analyze the attrition of employees across various age groups.</a:t>
            </a:r>
          </a:p>
          <a:p>
            <a:pPr>
              <a:lnSpc>
                <a:spcPct val="100000"/>
              </a:lnSpc>
            </a:pPr>
            <a:endParaRPr lang="en-US" dirty="0">
              <a:solidFill>
                <a:srgbClr val="002060"/>
              </a:solidFill>
              <a:latin typeface="Segoe UI Semibold" panose="020B0702040204020203" pitchFamily="34" charset="0"/>
              <a:cs typeface="Segoe UI Semibold" panose="020B0702040204020203" pitchFamily="34" charset="0"/>
            </a:endParaRPr>
          </a:p>
          <a:p>
            <a:pPr>
              <a:lnSpc>
                <a:spcPct val="100000"/>
              </a:lnSpc>
            </a:pPr>
            <a:endParaRPr lang="en-US" dirty="0">
              <a:solidFill>
                <a:srgbClr val="002060"/>
              </a:solidFill>
              <a:latin typeface="Segoe UI Semibold" panose="020B0702040204020203" pitchFamily="34" charset="0"/>
              <a:cs typeface="Segoe UI Semibold" panose="020B0702040204020203" pitchFamily="34" charset="0"/>
            </a:endParaRP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HR ANALYTICS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599" y="6398527"/>
            <a:ext cx="4114800" cy="365125"/>
          </a:xfrm>
        </p:spPr>
        <p:txBody>
          <a:bodyPr/>
          <a:lstStyle/>
          <a:p>
            <a:r>
              <a:rPr lang="en-US" dirty="0"/>
              <a:t>HR ANALYTICS</a:t>
            </a:r>
          </a:p>
          <a:p>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
        <p:nvSpPr>
          <p:cNvPr id="12" name="Content Placeholder 11">
            <a:extLst>
              <a:ext uri="{FF2B5EF4-FFF2-40B4-BE49-F238E27FC236}">
                <a16:creationId xmlns:a16="http://schemas.microsoft.com/office/drawing/2014/main" id="{60BC3271-71A0-80C2-C18C-DF3543236C5B}"/>
              </a:ext>
            </a:extLst>
          </p:cNvPr>
          <p:cNvSpPr>
            <a:spLocks noGrp="1"/>
          </p:cNvSpPr>
          <p:nvPr>
            <p:ph idx="1"/>
          </p:nvPr>
        </p:nvSpPr>
        <p:spPr>
          <a:xfrm>
            <a:off x="674139" y="-310697"/>
            <a:ext cx="10843721" cy="5659739"/>
          </a:xfrm>
        </p:spPr>
        <p:txBody>
          <a:bodyPr>
            <a:normAutofit/>
          </a:bodyPr>
          <a:lstStyle/>
          <a:p>
            <a:endParaRPr lang="en-IN" dirty="0"/>
          </a:p>
          <a:p>
            <a:endParaRPr lang="en-US" sz="2000" dirty="0">
              <a:solidFill>
                <a:srgbClr val="002060"/>
              </a:solidFill>
              <a:latin typeface="Segoe UI Semibold" panose="020B0702040204020203" pitchFamily="34" charset="0"/>
              <a:cs typeface="Segoe UI Semibold" panose="020B0702040204020203" pitchFamily="34" charset="0"/>
            </a:endParaRPr>
          </a:p>
          <a:p>
            <a:r>
              <a:rPr lang="en-US" sz="2000" dirty="0">
                <a:solidFill>
                  <a:srgbClr val="002060"/>
                </a:solidFill>
                <a:latin typeface="Segoe UI Semibold" panose="020B0702040204020203" pitchFamily="34" charset="0"/>
                <a:cs typeface="Segoe UI Semibold" panose="020B0702040204020203" pitchFamily="34" charset="0"/>
              </a:rPr>
              <a:t>Job Satisfaction Ratings:</a:t>
            </a:r>
          </a:p>
          <a:p>
            <a:r>
              <a:rPr lang="en-US" sz="2000" dirty="0">
                <a:solidFill>
                  <a:schemeClr val="accent6">
                    <a:lumMod val="50000"/>
                  </a:schemeClr>
                </a:solidFill>
              </a:rPr>
              <a:t>The HR department lacks visualizations to represent job satisfaction ratings, hindering their ability to measure employee engagement and overall job satisfaction levels effectively.</a:t>
            </a:r>
          </a:p>
          <a:p>
            <a:endParaRPr lang="en-US" sz="2000" dirty="0">
              <a:solidFill>
                <a:schemeClr val="accent6">
                  <a:lumMod val="50000"/>
                </a:schemeClr>
              </a:solidFill>
            </a:endParaRPr>
          </a:p>
          <a:p>
            <a:r>
              <a:rPr lang="en-IN" dirty="0">
                <a:solidFill>
                  <a:srgbClr val="002060"/>
                </a:solidFill>
                <a:latin typeface="Segoe UI Semibold" panose="020B0702040204020203" pitchFamily="34" charset="0"/>
                <a:cs typeface="Segoe UI Semibold" panose="020B0702040204020203" pitchFamily="34" charset="0"/>
              </a:rPr>
              <a:t>Education Field wise Attrition:</a:t>
            </a:r>
          </a:p>
          <a:p>
            <a:r>
              <a:rPr lang="en-IN" dirty="0">
                <a:solidFill>
                  <a:schemeClr val="accent6">
                    <a:lumMod val="50000"/>
                  </a:schemeClr>
                </a:solidFill>
                <a:cs typeface="Segoe UI Semibold" panose="020B0702040204020203" pitchFamily="34" charset="0"/>
              </a:rPr>
              <a:t>The HR department requires visual representations to analyse attrition rates based on education fields. This helps identify specific educational backgrounds that may be associated with higher attrition, enabling the organisation to tailor retention strategies accordingly.</a:t>
            </a:r>
          </a:p>
          <a:p>
            <a:endParaRPr lang="en-IN" dirty="0">
              <a:solidFill>
                <a:schemeClr val="accent6">
                  <a:lumMod val="50000"/>
                </a:schemeClr>
              </a:solidFill>
              <a:cs typeface="Segoe UI Semibold" panose="020B0702040204020203" pitchFamily="34" charset="0"/>
            </a:endParaRPr>
          </a:p>
          <a:p>
            <a:r>
              <a:rPr lang="en-IN" dirty="0">
                <a:solidFill>
                  <a:srgbClr val="002060"/>
                </a:solidFill>
                <a:latin typeface="Segoe UI Semibold" panose="020B0702040204020203" pitchFamily="34" charset="0"/>
                <a:cs typeface="Segoe UI Semibold" panose="020B0702040204020203" pitchFamily="34" charset="0"/>
              </a:rPr>
              <a:t>Attrition Rate by Gender for Different Age Groups:</a:t>
            </a:r>
          </a:p>
          <a:p>
            <a:r>
              <a:rPr lang="en-IN" dirty="0">
                <a:solidFill>
                  <a:schemeClr val="accent6">
                    <a:lumMod val="50000"/>
                  </a:schemeClr>
                </a:solidFill>
                <a:cs typeface="Segoe UI Semibold" panose="020B0702040204020203" pitchFamily="34" charset="0"/>
              </a:rPr>
              <a:t>The HR department lacks visualisations that display attrition rates based on gender and different age groups. This makes it challenging to identify any age and gender-related attrition trends, preventing the organisation from implementing targeted retention strategies for specific employee segments.</a:t>
            </a:r>
          </a:p>
        </p:txBody>
      </p:sp>
    </p:spTree>
    <p:extLst>
      <p:ext uri="{BB962C8B-B14F-4D97-AF65-F5344CB8AC3E}">
        <p14:creationId xmlns:p14="http://schemas.microsoft.com/office/powerpoint/2010/main" val="27215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B0C46CC-F1DA-8D98-7491-3F9A80617CA1}"/>
              </a:ext>
            </a:extLst>
          </p:cNvPr>
          <p:cNvSpPr>
            <a:spLocks noGrp="1"/>
          </p:cNvSpPr>
          <p:nvPr>
            <p:ph type="dt" sz="half" idx="25"/>
          </p:nvPr>
        </p:nvSpPr>
        <p:spPr>
          <a:xfrm>
            <a:off x="381000" y="6356350"/>
            <a:ext cx="2743200" cy="365125"/>
          </a:xfrm>
        </p:spPr>
        <p:txBody>
          <a:bodyPr/>
          <a:lstStyle/>
          <a:p>
            <a:r>
              <a:rPr lang="en-US" dirty="0"/>
              <a:t>9/8/20XX</a:t>
            </a:r>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4</a:t>
            </a:fld>
            <a:endParaRPr lang="en-US" dirty="0"/>
          </a:p>
        </p:txBody>
      </p:sp>
      <p:sp>
        <p:nvSpPr>
          <p:cNvPr id="2" name="TextBox 1">
            <a:extLst>
              <a:ext uri="{FF2B5EF4-FFF2-40B4-BE49-F238E27FC236}">
                <a16:creationId xmlns:a16="http://schemas.microsoft.com/office/drawing/2014/main" id="{F858C6AD-49F3-D83B-F677-C565F1030AB8}"/>
              </a:ext>
            </a:extLst>
          </p:cNvPr>
          <p:cNvSpPr txBox="1"/>
          <p:nvPr/>
        </p:nvSpPr>
        <p:spPr>
          <a:xfrm>
            <a:off x="283029" y="-19892"/>
            <a:ext cx="2634343" cy="553998"/>
          </a:xfrm>
          <a:prstGeom prst="rect">
            <a:avLst/>
          </a:prstGeom>
          <a:noFill/>
        </p:spPr>
        <p:txBody>
          <a:bodyPr wrap="square" rtlCol="0">
            <a:spAutoFit/>
          </a:bodyPr>
          <a:lstStyle/>
          <a:p>
            <a:r>
              <a:rPr lang="en-IN" sz="3000" dirty="0">
                <a:solidFill>
                  <a:schemeClr val="accent2">
                    <a:lumMod val="50000"/>
                  </a:schemeClr>
                </a:solidFill>
                <a:latin typeface="Lato Black" panose="020F0A02020204030203" pitchFamily="34" charset="0"/>
              </a:rPr>
              <a:t>Power BI </a:t>
            </a:r>
          </a:p>
        </p:txBody>
      </p:sp>
      <p:pic>
        <p:nvPicPr>
          <p:cNvPr id="7" name="Picture 6">
            <a:hlinkClick r:id="rId3" action="ppaction://hlinkfile"/>
            <a:extLst>
              <a:ext uri="{FF2B5EF4-FFF2-40B4-BE49-F238E27FC236}">
                <a16:creationId xmlns:a16="http://schemas.microsoft.com/office/drawing/2014/main" id="{EF81DB5D-A452-44F9-4126-AC7864BAD506}"/>
              </a:ext>
            </a:extLst>
          </p:cNvPr>
          <p:cNvPicPr>
            <a:picLocks noChangeAspect="1"/>
          </p:cNvPicPr>
          <p:nvPr/>
        </p:nvPicPr>
        <p:blipFill>
          <a:blip r:embed="rId4"/>
          <a:stretch>
            <a:fillRect/>
          </a:stretch>
        </p:blipFill>
        <p:spPr>
          <a:xfrm>
            <a:off x="125186" y="523219"/>
            <a:ext cx="11941627" cy="6198256"/>
          </a:xfrm>
          <a:prstGeom prst="rect">
            <a:avLst/>
          </a:prstGeom>
        </p:spPr>
      </p:pic>
      <p:sp>
        <p:nvSpPr>
          <p:cNvPr id="9" name="TextBox 8">
            <a:extLst>
              <a:ext uri="{FF2B5EF4-FFF2-40B4-BE49-F238E27FC236}">
                <a16:creationId xmlns:a16="http://schemas.microsoft.com/office/drawing/2014/main" id="{6A4FF5E7-4551-D9DF-3C1D-03DA7812D9B0}"/>
              </a:ext>
            </a:extLst>
          </p:cNvPr>
          <p:cNvSpPr txBox="1"/>
          <p:nvPr/>
        </p:nvSpPr>
        <p:spPr>
          <a:xfrm>
            <a:off x="3461657" y="87086"/>
            <a:ext cx="2307772" cy="436133"/>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39626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B0C46CC-F1DA-8D98-7491-3F9A80617CA1}"/>
              </a:ext>
            </a:extLst>
          </p:cNvPr>
          <p:cNvSpPr>
            <a:spLocks noGrp="1"/>
          </p:cNvSpPr>
          <p:nvPr>
            <p:ph type="dt" sz="half" idx="25"/>
          </p:nvPr>
        </p:nvSpPr>
        <p:spPr>
          <a:xfrm>
            <a:off x="381000" y="6356350"/>
            <a:ext cx="2743200" cy="365125"/>
          </a:xfrm>
        </p:spPr>
        <p:txBody>
          <a:bodyPr/>
          <a:lstStyle/>
          <a:p>
            <a:r>
              <a:rPr lang="en-US" dirty="0"/>
              <a:t>9/8/20XX</a:t>
            </a:r>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5</a:t>
            </a:fld>
            <a:endParaRPr lang="en-US" dirty="0"/>
          </a:p>
        </p:txBody>
      </p:sp>
      <p:sp>
        <p:nvSpPr>
          <p:cNvPr id="2" name="TextBox 1">
            <a:extLst>
              <a:ext uri="{FF2B5EF4-FFF2-40B4-BE49-F238E27FC236}">
                <a16:creationId xmlns:a16="http://schemas.microsoft.com/office/drawing/2014/main" id="{F858C6AD-49F3-D83B-F677-C565F1030AB8}"/>
              </a:ext>
            </a:extLst>
          </p:cNvPr>
          <p:cNvSpPr txBox="1"/>
          <p:nvPr/>
        </p:nvSpPr>
        <p:spPr>
          <a:xfrm>
            <a:off x="239486" y="0"/>
            <a:ext cx="2634343" cy="553998"/>
          </a:xfrm>
          <a:prstGeom prst="rect">
            <a:avLst/>
          </a:prstGeom>
          <a:noFill/>
        </p:spPr>
        <p:txBody>
          <a:bodyPr wrap="square" rtlCol="0">
            <a:spAutoFit/>
          </a:bodyPr>
          <a:lstStyle/>
          <a:p>
            <a:r>
              <a:rPr lang="en-IN" sz="3000" dirty="0">
                <a:solidFill>
                  <a:schemeClr val="accent2">
                    <a:lumMod val="50000"/>
                  </a:schemeClr>
                </a:solidFill>
                <a:latin typeface="Lato Black" panose="020F0A02020204030203" pitchFamily="34" charset="0"/>
              </a:rPr>
              <a:t>TABLEAU</a:t>
            </a:r>
          </a:p>
        </p:txBody>
      </p:sp>
      <p:pic>
        <p:nvPicPr>
          <p:cNvPr id="8" name="Picture 7">
            <a:extLst>
              <a:ext uri="{FF2B5EF4-FFF2-40B4-BE49-F238E27FC236}">
                <a16:creationId xmlns:a16="http://schemas.microsoft.com/office/drawing/2014/main" id="{91CBE5F1-23A6-7E18-73B5-AB2672E321AA}"/>
              </a:ext>
            </a:extLst>
          </p:cNvPr>
          <p:cNvPicPr>
            <a:picLocks noChangeAspect="1"/>
          </p:cNvPicPr>
          <p:nvPr/>
        </p:nvPicPr>
        <p:blipFill>
          <a:blip r:embed="rId3"/>
          <a:stretch>
            <a:fillRect/>
          </a:stretch>
        </p:blipFill>
        <p:spPr>
          <a:xfrm>
            <a:off x="130629" y="553998"/>
            <a:ext cx="11898085" cy="6167477"/>
          </a:xfrm>
          <a:prstGeom prst="rect">
            <a:avLst/>
          </a:prstGeom>
        </p:spPr>
      </p:pic>
    </p:spTree>
    <p:extLst>
      <p:ext uri="{BB962C8B-B14F-4D97-AF65-F5344CB8AC3E}">
        <p14:creationId xmlns:p14="http://schemas.microsoft.com/office/powerpoint/2010/main" val="344324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B0C46CC-F1DA-8D98-7491-3F9A80617CA1}"/>
              </a:ext>
            </a:extLst>
          </p:cNvPr>
          <p:cNvSpPr>
            <a:spLocks noGrp="1"/>
          </p:cNvSpPr>
          <p:nvPr>
            <p:ph type="dt" sz="half" idx="25"/>
          </p:nvPr>
        </p:nvSpPr>
        <p:spPr>
          <a:xfrm>
            <a:off x="381000" y="6356350"/>
            <a:ext cx="2743200" cy="365125"/>
          </a:xfrm>
        </p:spPr>
        <p:txBody>
          <a:bodyPr/>
          <a:lstStyle/>
          <a:p>
            <a:r>
              <a:rPr lang="en-US" dirty="0"/>
              <a:t>9/8/20XX</a:t>
            </a:r>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6</a:t>
            </a:fld>
            <a:endParaRPr lang="en-US" dirty="0"/>
          </a:p>
        </p:txBody>
      </p:sp>
      <p:sp>
        <p:nvSpPr>
          <p:cNvPr id="2" name="TextBox 1">
            <a:extLst>
              <a:ext uri="{FF2B5EF4-FFF2-40B4-BE49-F238E27FC236}">
                <a16:creationId xmlns:a16="http://schemas.microsoft.com/office/drawing/2014/main" id="{F858C6AD-49F3-D83B-F677-C565F1030AB8}"/>
              </a:ext>
            </a:extLst>
          </p:cNvPr>
          <p:cNvSpPr txBox="1"/>
          <p:nvPr/>
        </p:nvSpPr>
        <p:spPr>
          <a:xfrm>
            <a:off x="228601" y="0"/>
            <a:ext cx="2634343" cy="553998"/>
          </a:xfrm>
          <a:prstGeom prst="rect">
            <a:avLst/>
          </a:prstGeom>
          <a:noFill/>
        </p:spPr>
        <p:txBody>
          <a:bodyPr wrap="square" rtlCol="0">
            <a:spAutoFit/>
          </a:bodyPr>
          <a:lstStyle/>
          <a:p>
            <a:r>
              <a:rPr lang="en-IN" sz="3000" dirty="0">
                <a:solidFill>
                  <a:schemeClr val="accent2">
                    <a:lumMod val="50000"/>
                  </a:schemeClr>
                </a:solidFill>
                <a:latin typeface="Lato Black" panose="020F0A02020204030203" pitchFamily="34" charset="0"/>
              </a:rPr>
              <a:t>MS Excel</a:t>
            </a:r>
          </a:p>
        </p:txBody>
      </p:sp>
      <p:pic>
        <p:nvPicPr>
          <p:cNvPr id="7" name="Picture 6">
            <a:extLst>
              <a:ext uri="{FF2B5EF4-FFF2-40B4-BE49-F238E27FC236}">
                <a16:creationId xmlns:a16="http://schemas.microsoft.com/office/drawing/2014/main" id="{60359E24-A769-404F-6199-D31D3A45D73B}"/>
              </a:ext>
            </a:extLst>
          </p:cNvPr>
          <p:cNvPicPr>
            <a:picLocks noChangeAspect="1"/>
          </p:cNvPicPr>
          <p:nvPr/>
        </p:nvPicPr>
        <p:blipFill>
          <a:blip r:embed="rId3"/>
          <a:stretch>
            <a:fillRect/>
          </a:stretch>
        </p:blipFill>
        <p:spPr>
          <a:xfrm>
            <a:off x="130628" y="553997"/>
            <a:ext cx="11930743" cy="6167478"/>
          </a:xfrm>
          <a:prstGeom prst="rect">
            <a:avLst/>
          </a:prstGeom>
        </p:spPr>
      </p:pic>
    </p:spTree>
    <p:extLst>
      <p:ext uri="{BB962C8B-B14F-4D97-AF65-F5344CB8AC3E}">
        <p14:creationId xmlns:p14="http://schemas.microsoft.com/office/powerpoint/2010/main" val="398455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B0C46CC-F1DA-8D98-7491-3F9A80617CA1}"/>
              </a:ext>
            </a:extLst>
          </p:cNvPr>
          <p:cNvSpPr>
            <a:spLocks noGrp="1"/>
          </p:cNvSpPr>
          <p:nvPr>
            <p:ph type="dt" sz="half" idx="25"/>
          </p:nvPr>
        </p:nvSpPr>
        <p:spPr>
          <a:xfrm>
            <a:off x="381000" y="6356350"/>
            <a:ext cx="2743200" cy="365125"/>
          </a:xfrm>
        </p:spPr>
        <p:txBody>
          <a:bodyPr/>
          <a:lstStyle/>
          <a:p>
            <a:r>
              <a:rPr lang="en-US" dirty="0"/>
              <a:t>9/8/20XX</a:t>
            </a:r>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7</a:t>
            </a:fld>
            <a:endParaRPr lang="en-US" dirty="0"/>
          </a:p>
        </p:txBody>
      </p:sp>
      <p:sp>
        <p:nvSpPr>
          <p:cNvPr id="2" name="TextBox 1">
            <a:extLst>
              <a:ext uri="{FF2B5EF4-FFF2-40B4-BE49-F238E27FC236}">
                <a16:creationId xmlns:a16="http://schemas.microsoft.com/office/drawing/2014/main" id="{F858C6AD-49F3-D83B-F677-C565F1030AB8}"/>
              </a:ext>
            </a:extLst>
          </p:cNvPr>
          <p:cNvSpPr txBox="1"/>
          <p:nvPr/>
        </p:nvSpPr>
        <p:spPr>
          <a:xfrm>
            <a:off x="228601" y="0"/>
            <a:ext cx="3189513" cy="553998"/>
          </a:xfrm>
          <a:prstGeom prst="rect">
            <a:avLst/>
          </a:prstGeom>
          <a:noFill/>
        </p:spPr>
        <p:txBody>
          <a:bodyPr wrap="square" rtlCol="0">
            <a:spAutoFit/>
          </a:bodyPr>
          <a:lstStyle/>
          <a:p>
            <a:r>
              <a:rPr lang="en-IN" sz="3000" dirty="0">
                <a:solidFill>
                  <a:schemeClr val="accent2">
                    <a:lumMod val="50000"/>
                  </a:schemeClr>
                </a:solidFill>
                <a:latin typeface="Lato Black" panose="020F0A02020204030203" pitchFamily="34" charset="0"/>
              </a:rPr>
              <a:t>MySQL(Queries)</a:t>
            </a:r>
          </a:p>
        </p:txBody>
      </p:sp>
      <p:pic>
        <p:nvPicPr>
          <p:cNvPr id="8" name="Picture 7">
            <a:extLst>
              <a:ext uri="{FF2B5EF4-FFF2-40B4-BE49-F238E27FC236}">
                <a16:creationId xmlns:a16="http://schemas.microsoft.com/office/drawing/2014/main" id="{4AC1B518-734E-89F2-488A-67C5D03768AD}"/>
              </a:ext>
            </a:extLst>
          </p:cNvPr>
          <p:cNvPicPr>
            <a:picLocks noChangeAspect="1"/>
          </p:cNvPicPr>
          <p:nvPr/>
        </p:nvPicPr>
        <p:blipFill>
          <a:blip r:embed="rId3"/>
          <a:stretch>
            <a:fillRect/>
          </a:stretch>
        </p:blipFill>
        <p:spPr>
          <a:xfrm>
            <a:off x="5606142" y="3624943"/>
            <a:ext cx="6520542" cy="3096532"/>
          </a:xfrm>
          <a:prstGeom prst="rect">
            <a:avLst/>
          </a:prstGeom>
        </p:spPr>
      </p:pic>
      <p:pic>
        <p:nvPicPr>
          <p:cNvPr id="12" name="Picture 11">
            <a:extLst>
              <a:ext uri="{FF2B5EF4-FFF2-40B4-BE49-F238E27FC236}">
                <a16:creationId xmlns:a16="http://schemas.microsoft.com/office/drawing/2014/main" id="{C3AC93BA-8C3D-A18D-AA78-98D098812EBD}"/>
              </a:ext>
            </a:extLst>
          </p:cNvPr>
          <p:cNvPicPr>
            <a:picLocks noChangeAspect="1"/>
          </p:cNvPicPr>
          <p:nvPr/>
        </p:nvPicPr>
        <p:blipFill>
          <a:blip r:embed="rId4"/>
          <a:stretch>
            <a:fillRect/>
          </a:stretch>
        </p:blipFill>
        <p:spPr>
          <a:xfrm>
            <a:off x="65316" y="553998"/>
            <a:ext cx="5449960" cy="6167477"/>
          </a:xfrm>
          <a:prstGeom prst="rect">
            <a:avLst/>
          </a:prstGeom>
        </p:spPr>
      </p:pic>
      <p:pic>
        <p:nvPicPr>
          <p:cNvPr id="14" name="Picture 13">
            <a:extLst>
              <a:ext uri="{FF2B5EF4-FFF2-40B4-BE49-F238E27FC236}">
                <a16:creationId xmlns:a16="http://schemas.microsoft.com/office/drawing/2014/main" id="{E9832D3B-2D16-8F54-0FA3-00324AF19E31}"/>
              </a:ext>
            </a:extLst>
          </p:cNvPr>
          <p:cNvPicPr>
            <a:picLocks noChangeAspect="1"/>
          </p:cNvPicPr>
          <p:nvPr/>
        </p:nvPicPr>
        <p:blipFill>
          <a:blip r:embed="rId5"/>
          <a:stretch>
            <a:fillRect/>
          </a:stretch>
        </p:blipFill>
        <p:spPr>
          <a:xfrm>
            <a:off x="5606142" y="553998"/>
            <a:ext cx="6520542" cy="2983860"/>
          </a:xfrm>
          <a:prstGeom prst="rect">
            <a:avLst/>
          </a:prstGeom>
        </p:spPr>
      </p:pic>
    </p:spTree>
    <p:extLst>
      <p:ext uri="{BB962C8B-B14F-4D97-AF65-F5344CB8AC3E}">
        <p14:creationId xmlns:p14="http://schemas.microsoft.com/office/powerpoint/2010/main" val="1655273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latin typeface="Lato Black" panose="020F0A02020204030203" pitchFamily="34" charset="0"/>
              </a:rPr>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dirty="0">
                <a:latin typeface="Segoe UI Semibold" panose="020B0702040204020203" pitchFamily="34" charset="0"/>
                <a:cs typeface="Segoe UI Semibold" panose="020B0702040204020203" pitchFamily="34" charset="0"/>
              </a:rPr>
              <a:t>Swapnil Paraskar</a:t>
            </a:r>
          </a:p>
          <a:p>
            <a:r>
              <a:rPr lang="en-US" dirty="0">
                <a:latin typeface="Segoe UI Semibold" panose="020B0702040204020203" pitchFamily="34" charset="0"/>
                <a:cs typeface="Segoe UI Semibold" panose="020B0702040204020203" pitchFamily="34" charset="0"/>
              </a:rPr>
              <a:t>swapnilparaskar78@gmail.com</a:t>
            </a:r>
          </a:p>
          <a:p>
            <a:endParaRPr lang="en-US" dirty="0"/>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25C03C-2AB9-472A-B845-6A8AF27BB7FC}">
  <ds:schemaRefs>
    <ds:schemaRef ds:uri="71af3243-3dd4-4a8d-8c0d-dd76da1f02a5"/>
    <ds:schemaRef ds:uri="http://schemas.microsoft.com/office/2006/documentManagement/types"/>
    <ds:schemaRef ds:uri="230e9df3-be65-4c73-a93b-d1236ebd677e"/>
    <ds:schemaRef ds:uri="http://www.w3.org/XML/1998/namespace"/>
    <ds:schemaRef ds:uri="http://purl.org/dc/terms/"/>
    <ds:schemaRef ds:uri="http://purl.org/dc/dcmitype/"/>
    <ds:schemaRef ds:uri="http://schemas.microsoft.com/office/infopath/2007/PartnerControls"/>
    <ds:schemaRef ds:uri="http://schemas.openxmlformats.org/package/2006/metadata/core-properties"/>
    <ds:schemaRef ds:uri="http://schemas.microsoft.com/sharepoint/v3"/>
    <ds:schemaRef ds:uri="16c05727-aa75-4e4a-9b5f-8a80a1165891"/>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143</TotalTime>
  <Words>270</Words>
  <Application>Microsoft Office PowerPoint</Application>
  <PresentationFormat>Widescreen</PresentationFormat>
  <Paragraphs>51</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Lato Black</vt:lpstr>
      <vt:lpstr>Lucida Bright</vt:lpstr>
      <vt:lpstr>Segoe UI Semibold</vt:lpstr>
      <vt:lpstr>Tenorite</vt:lpstr>
      <vt:lpstr>Custom</vt:lpstr>
      <vt:lpstr>HR ANALYTICS Project</vt:lpstr>
      <vt:lpstr>Problem Statement</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Swapnil Paraskar</dc:creator>
  <cp:lastModifiedBy>Swapnil Paraskar</cp:lastModifiedBy>
  <cp:revision>2</cp:revision>
  <dcterms:created xsi:type="dcterms:W3CDTF">2024-06-26T07:22:00Z</dcterms:created>
  <dcterms:modified xsi:type="dcterms:W3CDTF">2024-06-29T07:26:25Z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