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2E2D6A-9E8D-4392-B897-400B253D557C}"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73C9136-ACF7-4C4F-A2AF-4D3CD09B34FE}" type="slidenum">
              <a:rPr lang="en-IN" smtClean="0"/>
              <a:t>‹#›</a:t>
            </a:fld>
            <a:endParaRPr lang="en-IN"/>
          </a:p>
        </p:txBody>
      </p:sp>
    </p:spTree>
    <p:extLst>
      <p:ext uri="{BB962C8B-B14F-4D97-AF65-F5344CB8AC3E}">
        <p14:creationId xmlns:p14="http://schemas.microsoft.com/office/powerpoint/2010/main" val="561769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E2D6A-9E8D-4392-B897-400B253D557C}"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3C9136-ACF7-4C4F-A2AF-4D3CD09B34FE}" type="slidenum">
              <a:rPr lang="en-IN" smtClean="0"/>
              <a:t>‹#›</a:t>
            </a:fld>
            <a:endParaRPr lang="en-IN"/>
          </a:p>
        </p:txBody>
      </p:sp>
    </p:spTree>
    <p:extLst>
      <p:ext uri="{BB962C8B-B14F-4D97-AF65-F5344CB8AC3E}">
        <p14:creationId xmlns:p14="http://schemas.microsoft.com/office/powerpoint/2010/main" val="1345082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E2D6A-9E8D-4392-B897-400B253D557C}"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3C9136-ACF7-4C4F-A2AF-4D3CD09B34F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2372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42E2D6A-9E8D-4392-B897-400B253D557C}"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3C9136-ACF7-4C4F-A2AF-4D3CD09B34FE}" type="slidenum">
              <a:rPr lang="en-IN" smtClean="0"/>
              <a:t>‹#›</a:t>
            </a:fld>
            <a:endParaRPr lang="en-IN"/>
          </a:p>
        </p:txBody>
      </p:sp>
    </p:spTree>
    <p:extLst>
      <p:ext uri="{BB962C8B-B14F-4D97-AF65-F5344CB8AC3E}">
        <p14:creationId xmlns:p14="http://schemas.microsoft.com/office/powerpoint/2010/main" val="111832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42E2D6A-9E8D-4392-B897-400B253D557C}"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3C9136-ACF7-4C4F-A2AF-4D3CD09B34F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4820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42E2D6A-9E8D-4392-B897-400B253D557C}"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3C9136-ACF7-4C4F-A2AF-4D3CD09B34FE}" type="slidenum">
              <a:rPr lang="en-IN" smtClean="0"/>
              <a:t>‹#›</a:t>
            </a:fld>
            <a:endParaRPr lang="en-IN"/>
          </a:p>
        </p:txBody>
      </p:sp>
    </p:spTree>
    <p:extLst>
      <p:ext uri="{BB962C8B-B14F-4D97-AF65-F5344CB8AC3E}">
        <p14:creationId xmlns:p14="http://schemas.microsoft.com/office/powerpoint/2010/main" val="3024590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E2D6A-9E8D-4392-B897-400B253D557C}"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3C9136-ACF7-4C4F-A2AF-4D3CD09B34FE}" type="slidenum">
              <a:rPr lang="en-IN" smtClean="0"/>
              <a:t>‹#›</a:t>
            </a:fld>
            <a:endParaRPr lang="en-IN"/>
          </a:p>
        </p:txBody>
      </p:sp>
    </p:spTree>
    <p:extLst>
      <p:ext uri="{BB962C8B-B14F-4D97-AF65-F5344CB8AC3E}">
        <p14:creationId xmlns:p14="http://schemas.microsoft.com/office/powerpoint/2010/main" val="254569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E2D6A-9E8D-4392-B897-400B253D557C}"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3C9136-ACF7-4C4F-A2AF-4D3CD09B34FE}" type="slidenum">
              <a:rPr lang="en-IN" smtClean="0"/>
              <a:t>‹#›</a:t>
            </a:fld>
            <a:endParaRPr lang="en-IN"/>
          </a:p>
        </p:txBody>
      </p:sp>
    </p:spTree>
    <p:extLst>
      <p:ext uri="{BB962C8B-B14F-4D97-AF65-F5344CB8AC3E}">
        <p14:creationId xmlns:p14="http://schemas.microsoft.com/office/powerpoint/2010/main" val="283490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E2D6A-9E8D-4392-B897-400B253D557C}"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3C9136-ACF7-4C4F-A2AF-4D3CD09B34FE}" type="slidenum">
              <a:rPr lang="en-IN" smtClean="0"/>
              <a:t>‹#›</a:t>
            </a:fld>
            <a:endParaRPr lang="en-IN"/>
          </a:p>
        </p:txBody>
      </p:sp>
    </p:spTree>
    <p:extLst>
      <p:ext uri="{BB962C8B-B14F-4D97-AF65-F5344CB8AC3E}">
        <p14:creationId xmlns:p14="http://schemas.microsoft.com/office/powerpoint/2010/main" val="4188740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E2D6A-9E8D-4392-B897-400B253D557C}"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3C9136-ACF7-4C4F-A2AF-4D3CD09B34FE}" type="slidenum">
              <a:rPr lang="en-IN" smtClean="0"/>
              <a:t>‹#›</a:t>
            </a:fld>
            <a:endParaRPr lang="en-IN"/>
          </a:p>
        </p:txBody>
      </p:sp>
    </p:spTree>
    <p:extLst>
      <p:ext uri="{BB962C8B-B14F-4D97-AF65-F5344CB8AC3E}">
        <p14:creationId xmlns:p14="http://schemas.microsoft.com/office/powerpoint/2010/main" val="291472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2E2D6A-9E8D-4392-B897-400B253D557C}"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73C9136-ACF7-4C4F-A2AF-4D3CD09B34FE}" type="slidenum">
              <a:rPr lang="en-IN" smtClean="0"/>
              <a:t>‹#›</a:t>
            </a:fld>
            <a:endParaRPr lang="en-IN"/>
          </a:p>
        </p:txBody>
      </p:sp>
    </p:spTree>
    <p:extLst>
      <p:ext uri="{BB962C8B-B14F-4D97-AF65-F5344CB8AC3E}">
        <p14:creationId xmlns:p14="http://schemas.microsoft.com/office/powerpoint/2010/main" val="11243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2E2D6A-9E8D-4392-B897-400B253D557C}" type="datetimeFigureOut">
              <a:rPr lang="en-IN" smtClean="0"/>
              <a:t>16-07-2024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73C9136-ACF7-4C4F-A2AF-4D3CD09B34FE}" type="slidenum">
              <a:rPr lang="en-IN" smtClean="0"/>
              <a:t>‹#›</a:t>
            </a:fld>
            <a:endParaRPr lang="en-IN"/>
          </a:p>
        </p:txBody>
      </p:sp>
    </p:spTree>
    <p:extLst>
      <p:ext uri="{BB962C8B-B14F-4D97-AF65-F5344CB8AC3E}">
        <p14:creationId xmlns:p14="http://schemas.microsoft.com/office/powerpoint/2010/main" val="148576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2E2D6A-9E8D-4392-B897-400B253D557C}" type="datetimeFigureOut">
              <a:rPr lang="en-IN" smtClean="0"/>
              <a:t>16-07-2024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73C9136-ACF7-4C4F-A2AF-4D3CD09B34FE}" type="slidenum">
              <a:rPr lang="en-IN" smtClean="0"/>
              <a:t>‹#›</a:t>
            </a:fld>
            <a:endParaRPr lang="en-IN"/>
          </a:p>
        </p:txBody>
      </p:sp>
    </p:spTree>
    <p:extLst>
      <p:ext uri="{BB962C8B-B14F-4D97-AF65-F5344CB8AC3E}">
        <p14:creationId xmlns:p14="http://schemas.microsoft.com/office/powerpoint/2010/main" val="416403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E2D6A-9E8D-4392-B897-400B253D557C}" type="datetimeFigureOut">
              <a:rPr lang="en-IN" smtClean="0"/>
              <a:t>16-07-2024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73C9136-ACF7-4C4F-A2AF-4D3CD09B34FE}" type="slidenum">
              <a:rPr lang="en-IN" smtClean="0"/>
              <a:t>‹#›</a:t>
            </a:fld>
            <a:endParaRPr lang="en-IN"/>
          </a:p>
        </p:txBody>
      </p:sp>
    </p:spTree>
    <p:extLst>
      <p:ext uri="{BB962C8B-B14F-4D97-AF65-F5344CB8AC3E}">
        <p14:creationId xmlns:p14="http://schemas.microsoft.com/office/powerpoint/2010/main" val="382909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2E2D6A-9E8D-4392-B897-400B253D557C}"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73C9136-ACF7-4C4F-A2AF-4D3CD09B34FE}" type="slidenum">
              <a:rPr lang="en-IN" smtClean="0"/>
              <a:t>‹#›</a:t>
            </a:fld>
            <a:endParaRPr lang="en-IN"/>
          </a:p>
        </p:txBody>
      </p:sp>
    </p:spTree>
    <p:extLst>
      <p:ext uri="{BB962C8B-B14F-4D97-AF65-F5344CB8AC3E}">
        <p14:creationId xmlns:p14="http://schemas.microsoft.com/office/powerpoint/2010/main" val="201360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2E2D6A-9E8D-4392-B897-400B253D557C}"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3C9136-ACF7-4C4F-A2AF-4D3CD09B34FE}" type="slidenum">
              <a:rPr lang="en-IN" smtClean="0"/>
              <a:t>‹#›</a:t>
            </a:fld>
            <a:endParaRPr lang="en-IN"/>
          </a:p>
        </p:txBody>
      </p:sp>
    </p:spTree>
    <p:extLst>
      <p:ext uri="{BB962C8B-B14F-4D97-AF65-F5344CB8AC3E}">
        <p14:creationId xmlns:p14="http://schemas.microsoft.com/office/powerpoint/2010/main" val="195400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42E2D6A-9E8D-4392-B897-400B253D557C}" type="datetimeFigureOut">
              <a:rPr lang="en-IN" smtClean="0"/>
              <a:t>16-07-2024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73C9136-ACF7-4C4F-A2AF-4D3CD09B34FE}" type="slidenum">
              <a:rPr lang="en-IN" smtClean="0"/>
              <a:t>‹#›</a:t>
            </a:fld>
            <a:endParaRPr lang="en-IN"/>
          </a:p>
        </p:txBody>
      </p:sp>
    </p:spTree>
    <p:extLst>
      <p:ext uri="{BB962C8B-B14F-4D97-AF65-F5344CB8AC3E}">
        <p14:creationId xmlns:p14="http://schemas.microsoft.com/office/powerpoint/2010/main" val="2855450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9A1C-6DB9-8B6A-E608-18EC20E9B5AB}"/>
              </a:ext>
            </a:extLst>
          </p:cNvPr>
          <p:cNvSpPr>
            <a:spLocks noGrp="1"/>
          </p:cNvSpPr>
          <p:nvPr>
            <p:ph type="ctrTitle"/>
          </p:nvPr>
        </p:nvSpPr>
        <p:spPr/>
        <p:txBody>
          <a:bodyPr/>
          <a:lstStyle/>
          <a:p>
            <a:r>
              <a:rPr lang="en-IN" dirty="0"/>
              <a:t>Pizza Sales Analysis</a:t>
            </a:r>
          </a:p>
        </p:txBody>
      </p:sp>
      <p:sp>
        <p:nvSpPr>
          <p:cNvPr id="3" name="Subtitle 2">
            <a:extLst>
              <a:ext uri="{FF2B5EF4-FFF2-40B4-BE49-F238E27FC236}">
                <a16:creationId xmlns:a16="http://schemas.microsoft.com/office/drawing/2014/main" id="{A9C5FBE1-0E5B-C044-78B2-6A285396BB23}"/>
              </a:ext>
            </a:extLst>
          </p:cNvPr>
          <p:cNvSpPr>
            <a:spLocks noGrp="1"/>
          </p:cNvSpPr>
          <p:nvPr>
            <p:ph type="subTitle" idx="1"/>
          </p:nvPr>
        </p:nvSpPr>
        <p:spPr/>
        <p:txBody>
          <a:bodyPr/>
          <a:lstStyle/>
          <a:p>
            <a:r>
              <a:rPr lang="en-IN" dirty="0"/>
              <a:t>Swapnil Ranbhise</a:t>
            </a:r>
          </a:p>
        </p:txBody>
      </p:sp>
    </p:spTree>
    <p:extLst>
      <p:ext uri="{BB962C8B-B14F-4D97-AF65-F5344CB8AC3E}">
        <p14:creationId xmlns:p14="http://schemas.microsoft.com/office/powerpoint/2010/main" val="126782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D0DCF-13D7-F375-A722-40D88E172CFC}"/>
              </a:ext>
            </a:extLst>
          </p:cNvPr>
          <p:cNvSpPr>
            <a:spLocks noGrp="1"/>
          </p:cNvSpPr>
          <p:nvPr>
            <p:ph type="title"/>
          </p:nvPr>
        </p:nvSpPr>
        <p:spPr/>
        <p:txBody>
          <a:bodyPr/>
          <a:lstStyle/>
          <a:p>
            <a:r>
              <a:rPr lang="en-US" dirty="0"/>
              <a:t>Join relevant tables to find the category-wise distribution of pizzas?</a:t>
            </a:r>
            <a:endParaRPr lang="en-IN" dirty="0"/>
          </a:p>
        </p:txBody>
      </p:sp>
      <p:pic>
        <p:nvPicPr>
          <p:cNvPr id="5" name="Content Placeholder 4">
            <a:extLst>
              <a:ext uri="{FF2B5EF4-FFF2-40B4-BE49-F238E27FC236}">
                <a16:creationId xmlns:a16="http://schemas.microsoft.com/office/drawing/2014/main" id="{54E5C831-BEA9-75F7-DACA-36D1D168669B}"/>
              </a:ext>
            </a:extLst>
          </p:cNvPr>
          <p:cNvPicPr>
            <a:picLocks noGrp="1" noChangeAspect="1"/>
          </p:cNvPicPr>
          <p:nvPr>
            <p:ph idx="1"/>
          </p:nvPr>
        </p:nvPicPr>
        <p:blipFill>
          <a:blip r:embed="rId2"/>
          <a:stretch>
            <a:fillRect/>
          </a:stretch>
        </p:blipFill>
        <p:spPr>
          <a:xfrm>
            <a:off x="2592924" y="2311257"/>
            <a:ext cx="7982993" cy="628588"/>
          </a:xfrm>
        </p:spPr>
      </p:pic>
      <p:pic>
        <p:nvPicPr>
          <p:cNvPr id="7" name="Picture 6">
            <a:extLst>
              <a:ext uri="{FF2B5EF4-FFF2-40B4-BE49-F238E27FC236}">
                <a16:creationId xmlns:a16="http://schemas.microsoft.com/office/drawing/2014/main" id="{35933AF9-B1E5-749D-885E-FA368D5219FC}"/>
              </a:ext>
            </a:extLst>
          </p:cNvPr>
          <p:cNvPicPr>
            <a:picLocks noChangeAspect="1"/>
          </p:cNvPicPr>
          <p:nvPr/>
        </p:nvPicPr>
        <p:blipFill>
          <a:blip r:embed="rId3"/>
          <a:stretch>
            <a:fillRect/>
          </a:stretch>
        </p:blipFill>
        <p:spPr>
          <a:xfrm>
            <a:off x="2592924" y="3428999"/>
            <a:ext cx="3434250" cy="1732935"/>
          </a:xfrm>
          <a:prstGeom prst="rect">
            <a:avLst/>
          </a:prstGeom>
        </p:spPr>
      </p:pic>
    </p:spTree>
    <p:extLst>
      <p:ext uri="{BB962C8B-B14F-4D97-AF65-F5344CB8AC3E}">
        <p14:creationId xmlns:p14="http://schemas.microsoft.com/office/powerpoint/2010/main" val="46222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2B12-7B48-B50F-CFDA-47C0CE567E22}"/>
              </a:ext>
            </a:extLst>
          </p:cNvPr>
          <p:cNvSpPr>
            <a:spLocks noGrp="1"/>
          </p:cNvSpPr>
          <p:nvPr>
            <p:ph type="title"/>
          </p:nvPr>
        </p:nvSpPr>
        <p:spPr/>
        <p:txBody>
          <a:bodyPr>
            <a:normAutofit fontScale="90000"/>
          </a:bodyPr>
          <a:lstStyle/>
          <a:p>
            <a:r>
              <a:rPr lang="en-US" dirty="0"/>
              <a:t>Group the orders by date and -- calculate the average number of pizzas ordered per day?</a:t>
            </a:r>
            <a:endParaRPr lang="en-IN" dirty="0"/>
          </a:p>
        </p:txBody>
      </p:sp>
      <p:pic>
        <p:nvPicPr>
          <p:cNvPr id="5" name="Content Placeholder 4">
            <a:extLst>
              <a:ext uri="{FF2B5EF4-FFF2-40B4-BE49-F238E27FC236}">
                <a16:creationId xmlns:a16="http://schemas.microsoft.com/office/drawing/2014/main" id="{F10F9553-6BA1-3A16-0B02-A0C7FA4385FC}"/>
              </a:ext>
            </a:extLst>
          </p:cNvPr>
          <p:cNvPicPr>
            <a:picLocks noGrp="1" noChangeAspect="1"/>
          </p:cNvPicPr>
          <p:nvPr>
            <p:ph idx="1"/>
          </p:nvPr>
        </p:nvPicPr>
        <p:blipFill>
          <a:blip r:embed="rId2"/>
          <a:stretch>
            <a:fillRect/>
          </a:stretch>
        </p:blipFill>
        <p:spPr>
          <a:xfrm>
            <a:off x="2592925" y="2381103"/>
            <a:ext cx="8625681" cy="1532135"/>
          </a:xfrm>
        </p:spPr>
      </p:pic>
      <p:pic>
        <p:nvPicPr>
          <p:cNvPr id="9" name="Picture 8">
            <a:extLst>
              <a:ext uri="{FF2B5EF4-FFF2-40B4-BE49-F238E27FC236}">
                <a16:creationId xmlns:a16="http://schemas.microsoft.com/office/drawing/2014/main" id="{51D3F173-BBFB-6A6C-BC84-14B872765B2A}"/>
              </a:ext>
            </a:extLst>
          </p:cNvPr>
          <p:cNvPicPr>
            <a:picLocks noChangeAspect="1"/>
          </p:cNvPicPr>
          <p:nvPr/>
        </p:nvPicPr>
        <p:blipFill>
          <a:blip r:embed="rId3"/>
          <a:stretch>
            <a:fillRect/>
          </a:stretch>
        </p:blipFill>
        <p:spPr>
          <a:xfrm>
            <a:off x="2592925" y="4225676"/>
            <a:ext cx="5597346" cy="955923"/>
          </a:xfrm>
          <a:prstGeom prst="rect">
            <a:avLst/>
          </a:prstGeom>
        </p:spPr>
      </p:pic>
    </p:spTree>
    <p:extLst>
      <p:ext uri="{BB962C8B-B14F-4D97-AF65-F5344CB8AC3E}">
        <p14:creationId xmlns:p14="http://schemas.microsoft.com/office/powerpoint/2010/main" val="295687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02FD-52F5-853B-0EAC-026BE510ECBD}"/>
              </a:ext>
            </a:extLst>
          </p:cNvPr>
          <p:cNvSpPr>
            <a:spLocks noGrp="1"/>
          </p:cNvSpPr>
          <p:nvPr>
            <p:ph type="title"/>
          </p:nvPr>
        </p:nvSpPr>
        <p:spPr/>
        <p:txBody>
          <a:bodyPr/>
          <a:lstStyle/>
          <a:p>
            <a:r>
              <a:rPr lang="en-US" dirty="0"/>
              <a:t>Determine the top 3 most ordered pizza types -- based on revenue?</a:t>
            </a:r>
            <a:endParaRPr lang="en-IN" dirty="0"/>
          </a:p>
        </p:txBody>
      </p:sp>
      <p:pic>
        <p:nvPicPr>
          <p:cNvPr id="5" name="Content Placeholder 4">
            <a:extLst>
              <a:ext uri="{FF2B5EF4-FFF2-40B4-BE49-F238E27FC236}">
                <a16:creationId xmlns:a16="http://schemas.microsoft.com/office/drawing/2014/main" id="{7F01017B-4A6E-7FF9-9164-BB5F56F5D482}"/>
              </a:ext>
            </a:extLst>
          </p:cNvPr>
          <p:cNvPicPr>
            <a:picLocks noGrp="1" noChangeAspect="1"/>
          </p:cNvPicPr>
          <p:nvPr>
            <p:ph idx="1"/>
          </p:nvPr>
        </p:nvPicPr>
        <p:blipFill>
          <a:blip r:embed="rId2"/>
          <a:stretch>
            <a:fillRect/>
          </a:stretch>
        </p:blipFill>
        <p:spPr>
          <a:xfrm>
            <a:off x="2592925" y="1905000"/>
            <a:ext cx="5572903" cy="4023852"/>
          </a:xfrm>
        </p:spPr>
      </p:pic>
      <p:pic>
        <p:nvPicPr>
          <p:cNvPr id="7" name="Picture 6">
            <a:extLst>
              <a:ext uri="{FF2B5EF4-FFF2-40B4-BE49-F238E27FC236}">
                <a16:creationId xmlns:a16="http://schemas.microsoft.com/office/drawing/2014/main" id="{4FB3D9AE-43F2-DB28-B841-001D83678B9B}"/>
              </a:ext>
            </a:extLst>
          </p:cNvPr>
          <p:cNvPicPr>
            <a:picLocks noChangeAspect="1"/>
          </p:cNvPicPr>
          <p:nvPr/>
        </p:nvPicPr>
        <p:blipFill>
          <a:blip r:embed="rId3"/>
          <a:stretch>
            <a:fillRect/>
          </a:stretch>
        </p:blipFill>
        <p:spPr>
          <a:xfrm>
            <a:off x="8263375" y="1905000"/>
            <a:ext cx="3143689" cy="1524000"/>
          </a:xfrm>
          <a:prstGeom prst="rect">
            <a:avLst/>
          </a:prstGeom>
        </p:spPr>
      </p:pic>
    </p:spTree>
    <p:extLst>
      <p:ext uri="{BB962C8B-B14F-4D97-AF65-F5344CB8AC3E}">
        <p14:creationId xmlns:p14="http://schemas.microsoft.com/office/powerpoint/2010/main" val="1482048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29D4-9209-EF18-56D2-DE6A22BD3801}"/>
              </a:ext>
            </a:extLst>
          </p:cNvPr>
          <p:cNvSpPr>
            <a:spLocks noGrp="1"/>
          </p:cNvSpPr>
          <p:nvPr>
            <p:ph type="title"/>
          </p:nvPr>
        </p:nvSpPr>
        <p:spPr/>
        <p:txBody>
          <a:bodyPr/>
          <a:lstStyle/>
          <a:p>
            <a:r>
              <a:rPr lang="en-US" dirty="0"/>
              <a:t>Calculate the percentage contribution of each pizza type to total revenue?</a:t>
            </a:r>
            <a:endParaRPr lang="en-IN" dirty="0"/>
          </a:p>
        </p:txBody>
      </p:sp>
      <p:pic>
        <p:nvPicPr>
          <p:cNvPr id="5" name="Content Placeholder 4">
            <a:extLst>
              <a:ext uri="{FF2B5EF4-FFF2-40B4-BE49-F238E27FC236}">
                <a16:creationId xmlns:a16="http://schemas.microsoft.com/office/drawing/2014/main" id="{B57727E1-A5CD-5070-CB49-01ECF8AC608F}"/>
              </a:ext>
            </a:extLst>
          </p:cNvPr>
          <p:cNvPicPr>
            <a:picLocks noGrp="1" noChangeAspect="1"/>
          </p:cNvPicPr>
          <p:nvPr>
            <p:ph idx="1"/>
          </p:nvPr>
        </p:nvPicPr>
        <p:blipFill>
          <a:blip r:embed="rId2"/>
          <a:stretch>
            <a:fillRect/>
          </a:stretch>
        </p:blipFill>
        <p:spPr>
          <a:xfrm>
            <a:off x="2804885" y="2054942"/>
            <a:ext cx="8561205" cy="4277032"/>
          </a:xfrm>
        </p:spPr>
      </p:pic>
    </p:spTree>
    <p:extLst>
      <p:ext uri="{BB962C8B-B14F-4D97-AF65-F5344CB8AC3E}">
        <p14:creationId xmlns:p14="http://schemas.microsoft.com/office/powerpoint/2010/main" val="320198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E6CC9D-2C72-0F6D-82EE-D35EDBE7236A}"/>
              </a:ext>
            </a:extLst>
          </p:cNvPr>
          <p:cNvPicPr>
            <a:picLocks noGrp="1" noChangeAspect="1"/>
          </p:cNvPicPr>
          <p:nvPr>
            <p:ph idx="1"/>
          </p:nvPr>
        </p:nvPicPr>
        <p:blipFill>
          <a:blip r:embed="rId2"/>
          <a:stretch>
            <a:fillRect/>
          </a:stretch>
        </p:blipFill>
        <p:spPr>
          <a:xfrm>
            <a:off x="3000746" y="1235216"/>
            <a:ext cx="4914222" cy="2193784"/>
          </a:xfrm>
        </p:spPr>
      </p:pic>
    </p:spTree>
    <p:extLst>
      <p:ext uri="{BB962C8B-B14F-4D97-AF65-F5344CB8AC3E}">
        <p14:creationId xmlns:p14="http://schemas.microsoft.com/office/powerpoint/2010/main" val="20263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EC0C-D82D-D730-62C0-C59C733492DE}"/>
              </a:ext>
            </a:extLst>
          </p:cNvPr>
          <p:cNvSpPr>
            <a:spLocks noGrp="1"/>
          </p:cNvSpPr>
          <p:nvPr>
            <p:ph type="title"/>
          </p:nvPr>
        </p:nvSpPr>
        <p:spPr/>
        <p:txBody>
          <a:bodyPr/>
          <a:lstStyle/>
          <a:p>
            <a:r>
              <a:rPr lang="en-US" dirty="0"/>
              <a:t>Analyze the cumulative revenue generated over time.</a:t>
            </a:r>
            <a:endParaRPr lang="en-IN" dirty="0"/>
          </a:p>
        </p:txBody>
      </p:sp>
      <p:pic>
        <p:nvPicPr>
          <p:cNvPr id="5" name="Content Placeholder 4">
            <a:extLst>
              <a:ext uri="{FF2B5EF4-FFF2-40B4-BE49-F238E27FC236}">
                <a16:creationId xmlns:a16="http://schemas.microsoft.com/office/drawing/2014/main" id="{B9F06AEE-3136-30C0-D3DC-D09C5FA20E0C}"/>
              </a:ext>
            </a:extLst>
          </p:cNvPr>
          <p:cNvPicPr>
            <a:picLocks noGrp="1" noChangeAspect="1"/>
          </p:cNvPicPr>
          <p:nvPr>
            <p:ph idx="1"/>
          </p:nvPr>
        </p:nvPicPr>
        <p:blipFill>
          <a:blip r:embed="rId2"/>
          <a:stretch>
            <a:fillRect/>
          </a:stretch>
        </p:blipFill>
        <p:spPr>
          <a:xfrm>
            <a:off x="2298946" y="1904999"/>
            <a:ext cx="7769285" cy="3866535"/>
          </a:xfrm>
        </p:spPr>
      </p:pic>
    </p:spTree>
    <p:extLst>
      <p:ext uri="{BB962C8B-B14F-4D97-AF65-F5344CB8AC3E}">
        <p14:creationId xmlns:p14="http://schemas.microsoft.com/office/powerpoint/2010/main" val="2419620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8780EF-2889-2834-D811-41A152239BCC}"/>
              </a:ext>
            </a:extLst>
          </p:cNvPr>
          <p:cNvPicPr>
            <a:picLocks noGrp="1" noChangeAspect="1"/>
          </p:cNvPicPr>
          <p:nvPr>
            <p:ph idx="1"/>
          </p:nvPr>
        </p:nvPicPr>
        <p:blipFill>
          <a:blip r:embed="rId2"/>
          <a:stretch>
            <a:fillRect/>
          </a:stretch>
        </p:blipFill>
        <p:spPr>
          <a:xfrm>
            <a:off x="2785313" y="707921"/>
            <a:ext cx="2799410" cy="5043949"/>
          </a:xfrm>
        </p:spPr>
      </p:pic>
      <p:pic>
        <p:nvPicPr>
          <p:cNvPr id="7" name="Picture 6">
            <a:extLst>
              <a:ext uri="{FF2B5EF4-FFF2-40B4-BE49-F238E27FC236}">
                <a16:creationId xmlns:a16="http://schemas.microsoft.com/office/drawing/2014/main" id="{6264C09C-62A2-5E24-3631-537186BD728D}"/>
              </a:ext>
            </a:extLst>
          </p:cNvPr>
          <p:cNvPicPr>
            <a:picLocks noChangeAspect="1"/>
          </p:cNvPicPr>
          <p:nvPr/>
        </p:nvPicPr>
        <p:blipFill>
          <a:blip r:embed="rId3"/>
          <a:stretch>
            <a:fillRect/>
          </a:stretch>
        </p:blipFill>
        <p:spPr>
          <a:xfrm>
            <a:off x="6833555" y="399976"/>
            <a:ext cx="2457793" cy="5468113"/>
          </a:xfrm>
          <a:prstGeom prst="rect">
            <a:avLst/>
          </a:prstGeom>
        </p:spPr>
      </p:pic>
    </p:spTree>
    <p:extLst>
      <p:ext uri="{BB962C8B-B14F-4D97-AF65-F5344CB8AC3E}">
        <p14:creationId xmlns:p14="http://schemas.microsoft.com/office/powerpoint/2010/main" val="2571441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5684-D095-9D86-1BBC-EC05FAEDB33D}"/>
              </a:ext>
            </a:extLst>
          </p:cNvPr>
          <p:cNvSpPr>
            <a:spLocks noGrp="1"/>
          </p:cNvSpPr>
          <p:nvPr>
            <p:ph type="title"/>
          </p:nvPr>
        </p:nvSpPr>
        <p:spPr>
          <a:xfrm>
            <a:off x="2589212" y="437297"/>
            <a:ext cx="8911687" cy="703245"/>
          </a:xfrm>
        </p:spPr>
        <p:txBody>
          <a:bodyPr/>
          <a:lstStyle/>
          <a:p>
            <a:r>
              <a:rPr lang="en-IN" dirty="0"/>
              <a:t>Thankyou.</a:t>
            </a:r>
          </a:p>
        </p:txBody>
      </p:sp>
      <p:sp>
        <p:nvSpPr>
          <p:cNvPr id="3" name="Content Placeholder 2">
            <a:extLst>
              <a:ext uri="{FF2B5EF4-FFF2-40B4-BE49-F238E27FC236}">
                <a16:creationId xmlns:a16="http://schemas.microsoft.com/office/drawing/2014/main" id="{D2320D8B-70D1-07FF-2B26-7D42AB90D416}"/>
              </a:ext>
            </a:extLst>
          </p:cNvPr>
          <p:cNvSpPr>
            <a:spLocks noGrp="1"/>
          </p:cNvSpPr>
          <p:nvPr>
            <p:ph idx="1"/>
          </p:nvPr>
        </p:nvSpPr>
        <p:spPr>
          <a:xfrm>
            <a:off x="2215586" y="1238865"/>
            <a:ext cx="8915400" cy="3777622"/>
          </a:xfrm>
        </p:spPr>
        <p:txBody>
          <a:bodyPr>
            <a:noAutofit/>
          </a:bodyPr>
          <a:lstStyle/>
          <a:p>
            <a:r>
              <a:rPr lang="en-US" sz="2400" dirty="0"/>
              <a:t>The pizza sales analysis provided valuable insights into the business's performance. The total revenue and number of orders were quantified, with a clear trend of cumulative revenue growth over time. We identified the most and least popular pizzas, with specific contributions of each pizza type to the overall revenue. Peak ordering times were also highlighted, revealing crucial periods for maximizing sales. These findings can guide future marketing and operational strategies, focusing on popular pizza types and optimizing resources during peak hours to drive further revenue growth.</a:t>
            </a:r>
            <a:endParaRPr lang="en-IN" sz="2400" dirty="0"/>
          </a:p>
        </p:txBody>
      </p:sp>
    </p:spTree>
    <p:extLst>
      <p:ext uri="{BB962C8B-B14F-4D97-AF65-F5344CB8AC3E}">
        <p14:creationId xmlns:p14="http://schemas.microsoft.com/office/powerpoint/2010/main" val="257128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56333-0A31-9746-1245-D7C1EA5C6B80}"/>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B783E650-2B8B-92DF-841A-08BCA82E5E40}"/>
              </a:ext>
            </a:extLst>
          </p:cNvPr>
          <p:cNvSpPr>
            <a:spLocks noGrp="1"/>
          </p:cNvSpPr>
          <p:nvPr>
            <p:ph idx="1"/>
          </p:nvPr>
        </p:nvSpPr>
        <p:spPr>
          <a:xfrm>
            <a:off x="2589212" y="1540189"/>
            <a:ext cx="8915400" cy="3777622"/>
          </a:xfrm>
        </p:spPr>
        <p:txBody>
          <a:bodyPr>
            <a:normAutofit/>
          </a:bodyPr>
          <a:lstStyle/>
          <a:p>
            <a:r>
              <a:rPr lang="en-US" sz="2400" dirty="0"/>
              <a:t>In the pizza sales analysis using MySQL Workbench, I examined key metrics to gain insights into sales performance. The analysis revealed the total number of orders placed and calculated the total revenue generated from these orders. We identified the highest priced pizza on the menu and determined which pizza was ordered most frequently. Additionally, the distribution of orders by hour of the day was analyzed, highlighting peak ordering times and much more queries are executed to gain further insights.</a:t>
            </a:r>
            <a:endParaRPr lang="en-IN" sz="2400" dirty="0"/>
          </a:p>
        </p:txBody>
      </p:sp>
    </p:spTree>
    <p:extLst>
      <p:ext uri="{BB962C8B-B14F-4D97-AF65-F5344CB8AC3E}">
        <p14:creationId xmlns:p14="http://schemas.microsoft.com/office/powerpoint/2010/main" val="255579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6153-D9CF-D2C8-F644-D1E9ADC0B8D9}"/>
              </a:ext>
            </a:extLst>
          </p:cNvPr>
          <p:cNvSpPr>
            <a:spLocks noGrp="1"/>
          </p:cNvSpPr>
          <p:nvPr>
            <p:ph type="title"/>
          </p:nvPr>
        </p:nvSpPr>
        <p:spPr/>
        <p:txBody>
          <a:bodyPr/>
          <a:lstStyle/>
          <a:p>
            <a:r>
              <a:rPr lang="en-US" dirty="0"/>
              <a:t>Retrieve the total number of orders placed?</a:t>
            </a:r>
            <a:endParaRPr lang="en-IN" dirty="0"/>
          </a:p>
        </p:txBody>
      </p:sp>
      <p:pic>
        <p:nvPicPr>
          <p:cNvPr id="5" name="Content Placeholder 4">
            <a:extLst>
              <a:ext uri="{FF2B5EF4-FFF2-40B4-BE49-F238E27FC236}">
                <a16:creationId xmlns:a16="http://schemas.microsoft.com/office/drawing/2014/main" id="{5AC29AFB-8B8C-DBAA-7FAC-870EF9BDE91F}"/>
              </a:ext>
            </a:extLst>
          </p:cNvPr>
          <p:cNvPicPr>
            <a:picLocks noGrp="1" noChangeAspect="1"/>
          </p:cNvPicPr>
          <p:nvPr>
            <p:ph idx="1"/>
          </p:nvPr>
        </p:nvPicPr>
        <p:blipFill>
          <a:blip r:embed="rId2"/>
          <a:stretch>
            <a:fillRect/>
          </a:stretch>
        </p:blipFill>
        <p:spPr>
          <a:xfrm>
            <a:off x="2592925" y="2185919"/>
            <a:ext cx="8566688" cy="438211"/>
          </a:xfrm>
        </p:spPr>
      </p:pic>
      <p:pic>
        <p:nvPicPr>
          <p:cNvPr id="7" name="Picture 6">
            <a:extLst>
              <a:ext uri="{FF2B5EF4-FFF2-40B4-BE49-F238E27FC236}">
                <a16:creationId xmlns:a16="http://schemas.microsoft.com/office/drawing/2014/main" id="{5DE34649-15D0-F538-40E9-EB7ECA7E99E7}"/>
              </a:ext>
            </a:extLst>
          </p:cNvPr>
          <p:cNvPicPr>
            <a:picLocks noChangeAspect="1"/>
          </p:cNvPicPr>
          <p:nvPr/>
        </p:nvPicPr>
        <p:blipFill>
          <a:blip r:embed="rId3"/>
          <a:stretch>
            <a:fillRect/>
          </a:stretch>
        </p:blipFill>
        <p:spPr>
          <a:xfrm>
            <a:off x="2592924" y="2990789"/>
            <a:ext cx="1969575" cy="647146"/>
          </a:xfrm>
          <a:prstGeom prst="rect">
            <a:avLst/>
          </a:prstGeom>
        </p:spPr>
      </p:pic>
    </p:spTree>
    <p:extLst>
      <p:ext uri="{BB962C8B-B14F-4D97-AF65-F5344CB8AC3E}">
        <p14:creationId xmlns:p14="http://schemas.microsoft.com/office/powerpoint/2010/main" val="41457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7EEA-CFA9-0616-A0C1-E1B4E7AD9B48}"/>
              </a:ext>
            </a:extLst>
          </p:cNvPr>
          <p:cNvSpPr>
            <a:spLocks noGrp="1"/>
          </p:cNvSpPr>
          <p:nvPr>
            <p:ph type="title"/>
          </p:nvPr>
        </p:nvSpPr>
        <p:spPr/>
        <p:txBody>
          <a:bodyPr/>
          <a:lstStyle/>
          <a:p>
            <a:r>
              <a:rPr lang="en-US" dirty="0"/>
              <a:t>Calculate the total revenue generated from pizza sales?</a:t>
            </a:r>
            <a:endParaRPr lang="en-IN" dirty="0"/>
          </a:p>
        </p:txBody>
      </p:sp>
      <p:pic>
        <p:nvPicPr>
          <p:cNvPr id="5" name="Content Placeholder 4">
            <a:extLst>
              <a:ext uri="{FF2B5EF4-FFF2-40B4-BE49-F238E27FC236}">
                <a16:creationId xmlns:a16="http://schemas.microsoft.com/office/drawing/2014/main" id="{11CCF8B6-0C46-3F29-FB06-0C85F7760E54}"/>
              </a:ext>
            </a:extLst>
          </p:cNvPr>
          <p:cNvPicPr>
            <a:picLocks noGrp="1" noChangeAspect="1"/>
          </p:cNvPicPr>
          <p:nvPr>
            <p:ph idx="1"/>
          </p:nvPr>
        </p:nvPicPr>
        <p:blipFill>
          <a:blip r:embed="rId2"/>
          <a:stretch>
            <a:fillRect/>
          </a:stretch>
        </p:blipFill>
        <p:spPr>
          <a:xfrm>
            <a:off x="2592924" y="2095168"/>
            <a:ext cx="6796881" cy="2250690"/>
          </a:xfrm>
        </p:spPr>
      </p:pic>
      <p:pic>
        <p:nvPicPr>
          <p:cNvPr id="7" name="Picture 6">
            <a:extLst>
              <a:ext uri="{FF2B5EF4-FFF2-40B4-BE49-F238E27FC236}">
                <a16:creationId xmlns:a16="http://schemas.microsoft.com/office/drawing/2014/main" id="{4F3D6F3F-F59B-D2FC-2A91-F327ECF10DAC}"/>
              </a:ext>
            </a:extLst>
          </p:cNvPr>
          <p:cNvPicPr>
            <a:picLocks noChangeAspect="1"/>
          </p:cNvPicPr>
          <p:nvPr/>
        </p:nvPicPr>
        <p:blipFill>
          <a:blip r:embed="rId3"/>
          <a:stretch>
            <a:fillRect/>
          </a:stretch>
        </p:blipFill>
        <p:spPr>
          <a:xfrm>
            <a:off x="2592923" y="4700552"/>
            <a:ext cx="4192903" cy="943164"/>
          </a:xfrm>
          <a:prstGeom prst="rect">
            <a:avLst/>
          </a:prstGeom>
        </p:spPr>
      </p:pic>
    </p:spTree>
    <p:extLst>
      <p:ext uri="{BB962C8B-B14F-4D97-AF65-F5344CB8AC3E}">
        <p14:creationId xmlns:p14="http://schemas.microsoft.com/office/powerpoint/2010/main" val="255744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25EE-D1C4-6026-2C18-2B26C21EE819}"/>
              </a:ext>
            </a:extLst>
          </p:cNvPr>
          <p:cNvSpPr>
            <a:spLocks noGrp="1"/>
          </p:cNvSpPr>
          <p:nvPr>
            <p:ph type="title"/>
          </p:nvPr>
        </p:nvSpPr>
        <p:spPr/>
        <p:txBody>
          <a:bodyPr/>
          <a:lstStyle/>
          <a:p>
            <a:r>
              <a:rPr lang="en-IN" dirty="0"/>
              <a:t>Identify the highest-priced pizza?</a:t>
            </a:r>
          </a:p>
        </p:txBody>
      </p:sp>
      <p:pic>
        <p:nvPicPr>
          <p:cNvPr id="5" name="Content Placeholder 4">
            <a:extLst>
              <a:ext uri="{FF2B5EF4-FFF2-40B4-BE49-F238E27FC236}">
                <a16:creationId xmlns:a16="http://schemas.microsoft.com/office/drawing/2014/main" id="{C20966BA-E83F-E23F-647A-6320449CFAE8}"/>
              </a:ext>
            </a:extLst>
          </p:cNvPr>
          <p:cNvPicPr>
            <a:picLocks noGrp="1" noChangeAspect="1"/>
          </p:cNvPicPr>
          <p:nvPr>
            <p:ph idx="1"/>
          </p:nvPr>
        </p:nvPicPr>
        <p:blipFill>
          <a:blip r:embed="rId2"/>
          <a:stretch>
            <a:fillRect/>
          </a:stretch>
        </p:blipFill>
        <p:spPr>
          <a:xfrm>
            <a:off x="2592925" y="1905000"/>
            <a:ext cx="6285604" cy="1900084"/>
          </a:xfrm>
        </p:spPr>
      </p:pic>
      <p:pic>
        <p:nvPicPr>
          <p:cNvPr id="7" name="Picture 6">
            <a:extLst>
              <a:ext uri="{FF2B5EF4-FFF2-40B4-BE49-F238E27FC236}">
                <a16:creationId xmlns:a16="http://schemas.microsoft.com/office/drawing/2014/main" id="{7A3057AE-D9A0-DCB6-8FE5-2CD10BF1B0C3}"/>
              </a:ext>
            </a:extLst>
          </p:cNvPr>
          <p:cNvPicPr>
            <a:picLocks noChangeAspect="1"/>
          </p:cNvPicPr>
          <p:nvPr/>
        </p:nvPicPr>
        <p:blipFill>
          <a:blip r:embed="rId3"/>
          <a:stretch>
            <a:fillRect/>
          </a:stretch>
        </p:blipFill>
        <p:spPr>
          <a:xfrm>
            <a:off x="2592925" y="4381462"/>
            <a:ext cx="3286765" cy="878795"/>
          </a:xfrm>
          <a:prstGeom prst="rect">
            <a:avLst/>
          </a:prstGeom>
        </p:spPr>
      </p:pic>
    </p:spTree>
    <p:extLst>
      <p:ext uri="{BB962C8B-B14F-4D97-AF65-F5344CB8AC3E}">
        <p14:creationId xmlns:p14="http://schemas.microsoft.com/office/powerpoint/2010/main" val="333068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1517-0926-060A-E2B7-87ECFAE43269}"/>
              </a:ext>
            </a:extLst>
          </p:cNvPr>
          <p:cNvSpPr>
            <a:spLocks noGrp="1"/>
          </p:cNvSpPr>
          <p:nvPr>
            <p:ph type="title"/>
          </p:nvPr>
        </p:nvSpPr>
        <p:spPr/>
        <p:txBody>
          <a:bodyPr/>
          <a:lstStyle/>
          <a:p>
            <a:r>
              <a:rPr lang="en-US" dirty="0"/>
              <a:t>Identify the most common pizza size ordered?</a:t>
            </a:r>
            <a:endParaRPr lang="en-IN" dirty="0"/>
          </a:p>
        </p:txBody>
      </p:sp>
      <p:pic>
        <p:nvPicPr>
          <p:cNvPr id="5" name="Content Placeholder 4">
            <a:extLst>
              <a:ext uri="{FF2B5EF4-FFF2-40B4-BE49-F238E27FC236}">
                <a16:creationId xmlns:a16="http://schemas.microsoft.com/office/drawing/2014/main" id="{47FC492D-7ACD-F177-7D2E-315338A2296F}"/>
              </a:ext>
            </a:extLst>
          </p:cNvPr>
          <p:cNvPicPr>
            <a:picLocks noGrp="1" noChangeAspect="1"/>
          </p:cNvPicPr>
          <p:nvPr>
            <p:ph idx="1"/>
          </p:nvPr>
        </p:nvPicPr>
        <p:blipFill>
          <a:blip r:embed="rId2"/>
          <a:stretch>
            <a:fillRect/>
          </a:stretch>
        </p:blipFill>
        <p:spPr>
          <a:xfrm>
            <a:off x="2592925" y="2053655"/>
            <a:ext cx="7229501" cy="2286319"/>
          </a:xfrm>
        </p:spPr>
      </p:pic>
      <p:pic>
        <p:nvPicPr>
          <p:cNvPr id="7" name="Picture 6">
            <a:extLst>
              <a:ext uri="{FF2B5EF4-FFF2-40B4-BE49-F238E27FC236}">
                <a16:creationId xmlns:a16="http://schemas.microsoft.com/office/drawing/2014/main" id="{07C68884-9679-EC3F-C427-D1543E97DC9D}"/>
              </a:ext>
            </a:extLst>
          </p:cNvPr>
          <p:cNvPicPr>
            <a:picLocks noChangeAspect="1"/>
          </p:cNvPicPr>
          <p:nvPr/>
        </p:nvPicPr>
        <p:blipFill>
          <a:blip r:embed="rId3"/>
          <a:stretch>
            <a:fillRect/>
          </a:stretch>
        </p:blipFill>
        <p:spPr>
          <a:xfrm>
            <a:off x="2592925" y="4619230"/>
            <a:ext cx="2608340" cy="1257475"/>
          </a:xfrm>
          <a:prstGeom prst="rect">
            <a:avLst/>
          </a:prstGeom>
        </p:spPr>
      </p:pic>
    </p:spTree>
    <p:extLst>
      <p:ext uri="{BB962C8B-B14F-4D97-AF65-F5344CB8AC3E}">
        <p14:creationId xmlns:p14="http://schemas.microsoft.com/office/powerpoint/2010/main" val="61638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216A-42B8-0D73-8CC7-DE258C9A0EA5}"/>
              </a:ext>
            </a:extLst>
          </p:cNvPr>
          <p:cNvSpPr>
            <a:spLocks noGrp="1"/>
          </p:cNvSpPr>
          <p:nvPr>
            <p:ph type="title"/>
          </p:nvPr>
        </p:nvSpPr>
        <p:spPr/>
        <p:txBody>
          <a:bodyPr/>
          <a:lstStyle/>
          <a:p>
            <a:r>
              <a:rPr lang="en-US" dirty="0"/>
              <a:t>List the top 5 most ordered pizza types along with their quantities?</a:t>
            </a:r>
            <a:endParaRPr lang="en-IN" dirty="0"/>
          </a:p>
        </p:txBody>
      </p:sp>
      <p:pic>
        <p:nvPicPr>
          <p:cNvPr id="5" name="Content Placeholder 4">
            <a:extLst>
              <a:ext uri="{FF2B5EF4-FFF2-40B4-BE49-F238E27FC236}">
                <a16:creationId xmlns:a16="http://schemas.microsoft.com/office/drawing/2014/main" id="{FB6828D3-1D92-2DFB-9C66-FFB57E5B026C}"/>
              </a:ext>
            </a:extLst>
          </p:cNvPr>
          <p:cNvPicPr>
            <a:picLocks noGrp="1" noChangeAspect="1"/>
          </p:cNvPicPr>
          <p:nvPr>
            <p:ph idx="1"/>
          </p:nvPr>
        </p:nvPicPr>
        <p:blipFill>
          <a:blip r:embed="rId2"/>
          <a:stretch>
            <a:fillRect/>
          </a:stretch>
        </p:blipFill>
        <p:spPr>
          <a:xfrm>
            <a:off x="2592924" y="2303829"/>
            <a:ext cx="8999307" cy="1697899"/>
          </a:xfrm>
        </p:spPr>
      </p:pic>
      <p:pic>
        <p:nvPicPr>
          <p:cNvPr id="7" name="Picture 6">
            <a:extLst>
              <a:ext uri="{FF2B5EF4-FFF2-40B4-BE49-F238E27FC236}">
                <a16:creationId xmlns:a16="http://schemas.microsoft.com/office/drawing/2014/main" id="{D2B41DA2-18EA-9C10-C90D-3AF0C2D55D87}"/>
              </a:ext>
            </a:extLst>
          </p:cNvPr>
          <p:cNvPicPr>
            <a:picLocks noChangeAspect="1"/>
          </p:cNvPicPr>
          <p:nvPr/>
        </p:nvPicPr>
        <p:blipFill>
          <a:blip r:embed="rId3"/>
          <a:stretch>
            <a:fillRect/>
          </a:stretch>
        </p:blipFill>
        <p:spPr>
          <a:xfrm>
            <a:off x="2592924" y="4202123"/>
            <a:ext cx="2529682" cy="1539916"/>
          </a:xfrm>
          <a:prstGeom prst="rect">
            <a:avLst/>
          </a:prstGeom>
        </p:spPr>
      </p:pic>
    </p:spTree>
    <p:extLst>
      <p:ext uri="{BB962C8B-B14F-4D97-AF65-F5344CB8AC3E}">
        <p14:creationId xmlns:p14="http://schemas.microsoft.com/office/powerpoint/2010/main" val="149864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8BFF-3BF5-8EAB-50DD-BDA007625591}"/>
              </a:ext>
            </a:extLst>
          </p:cNvPr>
          <p:cNvSpPr>
            <a:spLocks noGrp="1"/>
          </p:cNvSpPr>
          <p:nvPr>
            <p:ph type="title"/>
          </p:nvPr>
        </p:nvSpPr>
        <p:spPr/>
        <p:txBody>
          <a:bodyPr>
            <a:normAutofit fontScale="90000"/>
          </a:bodyPr>
          <a:lstStyle/>
          <a:p>
            <a:r>
              <a:rPr lang="en-US" dirty="0"/>
              <a:t>Join the necessary tables to find the  total quantity of each pizza category ordered.</a:t>
            </a:r>
            <a:endParaRPr lang="en-IN" dirty="0"/>
          </a:p>
        </p:txBody>
      </p:sp>
      <p:pic>
        <p:nvPicPr>
          <p:cNvPr id="5" name="Content Placeholder 4">
            <a:extLst>
              <a:ext uri="{FF2B5EF4-FFF2-40B4-BE49-F238E27FC236}">
                <a16:creationId xmlns:a16="http://schemas.microsoft.com/office/drawing/2014/main" id="{E211E170-4708-F2EF-4FCA-43508F3AE8C2}"/>
              </a:ext>
            </a:extLst>
          </p:cNvPr>
          <p:cNvPicPr>
            <a:picLocks noGrp="1" noChangeAspect="1"/>
          </p:cNvPicPr>
          <p:nvPr>
            <p:ph idx="1"/>
          </p:nvPr>
        </p:nvPicPr>
        <p:blipFill>
          <a:blip r:embed="rId2"/>
          <a:stretch>
            <a:fillRect/>
          </a:stretch>
        </p:blipFill>
        <p:spPr>
          <a:xfrm>
            <a:off x="2473437" y="1905000"/>
            <a:ext cx="8479697" cy="2829320"/>
          </a:xfrm>
        </p:spPr>
      </p:pic>
      <p:pic>
        <p:nvPicPr>
          <p:cNvPr id="7" name="Picture 6">
            <a:extLst>
              <a:ext uri="{FF2B5EF4-FFF2-40B4-BE49-F238E27FC236}">
                <a16:creationId xmlns:a16="http://schemas.microsoft.com/office/drawing/2014/main" id="{7FB5B6AE-1E64-494C-BDA5-DA8F4F97DDAE}"/>
              </a:ext>
            </a:extLst>
          </p:cNvPr>
          <p:cNvPicPr>
            <a:picLocks noChangeAspect="1"/>
          </p:cNvPicPr>
          <p:nvPr/>
        </p:nvPicPr>
        <p:blipFill>
          <a:blip r:embed="rId3"/>
          <a:stretch>
            <a:fillRect/>
          </a:stretch>
        </p:blipFill>
        <p:spPr>
          <a:xfrm>
            <a:off x="2473436" y="5024046"/>
            <a:ext cx="2167389" cy="1209844"/>
          </a:xfrm>
          <a:prstGeom prst="rect">
            <a:avLst/>
          </a:prstGeom>
        </p:spPr>
      </p:pic>
    </p:spTree>
    <p:extLst>
      <p:ext uri="{BB962C8B-B14F-4D97-AF65-F5344CB8AC3E}">
        <p14:creationId xmlns:p14="http://schemas.microsoft.com/office/powerpoint/2010/main" val="3061821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34F64-4464-4860-1BA0-1613591DF815}"/>
              </a:ext>
            </a:extLst>
          </p:cNvPr>
          <p:cNvSpPr>
            <a:spLocks noGrp="1"/>
          </p:cNvSpPr>
          <p:nvPr>
            <p:ph type="title"/>
          </p:nvPr>
        </p:nvSpPr>
        <p:spPr/>
        <p:txBody>
          <a:bodyPr/>
          <a:lstStyle/>
          <a:p>
            <a:r>
              <a:rPr lang="en-US" dirty="0"/>
              <a:t>Determine the distribution of orders by hour of the day. </a:t>
            </a:r>
            <a:endParaRPr lang="en-IN" dirty="0"/>
          </a:p>
        </p:txBody>
      </p:sp>
      <p:pic>
        <p:nvPicPr>
          <p:cNvPr id="5" name="Content Placeholder 4">
            <a:extLst>
              <a:ext uri="{FF2B5EF4-FFF2-40B4-BE49-F238E27FC236}">
                <a16:creationId xmlns:a16="http://schemas.microsoft.com/office/drawing/2014/main" id="{95452AE7-06F0-B387-8794-80ACD8FA5D37}"/>
              </a:ext>
            </a:extLst>
          </p:cNvPr>
          <p:cNvPicPr>
            <a:picLocks noGrp="1" noChangeAspect="1"/>
          </p:cNvPicPr>
          <p:nvPr>
            <p:ph idx="1"/>
          </p:nvPr>
        </p:nvPicPr>
        <p:blipFill>
          <a:blip r:embed="rId2"/>
          <a:stretch>
            <a:fillRect/>
          </a:stretch>
        </p:blipFill>
        <p:spPr>
          <a:xfrm>
            <a:off x="2599837" y="2125452"/>
            <a:ext cx="3496163" cy="1552792"/>
          </a:xfrm>
        </p:spPr>
      </p:pic>
      <p:pic>
        <p:nvPicPr>
          <p:cNvPr id="7" name="Picture 6">
            <a:extLst>
              <a:ext uri="{FF2B5EF4-FFF2-40B4-BE49-F238E27FC236}">
                <a16:creationId xmlns:a16="http://schemas.microsoft.com/office/drawing/2014/main" id="{1FD378DB-082C-5495-9B98-AC663BF99A47}"/>
              </a:ext>
            </a:extLst>
          </p:cNvPr>
          <p:cNvPicPr>
            <a:picLocks noChangeAspect="1"/>
          </p:cNvPicPr>
          <p:nvPr/>
        </p:nvPicPr>
        <p:blipFill>
          <a:blip r:embed="rId3"/>
          <a:stretch>
            <a:fillRect/>
          </a:stretch>
        </p:blipFill>
        <p:spPr>
          <a:xfrm>
            <a:off x="6902245" y="1905000"/>
            <a:ext cx="2971654" cy="3974690"/>
          </a:xfrm>
          <a:prstGeom prst="rect">
            <a:avLst/>
          </a:prstGeom>
        </p:spPr>
      </p:pic>
    </p:spTree>
    <p:extLst>
      <p:ext uri="{BB962C8B-B14F-4D97-AF65-F5344CB8AC3E}">
        <p14:creationId xmlns:p14="http://schemas.microsoft.com/office/powerpoint/2010/main" val="26324537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54</TotalTime>
  <Words>319</Words>
  <Application>Microsoft Office PowerPoint</Application>
  <PresentationFormat>Widescreen</PresentationFormat>
  <Paragraphs>18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Pizza Sales Analysis</vt:lpstr>
      <vt:lpstr>Overview</vt:lpstr>
      <vt:lpstr>Retrieve the total number of orders placed?</vt:lpstr>
      <vt:lpstr>Calculate the total revenue generated from pizza sales?</vt:lpstr>
      <vt:lpstr>Identify the highest-priced pizza?</vt:lpstr>
      <vt:lpstr>Identify the most common pizza size ordered?</vt:lpstr>
      <vt:lpstr>List the top 5 most ordered pizza types along with their quantities?</vt:lpstr>
      <vt:lpstr>Join the necessary tables to find the  total quantity of each pizza category ordered.</vt:lpstr>
      <vt:lpstr>Determine the distribution of orders by hour of the day. </vt:lpstr>
      <vt:lpstr>Join relevant tables to find the category-wise distribution of pizzas?</vt:lpstr>
      <vt:lpstr>Group the orders by date and -- calculate the average number of pizzas ordered per day?</vt:lpstr>
      <vt:lpstr>Determine the top 3 most ordered pizza types -- based on revenue?</vt:lpstr>
      <vt:lpstr>Calculate the percentage contribution of each pizza type to total revenue?</vt:lpstr>
      <vt:lpstr>PowerPoint Presentation</vt:lpstr>
      <vt:lpstr>Analyze the cumulative revenue generated over time.</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swapnil ranbhise</dc:creator>
  <cp:lastModifiedBy>swapnil ranbhise</cp:lastModifiedBy>
  <cp:revision>4</cp:revision>
  <dcterms:created xsi:type="dcterms:W3CDTF">2024-07-16T11:46:02Z</dcterms:created>
  <dcterms:modified xsi:type="dcterms:W3CDTF">2024-07-16T12:40:56Z</dcterms:modified>
</cp:coreProperties>
</file>