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7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96150" y="9447234"/>
            <a:ext cx="166433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89166" y="9447234"/>
            <a:ext cx="25336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18674"/>
            <a:ext cx="8070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spc="-15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6150" y="9618674"/>
            <a:ext cx="16624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Computer 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6006" y="9618674"/>
            <a:ext cx="1149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3750" y="1194561"/>
            <a:ext cx="44329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MODULE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2: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INPUT/OUTPUT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ORGANIZATION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804" y="1725294"/>
            <a:ext cx="5146675" cy="1109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ACCESSING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I/O-DEVICES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single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bus-structure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connecting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I/O-devices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(Figure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7.1).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assigned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unique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consists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3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carry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-5" dirty="0">
                <a:latin typeface="Times New Roman"/>
                <a:cs typeface="Times New Roman"/>
              </a:rPr>
              <a:t> control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places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address-lines,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intended-device</a:t>
            </a:r>
            <a:r>
              <a:rPr sz="1000" dirty="0">
                <a:latin typeface="Times New Roman"/>
                <a:cs typeface="Times New Roman"/>
              </a:rPr>
              <a:t> responds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command.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either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</a:t>
            </a:r>
            <a:r>
              <a:rPr sz="1000" spc="-10" dirty="0">
                <a:latin typeface="Times New Roman"/>
                <a:cs typeface="Times New Roman"/>
              </a:rPr>
              <a:t> or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write-operation.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requested-data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transferred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over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data-lines.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7933" y="5402579"/>
            <a:ext cx="201168" cy="14020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485008" y="6921118"/>
            <a:ext cx="366395" cy="295910"/>
            <a:chOff x="2485008" y="6921118"/>
            <a:chExt cx="366395" cy="29591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5008" y="6921118"/>
              <a:ext cx="201168" cy="1402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9981" y="7076566"/>
              <a:ext cx="201168" cy="14020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44804" y="4463033"/>
            <a:ext cx="6009005" cy="2767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indent="-113030">
              <a:lnSpc>
                <a:spcPts val="1190"/>
              </a:lnSpc>
              <a:spcBef>
                <a:spcPts val="10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2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ways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deal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I/O-devices: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1)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Memory-mapped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2)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I/O-mapped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I/O.</a:t>
            </a:r>
            <a:endParaRPr sz="1000">
              <a:latin typeface="Times New Roman"/>
              <a:cs typeface="Times New Roman"/>
            </a:endParaRPr>
          </a:p>
          <a:p>
            <a:pPr marL="213360" indent="-201295">
              <a:lnSpc>
                <a:spcPts val="1190"/>
              </a:lnSpc>
              <a:buFont typeface="Verdana"/>
              <a:buAutoNum type="arabicParenR"/>
              <a:tabLst>
                <a:tab pos="213995" algn="l"/>
              </a:tabLst>
            </a:pPr>
            <a:r>
              <a:rPr sz="1000" b="1" dirty="0">
                <a:latin typeface="Times New Roman"/>
                <a:cs typeface="Times New Roman"/>
              </a:rPr>
              <a:t>Memory-Mapped</a:t>
            </a:r>
            <a:r>
              <a:rPr sz="1000" b="1" spc="-5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I/O</a:t>
            </a:r>
            <a:endParaRPr sz="1000">
              <a:latin typeface="Times New Roman"/>
              <a:cs typeface="Times New Roman"/>
            </a:endParaRPr>
          </a:p>
          <a:p>
            <a:pPr marL="612775" lvl="1" indent="-14351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613410" algn="l"/>
              </a:tabLst>
            </a:pPr>
            <a:r>
              <a:rPr sz="1000" dirty="0">
                <a:latin typeface="Times New Roman"/>
                <a:cs typeface="Times New Roman"/>
              </a:rPr>
              <a:t>Memory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I/O-devices</a:t>
            </a:r>
            <a:r>
              <a:rPr sz="1000" spc="5" dirty="0">
                <a:latin typeface="Times New Roman"/>
                <a:cs typeface="Times New Roman"/>
              </a:rPr>
              <a:t> share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common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address-space.</a:t>
            </a:r>
            <a:endParaRPr sz="1000">
              <a:latin typeface="Times New Roman"/>
              <a:cs typeface="Times New Roman"/>
            </a:endParaRPr>
          </a:p>
          <a:p>
            <a:pPr marL="612775" lvl="1" indent="-143510">
              <a:lnSpc>
                <a:spcPts val="1175"/>
              </a:lnSpc>
              <a:spcBef>
                <a:spcPts val="25"/>
              </a:spcBef>
              <a:buFont typeface="Wingdings"/>
              <a:buChar char=""/>
              <a:tabLst>
                <a:tab pos="613410" algn="l"/>
              </a:tabLst>
            </a:pP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data-transfer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instruction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(like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Move,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Load)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exchange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information.</a:t>
            </a:r>
            <a:endParaRPr sz="1000">
              <a:latin typeface="Times New Roman"/>
              <a:cs typeface="Times New Roman"/>
            </a:endParaRPr>
          </a:p>
          <a:p>
            <a:pPr marL="612775" lvl="1" indent="-143510">
              <a:lnSpc>
                <a:spcPts val="1175"/>
              </a:lnSpc>
              <a:buFont typeface="Wingdings"/>
              <a:buChar char=""/>
              <a:tabLst>
                <a:tab pos="613410" algn="l"/>
              </a:tabLst>
            </a:pP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example,</a:t>
            </a:r>
            <a:endParaRPr sz="1000">
              <a:latin typeface="Times New Roman"/>
              <a:cs typeface="Times New Roman"/>
            </a:endParaRPr>
          </a:p>
          <a:p>
            <a:pPr marL="617855" algn="ctr">
              <a:lnSpc>
                <a:spcPct val="100000"/>
              </a:lnSpc>
              <a:spcBef>
                <a:spcPts val="20"/>
              </a:spcBef>
            </a:pPr>
            <a:r>
              <a:rPr sz="1000" i="1" spc="5" dirty="0">
                <a:latin typeface="Times New Roman"/>
                <a:cs typeface="Times New Roman"/>
              </a:rPr>
              <a:t>Move</a:t>
            </a:r>
            <a:r>
              <a:rPr sz="1000" i="1" spc="-5" dirty="0">
                <a:latin typeface="Times New Roman"/>
                <a:cs typeface="Times New Roman"/>
              </a:rPr>
              <a:t> DATAIN,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i="1" spc="5" dirty="0">
                <a:latin typeface="Times New Roman"/>
                <a:cs typeface="Times New Roman"/>
              </a:rPr>
              <a:t>R0;</a:t>
            </a:r>
            <a:r>
              <a:rPr sz="1000" i="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instruction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sends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contents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location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register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R0.</a:t>
            </a:r>
            <a:endParaRPr sz="1000">
              <a:latin typeface="Times New Roman"/>
              <a:cs typeface="Times New Roman"/>
            </a:endParaRPr>
          </a:p>
          <a:p>
            <a:pPr marL="669290" algn="ctr">
              <a:lnSpc>
                <a:spcPct val="100000"/>
              </a:lnSpc>
              <a:spcBef>
                <a:spcPts val="25"/>
              </a:spcBef>
              <a:tabLst>
                <a:tab pos="1630045" algn="l"/>
              </a:tabLst>
            </a:pPr>
            <a:r>
              <a:rPr sz="1000" spc="-5" dirty="0">
                <a:latin typeface="Times New Roman"/>
                <a:cs typeface="Times New Roman"/>
              </a:rPr>
              <a:t>Here,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DATAIN	address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input-buffer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keyboard.</a:t>
            </a:r>
            <a:endParaRPr sz="1000">
              <a:latin typeface="Times New Roman"/>
              <a:cs typeface="Times New Roman"/>
            </a:endParaRPr>
          </a:p>
          <a:p>
            <a:pPr marL="213360" indent="-201295">
              <a:lnSpc>
                <a:spcPct val="100000"/>
              </a:lnSpc>
              <a:spcBef>
                <a:spcPts val="25"/>
              </a:spcBef>
              <a:buFont typeface="Verdana"/>
              <a:buAutoNum type="arabicParenR" startAt="2"/>
              <a:tabLst>
                <a:tab pos="213995" algn="l"/>
              </a:tabLst>
            </a:pPr>
            <a:r>
              <a:rPr sz="1000" b="1" dirty="0">
                <a:latin typeface="Times New Roman"/>
                <a:cs typeface="Times New Roman"/>
              </a:rPr>
              <a:t>I/O-Mapped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I/O</a:t>
            </a:r>
            <a:endParaRPr sz="1000">
              <a:latin typeface="Times New Roman"/>
              <a:cs typeface="Times New Roman"/>
            </a:endParaRPr>
          </a:p>
          <a:p>
            <a:pPr marL="612775" lvl="1" indent="-143510">
              <a:lnSpc>
                <a:spcPct val="100000"/>
              </a:lnSpc>
              <a:buFont typeface="Wingdings"/>
              <a:buChar char=""/>
              <a:tabLst>
                <a:tab pos="613410" algn="l"/>
              </a:tabLst>
            </a:pPr>
            <a:r>
              <a:rPr sz="1000" dirty="0">
                <a:latin typeface="Times New Roman"/>
                <a:cs typeface="Times New Roman"/>
              </a:rPr>
              <a:t>Memory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I/0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address-spaces</a:t>
            </a:r>
            <a:r>
              <a:rPr sz="1000" dirty="0">
                <a:latin typeface="Times New Roman"/>
                <a:cs typeface="Times New Roman"/>
              </a:rPr>
              <a:t> are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different.</a:t>
            </a:r>
            <a:endParaRPr sz="1000">
              <a:latin typeface="Times New Roman"/>
              <a:cs typeface="Times New Roman"/>
            </a:endParaRPr>
          </a:p>
          <a:p>
            <a:pPr marL="612775" lvl="1" indent="-143510">
              <a:lnSpc>
                <a:spcPts val="1175"/>
              </a:lnSpc>
              <a:spcBef>
                <a:spcPts val="25"/>
              </a:spcBef>
              <a:buFont typeface="Wingdings"/>
              <a:buChar char=""/>
              <a:tabLst>
                <a:tab pos="61341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special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instructions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named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OUT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data-transfer.</a:t>
            </a:r>
            <a:endParaRPr sz="1000">
              <a:latin typeface="Times New Roman"/>
              <a:cs typeface="Times New Roman"/>
            </a:endParaRPr>
          </a:p>
          <a:p>
            <a:pPr marL="612775" lvl="1" indent="-143510">
              <a:lnSpc>
                <a:spcPts val="1165"/>
              </a:lnSpc>
              <a:buFont typeface="Wingdings"/>
              <a:buChar char=""/>
              <a:tabLst>
                <a:tab pos="613410" algn="l"/>
              </a:tabLst>
            </a:pPr>
            <a:r>
              <a:rPr sz="1000" dirty="0">
                <a:latin typeface="Times New Roman"/>
                <a:cs typeface="Times New Roman"/>
              </a:rPr>
              <a:t>Advantage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separate </a:t>
            </a:r>
            <a:r>
              <a:rPr sz="1000" spc="-5" dirty="0">
                <a:latin typeface="Times New Roman"/>
                <a:cs typeface="Times New Roman"/>
              </a:rPr>
              <a:t>I/O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space: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I/O-devices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deal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fewer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address-lines.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90"/>
              </a:lnSpc>
            </a:pPr>
            <a:r>
              <a:rPr sz="1000" b="1" dirty="0">
                <a:latin typeface="Times New Roman"/>
                <a:cs typeface="Times New Roman"/>
              </a:rPr>
              <a:t>I/O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Interface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for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an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Input</a:t>
            </a:r>
            <a:r>
              <a:rPr sz="1000" b="1" dirty="0">
                <a:latin typeface="Times New Roman"/>
                <a:cs typeface="Times New Roman"/>
              </a:rPr>
              <a:t> Device</a:t>
            </a:r>
            <a:endParaRPr sz="1000">
              <a:latin typeface="Times New Roman"/>
              <a:cs typeface="Times New Roman"/>
            </a:endParaRPr>
          </a:p>
          <a:p>
            <a:pPr marL="927100" marR="5080" lvl="2">
              <a:lnSpc>
                <a:spcPts val="1150"/>
              </a:lnSpc>
              <a:spcBef>
                <a:spcPts val="80"/>
              </a:spcBef>
              <a:buFont typeface="Verdana"/>
              <a:buAutoNum type="arabicParenR"/>
              <a:tabLst>
                <a:tab pos="115316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Address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Decoder:</a:t>
            </a:r>
            <a:r>
              <a:rPr sz="1000" b="1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enables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5" dirty="0">
                <a:latin typeface="Times New Roman"/>
                <a:cs typeface="Times New Roman"/>
              </a:rPr>
              <a:t> 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recognize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address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appears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address-lines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(Figure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7.2).</a:t>
            </a:r>
            <a:endParaRPr sz="1000">
              <a:latin typeface="Times New Roman"/>
              <a:cs typeface="Times New Roman"/>
            </a:endParaRPr>
          </a:p>
          <a:p>
            <a:pPr marL="1128395" lvl="2" indent="-201930">
              <a:lnSpc>
                <a:spcPts val="1195"/>
              </a:lnSpc>
              <a:buFont typeface="Verdana"/>
              <a:buAutoNum type="arabicParenR"/>
              <a:tabLst>
                <a:tab pos="11290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Status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Register: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contains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relevant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I/O-device.</a:t>
            </a:r>
            <a:endParaRPr sz="1000">
              <a:latin typeface="Times New Roman"/>
              <a:cs typeface="Times New Roman"/>
            </a:endParaRPr>
          </a:p>
          <a:p>
            <a:pPr marL="1128395" lvl="2" indent="-201930">
              <a:lnSpc>
                <a:spcPct val="100000"/>
              </a:lnSpc>
              <a:buFont typeface="Verdana"/>
              <a:buAutoNum type="arabicParenR"/>
              <a:tabLst>
                <a:tab pos="1129030" algn="l"/>
              </a:tabLst>
            </a:pPr>
            <a:r>
              <a:rPr sz="1000" b="1" dirty="0">
                <a:latin typeface="Times New Roman"/>
                <a:cs typeface="Times New Roman"/>
              </a:rPr>
              <a:t>Data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Register: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holds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data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being transferred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from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types:</a:t>
            </a:r>
            <a:endParaRPr sz="1000">
              <a:latin typeface="Times New Roman"/>
              <a:cs typeface="Times New Roman"/>
            </a:endParaRPr>
          </a:p>
          <a:p>
            <a:pPr marL="1521460" lvl="3" indent="-137795">
              <a:lnSpc>
                <a:spcPct val="100000"/>
              </a:lnSpc>
              <a:spcBef>
                <a:spcPts val="5"/>
              </a:spcBef>
              <a:buFont typeface="Verdana"/>
              <a:buAutoNum type="romanLcParenR"/>
              <a:tabLst>
                <a:tab pos="1522095" algn="l"/>
                <a:tab pos="2174240" algn="l"/>
              </a:tabLst>
            </a:pPr>
            <a:r>
              <a:rPr sz="1000" spc="-5" dirty="0">
                <a:latin typeface="Times New Roman"/>
                <a:cs typeface="Times New Roman"/>
              </a:rPr>
              <a:t>DA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IN	</a:t>
            </a:r>
            <a:r>
              <a:rPr sz="1000" spc="-2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npu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f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ss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iat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w</a:t>
            </a:r>
            <a:r>
              <a:rPr sz="1000" spc="5" dirty="0">
                <a:latin typeface="Times New Roman"/>
                <a:cs typeface="Times New Roman"/>
              </a:rPr>
              <a:t>it</a:t>
            </a:r>
            <a:r>
              <a:rPr sz="1000" dirty="0">
                <a:latin typeface="Times New Roman"/>
                <a:cs typeface="Times New Roman"/>
              </a:rPr>
              <a:t>h</a:t>
            </a:r>
            <a:r>
              <a:rPr sz="1000" spc="-1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y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558290" lvl="3" indent="-174625">
              <a:lnSpc>
                <a:spcPct val="100000"/>
              </a:lnSpc>
              <a:spcBef>
                <a:spcPts val="25"/>
              </a:spcBef>
              <a:buFont typeface="Verdana"/>
              <a:buAutoNum type="romanLcParenR"/>
              <a:tabLst>
                <a:tab pos="1558925" algn="l"/>
                <a:tab pos="2338705" algn="l"/>
              </a:tabLst>
            </a:pPr>
            <a:r>
              <a:rPr sz="1000" spc="-5" dirty="0">
                <a:latin typeface="Times New Roman"/>
                <a:cs typeface="Times New Roman"/>
              </a:rPr>
              <a:t>DATAOUT	</a:t>
            </a:r>
            <a:r>
              <a:rPr sz="1000" spc="-10" dirty="0">
                <a:latin typeface="Times New Roman"/>
                <a:cs typeface="Times New Roman"/>
              </a:rPr>
              <a:t>Output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buffer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adisplay/printer.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7860" y="2983229"/>
            <a:ext cx="3713988" cy="1510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8430" y="7383779"/>
            <a:ext cx="4647184" cy="20497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100074"/>
            <a:ext cx="5825490" cy="124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DIRECT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MEMORY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ACCESS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(DMA)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50"/>
              </a:lnSpc>
              <a:spcBef>
                <a:spcPts val="80"/>
              </a:spcBef>
              <a:buFont typeface="Verdana"/>
              <a:buChar char="•"/>
              <a:tabLst>
                <a:tab pos="15621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transfer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block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data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directly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b/w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external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</a:t>
            </a:r>
            <a:r>
              <a:rPr sz="1000" spc="5" dirty="0">
                <a:latin typeface="Times New Roman"/>
                <a:cs typeface="Times New Roman"/>
              </a:rPr>
              <a:t> &amp; </a:t>
            </a:r>
            <a:r>
              <a:rPr sz="1000" dirty="0">
                <a:latin typeface="Times New Roman"/>
                <a:cs typeface="Times New Roman"/>
              </a:rPr>
              <a:t>main-memory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w/o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continuous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involvement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called DMA.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control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circuit 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performs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transfers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(Figure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8.13).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 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part</a:t>
            </a:r>
            <a:r>
              <a:rPr sz="1000" spc="-10" dirty="0">
                <a:latin typeface="Times New Roman"/>
                <a:cs typeface="Times New Roman"/>
              </a:rPr>
              <a:t> 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interface.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performs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functions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would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normally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carried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out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While a </a:t>
            </a: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taking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place,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another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4905247"/>
            <a:ext cx="3124835" cy="64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interface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three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registers </a:t>
            </a:r>
            <a:r>
              <a:rPr sz="1000" spc="-5" dirty="0">
                <a:latin typeface="Times New Roman"/>
                <a:cs typeface="Times New Roman"/>
              </a:rPr>
              <a:t>(Figure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8.12):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First register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storing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starting-address.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Second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register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storing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word-count.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50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dirty="0">
                <a:latin typeface="Times New Roman"/>
                <a:cs typeface="Times New Roman"/>
              </a:rPr>
              <a:t>Third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register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contains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status-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control-flags.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7389" y="8094852"/>
            <a:ext cx="201167" cy="1402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4291" y="7322946"/>
            <a:ext cx="6712584" cy="26731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5430" indent="-113030">
              <a:lnSpc>
                <a:spcPts val="1165"/>
              </a:lnSpc>
              <a:spcBef>
                <a:spcPts val="105"/>
              </a:spcBef>
              <a:buFont typeface="Verdana"/>
              <a:buChar char="•"/>
              <a:tabLst>
                <a:tab pos="266065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R/W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determines direction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transfer.</a:t>
            </a:r>
          </a:p>
          <a:p>
            <a:pPr marL="610235" marR="405765">
              <a:lnSpc>
                <a:spcPts val="1150"/>
              </a:lnSpc>
              <a:spcBef>
                <a:spcPts val="45"/>
              </a:spcBef>
            </a:pP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R/W=1,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performs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read-operation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(i.e.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memory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I/O),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Otherwise,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performs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write-operation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(i.e.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transfers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 from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memory).</a:t>
            </a:r>
            <a:endParaRPr sz="1000" dirty="0">
              <a:latin typeface="Times New Roman"/>
              <a:cs typeface="Times New Roman"/>
            </a:endParaRPr>
          </a:p>
          <a:p>
            <a:pPr marL="265430" indent="-113030">
              <a:lnSpc>
                <a:spcPts val="1195"/>
              </a:lnSpc>
              <a:buFont typeface="Verdana"/>
              <a:buChar char="•"/>
              <a:tabLst>
                <a:tab pos="266065" algn="l"/>
              </a:tabLst>
            </a:pP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Done=1,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endParaRPr sz="1000" dirty="0">
              <a:latin typeface="Times New Roman"/>
              <a:cs typeface="Times New Roman"/>
            </a:endParaRPr>
          </a:p>
          <a:p>
            <a:pPr marL="652780">
              <a:lnSpc>
                <a:spcPts val="1175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has</a:t>
            </a:r>
            <a:r>
              <a:rPr sz="1000" spc="-5" dirty="0">
                <a:latin typeface="Times New Roman"/>
                <a:cs typeface="Times New Roman"/>
              </a:rPr>
              <a:t> completed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transferring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block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data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endParaRPr sz="1000" dirty="0">
              <a:latin typeface="Times New Roman"/>
              <a:cs typeface="Times New Roman"/>
            </a:endParaRPr>
          </a:p>
          <a:p>
            <a:pPr marL="652780">
              <a:lnSpc>
                <a:spcPts val="1175"/>
              </a:lnSpc>
              <a:tabLst>
                <a:tab pos="3074035" algn="l"/>
              </a:tabLst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another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command.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(IE	Interrupt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Enable).</a:t>
            </a:r>
            <a:endParaRPr sz="1000" dirty="0">
              <a:latin typeface="Times New Roman"/>
              <a:cs typeface="Times New Roman"/>
            </a:endParaRPr>
          </a:p>
          <a:p>
            <a:pPr marL="265430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266065" algn="l"/>
              </a:tabLst>
            </a:pP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IE=1,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raises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 after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completed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transferring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block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data.</a:t>
            </a:r>
          </a:p>
          <a:p>
            <a:pPr marL="265430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266065" algn="l"/>
              </a:tabLst>
            </a:pP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IRQ=1,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requests </a:t>
            </a:r>
            <a:r>
              <a:rPr sz="1000" spc="-5" dirty="0">
                <a:latin typeface="Times New Roman"/>
                <a:cs typeface="Times New Roman"/>
              </a:rPr>
              <a:t>an interrupt.</a:t>
            </a:r>
            <a:endParaRPr sz="1000" dirty="0">
              <a:latin typeface="Times New Roman"/>
              <a:cs typeface="Times New Roman"/>
            </a:endParaRPr>
          </a:p>
          <a:p>
            <a:pPr marL="265430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266065" algn="l"/>
              </a:tabLst>
            </a:pPr>
            <a:r>
              <a:rPr sz="1000" spc="-5" dirty="0">
                <a:latin typeface="Times New Roman"/>
                <a:cs typeface="Times New Roman"/>
              </a:rPr>
              <a:t>Requests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devices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using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always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given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higher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requests.</a:t>
            </a:r>
            <a:endParaRPr sz="1000" dirty="0">
              <a:latin typeface="Times New Roman"/>
              <a:cs typeface="Times New Roman"/>
            </a:endParaRPr>
          </a:p>
          <a:p>
            <a:pPr marL="265430" indent="-113030">
              <a:lnSpc>
                <a:spcPct val="100000"/>
              </a:lnSpc>
              <a:buFont typeface="Verdana"/>
              <a:buChar char="•"/>
              <a:tabLst>
                <a:tab pos="266065" algn="l"/>
              </a:tabLst>
            </a:pP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2</a:t>
            </a:r>
            <a:r>
              <a:rPr sz="1000" spc="-10" dirty="0">
                <a:latin typeface="Times New Roman"/>
                <a:cs typeface="Times New Roman"/>
              </a:rPr>
              <a:t> ways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which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operation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carried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out:</a:t>
            </a:r>
            <a:endParaRPr sz="1000" dirty="0">
              <a:latin typeface="Times New Roman"/>
              <a:cs typeface="Times New Roman"/>
            </a:endParaRPr>
          </a:p>
          <a:p>
            <a:pPr marL="793115" lvl="1" indent="-183515">
              <a:lnSpc>
                <a:spcPct val="100000"/>
              </a:lnSpc>
              <a:buFont typeface="Verdana"/>
              <a:buAutoNum type="arabicParenR"/>
              <a:tabLst>
                <a:tab pos="79375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originates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most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memory-access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cycles.</a:t>
            </a:r>
            <a:endParaRPr sz="1000" dirty="0">
              <a:latin typeface="Times New Roman"/>
              <a:cs typeface="Times New Roman"/>
            </a:endParaRPr>
          </a:p>
          <a:p>
            <a:pPr marL="753110" indent="-143510">
              <a:lnSpc>
                <a:spcPts val="1175"/>
              </a:lnSpc>
              <a:spcBef>
                <a:spcPts val="25"/>
              </a:spcBef>
              <a:buFont typeface="Wingdings"/>
              <a:buChar char=""/>
              <a:tabLst>
                <a:tab pos="753745" algn="l"/>
              </a:tabLst>
            </a:pP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said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"steal"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memory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cycles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processor.</a:t>
            </a:r>
            <a:endParaRPr sz="1000" dirty="0">
              <a:latin typeface="Times New Roman"/>
              <a:cs typeface="Times New Roman"/>
            </a:endParaRPr>
          </a:p>
          <a:p>
            <a:pPr marL="753110" indent="-143510">
              <a:lnSpc>
                <a:spcPts val="1175"/>
              </a:lnSpc>
              <a:buFont typeface="Wingdings"/>
              <a:buChar char=""/>
              <a:tabLst>
                <a:tab pos="753745" algn="l"/>
              </a:tabLst>
            </a:pPr>
            <a:r>
              <a:rPr sz="1000" spc="-5" dirty="0">
                <a:latin typeface="Times New Roman"/>
                <a:cs typeface="Times New Roman"/>
              </a:rPr>
              <a:t>Hence,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technique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usually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called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Cycle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Stealing</a:t>
            </a:r>
            <a:r>
              <a:rPr sz="1000" i="1" spc="-5" dirty="0">
                <a:latin typeface="Times New Roman"/>
                <a:cs typeface="Times New Roman"/>
              </a:rPr>
              <a:t>.</a:t>
            </a:r>
            <a:endParaRPr sz="1000" dirty="0">
              <a:latin typeface="Times New Roman"/>
              <a:cs typeface="Times New Roman"/>
            </a:endParaRPr>
          </a:p>
          <a:p>
            <a:pPr marL="610235" marR="26670">
              <a:lnSpc>
                <a:spcPts val="1150"/>
              </a:lnSpc>
              <a:spcBef>
                <a:spcPts val="105"/>
              </a:spcBef>
            </a:pPr>
            <a:r>
              <a:rPr sz="1000" spc="-10" dirty="0">
                <a:latin typeface="Verdana"/>
                <a:cs typeface="Verdana"/>
              </a:rPr>
              <a:t>2)</a:t>
            </a:r>
            <a:r>
              <a:rPr sz="1000" spc="65" dirty="0">
                <a:latin typeface="Verdana"/>
                <a:cs typeface="Verdana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given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exclusive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access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main-memory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transfer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block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data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without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interruption.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This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known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Block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Mode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(or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burst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mode).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04465" algn="l"/>
                <a:tab pos="6522720" algn="l"/>
              </a:tabLst>
            </a:pPr>
            <a:r>
              <a:rPr lang="en-IN" sz="1100" spc="-15" dirty="0">
                <a:latin typeface="Verdana"/>
                <a:cs typeface="Verdana"/>
              </a:rPr>
              <a:t>MSRIT</a:t>
            </a:r>
            <a:r>
              <a:rPr sz="1100" dirty="0">
                <a:latin typeface="Verdana"/>
                <a:cs typeface="Verdana"/>
              </a:rPr>
              <a:t>	</a:t>
            </a:r>
            <a:r>
              <a:rPr sz="1100" spc="-5" dirty="0">
                <a:latin typeface="Verdana"/>
                <a:cs typeface="Verdana"/>
              </a:rPr>
              <a:t>Co</a:t>
            </a:r>
            <a:r>
              <a:rPr sz="1100" dirty="0">
                <a:latin typeface="Verdana"/>
                <a:cs typeface="Verdana"/>
              </a:rPr>
              <a:t>m</a:t>
            </a:r>
            <a:r>
              <a:rPr sz="1100" spc="5" dirty="0">
                <a:latin typeface="Verdana"/>
                <a:cs typeface="Verdana"/>
              </a:rPr>
              <a:t>p</a:t>
            </a:r>
            <a:r>
              <a:rPr sz="1100" dirty="0">
                <a:latin typeface="Verdana"/>
                <a:cs typeface="Verdana"/>
              </a:rPr>
              <a:t>u</a:t>
            </a:r>
            <a:r>
              <a:rPr sz="1100" spc="-10" dirty="0">
                <a:latin typeface="Verdana"/>
                <a:cs typeface="Verdana"/>
              </a:rPr>
              <a:t>te</a:t>
            </a:r>
            <a:r>
              <a:rPr sz="1100" dirty="0">
                <a:latin typeface="Verdana"/>
                <a:cs typeface="Verdana"/>
              </a:rPr>
              <a:t>r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rg</a:t>
            </a:r>
            <a:r>
              <a:rPr sz="1100" spc="20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n</a:t>
            </a:r>
            <a:r>
              <a:rPr sz="1100" spc="-20" dirty="0">
                <a:latin typeface="Verdana"/>
                <a:cs typeface="Verdana"/>
              </a:rPr>
              <a:t>i</a:t>
            </a:r>
            <a:r>
              <a:rPr sz="1100" spc="-5" dirty="0">
                <a:latin typeface="Verdana"/>
                <a:cs typeface="Verdana"/>
              </a:rPr>
              <a:t>z</a:t>
            </a:r>
            <a:r>
              <a:rPr sz="1100" spc="5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-20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on	</a:t>
            </a:r>
            <a:r>
              <a:rPr sz="1100" spc="-10" dirty="0">
                <a:latin typeface="Verdana"/>
                <a:cs typeface="Verdana"/>
              </a:rPr>
              <a:t>10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6565" y="110426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7570" y="2499359"/>
            <a:ext cx="3263900" cy="24192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8455" y="5697219"/>
            <a:ext cx="43434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0109707"/>
            <a:ext cx="8070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spc="-15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6150" y="10109707"/>
            <a:ext cx="16643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Computer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4566" y="10109707"/>
            <a:ext cx="2025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11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804" y="1042161"/>
            <a:ext cx="6550025" cy="216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5" dirty="0">
                <a:latin typeface="Times New Roman"/>
                <a:cs typeface="Times New Roman"/>
              </a:rPr>
              <a:t>BUS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ARBITRATION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allowed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initiate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data-transfers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given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time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called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bus-master</a:t>
            </a:r>
            <a:r>
              <a:rPr sz="1000" i="1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one</a:t>
            </a:r>
            <a:r>
              <a:rPr sz="1000" spc="-5" dirty="0">
                <a:latin typeface="Times New Roman"/>
                <a:cs typeface="Times New Roman"/>
              </a:rPr>
              <a:t> bus-master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given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time.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Bus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Arbitration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which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next</a:t>
            </a:r>
            <a:r>
              <a:rPr sz="1000" spc="-5" dirty="0">
                <a:latin typeface="Times New Roman"/>
                <a:cs typeface="Times New Roman"/>
              </a:rPr>
              <a:t> device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become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bus-master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selected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bus-mastership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transferred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 </a:t>
            </a:r>
            <a:r>
              <a:rPr sz="1000" spc="-10" dirty="0">
                <a:latin typeface="Times New Roman"/>
                <a:cs typeface="Times New Roman"/>
              </a:rPr>
              <a:t>device.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two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approaches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are:</a:t>
            </a:r>
            <a:endParaRPr sz="1000">
              <a:latin typeface="Times New Roman"/>
              <a:cs typeface="Times New Roman"/>
            </a:endParaRPr>
          </a:p>
          <a:p>
            <a:pPr marL="671195" lvl="1" indent="-20193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71830" algn="l"/>
              </a:tabLst>
            </a:pPr>
            <a:r>
              <a:rPr sz="1000" b="1" dirty="0">
                <a:latin typeface="Times New Roman"/>
                <a:cs typeface="Times New Roman"/>
              </a:rPr>
              <a:t>Centralized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Arbitration: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single bus-arbiter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performs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requiredarbitration.</a:t>
            </a:r>
            <a:endParaRPr sz="1000">
              <a:latin typeface="Times New Roman"/>
              <a:cs typeface="Times New Roman"/>
            </a:endParaRPr>
          </a:p>
          <a:p>
            <a:pPr marL="671195" lvl="1" indent="-20193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718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Distributed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Arbitration: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All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participate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selection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next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bus-master.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50"/>
              </a:lnSpc>
              <a:spcBef>
                <a:spcPts val="105"/>
              </a:spcBef>
              <a:buFont typeface="Verdana"/>
              <a:buChar char="•"/>
              <a:tabLst>
                <a:tab pos="13208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conflict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arise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10" dirty="0">
                <a:latin typeface="Times New Roman"/>
                <a:cs typeface="Times New Roman"/>
              </a:rPr>
              <a:t> both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two </a:t>
            </a: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controllers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use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the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same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time</a:t>
            </a:r>
            <a:r>
              <a:rPr sz="1000" spc="5" dirty="0">
                <a:latin typeface="Times New Roman"/>
                <a:cs typeface="Times New Roman"/>
              </a:rPr>
              <a:t> to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access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main-memory.</a:t>
            </a:r>
            <a:endParaRPr sz="1000">
              <a:latin typeface="Times New Roman"/>
              <a:cs typeface="Times New Roman"/>
            </a:endParaRPr>
          </a:p>
          <a:p>
            <a:pPr marL="12700" marR="373380">
              <a:lnSpc>
                <a:spcPts val="1150"/>
              </a:lnSpc>
              <a:spcBef>
                <a:spcPts val="75"/>
              </a:spcBef>
              <a:buFont typeface="Verdana"/>
              <a:buChar char="•"/>
              <a:tabLst>
                <a:tab pos="132080" algn="l"/>
              </a:tabLst>
            </a:pP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resolve</a:t>
            </a:r>
            <a:r>
              <a:rPr sz="1000" dirty="0">
                <a:latin typeface="Times New Roman"/>
                <a:cs typeface="Times New Roman"/>
              </a:rPr>
              <a:t> this,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arbitration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procedure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coordinate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activities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all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requesting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memory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95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arbiter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may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separate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unit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connected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6565" y="104711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0733" y="3061080"/>
            <a:ext cx="201167" cy="1402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32145" y="3036188"/>
            <a:ext cx="9105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0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-</a:t>
            </a:r>
            <a:r>
              <a:rPr sz="1000" spc="-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qu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G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704" y="3204336"/>
            <a:ext cx="201168" cy="1402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376" y="3204336"/>
            <a:ext cx="201168" cy="1402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4804" y="758569"/>
            <a:ext cx="5295900" cy="2316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Times New Roman"/>
                <a:cs typeface="Times New Roman"/>
              </a:rPr>
              <a:t>CENTRALIZED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ARBITRATION</a:t>
            </a:r>
            <a:endParaRPr sz="1000" dirty="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 </a:t>
            </a:r>
            <a:r>
              <a:rPr sz="1000" dirty="0">
                <a:latin typeface="Times New Roman"/>
                <a:cs typeface="Times New Roman"/>
              </a:rPr>
              <a:t>single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bus-arbiter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performs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required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arbitration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(Figure:</a:t>
            </a:r>
            <a:r>
              <a:rPr sz="1000" dirty="0">
                <a:latin typeface="Times New Roman"/>
                <a:cs typeface="Times New Roman"/>
              </a:rPr>
              <a:t> 4.20).</a:t>
            </a: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Normally,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bus-master.</a:t>
            </a:r>
            <a:endParaRPr sz="1000" dirty="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grant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bus-mastership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one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controllers.</a:t>
            </a:r>
            <a:endParaRPr sz="1000" dirty="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indicates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it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needs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become</a:t>
            </a:r>
            <a:r>
              <a:rPr sz="1000" dirty="0">
                <a:latin typeface="Times New Roman"/>
                <a:cs typeface="Times New Roman"/>
              </a:rPr>
              <a:t> bus-master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activating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line.</a:t>
            </a: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signal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BR </a:t>
            </a:r>
            <a:r>
              <a:rPr sz="1000" dirty="0">
                <a:latin typeface="Times New Roman"/>
                <a:cs typeface="Times New Roman"/>
              </a:rPr>
              <a:t>line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logical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-10" dirty="0">
                <a:latin typeface="Times New Roman"/>
                <a:cs typeface="Times New Roman"/>
              </a:rPr>
              <a:t> of </a:t>
            </a:r>
            <a:r>
              <a:rPr sz="1000" dirty="0">
                <a:latin typeface="Times New Roman"/>
                <a:cs typeface="Times New Roman"/>
              </a:rPr>
              <a:t>bus-requests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from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it.</a:t>
            </a:r>
            <a:endParaRPr sz="1000" dirty="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Then,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activates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BG1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signal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indicating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DMA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becomes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free.</a:t>
            </a:r>
            <a:endParaRPr sz="1000" dirty="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BG1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signal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using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daisy-chain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arrangement.</a:t>
            </a:r>
            <a:endParaRPr sz="1000" dirty="0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controller-1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bus,</a:t>
            </a:r>
            <a:endParaRPr sz="1000" dirty="0">
              <a:latin typeface="Times New Roman"/>
              <a:cs typeface="Times New Roman"/>
            </a:endParaRPr>
          </a:p>
          <a:p>
            <a:pPr marL="469900" marR="5080">
              <a:lnSpc>
                <a:spcPts val="115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Then,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controller-1 </a:t>
            </a:r>
            <a:r>
              <a:rPr sz="1000" spc="-10" dirty="0">
                <a:latin typeface="Times New Roman"/>
                <a:cs typeface="Times New Roman"/>
              </a:rPr>
              <a:t>blocks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propagation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grant-signal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other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devices.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Otherwise,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DMA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controller-1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passes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grant downstream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asserting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BG2.</a:t>
            </a:r>
            <a:endParaRPr sz="1000" dirty="0">
              <a:latin typeface="Times New Roman"/>
              <a:cs typeface="Times New Roman"/>
            </a:endParaRPr>
          </a:p>
          <a:p>
            <a:pPr marL="125095" indent="-113030">
              <a:lnSpc>
                <a:spcPts val="12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Current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bus-master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indicates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it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activating</a:t>
            </a:r>
            <a:r>
              <a:rPr sz="1000" spc="-10" dirty="0">
                <a:latin typeface="Times New Roman"/>
                <a:cs typeface="Times New Roman"/>
              </a:rPr>
              <a:t> BBSY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line.</a:t>
            </a:r>
            <a:endParaRPr sz="1000" dirty="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bus-arbiter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coordinate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activities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5" dirty="0">
                <a:latin typeface="Times New Roman"/>
                <a:cs typeface="Times New Roman"/>
              </a:rPr>
              <a:t>all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memory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transfers.</a:t>
            </a:r>
            <a:endParaRPr sz="1000" dirty="0">
              <a:latin typeface="Times New Roman"/>
              <a:cs typeface="Times New Roman"/>
            </a:endParaRPr>
          </a:p>
          <a:p>
            <a:pPr marL="125730" marR="152400" indent="-125730">
              <a:lnSpc>
                <a:spcPts val="1130"/>
              </a:lnSpc>
              <a:spcBef>
                <a:spcPts val="120"/>
              </a:spcBef>
              <a:buFont typeface="Verdana"/>
              <a:buChar char="•"/>
              <a:tabLst>
                <a:tab pos="125730" algn="l"/>
                <a:tab pos="1689100" algn="l"/>
              </a:tabLst>
            </a:pPr>
            <a:r>
              <a:rPr sz="1000" spc="-5" dirty="0">
                <a:latin typeface="Times New Roman"/>
                <a:cs typeface="Times New Roman"/>
              </a:rPr>
              <a:t>Arbiter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ensures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only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granted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given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time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according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priorityscheme.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(BR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Bus-Grant,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BBSY	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Busy).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804" y="8939021"/>
            <a:ext cx="4859655" cy="64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timing diagram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shows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sequence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events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processor.</a:t>
            </a:r>
            <a:endParaRPr sz="1000" dirty="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controller-2</a:t>
            </a:r>
            <a:endParaRPr sz="1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acquires </a:t>
            </a:r>
            <a:r>
              <a:rPr sz="1000" spc="-5" dirty="0">
                <a:latin typeface="Times New Roman"/>
                <a:cs typeface="Times New Roman"/>
              </a:rPr>
              <a:t>bus-mastership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endParaRPr sz="1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10" dirty="0">
                <a:latin typeface="Times New Roman"/>
                <a:cs typeface="Times New Roman"/>
              </a:rPr>
              <a:t>later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releases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bus.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(Figure: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4.21).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688367" y="3240150"/>
            <a:ext cx="4279900" cy="5237480"/>
            <a:chOff x="1708150" y="3571239"/>
            <a:chExt cx="4279900" cy="52374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8150" y="5705855"/>
              <a:ext cx="4279900" cy="31027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5329" y="3571239"/>
              <a:ext cx="3663188" cy="2134235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453708" y="698500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4291" y="9709361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1100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6150" y="9709361"/>
            <a:ext cx="16643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5" dirty="0">
                <a:latin typeface="Verdana"/>
                <a:cs typeface="Verdana"/>
              </a:rPr>
              <a:t>Computer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9166" y="9709361"/>
            <a:ext cx="25336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12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993393"/>
            <a:ext cx="42710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After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controller-2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releases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resources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bus-mastership.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291" y="9709361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1100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6150" y="9709361"/>
            <a:ext cx="16643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5" dirty="0">
                <a:latin typeface="Verdana"/>
                <a:cs typeface="Verdana"/>
              </a:rPr>
              <a:t>Computer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9166" y="9709361"/>
            <a:ext cx="25336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13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100074"/>
            <a:ext cx="5335270" cy="1716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Times New Roman"/>
                <a:cs typeface="Times New Roman"/>
              </a:rPr>
              <a:t>DISTRIBUTED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ARBITRATION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All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participate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selection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next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bus-master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(Figure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4.22).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assigned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4-bit</a:t>
            </a:r>
            <a:r>
              <a:rPr sz="1000" spc="-5" dirty="0">
                <a:latin typeface="Times New Roman"/>
                <a:cs typeface="Times New Roman"/>
              </a:rPr>
              <a:t> identification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number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(ID).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more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bus, </a:t>
            </a:r>
            <a:r>
              <a:rPr sz="1000" spc="-5" dirty="0">
                <a:latin typeface="Times New Roman"/>
                <a:cs typeface="Times New Roman"/>
              </a:rPr>
              <a:t>they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5" dirty="0">
                <a:latin typeface="Times New Roman"/>
                <a:cs typeface="Times New Roman"/>
              </a:rPr>
              <a:t>assert Start-Arbitration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5" dirty="0">
                <a:latin typeface="Times New Roman"/>
                <a:cs typeface="Times New Roman"/>
              </a:rPr>
              <a:t>place their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4-bit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numbers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four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open-collector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425" i="1" spc="-7" baseline="2923" dirty="0">
                <a:latin typeface="Times New Roman"/>
                <a:cs typeface="Times New Roman"/>
              </a:rPr>
              <a:t>ARB</a:t>
            </a:r>
            <a:r>
              <a:rPr sz="1425" i="1" spc="-22" baseline="2923" dirty="0">
                <a:latin typeface="Times New Roman"/>
                <a:cs typeface="Times New Roman"/>
              </a:rPr>
              <a:t> </a:t>
            </a:r>
            <a:r>
              <a:rPr sz="1425" spc="7" baseline="2923" dirty="0">
                <a:latin typeface="Times New Roman"/>
                <a:cs typeface="Times New Roman"/>
              </a:rPr>
              <a:t>0</a:t>
            </a:r>
            <a:r>
              <a:rPr sz="1425" baseline="2923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through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950" i="1" spc="-5" dirty="0">
                <a:latin typeface="Times New Roman"/>
                <a:cs typeface="Times New Roman"/>
              </a:rPr>
              <a:t>ARB </a:t>
            </a:r>
            <a:r>
              <a:rPr sz="950" spc="5" dirty="0">
                <a:latin typeface="Times New Roman"/>
                <a:cs typeface="Times New Roman"/>
              </a:rPr>
              <a:t>3</a:t>
            </a:r>
            <a:r>
              <a:rPr sz="9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7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winner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selected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interaction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among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transmitted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over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these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Net-outcome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code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4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represents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5" dirty="0">
                <a:latin typeface="Times New Roman"/>
                <a:cs typeface="Times New Roman"/>
              </a:rPr>
              <a:t> has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highest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ID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number.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65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Advantage:</a:t>
            </a:r>
            <a:endParaRPr sz="1000">
              <a:latin typeface="Times New Roman"/>
              <a:cs typeface="Times New Roman"/>
            </a:endParaRPr>
          </a:p>
          <a:p>
            <a:pPr marL="277495">
              <a:lnSpc>
                <a:spcPts val="1165"/>
              </a:lnSpc>
            </a:pP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approach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offers </a:t>
            </a:r>
            <a:r>
              <a:rPr sz="1000" dirty="0">
                <a:latin typeface="Times New Roman"/>
                <a:cs typeface="Times New Roman"/>
              </a:rPr>
              <a:t>higher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reliability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since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dependent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single </a:t>
            </a:r>
            <a:r>
              <a:rPr sz="1000" spc="-10" dirty="0">
                <a:latin typeface="Times New Roman"/>
                <a:cs typeface="Times New Roman"/>
              </a:rPr>
              <a:t>device.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7191882"/>
            <a:ext cx="5527675" cy="1090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example:</a:t>
            </a:r>
            <a:endParaRPr sz="1000">
              <a:latin typeface="Times New Roman"/>
              <a:cs typeface="Times New Roman"/>
            </a:endParaRPr>
          </a:p>
          <a:p>
            <a:pPr marL="469900" indent="-146685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469900" algn="l"/>
              </a:tabLst>
            </a:pPr>
            <a:r>
              <a:rPr sz="1000" dirty="0">
                <a:latin typeface="Times New Roman"/>
                <a:cs typeface="Times New Roman"/>
              </a:rPr>
              <a:t>Assume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B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have their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(0101),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6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(0110)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their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code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0111.</a:t>
            </a:r>
            <a:endParaRPr sz="1000">
              <a:latin typeface="Times New Roman"/>
              <a:cs typeface="Times New Roman"/>
            </a:endParaRPr>
          </a:p>
          <a:p>
            <a:pPr marL="469900" indent="-146685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469900" algn="l"/>
              </a:tabLst>
            </a:pP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compares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pattern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arbitration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own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starting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MSB.</a:t>
            </a:r>
            <a:endParaRPr sz="1000">
              <a:latin typeface="Times New Roman"/>
              <a:cs typeface="Times New Roman"/>
            </a:endParaRPr>
          </a:p>
          <a:p>
            <a:pPr marL="469900" indent="-146685">
              <a:lnSpc>
                <a:spcPts val="1175"/>
              </a:lnSpc>
              <a:buFont typeface="Wingdings"/>
              <a:buChar char=""/>
              <a:tabLst>
                <a:tab pos="469900" algn="l"/>
              </a:tabLst>
            </a:pP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detects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difference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position,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disables</a:t>
            </a:r>
            <a:r>
              <a:rPr sz="1000" spc="10" dirty="0">
                <a:latin typeface="Times New Roman"/>
                <a:cs typeface="Times New Roman"/>
              </a:rPr>
              <a:t> 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drivers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that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position.</a:t>
            </a:r>
            <a:endParaRPr sz="1000">
              <a:latin typeface="Times New Roman"/>
              <a:cs typeface="Times New Roman"/>
            </a:endParaRPr>
          </a:p>
          <a:p>
            <a:pPr marL="469900" indent="-146685">
              <a:lnSpc>
                <a:spcPts val="1175"/>
              </a:lnSpc>
              <a:buFont typeface="Wingdings"/>
              <a:buChar char=""/>
              <a:tabLst>
                <a:tab pos="469900" algn="l"/>
              </a:tabLst>
            </a:pPr>
            <a:r>
              <a:rPr sz="1000" spc="-5" dirty="0">
                <a:latin typeface="Times New Roman"/>
                <a:cs typeface="Times New Roman"/>
              </a:rPr>
              <a:t>Driver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disabled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placing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”0”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driver.</a:t>
            </a:r>
            <a:endParaRPr sz="1000">
              <a:latin typeface="Times New Roman"/>
              <a:cs typeface="Times New Roman"/>
            </a:endParaRPr>
          </a:p>
          <a:p>
            <a:pPr marL="469900" indent="-146685">
              <a:lnSpc>
                <a:spcPts val="1175"/>
              </a:lnSpc>
              <a:spcBef>
                <a:spcPts val="25"/>
              </a:spcBef>
              <a:buFont typeface="Wingdings"/>
              <a:buChar char=""/>
              <a:tabLst>
                <a:tab pos="469900" algn="l"/>
              </a:tabLst>
            </a:pP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e.g.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“A”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detects</a:t>
            </a:r>
            <a:r>
              <a:rPr sz="1000" dirty="0">
                <a:latin typeface="Times New Roman"/>
                <a:cs typeface="Times New Roman"/>
              </a:rPr>
              <a:t> a </a:t>
            </a:r>
            <a:r>
              <a:rPr sz="1000" spc="-5" dirty="0">
                <a:latin typeface="Times New Roman"/>
                <a:cs typeface="Times New Roman"/>
              </a:rPr>
              <a:t>difference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 </a:t>
            </a:r>
            <a:r>
              <a:rPr sz="1000" spc="-10" dirty="0">
                <a:latin typeface="Times New Roman"/>
                <a:cs typeface="Times New Roman"/>
              </a:rPr>
              <a:t>ARB1,</a:t>
            </a:r>
            <a:r>
              <a:rPr sz="1000" spc="5" dirty="0">
                <a:latin typeface="Times New Roman"/>
                <a:cs typeface="Times New Roman"/>
              </a:rPr>
              <a:t> hence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disables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drivers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ARB1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ARB0.</a:t>
            </a:r>
            <a:endParaRPr sz="1000">
              <a:latin typeface="Times New Roman"/>
              <a:cs typeface="Times New Roman"/>
            </a:endParaRPr>
          </a:p>
          <a:p>
            <a:pPr marL="457200" indent="-134620">
              <a:lnSpc>
                <a:spcPts val="1175"/>
              </a:lnSpc>
              <a:buFont typeface="Wingdings"/>
              <a:buChar char=""/>
              <a:tabLst>
                <a:tab pos="457834" algn="l"/>
              </a:tabLst>
            </a:pP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causes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pattern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arbitration-line</a:t>
            </a:r>
            <a:r>
              <a:rPr sz="1000" spc="5" dirty="0">
                <a:latin typeface="Times New Roman"/>
                <a:cs typeface="Times New Roman"/>
              </a:rPr>
              <a:t> to</a:t>
            </a:r>
            <a:r>
              <a:rPr sz="1000" spc="-5" dirty="0">
                <a:latin typeface="Times New Roman"/>
                <a:cs typeface="Times New Roman"/>
              </a:rPr>
              <a:t> change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0110.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means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“B”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has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won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contention.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565" y="110426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004" y="3046729"/>
            <a:ext cx="4363593" cy="400304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768850" y="2041524"/>
            <a:ext cx="327025" cy="1270"/>
          </a:xfrm>
          <a:custGeom>
            <a:avLst/>
            <a:gdLst/>
            <a:ahLst/>
            <a:cxnLst/>
            <a:rect l="l" t="t" r="r" b="b"/>
            <a:pathLst>
              <a:path w="327025" h="1269">
                <a:moveTo>
                  <a:pt x="0" y="0"/>
                </a:moveTo>
                <a:lnTo>
                  <a:pt x="76200" y="0"/>
                </a:lnTo>
              </a:path>
              <a:path w="327025" h="1269">
                <a:moveTo>
                  <a:pt x="92075" y="1269"/>
                </a:moveTo>
                <a:lnTo>
                  <a:pt x="168275" y="1269"/>
                </a:lnTo>
              </a:path>
              <a:path w="327025" h="1269">
                <a:moveTo>
                  <a:pt x="178435" y="1269"/>
                </a:moveTo>
                <a:lnTo>
                  <a:pt x="254635" y="1269"/>
                </a:lnTo>
              </a:path>
              <a:path w="327025" h="1269">
                <a:moveTo>
                  <a:pt x="264160" y="0"/>
                </a:moveTo>
                <a:lnTo>
                  <a:pt x="327025" y="0"/>
                </a:lnTo>
              </a:path>
            </a:pathLst>
          </a:custGeom>
          <a:ln w="5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4291" y="9825185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1100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6150" y="9825185"/>
            <a:ext cx="16643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5" dirty="0">
                <a:latin typeface="Verdana"/>
                <a:cs typeface="Verdana"/>
              </a:rPr>
              <a:t>Computer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9166" y="9767273"/>
            <a:ext cx="253365" cy="2540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5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14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6704" y="1036065"/>
            <a:ext cx="6750684" cy="384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6699250" algn="l"/>
              </a:tabLst>
            </a:pPr>
            <a:r>
              <a:rPr sz="1000" b="1" strike="sngStrike" spc="5" dirty="0">
                <a:latin typeface="Times New Roman"/>
                <a:cs typeface="Times New Roman"/>
              </a:rPr>
              <a:t>BUS	</a:t>
            </a:r>
            <a:endParaRPr sz="1000">
              <a:latin typeface="Times New Roman"/>
              <a:cs typeface="Times New Roman"/>
            </a:endParaRPr>
          </a:p>
          <a:p>
            <a:pPr marL="163195" indent="-113030">
              <a:lnSpc>
                <a:spcPts val="1150"/>
              </a:lnSpc>
              <a:buFont typeface="Verdana"/>
              <a:buChar char="•"/>
              <a:tabLst>
                <a:tab pos="163830" algn="l"/>
              </a:tabLst>
            </a:pPr>
            <a:r>
              <a:rPr sz="1500" spc="-7" baseline="-11111" dirty="0">
                <a:latin typeface="Times New Roman"/>
                <a:cs typeface="Times New Roman"/>
              </a:rPr>
              <a:t>Bus</a:t>
            </a:r>
            <a:r>
              <a:rPr sz="1500" spc="7" baseline="-11111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inter-connect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main-memory,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&amp;I/O-devices</a:t>
            </a:r>
            <a:endParaRPr sz="1000">
              <a:latin typeface="Times New Roman"/>
              <a:cs typeface="Times New Roman"/>
            </a:endParaRPr>
          </a:p>
          <a:p>
            <a:pPr marL="508000">
              <a:lnSpc>
                <a:spcPts val="1150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includes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needed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support </a:t>
            </a:r>
            <a:r>
              <a:rPr sz="1000" spc="-5" dirty="0">
                <a:latin typeface="Times New Roman"/>
                <a:cs typeface="Times New Roman"/>
              </a:rPr>
              <a:t>interrupts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arbitration.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63195" indent="-113030">
              <a:lnSpc>
                <a:spcPct val="100000"/>
              </a:lnSpc>
              <a:buFont typeface="Verdana"/>
              <a:buChar char="•"/>
              <a:tabLst>
                <a:tab pos="163830" algn="l"/>
              </a:tabLst>
            </a:pPr>
            <a:r>
              <a:rPr sz="1000" dirty="0">
                <a:latin typeface="Times New Roman"/>
                <a:cs typeface="Times New Roman"/>
              </a:rPr>
              <a:t>Primary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function: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provide</a:t>
            </a:r>
            <a:r>
              <a:rPr sz="1000" dirty="0">
                <a:latin typeface="Times New Roman"/>
                <a:cs typeface="Times New Roman"/>
              </a:rPr>
              <a:t> 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communication-path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data.</a:t>
            </a:r>
            <a:endParaRPr sz="1000">
              <a:latin typeface="Times New Roman"/>
              <a:cs typeface="Times New Roman"/>
            </a:endParaRPr>
          </a:p>
          <a:p>
            <a:pPr marL="1631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638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Bus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protocol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rules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govern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behavior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various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connected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buses.</a:t>
            </a:r>
            <a:endParaRPr sz="1000">
              <a:latin typeface="Times New Roman"/>
              <a:cs typeface="Times New Roman"/>
            </a:endParaRPr>
          </a:p>
          <a:p>
            <a:pPr marL="163195" indent="-113030">
              <a:lnSpc>
                <a:spcPct val="100000"/>
              </a:lnSpc>
              <a:buFont typeface="Verdana"/>
              <a:buChar char="•"/>
              <a:tabLst>
                <a:tab pos="163830" algn="l"/>
              </a:tabLst>
            </a:pPr>
            <a:r>
              <a:rPr sz="1000" spc="-5" dirty="0">
                <a:latin typeface="Times New Roman"/>
                <a:cs typeface="Times New Roman"/>
              </a:rPr>
              <a:t>Bus-protocol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specifies</a:t>
            </a:r>
            <a:r>
              <a:rPr sz="1000" dirty="0">
                <a:latin typeface="Times New Roman"/>
                <a:cs typeface="Times New Roman"/>
              </a:rPr>
              <a:t> parameters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such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as:</a:t>
            </a:r>
            <a:endParaRPr sz="10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asserting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control-signals</a:t>
            </a:r>
            <a:endParaRPr sz="10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timing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placing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endParaRPr sz="10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rate</a:t>
            </a:r>
            <a:r>
              <a:rPr sz="1000" spc="-10" dirty="0">
                <a:latin typeface="Times New Roman"/>
                <a:cs typeface="Times New Roman"/>
              </a:rPr>
              <a:t> of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data-transfer.</a:t>
            </a:r>
            <a:endParaRPr sz="1000">
              <a:latin typeface="Times New Roman"/>
              <a:cs typeface="Times New Roman"/>
            </a:endParaRPr>
          </a:p>
          <a:p>
            <a:pPr marL="1631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638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typical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consists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3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lines:</a:t>
            </a:r>
            <a:endParaRPr sz="1000">
              <a:latin typeface="Times New Roman"/>
              <a:cs typeface="Times New Roman"/>
            </a:endParaRPr>
          </a:p>
          <a:p>
            <a:pPr marL="690880" lvl="1" indent="-182880">
              <a:lnSpc>
                <a:spcPct val="100000"/>
              </a:lnSpc>
              <a:buFont typeface="Verdana"/>
              <a:buAutoNum type="arabicParenR"/>
              <a:tabLst>
                <a:tab pos="690880" algn="l"/>
              </a:tabLst>
            </a:pPr>
            <a:r>
              <a:rPr sz="1000" dirty="0">
                <a:latin typeface="Times New Roman"/>
                <a:cs typeface="Times New Roman"/>
              </a:rPr>
              <a:t>Address,</a:t>
            </a:r>
            <a:endParaRPr sz="1000">
              <a:latin typeface="Times New Roman"/>
              <a:cs typeface="Times New Roman"/>
            </a:endParaRPr>
          </a:p>
          <a:p>
            <a:pPr marL="6908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90880" algn="l"/>
              </a:tabLst>
            </a:pPr>
            <a:r>
              <a:rPr sz="1000" dirty="0">
                <a:latin typeface="Times New Roman"/>
                <a:cs typeface="Times New Roman"/>
              </a:rPr>
              <a:t>Data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 marL="690880" lvl="1" indent="-182880">
              <a:lnSpc>
                <a:spcPct val="100000"/>
              </a:lnSpc>
              <a:spcBef>
                <a:spcPts val="20"/>
              </a:spcBef>
              <a:buFont typeface="Verdana"/>
              <a:buAutoNum type="arabicParenR"/>
              <a:tabLst>
                <a:tab pos="690880" algn="l"/>
              </a:tabLst>
            </a:pPr>
            <a:r>
              <a:rPr sz="1000" spc="-5" dirty="0">
                <a:latin typeface="Times New Roman"/>
                <a:cs typeface="Times New Roman"/>
              </a:rPr>
              <a:t>Control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lines.</a:t>
            </a:r>
            <a:endParaRPr sz="1000">
              <a:latin typeface="Times New Roman"/>
              <a:cs typeface="Times New Roman"/>
            </a:endParaRPr>
          </a:p>
          <a:p>
            <a:pPr marL="163195" indent="-113030">
              <a:lnSpc>
                <a:spcPct val="100000"/>
              </a:lnSpc>
              <a:buFont typeface="Verdana"/>
              <a:buChar char="•"/>
              <a:tabLst>
                <a:tab pos="163830" algn="l"/>
              </a:tabLst>
            </a:pPr>
            <a:r>
              <a:rPr sz="1000" dirty="0">
                <a:latin typeface="Times New Roman"/>
                <a:cs typeface="Times New Roman"/>
              </a:rPr>
              <a:t>Control-signals</a:t>
            </a:r>
            <a:endParaRPr sz="10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specify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whether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</a:t>
            </a:r>
            <a:r>
              <a:rPr sz="1000" spc="-10" dirty="0">
                <a:latin typeface="Times New Roman"/>
                <a:cs typeface="Times New Roman"/>
              </a:rPr>
              <a:t> or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write-operation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be</a:t>
            </a:r>
            <a:r>
              <a:rPr sz="1000" spc="-5" dirty="0">
                <a:latin typeface="Times New Roman"/>
                <a:cs typeface="Times New Roman"/>
              </a:rPr>
              <a:t> performed.</a:t>
            </a:r>
            <a:endParaRPr sz="1000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carry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timing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i.e.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specify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time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which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I/O-devices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place</a:t>
            </a:r>
            <a:r>
              <a:rPr sz="1000" spc="-5" dirty="0">
                <a:latin typeface="Times New Roman"/>
                <a:cs typeface="Times New Roman"/>
              </a:rPr>
              <a:t> 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bus.</a:t>
            </a:r>
            <a:endParaRPr sz="1000">
              <a:latin typeface="Times New Roman"/>
              <a:cs typeface="Times New Roman"/>
            </a:endParaRPr>
          </a:p>
          <a:p>
            <a:pPr marL="1631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63830" algn="l"/>
              </a:tabLst>
            </a:pPr>
            <a:r>
              <a:rPr sz="1000" spc="-5" dirty="0">
                <a:latin typeface="Times New Roman"/>
                <a:cs typeface="Times New Roman"/>
              </a:rPr>
              <a:t>R/W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specifies</a:t>
            </a:r>
            <a:endParaRPr sz="1000">
              <a:latin typeface="Times New Roman"/>
              <a:cs typeface="Times New Roman"/>
            </a:endParaRPr>
          </a:p>
          <a:p>
            <a:pPr marL="5080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read-operation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R/W=1.</a:t>
            </a:r>
            <a:endParaRPr sz="1000">
              <a:latin typeface="Times New Roman"/>
              <a:cs typeface="Times New Roman"/>
            </a:endParaRPr>
          </a:p>
          <a:p>
            <a:pPr marL="5080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write-operation when R/W=0.</a:t>
            </a:r>
            <a:endParaRPr sz="1000">
              <a:latin typeface="Times New Roman"/>
              <a:cs typeface="Times New Roman"/>
            </a:endParaRPr>
          </a:p>
          <a:p>
            <a:pPr marL="1631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63830" algn="l"/>
              </a:tabLst>
            </a:pPr>
            <a:r>
              <a:rPr sz="1000" dirty="0">
                <a:latin typeface="Times New Roman"/>
                <a:cs typeface="Times New Roman"/>
              </a:rPr>
              <a:t>During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data-transfer operation,</a:t>
            </a:r>
            <a:endParaRPr sz="1000">
              <a:latin typeface="Times New Roman"/>
              <a:cs typeface="Times New Roman"/>
            </a:endParaRPr>
          </a:p>
          <a:p>
            <a:pPr marL="650875" indent="-14351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651510" algn="l"/>
              </a:tabLst>
            </a:pPr>
            <a:r>
              <a:rPr sz="1000" spc="5" dirty="0">
                <a:latin typeface="Times New Roman"/>
                <a:cs typeface="Times New Roman"/>
              </a:rPr>
              <a:t>One</a:t>
            </a:r>
            <a:r>
              <a:rPr sz="1000" spc="-10" dirty="0">
                <a:latin typeface="Times New Roman"/>
                <a:cs typeface="Times New Roman"/>
              </a:rPr>
              <a:t> device</a:t>
            </a:r>
            <a:r>
              <a:rPr sz="1000" spc="-5" dirty="0">
                <a:latin typeface="Times New Roman"/>
                <a:cs typeface="Times New Roman"/>
              </a:rPr>
              <a:t> plays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role</a:t>
            </a:r>
            <a:r>
              <a:rPr sz="1000" spc="-10" dirty="0">
                <a:latin typeface="Times New Roman"/>
                <a:cs typeface="Times New Roman"/>
              </a:rPr>
              <a:t> 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bus-master.</a:t>
            </a:r>
            <a:endParaRPr sz="1000">
              <a:latin typeface="Times New Roman"/>
              <a:cs typeface="Times New Roman"/>
            </a:endParaRPr>
          </a:p>
          <a:p>
            <a:pPr marL="650875" indent="-143510">
              <a:lnSpc>
                <a:spcPts val="1175"/>
              </a:lnSpc>
              <a:buFont typeface="Wingdings"/>
              <a:buChar char=""/>
              <a:tabLst>
                <a:tab pos="651510" algn="l"/>
              </a:tabLst>
            </a:pPr>
            <a:r>
              <a:rPr sz="1000" spc="-5" dirty="0">
                <a:latin typeface="Times New Roman"/>
                <a:cs typeface="Times New Roman"/>
              </a:rPr>
              <a:t>Master-device</a:t>
            </a:r>
            <a:r>
              <a:rPr sz="1000" dirty="0">
                <a:latin typeface="Times New Roman"/>
                <a:cs typeface="Times New Roman"/>
              </a:rPr>
              <a:t> initiates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data-transfer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issuing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read/write</a:t>
            </a:r>
            <a:r>
              <a:rPr sz="1000" dirty="0">
                <a:latin typeface="Times New Roman"/>
                <a:cs typeface="Times New Roman"/>
              </a:rPr>
              <a:t> command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bus.</a:t>
            </a:r>
            <a:endParaRPr sz="1000">
              <a:latin typeface="Times New Roman"/>
              <a:cs typeface="Times New Roman"/>
            </a:endParaRPr>
          </a:p>
          <a:p>
            <a:pPr marL="650875" indent="-143510">
              <a:lnSpc>
                <a:spcPts val="1175"/>
              </a:lnSpc>
              <a:buFont typeface="Wingdings"/>
              <a:buChar char=""/>
              <a:tabLst>
                <a:tab pos="65151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addressed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master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called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Slave.</a:t>
            </a:r>
            <a:endParaRPr sz="1000">
              <a:latin typeface="Times New Roman"/>
              <a:cs typeface="Times New Roman"/>
            </a:endParaRPr>
          </a:p>
          <a:p>
            <a:pPr marL="1631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63830" algn="l"/>
              </a:tabLst>
            </a:pPr>
            <a:r>
              <a:rPr sz="1000" spc="-10" dirty="0">
                <a:latin typeface="Times New Roman"/>
                <a:cs typeface="Times New Roman"/>
              </a:rPr>
              <a:t>Two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types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Buses: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1)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Synchronous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2)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Asynchronous.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291" y="9825185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1100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6150" y="9825185"/>
            <a:ext cx="16643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5" dirty="0">
                <a:latin typeface="Verdana"/>
                <a:cs typeface="Verdana"/>
              </a:rPr>
              <a:t>Computer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9166" y="9767273"/>
            <a:ext cx="253365" cy="2540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5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15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938715"/>
            <a:ext cx="8070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spc="-15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6150" y="9938715"/>
            <a:ext cx="16643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Computer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4566" y="9938715"/>
            <a:ext cx="2025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16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804" y="1042161"/>
            <a:ext cx="5137785" cy="3112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20" dirty="0">
                <a:latin typeface="Times New Roman"/>
                <a:cs typeface="Times New Roman"/>
              </a:rPr>
              <a:t>Y</a:t>
            </a:r>
            <a:r>
              <a:rPr sz="1000" b="1" spc="-5" dirty="0">
                <a:latin typeface="Times New Roman"/>
                <a:cs typeface="Times New Roman"/>
              </a:rPr>
              <a:t>NC</a:t>
            </a:r>
            <a:r>
              <a:rPr sz="1000" b="1" spc="10" dirty="0">
                <a:latin typeface="Times New Roman"/>
                <a:cs typeface="Times New Roman"/>
              </a:rPr>
              <a:t>H</a:t>
            </a:r>
            <a:r>
              <a:rPr sz="1000" b="1" spc="-30" dirty="0">
                <a:latin typeface="Times New Roman"/>
                <a:cs typeface="Times New Roman"/>
              </a:rPr>
              <a:t>R</a:t>
            </a:r>
            <a:r>
              <a:rPr sz="1000" b="1" spc="10" dirty="0">
                <a:latin typeface="Times New Roman"/>
                <a:cs typeface="Times New Roman"/>
              </a:rPr>
              <a:t>O</a:t>
            </a:r>
            <a:r>
              <a:rPr sz="1000" b="1" spc="-5" dirty="0">
                <a:latin typeface="Times New Roman"/>
                <a:cs typeface="Times New Roman"/>
              </a:rPr>
              <a:t>N</a:t>
            </a:r>
            <a:r>
              <a:rPr sz="1000" b="1" spc="10" dirty="0">
                <a:latin typeface="Times New Roman"/>
                <a:cs typeface="Times New Roman"/>
              </a:rPr>
              <a:t>O</a:t>
            </a:r>
            <a:r>
              <a:rPr sz="1000" b="1" spc="-5" dirty="0">
                <a:latin typeface="Times New Roman"/>
                <a:cs typeface="Times New Roman"/>
              </a:rPr>
              <a:t>U</a:t>
            </a:r>
            <a:r>
              <a:rPr sz="1000" b="1" dirty="0">
                <a:latin typeface="Times New Roman"/>
                <a:cs typeface="Times New Roman"/>
              </a:rPr>
              <a:t>S</a:t>
            </a:r>
            <a:r>
              <a:rPr sz="1000" b="1" spc="-45" dirty="0">
                <a:latin typeface="Times New Roman"/>
                <a:cs typeface="Times New Roman"/>
              </a:rPr>
              <a:t> </a:t>
            </a:r>
            <a:r>
              <a:rPr sz="1000" b="1" spc="25" dirty="0">
                <a:latin typeface="Times New Roman"/>
                <a:cs typeface="Times New Roman"/>
              </a:rPr>
              <a:t>B</a:t>
            </a:r>
            <a:r>
              <a:rPr sz="1000" b="1" spc="-5" dirty="0">
                <a:latin typeface="Times New Roman"/>
                <a:cs typeface="Times New Roman"/>
              </a:rPr>
              <a:t>U</a:t>
            </a:r>
            <a:r>
              <a:rPr sz="1000" b="1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All</a:t>
            </a:r>
            <a:r>
              <a:rPr sz="1000" spc="-5" dirty="0">
                <a:latin typeface="Times New Roman"/>
                <a:cs typeface="Times New Roman"/>
              </a:rPr>
              <a:t> 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derive</a:t>
            </a:r>
            <a:r>
              <a:rPr sz="1000" spc="-5" dirty="0">
                <a:latin typeface="Times New Roman"/>
                <a:cs typeface="Times New Roman"/>
              </a:rPr>
              <a:t> timing-information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common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clock-line.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Equally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spaced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pulses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 define</a:t>
            </a:r>
            <a:r>
              <a:rPr sz="1000" dirty="0">
                <a:latin typeface="Times New Roman"/>
                <a:cs typeface="Times New Roman"/>
              </a:rPr>
              <a:t> equal time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intervals.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5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During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”bus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cycle</a:t>
            </a:r>
            <a:r>
              <a:rPr sz="1500" spc="-7" baseline="2777" dirty="0">
                <a:latin typeface="Times New Roman"/>
                <a:cs typeface="Times New Roman"/>
              </a:rPr>
              <a:t>‟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one</a:t>
            </a:r>
            <a:r>
              <a:rPr sz="1000" spc="-5" dirty="0">
                <a:latin typeface="Times New Roman"/>
                <a:cs typeface="Times New Roman"/>
              </a:rPr>
              <a:t> data-transfer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take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place.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b="1" spc="5" dirty="0">
                <a:latin typeface="Times New Roman"/>
                <a:cs typeface="Times New Roman"/>
              </a:rPr>
              <a:t>A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sequence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of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events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during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read-operation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spcBef>
                <a:spcPts val="45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At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time</a:t>
            </a:r>
            <a:r>
              <a:rPr sz="1500" spc="-60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</a:t>
            </a:r>
            <a:r>
              <a:rPr sz="500" dirty="0">
                <a:latin typeface="Times New Roman"/>
                <a:cs typeface="Times New Roman"/>
              </a:rPr>
              <a:t>0</a:t>
            </a:r>
            <a:r>
              <a:rPr sz="1500" baseline="2777" dirty="0">
                <a:latin typeface="Times New Roman"/>
                <a:cs typeface="Times New Roman"/>
              </a:rPr>
              <a:t>,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5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master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(processor)</a:t>
            </a:r>
            <a:endParaRPr sz="1500" baseline="2777">
              <a:latin typeface="Times New Roman"/>
              <a:cs typeface="Times New Roman"/>
            </a:endParaRPr>
          </a:p>
          <a:p>
            <a:pPr marL="469900">
              <a:lnSpc>
                <a:spcPts val="116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places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device-address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dirty="0">
                <a:latin typeface="Times New Roman"/>
                <a:cs typeface="Times New Roman"/>
              </a:rPr>
              <a:t> address-lines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sends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 appropriate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command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control-lines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(Figure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7.3).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command </a:t>
            </a:r>
            <a:r>
              <a:rPr sz="1000" spc="-10" dirty="0">
                <a:latin typeface="Times New Roman"/>
                <a:cs typeface="Times New Roman"/>
              </a:rPr>
              <a:t>will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5" dirty="0">
                <a:latin typeface="Times New Roman"/>
                <a:cs typeface="Times New Roman"/>
              </a:rPr>
              <a:t>indicate 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 </a:t>
            </a:r>
            <a:r>
              <a:rPr sz="1000" spc="-10" dirty="0">
                <a:latin typeface="Times New Roman"/>
                <a:cs typeface="Times New Roman"/>
              </a:rPr>
              <a:t>operation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5" dirty="0">
                <a:latin typeface="Times New Roman"/>
                <a:cs typeface="Times New Roman"/>
              </a:rPr>
              <a:t>specify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length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10" dirty="0">
                <a:latin typeface="Times New Roman"/>
                <a:cs typeface="Times New Roman"/>
              </a:rPr>
              <a:t>be </a:t>
            </a:r>
            <a:r>
              <a:rPr sz="1000" dirty="0">
                <a:latin typeface="Times New Roman"/>
                <a:cs typeface="Times New Roman"/>
              </a:rPr>
              <a:t>read.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travels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over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dirty="0">
                <a:latin typeface="Times New Roman"/>
                <a:cs typeface="Times New Roman"/>
              </a:rPr>
              <a:t> a </a:t>
            </a:r>
            <a:r>
              <a:rPr sz="1000" spc="-10" dirty="0">
                <a:latin typeface="Times New Roman"/>
                <a:cs typeface="Times New Roman"/>
              </a:rPr>
              <a:t>speed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determined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physical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electrical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characteristics.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spcBef>
                <a:spcPts val="45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Clock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pulse </a:t>
            </a:r>
            <a:r>
              <a:rPr sz="1500" spc="-7" baseline="2777" dirty="0">
                <a:latin typeface="Times New Roman"/>
                <a:cs typeface="Times New Roman"/>
              </a:rPr>
              <a:t>width(t</a:t>
            </a:r>
            <a:r>
              <a:rPr sz="500" spc="-5" dirty="0">
                <a:latin typeface="Times New Roman"/>
                <a:cs typeface="Times New Roman"/>
              </a:rPr>
              <a:t>1</a:t>
            </a:r>
            <a:r>
              <a:rPr sz="1500" spc="-7" baseline="2777" dirty="0">
                <a:latin typeface="Times New Roman"/>
                <a:cs typeface="Times New Roman"/>
              </a:rPr>
              <a:t>-t</a:t>
            </a:r>
            <a:r>
              <a:rPr sz="500" spc="-5" dirty="0">
                <a:latin typeface="Times New Roman"/>
                <a:cs typeface="Times New Roman"/>
              </a:rPr>
              <a:t>0</a:t>
            </a:r>
            <a:r>
              <a:rPr sz="1500" spc="-7" baseline="2777" dirty="0">
                <a:latin typeface="Times New Roman"/>
                <a:cs typeface="Times New Roman"/>
              </a:rPr>
              <a:t>) must</a:t>
            </a:r>
            <a:r>
              <a:rPr sz="1500" spc="44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be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longer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than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max.</a:t>
            </a:r>
            <a:r>
              <a:rPr sz="1500" spc="5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propagation-delay</a:t>
            </a:r>
            <a:r>
              <a:rPr sz="1500" spc="-52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b/w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devices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connected</a:t>
            </a:r>
            <a:r>
              <a:rPr sz="1500" spc="-7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to</a:t>
            </a:r>
            <a:r>
              <a:rPr sz="1500" spc="-12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bus.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clock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pulse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width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should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long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allow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decode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75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slaves</a:t>
            </a:r>
            <a:r>
              <a:rPr sz="1500" spc="7" baseline="2777" dirty="0">
                <a:latin typeface="Times New Roman"/>
                <a:cs typeface="Times New Roman"/>
              </a:rPr>
              <a:t> take</a:t>
            </a:r>
            <a:r>
              <a:rPr sz="1500" spc="-44" baseline="2777" dirty="0">
                <a:latin typeface="Times New Roman"/>
                <a:cs typeface="Times New Roman"/>
              </a:rPr>
              <a:t> </a:t>
            </a:r>
            <a:r>
              <a:rPr sz="1500" spc="15" baseline="2777" dirty="0">
                <a:latin typeface="Times New Roman"/>
                <a:cs typeface="Times New Roman"/>
              </a:rPr>
              <a:t>no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action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or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place</a:t>
            </a:r>
            <a:r>
              <a:rPr sz="1500" spc="-44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any</a:t>
            </a:r>
            <a:r>
              <a:rPr sz="1500" spc="-60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data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on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7" baseline="2777" dirty="0">
                <a:latin typeface="Times New Roman"/>
                <a:cs typeface="Times New Roman"/>
              </a:rPr>
              <a:t> bus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before</a:t>
            </a:r>
            <a:r>
              <a:rPr sz="1500" spc="-6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t</a:t>
            </a:r>
            <a:r>
              <a:rPr sz="500" spc="-5" dirty="0">
                <a:latin typeface="Times New Roman"/>
                <a:cs typeface="Times New Roman"/>
              </a:rPr>
              <a:t>1</a:t>
            </a:r>
            <a:r>
              <a:rPr sz="1500" spc="-7" baseline="2777" dirty="0">
                <a:latin typeface="Times New Roman"/>
                <a:cs typeface="Times New Roman"/>
              </a:rPr>
              <a:t>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Information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on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bus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is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unreliable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during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period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</a:t>
            </a:r>
            <a:r>
              <a:rPr sz="500" spc="5" dirty="0">
                <a:latin typeface="Times New Roman"/>
                <a:cs typeface="Times New Roman"/>
              </a:rPr>
              <a:t>0</a:t>
            </a:r>
            <a:r>
              <a:rPr sz="500" spc="10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to</a:t>
            </a:r>
            <a:r>
              <a:rPr sz="1500" spc="-15" baseline="2777" dirty="0">
                <a:latin typeface="Times New Roman"/>
                <a:cs typeface="Times New Roman"/>
              </a:rPr>
              <a:t> t</a:t>
            </a:r>
            <a:r>
              <a:rPr sz="500" spc="-10" dirty="0">
                <a:latin typeface="Times New Roman"/>
                <a:cs typeface="Times New Roman"/>
              </a:rPr>
              <a:t>1</a:t>
            </a:r>
            <a:r>
              <a:rPr sz="500" spc="10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because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signals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are</a:t>
            </a:r>
            <a:r>
              <a:rPr sz="1500" spc="-3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changing</a:t>
            </a:r>
            <a:r>
              <a:rPr sz="1500" spc="-6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state.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Slave </a:t>
            </a:r>
            <a:r>
              <a:rPr sz="1500" baseline="2777" dirty="0">
                <a:latin typeface="Times New Roman"/>
                <a:cs typeface="Times New Roman"/>
              </a:rPr>
              <a:t>places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requested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input-data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-37" baseline="2777" dirty="0">
                <a:latin typeface="Times New Roman"/>
                <a:cs typeface="Times New Roman"/>
              </a:rPr>
              <a:t>on</a:t>
            </a:r>
            <a:r>
              <a:rPr sz="1500" spc="5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data-lines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at</a:t>
            </a:r>
            <a:r>
              <a:rPr sz="1500" baseline="2777" dirty="0">
                <a:latin typeface="Times New Roman"/>
                <a:cs typeface="Times New Roman"/>
              </a:rPr>
              <a:t> time</a:t>
            </a:r>
            <a:r>
              <a:rPr sz="1500" spc="-3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t</a:t>
            </a:r>
            <a:r>
              <a:rPr sz="500" spc="-5" dirty="0">
                <a:latin typeface="Times New Roman"/>
                <a:cs typeface="Times New Roman"/>
              </a:rPr>
              <a:t>1</a:t>
            </a:r>
            <a:r>
              <a:rPr sz="1500" spc="-7" baseline="2777" dirty="0">
                <a:latin typeface="Times New Roman"/>
                <a:cs typeface="Times New Roman"/>
              </a:rPr>
              <a:t>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At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end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of</a:t>
            </a:r>
            <a:r>
              <a:rPr sz="1500" spc="-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clock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cycle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(at</a:t>
            </a:r>
            <a:r>
              <a:rPr sz="1500" spc="44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time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</a:t>
            </a:r>
            <a:r>
              <a:rPr sz="500" dirty="0">
                <a:latin typeface="Times New Roman"/>
                <a:cs typeface="Times New Roman"/>
              </a:rPr>
              <a:t>2</a:t>
            </a:r>
            <a:r>
              <a:rPr sz="1500" baseline="2777" dirty="0">
                <a:latin typeface="Times New Roman"/>
                <a:cs typeface="Times New Roman"/>
              </a:rPr>
              <a:t>),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master</a:t>
            </a:r>
            <a:r>
              <a:rPr sz="1500" spc="6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strobes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(captures)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data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on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data-lines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into </a:t>
            </a:r>
            <a:r>
              <a:rPr sz="1500" spc="7" baseline="2777" dirty="0">
                <a:latin typeface="Times New Roman"/>
                <a:cs typeface="Times New Roman"/>
              </a:rPr>
              <a:t>its</a:t>
            </a:r>
            <a:r>
              <a:rPr sz="1500" spc="-19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input-buffer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ts val="1165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loaded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correctly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into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storage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device,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must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available</a:t>
            </a:r>
            <a:r>
              <a:rPr sz="1000" spc="5" dirty="0">
                <a:latin typeface="Times New Roman"/>
                <a:cs typeface="Times New Roman"/>
              </a:rPr>
              <a:t> 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period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greater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setup-time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device.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6565" y="104711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505" y="4302759"/>
            <a:ext cx="4938395" cy="34441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042161"/>
            <a:ext cx="28130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5" dirty="0">
                <a:latin typeface="Times New Roman"/>
                <a:cs typeface="Times New Roman"/>
              </a:rPr>
              <a:t>A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Detailed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Timing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Diagram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for </a:t>
            </a:r>
            <a:r>
              <a:rPr sz="1000" b="1" dirty="0">
                <a:latin typeface="Times New Roman"/>
                <a:cs typeface="Times New Roman"/>
              </a:rPr>
              <a:t>the</a:t>
            </a:r>
            <a:r>
              <a:rPr sz="1000" b="1" spc="-5" dirty="0">
                <a:latin typeface="Times New Roman"/>
                <a:cs typeface="Times New Roman"/>
              </a:rPr>
              <a:t> Read-operation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5789421"/>
            <a:ext cx="5247640" cy="2038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picture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shows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views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signal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except</a:t>
            </a:r>
            <a:r>
              <a:rPr sz="1000" dirty="0">
                <a:latin typeface="Times New Roman"/>
                <a:cs typeface="Times New Roman"/>
              </a:rPr>
              <a:t> the </a:t>
            </a:r>
            <a:r>
              <a:rPr sz="1000" spc="-10" dirty="0">
                <a:latin typeface="Times New Roman"/>
                <a:cs typeface="Times New Roman"/>
              </a:rPr>
              <a:t>clock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(Figure </a:t>
            </a:r>
            <a:r>
              <a:rPr sz="1000" spc="-5" dirty="0">
                <a:latin typeface="Times New Roman"/>
                <a:cs typeface="Times New Roman"/>
              </a:rPr>
              <a:t>7.4).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One</a:t>
            </a:r>
            <a:r>
              <a:rPr sz="1000" spc="-5" dirty="0">
                <a:latin typeface="Times New Roman"/>
                <a:cs typeface="Times New Roman"/>
              </a:rPr>
              <a:t> view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shows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other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salve.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75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Master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sends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address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&amp;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command </a:t>
            </a:r>
            <a:r>
              <a:rPr sz="1500" baseline="2777" dirty="0">
                <a:latin typeface="Times New Roman"/>
                <a:cs typeface="Times New Roman"/>
              </a:rPr>
              <a:t>signals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on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rising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edge </a:t>
            </a:r>
            <a:r>
              <a:rPr sz="1500" spc="7" baseline="2777" dirty="0">
                <a:latin typeface="Times New Roman"/>
                <a:cs typeface="Times New Roman"/>
              </a:rPr>
              <a:t>at</a:t>
            </a:r>
            <a:r>
              <a:rPr sz="1500" baseline="2777" dirty="0">
                <a:latin typeface="Times New Roman"/>
                <a:cs typeface="Times New Roman"/>
              </a:rPr>
              <a:t> the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beginning</a:t>
            </a:r>
            <a:r>
              <a:rPr sz="1500" spc="-15" baseline="2777" dirty="0">
                <a:latin typeface="Times New Roman"/>
                <a:cs typeface="Times New Roman"/>
              </a:rPr>
              <a:t> of</a:t>
            </a:r>
            <a:r>
              <a:rPr sz="1500" spc="-7" baseline="2777" dirty="0">
                <a:latin typeface="Times New Roman"/>
                <a:cs typeface="Times New Roman"/>
              </a:rPr>
              <a:t> clock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period</a:t>
            </a:r>
            <a:r>
              <a:rPr sz="1500" spc="-9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(t</a:t>
            </a:r>
            <a:r>
              <a:rPr sz="500" dirty="0">
                <a:latin typeface="Times New Roman"/>
                <a:cs typeface="Times New Roman"/>
              </a:rPr>
              <a:t>0</a:t>
            </a:r>
            <a:r>
              <a:rPr sz="1500" baseline="2777" dirty="0">
                <a:latin typeface="Times New Roman"/>
                <a:cs typeface="Times New Roman"/>
              </a:rPr>
              <a:t>).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These </a:t>
            </a:r>
            <a:r>
              <a:rPr sz="1500" baseline="2777" dirty="0">
                <a:latin typeface="Times New Roman"/>
                <a:cs typeface="Times New Roman"/>
              </a:rPr>
              <a:t>signals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do</a:t>
            </a:r>
            <a:r>
              <a:rPr sz="1500" spc="-5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not actually</a:t>
            </a:r>
            <a:r>
              <a:rPr sz="1500" spc="-6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appear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on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7" baseline="2777" dirty="0">
                <a:latin typeface="Times New Roman"/>
                <a:cs typeface="Times New Roman"/>
              </a:rPr>
              <a:t> bus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until</a:t>
            </a:r>
            <a:r>
              <a:rPr sz="1500" spc="-6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t</a:t>
            </a:r>
            <a:r>
              <a:rPr sz="500" spc="-5" dirty="0">
                <a:latin typeface="Times New Roman"/>
                <a:cs typeface="Times New Roman"/>
              </a:rPr>
              <a:t>am</a:t>
            </a:r>
            <a:r>
              <a:rPr sz="1500" spc="-7" baseline="2777" dirty="0">
                <a:latin typeface="Times New Roman"/>
                <a:cs typeface="Times New Roman"/>
              </a:rPr>
              <a:t>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Sometimes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later,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at t</a:t>
            </a:r>
            <a:r>
              <a:rPr sz="500" spc="-5" dirty="0">
                <a:latin typeface="Times New Roman"/>
                <a:cs typeface="Times New Roman"/>
              </a:rPr>
              <a:t>AS</a:t>
            </a:r>
            <a:r>
              <a:rPr sz="500" spc="-25" dirty="0">
                <a:latin typeface="Times New Roman"/>
                <a:cs typeface="Times New Roman"/>
              </a:rPr>
              <a:t> </a:t>
            </a:r>
            <a:r>
              <a:rPr sz="1500" spc="15" baseline="2777" dirty="0">
                <a:latin typeface="Times New Roman"/>
                <a:cs typeface="Times New Roman"/>
              </a:rPr>
              <a:t>the</a:t>
            </a:r>
            <a:r>
              <a:rPr sz="1500" baseline="2777" dirty="0">
                <a:latin typeface="Times New Roman"/>
                <a:cs typeface="Times New Roman"/>
              </a:rPr>
              <a:t> signals</a:t>
            </a:r>
            <a:r>
              <a:rPr sz="1500" spc="-3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reach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6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slave.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slave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decodes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75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At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t</a:t>
            </a:r>
            <a:r>
              <a:rPr sz="500" spc="-10" dirty="0">
                <a:latin typeface="Times New Roman"/>
                <a:cs typeface="Times New Roman"/>
              </a:rPr>
              <a:t>1</a:t>
            </a:r>
            <a:r>
              <a:rPr sz="1500" spc="-15" baseline="2777" dirty="0">
                <a:latin typeface="Times New Roman"/>
                <a:cs typeface="Times New Roman"/>
              </a:rPr>
              <a:t>,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slave</a:t>
            </a:r>
            <a:r>
              <a:rPr sz="1500" baseline="2777" dirty="0">
                <a:latin typeface="Times New Roman"/>
                <a:cs typeface="Times New Roman"/>
              </a:rPr>
              <a:t> sends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6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requested-data.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At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t</a:t>
            </a:r>
            <a:r>
              <a:rPr sz="500" spc="-10" dirty="0">
                <a:latin typeface="Times New Roman"/>
                <a:cs typeface="Times New Roman"/>
              </a:rPr>
              <a:t>2</a:t>
            </a:r>
            <a:r>
              <a:rPr sz="1500" spc="-15" baseline="2777" dirty="0">
                <a:latin typeface="Times New Roman"/>
                <a:cs typeface="Times New Roman"/>
              </a:rPr>
              <a:t>,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 </a:t>
            </a:r>
            <a:r>
              <a:rPr sz="1500" spc="-15" baseline="2777" dirty="0">
                <a:latin typeface="Times New Roman"/>
                <a:cs typeface="Times New Roman"/>
              </a:rPr>
              <a:t>master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loads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data into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its</a:t>
            </a:r>
            <a:r>
              <a:rPr sz="1500" spc="-104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input-buffer.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baseline="2777" dirty="0">
                <a:latin typeface="Times New Roman"/>
                <a:cs typeface="Times New Roman"/>
              </a:rPr>
              <a:t>Hence</a:t>
            </a:r>
            <a:r>
              <a:rPr sz="1500" spc="-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 </a:t>
            </a:r>
            <a:r>
              <a:rPr sz="1500" spc="-7" baseline="2777" dirty="0">
                <a:latin typeface="Times New Roman"/>
                <a:cs typeface="Times New Roman"/>
              </a:rPr>
              <a:t>period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t</a:t>
            </a:r>
            <a:r>
              <a:rPr sz="500" spc="-10" dirty="0">
                <a:latin typeface="Times New Roman"/>
                <a:cs typeface="Times New Roman"/>
              </a:rPr>
              <a:t>2</a:t>
            </a:r>
            <a:r>
              <a:rPr sz="1500" spc="-15" baseline="2777" dirty="0">
                <a:latin typeface="Times New Roman"/>
                <a:cs typeface="Times New Roman"/>
              </a:rPr>
              <a:t>,</a:t>
            </a:r>
            <a:r>
              <a:rPr sz="1500" baseline="2777" dirty="0">
                <a:latin typeface="Times New Roman"/>
                <a:cs typeface="Times New Roman"/>
              </a:rPr>
              <a:t> t</a:t>
            </a:r>
            <a:r>
              <a:rPr sz="500" dirty="0">
                <a:latin typeface="Times New Roman"/>
                <a:cs typeface="Times New Roman"/>
              </a:rPr>
              <a:t>DM</a:t>
            </a:r>
            <a:r>
              <a:rPr sz="500" spc="-20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is</a:t>
            </a:r>
            <a:r>
              <a:rPr sz="1500" baseline="2777" dirty="0">
                <a:latin typeface="Times New Roman"/>
                <a:cs typeface="Times New Roman"/>
              </a:rPr>
              <a:t> the </a:t>
            </a:r>
            <a:r>
              <a:rPr sz="1500" spc="-7" baseline="2777" dirty="0">
                <a:latin typeface="Times New Roman"/>
                <a:cs typeface="Times New Roman"/>
              </a:rPr>
              <a:t>setup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time</a:t>
            </a:r>
            <a:r>
              <a:rPr sz="1500" spc="-44" baseline="2777" dirty="0">
                <a:latin typeface="Times New Roman"/>
                <a:cs typeface="Times New Roman"/>
              </a:rPr>
              <a:t> </a:t>
            </a:r>
            <a:r>
              <a:rPr sz="1500" spc="-22" baseline="2777" dirty="0">
                <a:latin typeface="Times New Roman"/>
                <a:cs typeface="Times New Roman"/>
              </a:rPr>
              <a:t>for</a:t>
            </a:r>
            <a:r>
              <a:rPr sz="1500" spc="60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master‟s</a:t>
            </a:r>
            <a:r>
              <a:rPr sz="1500" spc="-7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input-buffer.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buFont typeface="Verdana"/>
              <a:buChar char="•"/>
              <a:tabLst>
                <a:tab pos="125730" algn="l"/>
              </a:tabLst>
            </a:pP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7" baseline="2777" dirty="0">
                <a:latin typeface="Times New Roman"/>
                <a:cs typeface="Times New Roman"/>
              </a:rPr>
              <a:t> data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must </a:t>
            </a:r>
            <a:r>
              <a:rPr sz="1500" spc="-15" baseline="2777" dirty="0">
                <a:latin typeface="Times New Roman"/>
                <a:cs typeface="Times New Roman"/>
              </a:rPr>
              <a:t>be</a:t>
            </a:r>
            <a:r>
              <a:rPr sz="1500" spc="-7" baseline="2777" dirty="0">
                <a:latin typeface="Times New Roman"/>
                <a:cs typeface="Times New Roman"/>
              </a:rPr>
              <a:t> continued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to</a:t>
            </a:r>
            <a:r>
              <a:rPr sz="1500" spc="-15" baseline="2777" dirty="0">
                <a:latin typeface="Times New Roman"/>
                <a:cs typeface="Times New Roman"/>
              </a:rPr>
              <a:t> be</a:t>
            </a:r>
            <a:r>
              <a:rPr sz="1500" baseline="2777" dirty="0">
                <a:latin typeface="Times New Roman"/>
                <a:cs typeface="Times New Roman"/>
              </a:rPr>
              <a:t> valid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after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</a:t>
            </a:r>
            <a:r>
              <a:rPr sz="500" spc="5" dirty="0">
                <a:latin typeface="Times New Roman"/>
                <a:cs typeface="Times New Roman"/>
              </a:rPr>
              <a:t>2</a:t>
            </a:r>
            <a:r>
              <a:rPr sz="1500" spc="7" baseline="2777" dirty="0">
                <a:latin typeface="Times New Roman"/>
                <a:cs typeface="Times New Roman"/>
              </a:rPr>
              <a:t>,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-22" baseline="2777" dirty="0">
                <a:latin typeface="Times New Roman"/>
                <a:cs typeface="Times New Roman"/>
              </a:rPr>
              <a:t>for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a </a:t>
            </a:r>
            <a:r>
              <a:rPr sz="1500" spc="-7" baseline="2777" dirty="0">
                <a:latin typeface="Times New Roman"/>
                <a:cs typeface="Times New Roman"/>
              </a:rPr>
              <a:t>period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equal</a:t>
            </a:r>
            <a:r>
              <a:rPr sz="1500" spc="-7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to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6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hold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time </a:t>
            </a:r>
            <a:r>
              <a:rPr sz="1500" spc="-15" baseline="2777" dirty="0">
                <a:latin typeface="Times New Roman"/>
                <a:cs typeface="Times New Roman"/>
              </a:rPr>
              <a:t>of </a:t>
            </a:r>
            <a:r>
              <a:rPr sz="1500" spc="7" baseline="2777" dirty="0">
                <a:latin typeface="Times New Roman"/>
                <a:cs typeface="Times New Roman"/>
              </a:rPr>
              <a:t>that</a:t>
            </a:r>
            <a:r>
              <a:rPr sz="1500" spc="-15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buffers.</a:t>
            </a:r>
            <a:endParaRPr sz="1500" baseline="2777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</a:pPr>
            <a:r>
              <a:rPr sz="1000" b="1" spc="-5" dirty="0">
                <a:latin typeface="Times New Roman"/>
                <a:cs typeface="Times New Roman"/>
              </a:rPr>
              <a:t>Disadvantages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device</a:t>
            </a:r>
            <a:r>
              <a:rPr sz="1000" spc="-5" dirty="0">
                <a:latin typeface="Times New Roman"/>
                <a:cs typeface="Times New Roman"/>
              </a:rPr>
              <a:t> does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respond.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error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will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-10" dirty="0">
                <a:latin typeface="Times New Roman"/>
                <a:cs typeface="Times New Roman"/>
              </a:rPr>
              <a:t> be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detected.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565" y="104711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7610" y="1446529"/>
            <a:ext cx="5160645" cy="423824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4291" y="9767273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1100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6150" y="9767273"/>
            <a:ext cx="16643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5" dirty="0">
                <a:latin typeface="Verdana"/>
                <a:cs typeface="Verdana"/>
              </a:rPr>
              <a:t>Computer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9166" y="9709361"/>
            <a:ext cx="253365" cy="2540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5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17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042161"/>
            <a:ext cx="24104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Times New Roman"/>
                <a:cs typeface="Times New Roman"/>
              </a:rPr>
              <a:t>Multiple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Cycle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Transfer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for Read-operation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5061914"/>
            <a:ext cx="5730875" cy="143383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7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During,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clock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cycle-1,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sends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address/command info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requesting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“read</a:t>
            </a:r>
            <a:r>
              <a:rPr sz="1500" baseline="2777" dirty="0">
                <a:latin typeface="Times New Roman"/>
                <a:cs typeface="Times New Roman"/>
              </a:rPr>
              <a:t>‟</a:t>
            </a:r>
            <a:r>
              <a:rPr sz="1500" spc="150" baseline="2777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7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slave</a:t>
            </a:r>
            <a:r>
              <a:rPr sz="1000" spc="-5" dirty="0">
                <a:latin typeface="Times New Roman"/>
                <a:cs typeface="Times New Roman"/>
              </a:rPr>
              <a:t> receives</a:t>
            </a:r>
            <a:r>
              <a:rPr sz="1000" spc="5" dirty="0">
                <a:latin typeface="Times New Roman"/>
                <a:cs typeface="Times New Roman"/>
              </a:rPr>
              <a:t> &amp;</a:t>
            </a:r>
            <a:r>
              <a:rPr sz="1000" spc="-5" dirty="0">
                <a:latin typeface="Times New Roman"/>
                <a:cs typeface="Times New Roman"/>
              </a:rPr>
              <a:t> decodes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address/command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(Figure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7.5).</a:t>
            </a:r>
            <a:endParaRPr sz="1000">
              <a:latin typeface="Times New Roman"/>
              <a:cs typeface="Times New Roman"/>
            </a:endParaRPr>
          </a:p>
          <a:p>
            <a:pPr marL="146685" indent="-13462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47320" algn="l"/>
              </a:tabLst>
            </a:pP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active</a:t>
            </a:r>
            <a:r>
              <a:rPr sz="1000" dirty="0">
                <a:latin typeface="Times New Roman"/>
                <a:cs typeface="Times New Roman"/>
              </a:rPr>
              <a:t> edge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clock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i.e.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beginning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clock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cycle-2,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makes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accession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respond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immediately.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data become </a:t>
            </a:r>
            <a:r>
              <a:rPr sz="1000" spc="5" dirty="0">
                <a:latin typeface="Times New Roman"/>
                <a:cs typeface="Times New Roman"/>
              </a:rPr>
              <a:t>ready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5" dirty="0">
                <a:latin typeface="Times New Roman"/>
                <a:cs typeface="Times New Roman"/>
              </a:rPr>
              <a:t> placed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bus</a:t>
            </a:r>
            <a:r>
              <a:rPr sz="1000" spc="5" dirty="0">
                <a:latin typeface="Times New Roman"/>
                <a:cs typeface="Times New Roman"/>
              </a:rPr>
              <a:t> at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clock </a:t>
            </a:r>
            <a:r>
              <a:rPr sz="1000" spc="-5" dirty="0">
                <a:latin typeface="Times New Roman"/>
                <a:cs typeface="Times New Roman"/>
              </a:rPr>
              <a:t>cycle-3.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5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same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times,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slave</a:t>
            </a:r>
            <a:r>
              <a:rPr sz="1000" dirty="0">
                <a:latin typeface="Times New Roman"/>
                <a:cs typeface="Times New Roman"/>
              </a:rPr>
              <a:t> asserts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signal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called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slave-ready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master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strobes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input-buffer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clock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cycle-3.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transfer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operation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now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complete.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sends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5" dirty="0">
                <a:latin typeface="Times New Roman"/>
                <a:cs typeface="Times New Roman"/>
              </a:rPr>
              <a:t>new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start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5" dirty="0">
                <a:latin typeface="Times New Roman"/>
                <a:cs typeface="Times New Roman"/>
              </a:rPr>
              <a:t>new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clock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cycle4.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slave-ready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signal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acknowledgement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the </a:t>
            </a:r>
            <a:r>
              <a:rPr sz="1000" spc="-10" dirty="0">
                <a:latin typeface="Times New Roman"/>
                <a:cs typeface="Times New Roman"/>
              </a:rPr>
              <a:t>slave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master.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565" y="104711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860" y="1395094"/>
            <a:ext cx="4450080" cy="355257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4291" y="9767273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1100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6150" y="9767273"/>
            <a:ext cx="16643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5" dirty="0">
                <a:latin typeface="Verdana"/>
                <a:cs typeface="Verdana"/>
              </a:rPr>
              <a:t>Computer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9166" y="9709361"/>
            <a:ext cx="253365" cy="2540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5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18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2002" y="2347594"/>
            <a:ext cx="195072" cy="1402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4804" y="1100074"/>
            <a:ext cx="6461760" cy="2935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AS</a:t>
            </a:r>
            <a:r>
              <a:rPr sz="1000" b="1" spc="20" dirty="0">
                <a:latin typeface="Times New Roman"/>
                <a:cs typeface="Times New Roman"/>
              </a:rPr>
              <a:t>Y</a:t>
            </a:r>
            <a:r>
              <a:rPr sz="1000" b="1" spc="-5" dirty="0">
                <a:latin typeface="Times New Roman"/>
                <a:cs typeface="Times New Roman"/>
              </a:rPr>
              <a:t>NC</a:t>
            </a:r>
            <a:r>
              <a:rPr sz="1000" b="1" spc="10" dirty="0">
                <a:latin typeface="Times New Roman"/>
                <a:cs typeface="Times New Roman"/>
              </a:rPr>
              <a:t>H</a:t>
            </a:r>
            <a:r>
              <a:rPr sz="1000" b="1" spc="-30" dirty="0">
                <a:latin typeface="Times New Roman"/>
                <a:cs typeface="Times New Roman"/>
              </a:rPr>
              <a:t>R</a:t>
            </a:r>
            <a:r>
              <a:rPr sz="1000" b="1" spc="10" dirty="0">
                <a:latin typeface="Times New Roman"/>
                <a:cs typeface="Times New Roman"/>
              </a:rPr>
              <a:t>O</a:t>
            </a:r>
            <a:r>
              <a:rPr sz="1000" b="1" spc="-5" dirty="0">
                <a:latin typeface="Times New Roman"/>
                <a:cs typeface="Times New Roman"/>
              </a:rPr>
              <a:t>N</a:t>
            </a:r>
            <a:r>
              <a:rPr sz="1000" b="1" spc="10" dirty="0">
                <a:latin typeface="Times New Roman"/>
                <a:cs typeface="Times New Roman"/>
              </a:rPr>
              <a:t>O</a:t>
            </a:r>
            <a:r>
              <a:rPr sz="1000" b="1" spc="-5" dirty="0">
                <a:latin typeface="Times New Roman"/>
                <a:cs typeface="Times New Roman"/>
              </a:rPr>
              <a:t>U</a:t>
            </a:r>
            <a:r>
              <a:rPr sz="1000" b="1" dirty="0">
                <a:latin typeface="Times New Roman"/>
                <a:cs typeface="Times New Roman"/>
              </a:rPr>
              <a:t>S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B</a:t>
            </a:r>
            <a:r>
              <a:rPr sz="1000" b="1" spc="-5" dirty="0">
                <a:latin typeface="Times New Roman"/>
                <a:cs typeface="Times New Roman"/>
              </a:rPr>
              <a:t>U</a:t>
            </a:r>
            <a:r>
              <a:rPr sz="1000" b="1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method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handshake-signals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between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master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slave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coordinating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data-transfers.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control-lines:</a:t>
            </a:r>
            <a:endParaRPr sz="1000">
              <a:latin typeface="Times New Roman"/>
              <a:cs typeface="Times New Roman"/>
            </a:endParaRPr>
          </a:p>
          <a:p>
            <a:pPr marL="671195" lvl="1" indent="-201930">
              <a:lnSpc>
                <a:spcPct val="100000"/>
              </a:lnSpc>
              <a:spcBef>
                <a:spcPts val="5"/>
              </a:spcBef>
              <a:buFont typeface="Verdana"/>
              <a:buAutoNum type="arabicParenR"/>
              <a:tabLst>
                <a:tab pos="6718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Master-Ready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(MR)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indicate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master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transaction.</a:t>
            </a:r>
            <a:endParaRPr sz="1000">
              <a:latin typeface="Times New Roman"/>
              <a:cs typeface="Times New Roman"/>
            </a:endParaRPr>
          </a:p>
          <a:p>
            <a:pPr marL="671195" lvl="1" indent="-201930">
              <a:lnSpc>
                <a:spcPts val="1190"/>
              </a:lnSpc>
              <a:spcBef>
                <a:spcPts val="20"/>
              </a:spcBef>
              <a:buFont typeface="Verdana"/>
              <a:buAutoNum type="arabicParenR"/>
              <a:tabLst>
                <a:tab pos="671830" algn="l"/>
              </a:tabLst>
            </a:pPr>
            <a:r>
              <a:rPr sz="1000" b="1" dirty="0">
                <a:latin typeface="Times New Roman"/>
                <a:cs typeface="Times New Roman"/>
              </a:rPr>
              <a:t>Slave-Ready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(SR)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indicate</a:t>
            </a:r>
            <a:r>
              <a:rPr sz="1000" spc="-5" dirty="0">
                <a:latin typeface="Times New Roman"/>
                <a:cs typeface="Times New Roman"/>
              </a:rPr>
              <a:t> that </a:t>
            </a:r>
            <a:r>
              <a:rPr sz="1000" spc="-10" dirty="0">
                <a:latin typeface="Times New Roman"/>
                <a:cs typeface="Times New Roman"/>
              </a:rPr>
              <a:t>slave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transaction.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</a:pPr>
            <a:r>
              <a:rPr sz="1000" b="1" dirty="0">
                <a:latin typeface="Times New Roman"/>
                <a:cs typeface="Times New Roman"/>
              </a:rPr>
              <a:t>The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Read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Operation</a:t>
            </a:r>
            <a:r>
              <a:rPr sz="1000" b="1" spc="-5" dirty="0">
                <a:latin typeface="Times New Roman"/>
                <a:cs typeface="Times New Roman"/>
              </a:rPr>
              <a:t> proceeds </a:t>
            </a:r>
            <a:r>
              <a:rPr sz="1000" b="1" dirty="0">
                <a:latin typeface="Times New Roman"/>
                <a:cs typeface="Times New Roman"/>
              </a:rPr>
              <a:t>as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follows: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50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At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t</a:t>
            </a:r>
            <a:r>
              <a:rPr sz="500" spc="-10" dirty="0">
                <a:latin typeface="Times New Roman"/>
                <a:cs typeface="Times New Roman"/>
              </a:rPr>
              <a:t>0</a:t>
            </a:r>
            <a:r>
              <a:rPr sz="1500" spc="-15" baseline="2777" dirty="0">
                <a:latin typeface="Times New Roman"/>
                <a:cs typeface="Times New Roman"/>
              </a:rPr>
              <a:t>,</a:t>
            </a:r>
            <a:r>
              <a:rPr sz="1500" spc="-7" baseline="2777" dirty="0">
                <a:latin typeface="Times New Roman"/>
                <a:cs typeface="Times New Roman"/>
              </a:rPr>
              <a:t> master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places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address/command</a:t>
            </a:r>
            <a:r>
              <a:rPr sz="1500" spc="-3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information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on</a:t>
            </a:r>
            <a:r>
              <a:rPr sz="1500" spc="5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bus.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At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t</a:t>
            </a:r>
            <a:r>
              <a:rPr sz="500" spc="-10" dirty="0">
                <a:latin typeface="Times New Roman"/>
                <a:cs typeface="Times New Roman"/>
              </a:rPr>
              <a:t>1</a:t>
            </a:r>
            <a:r>
              <a:rPr sz="1500" spc="-15" baseline="2777" dirty="0">
                <a:latin typeface="Times New Roman"/>
                <a:cs typeface="Times New Roman"/>
              </a:rPr>
              <a:t>,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master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sets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MR-signal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to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1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to</a:t>
            </a:r>
            <a:r>
              <a:rPr sz="1500" spc="-44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inform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all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devices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that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the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address/command-info </a:t>
            </a:r>
            <a:r>
              <a:rPr sz="1500" spc="7" baseline="2777" dirty="0">
                <a:latin typeface="Times New Roman"/>
                <a:cs typeface="Times New Roman"/>
              </a:rPr>
              <a:t>is</a:t>
            </a:r>
            <a:r>
              <a:rPr sz="1500" spc="-12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ready.</a:t>
            </a:r>
            <a:endParaRPr sz="1500" baseline="2777">
              <a:latin typeface="Times New Roman"/>
              <a:cs typeface="Times New Roman"/>
            </a:endParaRPr>
          </a:p>
          <a:p>
            <a:pPr marL="612775" indent="-143510">
              <a:lnSpc>
                <a:spcPts val="1175"/>
              </a:lnSpc>
              <a:buFont typeface="Wingdings"/>
              <a:buChar char=""/>
              <a:tabLst>
                <a:tab pos="613410" algn="l"/>
                <a:tab pos="1488440" algn="l"/>
              </a:tabLst>
            </a:pPr>
            <a:r>
              <a:rPr sz="1000" spc="-5" dirty="0">
                <a:latin typeface="Times New Roman"/>
                <a:cs typeface="Times New Roman"/>
              </a:rPr>
              <a:t>MR-signal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=1	</a:t>
            </a:r>
            <a:r>
              <a:rPr sz="1000" spc="-5" dirty="0">
                <a:latin typeface="Times New Roman"/>
                <a:cs typeface="Times New Roman"/>
              </a:rPr>
              <a:t>causes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5" dirty="0">
                <a:latin typeface="Times New Roman"/>
                <a:cs typeface="Times New Roman"/>
              </a:rPr>
              <a:t> 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decode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theaddress.</a:t>
            </a:r>
            <a:endParaRPr sz="1000">
              <a:latin typeface="Times New Roman"/>
              <a:cs typeface="Times New Roman"/>
            </a:endParaRPr>
          </a:p>
          <a:p>
            <a:pPr marL="612775" indent="-143510">
              <a:lnSpc>
                <a:spcPts val="1190"/>
              </a:lnSpc>
              <a:spcBef>
                <a:spcPts val="75"/>
              </a:spcBef>
              <a:buFont typeface="Wingdings"/>
              <a:buChar char=""/>
              <a:tabLst>
                <a:tab pos="613410" algn="l"/>
              </a:tabLst>
            </a:pP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delay</a:t>
            </a:r>
            <a:r>
              <a:rPr sz="1500" spc="-52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</a:t>
            </a:r>
            <a:r>
              <a:rPr sz="500" spc="5" dirty="0">
                <a:latin typeface="Times New Roman"/>
                <a:cs typeface="Times New Roman"/>
              </a:rPr>
              <a:t>1 </a:t>
            </a:r>
            <a:r>
              <a:rPr sz="1500" baseline="2777" dirty="0">
                <a:latin typeface="Times New Roman"/>
                <a:cs typeface="Times New Roman"/>
              </a:rPr>
              <a:t>–</a:t>
            </a:r>
            <a:r>
              <a:rPr sz="1500" spc="-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t</a:t>
            </a:r>
            <a:r>
              <a:rPr sz="500" spc="-10" dirty="0">
                <a:latin typeface="Times New Roman"/>
                <a:cs typeface="Times New Roman"/>
              </a:rPr>
              <a:t>0</a:t>
            </a:r>
            <a:r>
              <a:rPr sz="500" spc="5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is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intended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to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allow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for</a:t>
            </a:r>
            <a:r>
              <a:rPr sz="1500" spc="60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any</a:t>
            </a:r>
            <a:r>
              <a:rPr sz="1500" spc="-6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skew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that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may</a:t>
            </a:r>
            <a:r>
              <a:rPr sz="1500" spc="-60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occurs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37" baseline="2777" dirty="0">
                <a:latin typeface="Times New Roman"/>
                <a:cs typeface="Times New Roman"/>
              </a:rPr>
              <a:t>on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6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bus.</a:t>
            </a:r>
            <a:endParaRPr sz="1500" baseline="2777">
              <a:latin typeface="Times New Roman"/>
              <a:cs typeface="Times New Roman"/>
            </a:endParaRPr>
          </a:p>
          <a:p>
            <a:pPr marL="612775" indent="-143510">
              <a:lnSpc>
                <a:spcPts val="1190"/>
              </a:lnSpc>
              <a:buFont typeface="Wingdings"/>
              <a:buChar char=""/>
              <a:tabLst>
                <a:tab pos="613410" algn="l"/>
              </a:tabLst>
            </a:pPr>
            <a:r>
              <a:rPr sz="1000" dirty="0">
                <a:latin typeface="Times New Roman"/>
                <a:cs typeface="Times New Roman"/>
              </a:rPr>
              <a:t>Skew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occurs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signals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transmitted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1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source</a:t>
            </a:r>
            <a:r>
              <a:rPr sz="1000" dirty="0">
                <a:latin typeface="Times New Roman"/>
                <a:cs typeface="Times New Roman"/>
              </a:rPr>
              <a:t> arrive</a:t>
            </a:r>
            <a:r>
              <a:rPr sz="1000" spc="-5" dirty="0">
                <a:latin typeface="Times New Roman"/>
                <a:cs typeface="Times New Roman"/>
              </a:rPr>
              <a:t> at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destination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different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time</a:t>
            </a:r>
            <a:endParaRPr sz="1000">
              <a:latin typeface="Times New Roman"/>
              <a:cs typeface="Times New Roman"/>
            </a:endParaRPr>
          </a:p>
          <a:p>
            <a:pPr marL="612775" indent="-143510">
              <a:lnSpc>
                <a:spcPct val="100000"/>
              </a:lnSpc>
              <a:buFont typeface="Wingdings"/>
              <a:buChar char=""/>
              <a:tabLst>
                <a:tab pos="61341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Therefore,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delay</a:t>
            </a:r>
            <a:r>
              <a:rPr sz="1500" spc="-60" baseline="2777" dirty="0">
                <a:latin typeface="Times New Roman"/>
                <a:cs typeface="Times New Roman"/>
              </a:rPr>
              <a:t> </a:t>
            </a:r>
            <a:r>
              <a:rPr sz="1500" spc="15" baseline="2777" dirty="0">
                <a:latin typeface="Times New Roman"/>
                <a:cs typeface="Times New Roman"/>
              </a:rPr>
              <a:t>t</a:t>
            </a:r>
            <a:r>
              <a:rPr sz="500" spc="10" dirty="0">
                <a:latin typeface="Times New Roman"/>
                <a:cs typeface="Times New Roman"/>
              </a:rPr>
              <a:t>1</a:t>
            </a:r>
            <a:r>
              <a:rPr sz="500" spc="5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–</a:t>
            </a:r>
            <a:r>
              <a:rPr sz="1500" spc="-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t</a:t>
            </a:r>
            <a:r>
              <a:rPr sz="500" spc="-10" dirty="0">
                <a:latin typeface="Times New Roman"/>
                <a:cs typeface="Times New Roman"/>
              </a:rPr>
              <a:t>0</a:t>
            </a:r>
            <a:r>
              <a:rPr sz="500" spc="5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should</a:t>
            </a:r>
            <a:r>
              <a:rPr sz="1500" spc="-15" baseline="2777" dirty="0">
                <a:latin typeface="Times New Roman"/>
                <a:cs typeface="Times New Roman"/>
              </a:rPr>
              <a:t> be</a:t>
            </a:r>
            <a:r>
              <a:rPr sz="1500" spc="-7" baseline="2777" dirty="0">
                <a:latin typeface="Times New Roman"/>
                <a:cs typeface="Times New Roman"/>
              </a:rPr>
              <a:t> larger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than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maximum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possible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bus</a:t>
            </a:r>
            <a:r>
              <a:rPr sz="1500" spc="-9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skew.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At </a:t>
            </a:r>
            <a:r>
              <a:rPr sz="1500" spc="-15" baseline="2777" dirty="0">
                <a:latin typeface="Times New Roman"/>
                <a:cs typeface="Times New Roman"/>
              </a:rPr>
              <a:t>t</a:t>
            </a:r>
            <a:r>
              <a:rPr sz="500" spc="-10" dirty="0">
                <a:latin typeface="Times New Roman"/>
                <a:cs typeface="Times New Roman"/>
              </a:rPr>
              <a:t>2</a:t>
            </a:r>
            <a:r>
              <a:rPr sz="1500" spc="-15" baseline="2777" dirty="0">
                <a:latin typeface="Times New Roman"/>
                <a:cs typeface="Times New Roman"/>
              </a:rPr>
              <a:t>,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slave</a:t>
            </a:r>
            <a:endParaRPr sz="1500" baseline="2777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5" dirty="0">
                <a:latin typeface="Times New Roman"/>
                <a:cs typeface="Times New Roman"/>
              </a:rPr>
              <a:t>performs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required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input-operation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all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5" dirty="0">
                <a:latin typeface="Times New Roman"/>
                <a:cs typeface="Times New Roman"/>
              </a:rPr>
              <a:t> that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(Figure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7.6).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75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At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t</a:t>
            </a:r>
            <a:r>
              <a:rPr sz="500" spc="-10" dirty="0">
                <a:latin typeface="Times New Roman"/>
                <a:cs typeface="Times New Roman"/>
              </a:rPr>
              <a:t>3</a:t>
            </a:r>
            <a:r>
              <a:rPr sz="1500" spc="-15" baseline="2777" dirty="0">
                <a:latin typeface="Times New Roman"/>
                <a:cs typeface="Times New Roman"/>
              </a:rPr>
              <a:t>,</a:t>
            </a:r>
            <a:r>
              <a:rPr sz="1500" spc="44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SR signal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arrives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at </a:t>
            </a:r>
            <a:r>
              <a:rPr sz="1500" spc="-7" baseline="2777" dirty="0">
                <a:latin typeface="Times New Roman"/>
                <a:cs typeface="Times New Roman"/>
              </a:rPr>
              <a:t>master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indicating that</a:t>
            </a:r>
            <a:r>
              <a:rPr sz="1500" baseline="2777" dirty="0">
                <a:latin typeface="Times New Roman"/>
                <a:cs typeface="Times New Roman"/>
              </a:rPr>
              <a:t> the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input-data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are </a:t>
            </a:r>
            <a:r>
              <a:rPr sz="1500" spc="-7" baseline="2777" dirty="0">
                <a:latin typeface="Times New Roman"/>
                <a:cs typeface="Times New Roman"/>
              </a:rPr>
              <a:t>available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on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bus.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At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t</a:t>
            </a:r>
            <a:r>
              <a:rPr sz="500" spc="-10" dirty="0">
                <a:latin typeface="Times New Roman"/>
                <a:cs typeface="Times New Roman"/>
              </a:rPr>
              <a:t>4</a:t>
            </a:r>
            <a:r>
              <a:rPr sz="1500" spc="-15" baseline="2777" dirty="0">
                <a:latin typeface="Times New Roman"/>
                <a:cs typeface="Times New Roman"/>
              </a:rPr>
              <a:t>,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master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removes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address/command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information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from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22" baseline="2777" dirty="0">
                <a:latin typeface="Times New Roman"/>
                <a:cs typeface="Times New Roman"/>
              </a:rPr>
              <a:t>bus.</a:t>
            </a:r>
            <a:endParaRPr sz="1500" baseline="2777">
              <a:latin typeface="Times New Roman"/>
              <a:cs typeface="Times New Roman"/>
            </a:endParaRPr>
          </a:p>
          <a:p>
            <a:pPr marL="12700" marR="5080">
              <a:lnSpc>
                <a:spcPts val="1100"/>
              </a:lnSpc>
              <a:spcBef>
                <a:spcPts val="150"/>
              </a:spcBef>
              <a:buFont typeface="Verdana"/>
              <a:buChar char="•"/>
              <a:tabLst>
                <a:tab pos="13462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At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t</a:t>
            </a:r>
            <a:r>
              <a:rPr sz="500" spc="-10" dirty="0">
                <a:latin typeface="Times New Roman"/>
                <a:cs typeface="Times New Roman"/>
              </a:rPr>
              <a:t>5</a:t>
            </a:r>
            <a:r>
              <a:rPr sz="1500" spc="-15" baseline="2777" dirty="0">
                <a:latin typeface="Times New Roman"/>
                <a:cs typeface="Times New Roman"/>
              </a:rPr>
              <a:t>,</a:t>
            </a:r>
            <a:r>
              <a:rPr sz="1500" spc="44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when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device-interface</a:t>
            </a:r>
            <a:r>
              <a:rPr sz="1500" spc="-3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receives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15" baseline="2777" dirty="0">
                <a:latin typeface="Times New Roman"/>
                <a:cs typeface="Times New Roman"/>
              </a:rPr>
              <a:t>the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1-to-0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transition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of</a:t>
            </a:r>
            <a:r>
              <a:rPr sz="1500" spc="-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MR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signal,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it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removes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data </a:t>
            </a:r>
            <a:r>
              <a:rPr sz="1500" spc="-7" baseline="2777" dirty="0">
                <a:latin typeface="Times New Roman"/>
                <a:cs typeface="Times New Roman"/>
              </a:rPr>
              <a:t>and</a:t>
            </a:r>
            <a:r>
              <a:rPr sz="1500" spc="67" baseline="2777" dirty="0">
                <a:latin typeface="Times New Roman"/>
                <a:cs typeface="Times New Roman"/>
              </a:rPr>
              <a:t> </a:t>
            </a:r>
            <a:r>
              <a:rPr sz="1500" spc="-44" baseline="2777" dirty="0">
                <a:latin typeface="Times New Roman"/>
                <a:cs typeface="Times New Roman"/>
              </a:rPr>
              <a:t>SR</a:t>
            </a:r>
            <a:r>
              <a:rPr sz="1500" spc="-15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signal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from</a:t>
            </a:r>
            <a:r>
              <a:rPr sz="1500" baseline="2777" dirty="0">
                <a:latin typeface="Times New Roman"/>
                <a:cs typeface="Times New Roman"/>
              </a:rPr>
              <a:t> the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bus.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This </a:t>
            </a:r>
            <a:r>
              <a:rPr sz="1500" spc="-352" baseline="2777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completes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04" y="7865744"/>
            <a:ext cx="5720080" cy="48133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185"/>
              </a:spcBef>
              <a:buFont typeface="Verdana"/>
              <a:buChar char="•"/>
              <a:tabLst>
                <a:tab pos="147320" algn="l"/>
              </a:tabLst>
            </a:pPr>
            <a:r>
              <a:rPr sz="1000" spc="5" dirty="0">
                <a:latin typeface="Times New Roman"/>
                <a:cs typeface="Times New Roman"/>
              </a:rPr>
              <a:t>A </a:t>
            </a:r>
            <a:r>
              <a:rPr sz="1000" dirty="0">
                <a:latin typeface="Times New Roman"/>
                <a:cs typeface="Times New Roman"/>
              </a:rPr>
              <a:t>change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state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dirty="0">
                <a:latin typeface="Times New Roman"/>
                <a:cs typeface="Times New Roman"/>
              </a:rPr>
              <a:t>one </a:t>
            </a:r>
            <a:r>
              <a:rPr sz="1000" spc="-10" dirty="0">
                <a:latin typeface="Times New Roman"/>
                <a:cs typeface="Times New Roman"/>
              </a:rPr>
              <a:t>signal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-10" dirty="0">
                <a:latin typeface="Times New Roman"/>
                <a:cs typeface="Times New Roman"/>
              </a:rPr>
              <a:t>followed </a:t>
            </a:r>
            <a:r>
              <a:rPr sz="1000" dirty="0">
                <a:latin typeface="Times New Roman"/>
                <a:cs typeface="Times New Roman"/>
              </a:rPr>
              <a:t>by a </a:t>
            </a:r>
            <a:r>
              <a:rPr sz="1000" spc="5" dirty="0">
                <a:latin typeface="Times New Roman"/>
                <a:cs typeface="Times New Roman"/>
              </a:rPr>
              <a:t>change is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other signal. Hence </a:t>
            </a:r>
            <a:r>
              <a:rPr sz="1000" dirty="0">
                <a:latin typeface="Times New Roman"/>
                <a:cs typeface="Times New Roman"/>
              </a:rPr>
              <a:t>this scheme </a:t>
            </a:r>
            <a:r>
              <a:rPr sz="1000" spc="-20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called </a:t>
            </a:r>
            <a:r>
              <a:rPr sz="1000" spc="5" dirty="0">
                <a:latin typeface="Times New Roman"/>
                <a:cs typeface="Times New Roman"/>
              </a:rPr>
              <a:t>as </a:t>
            </a:r>
            <a:r>
              <a:rPr sz="1000" b="1" spc="-10" dirty="0">
                <a:latin typeface="Times New Roman"/>
                <a:cs typeface="Times New Roman"/>
              </a:rPr>
              <a:t>Full </a:t>
            </a:r>
            <a:r>
              <a:rPr sz="1000" b="1" spc="-23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Handshake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95"/>
              </a:lnSpc>
              <a:buFont typeface="Verdana"/>
              <a:buChar char="•"/>
              <a:tabLst>
                <a:tab pos="1257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Advantage: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 </a:t>
            </a:r>
            <a:r>
              <a:rPr sz="1000" spc="-10" dirty="0">
                <a:latin typeface="Times New Roman"/>
                <a:cs typeface="Times New Roman"/>
              </a:rPr>
              <a:t>provides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higher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degree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flexibility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reliability.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6565" y="110426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2055" y="4184649"/>
            <a:ext cx="5102860" cy="36954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4291" y="9767273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1100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6150" y="9767273"/>
            <a:ext cx="16643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5" dirty="0">
                <a:latin typeface="Verdana"/>
                <a:cs typeface="Verdana"/>
              </a:rPr>
              <a:t>Computer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9166" y="9709361"/>
            <a:ext cx="253365" cy="2540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5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19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4774183"/>
            <a:ext cx="6322695" cy="2029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MECHANISMS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USED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FOR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INTERFACING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I/O-DEVICES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5" dirty="0">
                <a:latin typeface="Verdana"/>
                <a:cs typeface="Verdana"/>
              </a:rPr>
              <a:t>1)</a:t>
            </a:r>
            <a:r>
              <a:rPr sz="1000" b="1" spc="-4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Program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Controlled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I/O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80"/>
              </a:lnSpc>
              <a:spcBef>
                <a:spcPts val="55"/>
              </a:spcBef>
              <a:buFont typeface="Verdana"/>
              <a:buChar char="•"/>
              <a:tabLst>
                <a:tab pos="153035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repeatedly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checks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status-flag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achieve</a:t>
            </a:r>
            <a:r>
              <a:rPr sz="1000" dirty="0">
                <a:latin typeface="Times New Roman"/>
                <a:cs typeface="Times New Roman"/>
              </a:rPr>
              <a:t> required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synchronization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b/w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I/O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device.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(We</a:t>
            </a:r>
            <a:r>
              <a:rPr sz="1000" dirty="0">
                <a:latin typeface="Times New Roman"/>
                <a:cs typeface="Times New Roman"/>
              </a:rPr>
              <a:t> say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the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polls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6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Main</a:t>
            </a:r>
            <a:r>
              <a:rPr sz="1000" spc="-10" dirty="0">
                <a:latin typeface="Times New Roman"/>
                <a:cs typeface="Times New Roman"/>
              </a:rPr>
              <a:t> drawback:</a:t>
            </a:r>
            <a:endParaRPr sz="1000">
              <a:latin typeface="Times New Roman"/>
              <a:cs typeface="Times New Roman"/>
            </a:endParaRPr>
          </a:p>
          <a:p>
            <a:pPr marL="323215">
              <a:lnSpc>
                <a:spcPct val="100000"/>
              </a:lnSpc>
              <a:spcBef>
                <a:spcPts val="25"/>
              </a:spcBef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wastes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time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checking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status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before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actual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data-transfer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takes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place.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5" dirty="0">
                <a:latin typeface="Verdana"/>
                <a:cs typeface="Verdana"/>
              </a:rPr>
              <a:t>2)</a:t>
            </a:r>
            <a:r>
              <a:rPr sz="1000" b="1" spc="-7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Interrupt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I/O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I/O-device </a:t>
            </a:r>
            <a:r>
              <a:rPr sz="1000" dirty="0">
                <a:latin typeface="Times New Roman"/>
                <a:cs typeface="Times New Roman"/>
              </a:rPr>
              <a:t>initiates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action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instead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I/O-device</a:t>
            </a:r>
            <a:r>
              <a:rPr sz="1000" dirty="0">
                <a:latin typeface="Times New Roman"/>
                <a:cs typeface="Times New Roman"/>
              </a:rPr>
              <a:t> sends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INTR</a:t>
            </a:r>
            <a:r>
              <a:rPr sz="1000" spc="-10" dirty="0">
                <a:latin typeface="Times New Roman"/>
                <a:cs typeface="Times New Roman"/>
              </a:rPr>
              <a:t> signal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over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whenever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ready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data-transfer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Like this,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required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synchronization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done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between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5" dirty="0">
                <a:latin typeface="Verdana"/>
                <a:cs typeface="Verdana"/>
              </a:rPr>
              <a:t>3)</a:t>
            </a:r>
            <a:r>
              <a:rPr sz="1000" b="1" spc="-45" dirty="0">
                <a:latin typeface="Verdana"/>
                <a:cs typeface="Verdana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Direct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Memory Access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(DMA)</a:t>
            </a:r>
            <a:endParaRPr sz="1000">
              <a:latin typeface="Times New Roman"/>
              <a:cs typeface="Times New Roman"/>
            </a:endParaRPr>
          </a:p>
          <a:p>
            <a:pPr marL="161925" indent="-14986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62560" algn="l"/>
              </a:tabLst>
            </a:pPr>
            <a:r>
              <a:rPr sz="1000" spc="-5" dirty="0">
                <a:latin typeface="Times New Roman"/>
                <a:cs typeface="Times New Roman"/>
              </a:rPr>
              <a:t>Device-interface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directly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to/from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memory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w/o</a:t>
            </a:r>
            <a:r>
              <a:rPr sz="1000" spc="-5" dirty="0">
                <a:latin typeface="Times New Roman"/>
                <a:cs typeface="Times New Roman"/>
              </a:rPr>
              <a:t> continuous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involvement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by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DMA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technique</a:t>
            </a:r>
            <a:r>
              <a:rPr sz="1000" spc="-5" dirty="0">
                <a:latin typeface="Times New Roman"/>
                <a:cs typeface="Times New Roman"/>
              </a:rPr>
              <a:t> used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high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speed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I/O-device.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814" y="1674113"/>
            <a:ext cx="4885690" cy="297103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80606" y="9447234"/>
            <a:ext cx="1657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2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0176764"/>
            <a:ext cx="8070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spc="-15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6150" y="10176764"/>
            <a:ext cx="16643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Computer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4566" y="10176764"/>
            <a:ext cx="2025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20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652" y="1337817"/>
            <a:ext cx="52578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MODULE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5" dirty="0">
                <a:latin typeface="Times New Roman"/>
                <a:cs typeface="Times New Roman"/>
              </a:rPr>
              <a:t>2: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INPUT/OUTPUT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ORGANIZATION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(CONT.)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804" y="1868550"/>
            <a:ext cx="6496050" cy="3404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INTERFACE-CIRCUITS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I/O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Interface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consists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circuitry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required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connect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computer-bus.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side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interface,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we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have</a:t>
            </a:r>
            <a:r>
              <a:rPr sz="1000" spc="-5" dirty="0">
                <a:latin typeface="Times New Roman"/>
                <a:cs typeface="Times New Roman"/>
              </a:rPr>
              <a:t> bus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signals.</a:t>
            </a:r>
            <a:endParaRPr sz="1000">
              <a:latin typeface="Times New Roman"/>
              <a:cs typeface="Times New Roman"/>
            </a:endParaRPr>
          </a:p>
          <a:p>
            <a:pPr marL="469900" marR="163830">
              <a:lnSpc>
                <a:spcPts val="1150"/>
              </a:lnSpc>
              <a:spcBef>
                <a:spcPts val="70"/>
              </a:spcBef>
            </a:pPr>
            <a:r>
              <a:rPr sz="1000" spc="-5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other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side,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we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have 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path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associated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transfer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data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between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interface</a:t>
            </a:r>
            <a:r>
              <a:rPr sz="1000" spc="5" dirty="0">
                <a:latin typeface="Times New Roman"/>
                <a:cs typeface="Times New Roman"/>
              </a:rPr>
              <a:t> and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I/O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known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port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30" dirty="0">
                <a:latin typeface="Times New Roman"/>
                <a:cs typeface="Times New Roman"/>
              </a:rPr>
              <a:t>w</a:t>
            </a:r>
            <a:r>
              <a:rPr sz="1000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50" dirty="0">
                <a:latin typeface="Times New Roman"/>
                <a:cs typeface="Times New Roman"/>
              </a:rPr>
              <a:t>y</a:t>
            </a:r>
            <a:r>
              <a:rPr sz="1000" spc="20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  <a:p>
            <a:pPr marL="661670" lvl="1" indent="-192405">
              <a:lnSpc>
                <a:spcPct val="100000"/>
              </a:lnSpc>
              <a:spcBef>
                <a:spcPts val="25"/>
              </a:spcBef>
              <a:buFont typeface="Verdana"/>
              <a:buAutoNum type="arabicPeriod"/>
              <a:tabLst>
                <a:tab pos="662305" algn="l"/>
              </a:tabLst>
            </a:pPr>
            <a:r>
              <a:rPr sz="1000" b="1" dirty="0">
                <a:latin typeface="Times New Roman"/>
                <a:cs typeface="Times New Roman"/>
              </a:rPr>
              <a:t>Parallel </a:t>
            </a:r>
            <a:r>
              <a:rPr sz="1000" b="1" spc="-10" dirty="0">
                <a:latin typeface="Times New Roman"/>
                <a:cs typeface="Times New Roman"/>
              </a:rPr>
              <a:t>Port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form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number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bits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(8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16)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simultaneously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or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device.</a:t>
            </a:r>
            <a:endParaRPr sz="1000">
              <a:latin typeface="Times New Roman"/>
              <a:cs typeface="Times New Roman"/>
            </a:endParaRPr>
          </a:p>
          <a:p>
            <a:pPr marL="646430" lvl="1" indent="-177165">
              <a:lnSpc>
                <a:spcPct val="100000"/>
              </a:lnSpc>
              <a:buFont typeface="Verdana"/>
              <a:buAutoNum type="arabicPeriod"/>
              <a:tabLst>
                <a:tab pos="647065" algn="l"/>
              </a:tabLst>
            </a:pPr>
            <a:r>
              <a:rPr sz="1000" b="1" dirty="0">
                <a:latin typeface="Times New Roman"/>
                <a:cs typeface="Times New Roman"/>
              </a:rPr>
              <a:t>Serial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Port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transmits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receives</a:t>
            </a:r>
            <a:r>
              <a:rPr sz="1000" spc="5" dirty="0">
                <a:latin typeface="Times New Roman"/>
                <a:cs typeface="Times New Roman"/>
              </a:rPr>
              <a:t> data</a:t>
            </a:r>
            <a:r>
              <a:rPr sz="1000" dirty="0">
                <a:latin typeface="Times New Roman"/>
                <a:cs typeface="Times New Roman"/>
              </a:rPr>
              <a:t> one</a:t>
            </a:r>
            <a:r>
              <a:rPr sz="1000" spc="-5" dirty="0">
                <a:latin typeface="Times New Roman"/>
                <a:cs typeface="Times New Roman"/>
              </a:rPr>
              <a:t> bit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time.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4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Communication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bus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same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both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formats.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conversion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parallel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serial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format,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vice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versa,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takes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place </a:t>
            </a:r>
            <a:r>
              <a:rPr sz="1000" spc="-5" dirty="0">
                <a:latin typeface="Times New Roman"/>
                <a:cs typeface="Times New Roman"/>
              </a:rPr>
              <a:t>inside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interface-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circuit.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parallel-port,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connection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between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computer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uses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a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multiple-pin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connector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cable</a:t>
            </a:r>
            <a:r>
              <a:rPr sz="1000" spc="-10" dirty="0">
                <a:latin typeface="Times New Roman"/>
                <a:cs typeface="Times New Roman"/>
              </a:rPr>
              <a:t> with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many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wires.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arrangement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suitable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that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5" dirty="0">
                <a:latin typeface="Times New Roman"/>
                <a:cs typeface="Times New Roman"/>
              </a:rPr>
              <a:t>physically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close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serial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port,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much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convenient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5" dirty="0">
                <a:latin typeface="Times New Roman"/>
                <a:cs typeface="Times New Roman"/>
              </a:rPr>
              <a:t> cost-effective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where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longer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cables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needed.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00" b="1" spc="-5" dirty="0">
                <a:latin typeface="Times New Roman"/>
                <a:cs typeface="Times New Roman"/>
              </a:rPr>
              <a:t>Functions</a:t>
            </a:r>
            <a:r>
              <a:rPr sz="1000" b="1" spc="-10" dirty="0">
                <a:latin typeface="Times New Roman"/>
                <a:cs typeface="Times New Roman"/>
              </a:rPr>
              <a:t> of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I/O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Interface</a:t>
            </a:r>
            <a:endParaRPr sz="1000">
              <a:latin typeface="Times New Roman"/>
              <a:cs typeface="Times New Roman"/>
            </a:endParaRPr>
          </a:p>
          <a:p>
            <a:pPr marL="652780" indent="-182880">
              <a:lnSpc>
                <a:spcPct val="100000"/>
              </a:lnSpc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Provides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storage </a:t>
            </a:r>
            <a:r>
              <a:rPr sz="1000" spc="-10" dirty="0">
                <a:latin typeface="Times New Roman"/>
                <a:cs typeface="Times New Roman"/>
              </a:rPr>
              <a:t>buffer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 least</a:t>
            </a:r>
            <a:r>
              <a:rPr sz="1000" dirty="0">
                <a:latin typeface="Times New Roman"/>
                <a:cs typeface="Times New Roman"/>
              </a:rPr>
              <a:t> one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word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data.</a:t>
            </a:r>
            <a:endParaRPr sz="1000">
              <a:latin typeface="Times New Roman"/>
              <a:cs typeface="Times New Roman"/>
            </a:endParaRPr>
          </a:p>
          <a:p>
            <a:pPr marL="659130" indent="-189865">
              <a:lnSpc>
                <a:spcPct val="100000"/>
              </a:lnSpc>
              <a:spcBef>
                <a:spcPts val="20"/>
              </a:spcBef>
              <a:buFont typeface="Verdana"/>
              <a:buAutoNum type="arabicParenR"/>
              <a:tabLst>
                <a:tab pos="659765" algn="l"/>
              </a:tabLst>
            </a:pPr>
            <a:r>
              <a:rPr sz="1000" dirty="0">
                <a:latin typeface="Times New Roman"/>
                <a:cs typeface="Times New Roman"/>
              </a:rPr>
              <a:t>Contains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status-flags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accessed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determine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whether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buffer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full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or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empty.</a:t>
            </a:r>
            <a:endParaRPr sz="1000">
              <a:latin typeface="Times New Roman"/>
              <a:cs typeface="Times New Roman"/>
            </a:endParaRPr>
          </a:p>
          <a:p>
            <a:pPr marL="707390" indent="-238125">
              <a:lnSpc>
                <a:spcPct val="100000"/>
              </a:lnSpc>
              <a:spcBef>
                <a:spcPts val="50"/>
              </a:spcBef>
              <a:buFont typeface="Verdana"/>
              <a:buAutoNum type="arabicParenR"/>
              <a:tabLst>
                <a:tab pos="708025" algn="l"/>
              </a:tabLst>
            </a:pPr>
            <a:r>
              <a:rPr sz="1000" dirty="0">
                <a:latin typeface="Times New Roman"/>
                <a:cs typeface="Times New Roman"/>
              </a:rPr>
              <a:t>Contains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address-decoding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circuitry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determine </a:t>
            </a:r>
            <a:r>
              <a:rPr sz="1000" spc="-10" dirty="0">
                <a:latin typeface="Times New Roman"/>
                <a:cs typeface="Times New Roman"/>
              </a:rPr>
              <a:t>when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processor.</a:t>
            </a:r>
            <a:endParaRPr sz="1000">
              <a:latin typeface="Times New Roman"/>
              <a:cs typeface="Times New Roman"/>
            </a:endParaRPr>
          </a:p>
          <a:p>
            <a:pPr marL="652780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dirty="0">
                <a:latin typeface="Times New Roman"/>
                <a:cs typeface="Times New Roman"/>
              </a:rPr>
              <a:t>Generates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appropriate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timing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required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control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scheme.</a:t>
            </a:r>
            <a:endParaRPr sz="1000">
              <a:latin typeface="Times New Roman"/>
              <a:cs typeface="Times New Roman"/>
            </a:endParaRPr>
          </a:p>
          <a:p>
            <a:pPr marL="469900" marR="5080">
              <a:lnSpc>
                <a:spcPts val="1150"/>
              </a:lnSpc>
              <a:spcBef>
                <a:spcPts val="80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Performs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format </a:t>
            </a:r>
            <a:r>
              <a:rPr sz="1000" spc="-5" dirty="0">
                <a:latin typeface="Times New Roman"/>
                <a:cs typeface="Times New Roman"/>
              </a:rPr>
              <a:t>conversion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 necessary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data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between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and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(such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parallel-serial conversion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case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serial</a:t>
            </a:r>
            <a:r>
              <a:rPr sz="1000" spc="-10" dirty="0">
                <a:latin typeface="Times New Roman"/>
                <a:cs typeface="Times New Roman"/>
              </a:rPr>
              <a:t> port).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6565" y="104711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825938"/>
            <a:ext cx="8070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spc="-15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6150" y="9825938"/>
            <a:ext cx="16643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Computer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4566" y="9825938"/>
            <a:ext cx="2025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Verdana"/>
                <a:cs typeface="Verdana"/>
              </a:rPr>
              <a:t>21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804" y="1100074"/>
            <a:ext cx="2655570" cy="325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PARALLEL-PORT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</a:pPr>
            <a:r>
              <a:rPr sz="1000" b="1" dirty="0">
                <a:latin typeface="Times New Roman"/>
                <a:cs typeface="Times New Roman"/>
              </a:rPr>
              <a:t>KEYBOARD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INTERFACED </a:t>
            </a:r>
            <a:r>
              <a:rPr sz="1000" b="1" spc="-10" dirty="0">
                <a:latin typeface="Times New Roman"/>
                <a:cs typeface="Times New Roman"/>
              </a:rPr>
              <a:t>TO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PROCESSOR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5178" y="4847843"/>
            <a:ext cx="195072" cy="1402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8098" y="5146547"/>
            <a:ext cx="201168" cy="1402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4804" y="3752849"/>
            <a:ext cx="4114800" cy="2170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indent="-113030">
              <a:lnSpc>
                <a:spcPts val="1190"/>
              </a:lnSpc>
              <a:spcBef>
                <a:spcPts val="10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output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encoder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consists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of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6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representing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encoded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character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one </a:t>
            </a:r>
            <a:r>
              <a:rPr sz="1000" spc="-10" dirty="0">
                <a:latin typeface="Times New Roman"/>
                <a:cs typeface="Times New Roman"/>
              </a:rPr>
              <a:t>signal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valid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whi</a:t>
            </a:r>
            <a:r>
              <a:rPr sz="1000" b="1" spc="-10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indicates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pressed.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information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sent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interface-circuits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(Figure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7.10).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Interface-circuits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contain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dirty="0">
                <a:latin typeface="Times New Roman"/>
                <a:cs typeface="Times New Roman"/>
              </a:rPr>
              <a:t>Data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register</a:t>
            </a:r>
            <a:r>
              <a:rPr sz="1000" dirty="0">
                <a:latin typeface="Times New Roman"/>
                <a:cs typeface="Times New Roman"/>
              </a:rPr>
              <a:t> DATAIN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Status-flag</a:t>
            </a:r>
            <a:r>
              <a:rPr sz="1000" spc="-10" dirty="0">
                <a:latin typeface="Times New Roman"/>
                <a:cs typeface="Times New Roman"/>
              </a:rPr>
              <a:t> SIN.</a:t>
            </a:r>
            <a:endParaRPr sz="1000">
              <a:latin typeface="Times New Roman"/>
              <a:cs typeface="Times New Roman"/>
            </a:endParaRPr>
          </a:p>
          <a:p>
            <a:pPr marL="125730" marR="241300" indent="-125730">
              <a:lnSpc>
                <a:spcPts val="1150"/>
              </a:lnSpc>
              <a:spcBef>
                <a:spcPts val="8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pressed,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Valid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signal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changes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 </a:t>
            </a:r>
            <a:r>
              <a:rPr sz="1000" dirty="0">
                <a:latin typeface="Times New Roman"/>
                <a:cs typeface="Times New Roman"/>
              </a:rPr>
              <a:t>0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to1.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Then, SIN=1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ASCII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code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loaded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DATAIN.</a:t>
            </a:r>
            <a:endParaRPr sz="1000">
              <a:latin typeface="Times New Roman"/>
              <a:cs typeface="Times New Roman"/>
            </a:endParaRPr>
          </a:p>
          <a:p>
            <a:pPr marL="927100">
              <a:lnSpc>
                <a:spcPts val="1170"/>
              </a:lnSpc>
              <a:tabLst>
                <a:tab pos="1497330" algn="l"/>
              </a:tabLst>
            </a:pPr>
            <a:r>
              <a:rPr sz="1000" dirty="0">
                <a:latin typeface="Times New Roman"/>
                <a:cs typeface="Times New Roman"/>
              </a:rPr>
              <a:t>SIN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= 0	</a:t>
            </a:r>
            <a:r>
              <a:rPr sz="1000" spc="-10" dirty="0">
                <a:latin typeface="Times New Roman"/>
                <a:cs typeface="Times New Roman"/>
              </a:rPr>
              <a:t>when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contents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DATAIN.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5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interface-circuit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asynchronous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Data</a:t>
            </a:r>
            <a:r>
              <a:rPr sz="1000" spc="-5" dirty="0">
                <a:latin typeface="Times New Roman"/>
                <a:cs typeface="Times New Roman"/>
              </a:rPr>
              <a:t> transfers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5" dirty="0">
                <a:latin typeface="Times New Roman"/>
                <a:cs typeface="Times New Roman"/>
              </a:rPr>
              <a:t>controlled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handshake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signals: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Master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ready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Slave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ready.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6565" y="110426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5080" y="1574164"/>
            <a:ext cx="500951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100074"/>
            <a:ext cx="17989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INPUT-INTERFACE-CIRCUIT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1601" y="5499607"/>
            <a:ext cx="174371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latin typeface="Times New Roman"/>
                <a:cs typeface="Times New Roman"/>
              </a:rPr>
              <a:t>Figure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4.29: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Input-interface-circuit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04" y="8423528"/>
            <a:ext cx="5323205" cy="1414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indent="-113030">
              <a:lnSpc>
                <a:spcPts val="1175"/>
              </a:lnSpc>
              <a:spcBef>
                <a:spcPts val="10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Output-lines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5" dirty="0">
                <a:latin typeface="Times New Roman"/>
                <a:cs typeface="Times New Roman"/>
              </a:rPr>
              <a:t> connected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data-lines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bus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means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5" dirty="0">
                <a:latin typeface="Times New Roman"/>
                <a:cs typeface="Times New Roman"/>
              </a:rPr>
              <a:t>3-state</a:t>
            </a:r>
            <a:r>
              <a:rPr sz="1000" spc="-5" dirty="0">
                <a:latin typeface="Times New Roman"/>
                <a:cs typeface="Times New Roman"/>
              </a:rPr>
              <a:t> drivers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4.29).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Drivers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turned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when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issues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 and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selects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DATAIN.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SIN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generated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status-flag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circuit </a:t>
            </a:r>
            <a:r>
              <a:rPr sz="1000" dirty="0">
                <a:latin typeface="Times New Roman"/>
                <a:cs typeface="Times New Roman"/>
              </a:rPr>
              <a:t>(Figure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4.30).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00" baseline="2777" dirty="0">
                <a:latin typeface="Times New Roman"/>
                <a:cs typeface="Times New Roman"/>
              </a:rPr>
              <a:t>SIN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signal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is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connected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to</a:t>
            </a:r>
            <a:r>
              <a:rPr sz="1500" spc="-44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line </a:t>
            </a:r>
            <a:r>
              <a:rPr sz="1500" spc="-15" baseline="2777" dirty="0">
                <a:latin typeface="Times New Roman"/>
                <a:cs typeface="Times New Roman"/>
              </a:rPr>
              <a:t>D</a:t>
            </a:r>
            <a:r>
              <a:rPr sz="500" spc="-10" dirty="0">
                <a:latin typeface="Times New Roman"/>
                <a:cs typeface="Times New Roman"/>
              </a:rPr>
              <a:t>0</a:t>
            </a:r>
            <a:r>
              <a:rPr sz="500" spc="10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of </a:t>
            </a:r>
            <a:r>
              <a:rPr sz="1500" spc="15" baseline="2777" dirty="0">
                <a:latin typeface="Times New Roman"/>
                <a:cs typeface="Times New Roman"/>
              </a:rPr>
              <a:t>the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processor-bus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using</a:t>
            </a:r>
            <a:r>
              <a:rPr sz="1500" spc="-5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a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3-state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driver.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Address-decoder</a:t>
            </a:r>
            <a:r>
              <a:rPr sz="1500" spc="6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selects</a:t>
            </a:r>
            <a:r>
              <a:rPr sz="1500" spc="15" baseline="2777" dirty="0">
                <a:latin typeface="Times New Roman"/>
                <a:cs typeface="Times New Roman"/>
              </a:rPr>
              <a:t> the</a:t>
            </a:r>
            <a:r>
              <a:rPr sz="1500" spc="-44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input-interface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based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on</a:t>
            </a:r>
            <a:r>
              <a:rPr sz="1500" spc="6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bits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-22" baseline="2777" dirty="0">
                <a:latin typeface="Times New Roman"/>
                <a:cs typeface="Times New Roman"/>
              </a:rPr>
              <a:t>A</a:t>
            </a:r>
            <a:r>
              <a:rPr sz="500" spc="-15" dirty="0">
                <a:latin typeface="Times New Roman"/>
                <a:cs typeface="Times New Roman"/>
              </a:rPr>
              <a:t>1</a:t>
            </a:r>
            <a:r>
              <a:rPr sz="500" spc="5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through</a:t>
            </a:r>
            <a:r>
              <a:rPr sz="1500" spc="-44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A</a:t>
            </a:r>
            <a:r>
              <a:rPr sz="500" spc="-10" dirty="0">
                <a:latin typeface="Times New Roman"/>
                <a:cs typeface="Times New Roman"/>
              </a:rPr>
              <a:t>31</a:t>
            </a:r>
            <a:r>
              <a:rPr sz="1500" spc="-15" baseline="2777" dirty="0">
                <a:latin typeface="Times New Roman"/>
                <a:cs typeface="Times New Roman"/>
              </a:rPr>
              <a:t>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Bit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</a:t>
            </a:r>
            <a:r>
              <a:rPr sz="500" spc="-5" dirty="0">
                <a:latin typeface="Times New Roman"/>
                <a:cs typeface="Times New Roman"/>
              </a:rPr>
              <a:t>0</a:t>
            </a:r>
            <a:r>
              <a:rPr sz="500" spc="5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determines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whether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 </a:t>
            </a:r>
            <a:r>
              <a:rPr sz="1500" spc="-7" baseline="2777" dirty="0">
                <a:latin typeface="Times New Roman"/>
                <a:cs typeface="Times New Roman"/>
              </a:rPr>
              <a:t>status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or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data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register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is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to</a:t>
            </a:r>
            <a:r>
              <a:rPr sz="1500" spc="-15" baseline="2777" dirty="0">
                <a:latin typeface="Times New Roman"/>
                <a:cs typeface="Times New Roman"/>
              </a:rPr>
              <a:t> be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read,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when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Master-ready</a:t>
            </a:r>
            <a:r>
              <a:rPr sz="1500" spc="-52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is</a:t>
            </a:r>
            <a:r>
              <a:rPr sz="1500" spc="-19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active.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activates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Slave-ready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signal,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when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either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Read-status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Read-data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equal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to1.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6565" y="110426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620" y="1301749"/>
            <a:ext cx="3903979" cy="421754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0264" y="5824854"/>
            <a:ext cx="3318510" cy="264007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4291" y="10176010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1100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6150" y="10176010"/>
            <a:ext cx="16643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5" dirty="0">
                <a:latin typeface="Verdana"/>
                <a:cs typeface="Verdana"/>
              </a:rPr>
              <a:t>Computer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9166" y="10160770"/>
            <a:ext cx="253365" cy="21145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22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042161"/>
            <a:ext cx="24949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PRINTER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INTERFACED</a:t>
            </a:r>
            <a:r>
              <a:rPr sz="1000" b="1" spc="5" dirty="0">
                <a:latin typeface="Times New Roman"/>
                <a:cs typeface="Times New Roman"/>
              </a:rPr>
              <a:t> TO</a:t>
            </a:r>
            <a:r>
              <a:rPr sz="1000" b="1" spc="-5" dirty="0">
                <a:latin typeface="Times New Roman"/>
                <a:cs typeface="Times New Roman"/>
              </a:rPr>
              <a:t> PROCESSOR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3505580"/>
            <a:ext cx="6383655" cy="2466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Keyboard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parallel-port.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3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 uses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memory-mapped</a:t>
            </a:r>
            <a:r>
              <a:rPr sz="1000" spc="5" dirty="0">
                <a:latin typeface="Times New Roman"/>
                <a:cs typeface="Times New Roman"/>
              </a:rPr>
              <a:t> I/O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5" dirty="0">
                <a:latin typeface="Times New Roman"/>
                <a:cs typeface="Times New Roman"/>
              </a:rPr>
              <a:t> asynchronous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protocol.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4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processor-side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interface,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we </a:t>
            </a:r>
            <a:r>
              <a:rPr sz="1000" spc="-5" dirty="0">
                <a:latin typeface="Times New Roman"/>
                <a:cs typeface="Times New Roman"/>
              </a:rPr>
              <a:t>have: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Data-lines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Address-lines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5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5" dirty="0">
                <a:latin typeface="Times New Roman"/>
                <a:cs typeface="Times New Roman"/>
              </a:rPr>
              <a:t> Control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or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R/W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Master-Ready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signal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Slave-Ready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signal.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On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keyboard-side</a:t>
            </a:r>
            <a:r>
              <a:rPr sz="1000" spc="-10" dirty="0">
                <a:latin typeface="Times New Roman"/>
                <a:cs typeface="Times New Roman"/>
              </a:rPr>
              <a:t> 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interface,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we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have: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Encoder-circuit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which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generates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10" dirty="0">
                <a:latin typeface="Times New Roman"/>
                <a:cs typeface="Times New Roman"/>
              </a:rPr>
              <a:t>code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key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pressed.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Debouncing-circuit </a:t>
            </a:r>
            <a:r>
              <a:rPr sz="1000" spc="-10" dirty="0">
                <a:latin typeface="Times New Roman"/>
                <a:cs typeface="Times New Roman"/>
              </a:rPr>
              <a:t>which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eliminates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effect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key.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Data-lines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which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contain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code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key.</a:t>
            </a:r>
            <a:endParaRPr sz="1000">
              <a:latin typeface="Times New Roman"/>
              <a:cs typeface="Times New Roman"/>
            </a:endParaRPr>
          </a:p>
          <a:p>
            <a:pPr marL="469900" marR="5080">
              <a:lnSpc>
                <a:spcPts val="1150"/>
              </a:lnSpc>
              <a:spcBef>
                <a:spcPts val="60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dirty="0">
                <a:latin typeface="Times New Roman"/>
                <a:cs typeface="Times New Roman"/>
              </a:rPr>
              <a:t>Valid </a:t>
            </a:r>
            <a:r>
              <a:rPr sz="1000" spc="-5" dirty="0">
                <a:latin typeface="Times New Roman"/>
                <a:cs typeface="Times New Roman"/>
              </a:rPr>
              <a:t>line changes from </a:t>
            </a:r>
            <a:r>
              <a:rPr sz="1000" dirty="0">
                <a:latin typeface="Times New Roman"/>
                <a:cs typeface="Times New Roman"/>
              </a:rPr>
              <a:t>0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1 </a:t>
            </a:r>
            <a:r>
              <a:rPr sz="1000" spc="-10" dirty="0">
                <a:latin typeface="Times New Roman"/>
                <a:cs typeface="Times New Roman"/>
              </a:rPr>
              <a:t>when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key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pressed. This causes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code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loaded </a:t>
            </a:r>
            <a:r>
              <a:rPr sz="1000" dirty="0">
                <a:latin typeface="Times New Roman"/>
                <a:cs typeface="Times New Roman"/>
              </a:rPr>
              <a:t>into </a:t>
            </a:r>
            <a:r>
              <a:rPr sz="1000" spc="-5" dirty="0">
                <a:latin typeface="Times New Roman"/>
                <a:cs typeface="Times New Roman"/>
              </a:rPr>
              <a:t>DATAIN </a:t>
            </a:r>
            <a:r>
              <a:rPr sz="1000" spc="5" dirty="0">
                <a:latin typeface="Times New Roman"/>
                <a:cs typeface="Times New Roman"/>
              </a:rPr>
              <a:t>and </a:t>
            </a:r>
            <a:r>
              <a:rPr sz="1000" dirty="0">
                <a:latin typeface="Times New Roman"/>
                <a:cs typeface="Times New Roman"/>
              </a:rPr>
              <a:t>SIN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565" y="104711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8125" y="1368424"/>
            <a:ext cx="4617085" cy="21523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4291" y="10176010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1100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6150" y="10176010"/>
            <a:ext cx="16643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5" dirty="0">
                <a:latin typeface="Verdana"/>
                <a:cs typeface="Verdana"/>
              </a:rPr>
              <a:t>Computer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9166" y="10160770"/>
            <a:ext cx="253365" cy="21145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23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042161"/>
            <a:ext cx="25812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Times New Roman"/>
                <a:cs typeface="Times New Roman"/>
              </a:rPr>
              <a:t>GENERAL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8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BIT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PARALLEL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PROCESSING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2067" y="7512430"/>
            <a:ext cx="201167" cy="1402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804" y="6441694"/>
            <a:ext cx="6208395" cy="33413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75205"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latin typeface="Times New Roman"/>
                <a:cs typeface="Times New Roman"/>
              </a:rPr>
              <a:t>Figure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4.34:</a:t>
            </a:r>
            <a:r>
              <a:rPr sz="900" b="1" spc="-25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General</a:t>
            </a:r>
            <a:r>
              <a:rPr sz="900" b="1" dirty="0">
                <a:latin typeface="Times New Roman"/>
                <a:cs typeface="Times New Roman"/>
              </a:rPr>
              <a:t> </a:t>
            </a:r>
            <a:r>
              <a:rPr sz="900" b="1" spc="5" dirty="0">
                <a:latin typeface="Times New Roman"/>
                <a:cs typeface="Times New Roman"/>
              </a:rPr>
              <a:t>8</a:t>
            </a:r>
            <a:r>
              <a:rPr sz="900" b="1" spc="10" dirty="0">
                <a:latin typeface="Times New Roman"/>
                <a:cs typeface="Times New Roman"/>
              </a:rPr>
              <a:t> </a:t>
            </a:r>
            <a:r>
              <a:rPr sz="900" b="1" spc="-15" dirty="0">
                <a:latin typeface="Times New Roman"/>
                <a:cs typeface="Times New Roman"/>
              </a:rPr>
              <a:t>bit</a:t>
            </a:r>
            <a:r>
              <a:rPr sz="900" b="1" spc="2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parallel</a:t>
            </a:r>
            <a:r>
              <a:rPr sz="900" b="1" spc="-2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interface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spcBef>
                <a:spcPts val="5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baseline="2777" dirty="0">
                <a:latin typeface="Times New Roman"/>
                <a:cs typeface="Times New Roman"/>
              </a:rPr>
              <a:t>Data-lines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b="1" spc="-30" baseline="2777" dirty="0">
                <a:latin typeface="Times New Roman"/>
                <a:cs typeface="Times New Roman"/>
              </a:rPr>
              <a:t>P</a:t>
            </a:r>
            <a:r>
              <a:rPr sz="500" b="1" spc="-20" dirty="0">
                <a:latin typeface="Times New Roman"/>
                <a:cs typeface="Times New Roman"/>
              </a:rPr>
              <a:t>7</a:t>
            </a:r>
            <a:r>
              <a:rPr sz="500" b="1" spc="10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through</a:t>
            </a:r>
            <a:r>
              <a:rPr sz="1500" spc="60" baseline="2777" dirty="0">
                <a:latin typeface="Times New Roman"/>
                <a:cs typeface="Times New Roman"/>
              </a:rPr>
              <a:t> </a:t>
            </a:r>
            <a:r>
              <a:rPr sz="1500" b="1" spc="-15" baseline="2777" dirty="0">
                <a:latin typeface="Times New Roman"/>
                <a:cs typeface="Times New Roman"/>
              </a:rPr>
              <a:t>P</a:t>
            </a:r>
            <a:r>
              <a:rPr sz="500" b="1" spc="-10" dirty="0">
                <a:latin typeface="Times New Roman"/>
                <a:cs typeface="Times New Roman"/>
              </a:rPr>
              <a:t>O</a:t>
            </a:r>
            <a:r>
              <a:rPr sz="500" b="1" spc="-15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can</a:t>
            </a:r>
            <a:r>
              <a:rPr sz="1500" spc="6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be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used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22" baseline="2777" dirty="0">
                <a:latin typeface="Times New Roman"/>
                <a:cs typeface="Times New Roman"/>
              </a:rPr>
              <a:t>for</a:t>
            </a:r>
            <a:r>
              <a:rPr sz="1500" spc="6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either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input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-37" baseline="2777" dirty="0">
                <a:latin typeface="Times New Roman"/>
                <a:cs typeface="Times New Roman"/>
              </a:rPr>
              <a:t>or</a:t>
            </a:r>
            <a:r>
              <a:rPr sz="1500" spc="6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output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purposes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(Figure</a:t>
            </a:r>
            <a:r>
              <a:rPr sz="1500" spc="-3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4.34).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increased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flexibility,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  <a:spcBef>
                <a:spcPts val="20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5" dirty="0">
                <a:latin typeface="Times New Roman"/>
                <a:cs typeface="Times New Roman"/>
              </a:rPr>
              <a:t>some </a:t>
            </a:r>
            <a:r>
              <a:rPr sz="1000" dirty="0">
                <a:latin typeface="Times New Roman"/>
                <a:cs typeface="Times New Roman"/>
              </a:rPr>
              <a:t>lines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some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5" dirty="0">
                <a:latin typeface="Times New Roman"/>
                <a:cs typeface="Times New Roman"/>
              </a:rPr>
              <a:t> as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outputs.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DATAOUT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register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data-lines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via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3-state</a:t>
            </a:r>
            <a:r>
              <a:rPr sz="1000" dirty="0">
                <a:latin typeface="Times New Roman"/>
                <a:cs typeface="Times New Roman"/>
              </a:rPr>
              <a:t> drivers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that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5" dirty="0">
                <a:latin typeface="Times New Roman"/>
                <a:cs typeface="Times New Roman"/>
              </a:rPr>
              <a:t>controlled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DDR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  <a:tab pos="3281045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write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8-bit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pattern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into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DDR.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(DDR	</a:t>
            </a:r>
            <a:r>
              <a:rPr sz="1000" spc="-10" dirty="0">
                <a:latin typeface="Times New Roman"/>
                <a:cs typeface="Times New Roman"/>
              </a:rPr>
              <a:t>Data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DirectionRegister).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DDR=1,</a:t>
            </a:r>
            <a:endParaRPr sz="1000">
              <a:latin typeface="Times New Roman"/>
              <a:cs typeface="Times New Roman"/>
            </a:endParaRPr>
          </a:p>
          <a:p>
            <a:pPr marL="469900" marR="3234690">
              <a:lnSpc>
                <a:spcPts val="115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Then, data-line acts </a:t>
            </a:r>
            <a:r>
              <a:rPr sz="1000" spc="5" dirty="0">
                <a:latin typeface="Times New Roman"/>
                <a:cs typeface="Times New Roman"/>
              </a:rPr>
              <a:t>as </a:t>
            </a:r>
            <a:r>
              <a:rPr sz="1000" spc="-5" dirty="0">
                <a:latin typeface="Times New Roman"/>
                <a:cs typeface="Times New Roman"/>
              </a:rPr>
              <a:t>an output-line; </a:t>
            </a:r>
            <a:r>
              <a:rPr sz="1000" spc="-10" dirty="0">
                <a:latin typeface="Times New Roman"/>
                <a:cs typeface="Times New Roman"/>
              </a:rPr>
              <a:t>Otherwise,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data-line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input-line.</a:t>
            </a:r>
            <a:endParaRPr sz="1000">
              <a:latin typeface="Times New Roman"/>
              <a:cs typeface="Times New Roman"/>
            </a:endParaRPr>
          </a:p>
          <a:p>
            <a:pPr marL="125730" marR="5080" indent="-125730">
              <a:lnSpc>
                <a:spcPts val="1100"/>
              </a:lnSpc>
              <a:spcBef>
                <a:spcPts val="165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spc="-15" baseline="2777" dirty="0">
                <a:latin typeface="Times New Roman"/>
                <a:cs typeface="Times New Roman"/>
              </a:rPr>
              <a:t>Two </a:t>
            </a:r>
            <a:r>
              <a:rPr sz="1500" baseline="2777" dirty="0">
                <a:latin typeface="Times New Roman"/>
                <a:cs typeface="Times New Roman"/>
              </a:rPr>
              <a:t>lines,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b="1" spc="-7" baseline="2777" dirty="0">
                <a:latin typeface="Times New Roman"/>
                <a:cs typeface="Times New Roman"/>
              </a:rPr>
              <a:t>C</a:t>
            </a:r>
            <a:r>
              <a:rPr sz="500" b="1" spc="-5" dirty="0">
                <a:latin typeface="Times New Roman"/>
                <a:cs typeface="Times New Roman"/>
              </a:rPr>
              <a:t>1</a:t>
            </a:r>
            <a:r>
              <a:rPr sz="500" b="1" spc="-20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and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b="1" spc="-22" baseline="2777" dirty="0">
                <a:latin typeface="Times New Roman"/>
                <a:cs typeface="Times New Roman"/>
              </a:rPr>
              <a:t>C</a:t>
            </a:r>
            <a:r>
              <a:rPr sz="500" b="1" spc="-15" dirty="0">
                <a:latin typeface="Times New Roman"/>
                <a:cs typeface="Times New Roman"/>
              </a:rPr>
              <a:t>2</a:t>
            </a:r>
            <a:r>
              <a:rPr sz="500" b="1" spc="10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are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used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to</a:t>
            </a:r>
            <a:r>
              <a:rPr sz="1500" spc="-7" baseline="2777" dirty="0">
                <a:latin typeface="Times New Roman"/>
                <a:cs typeface="Times New Roman"/>
              </a:rPr>
              <a:t> control</a:t>
            </a:r>
            <a:r>
              <a:rPr sz="1500" baseline="2777" dirty="0">
                <a:latin typeface="Times New Roman"/>
                <a:cs typeface="Times New Roman"/>
              </a:rPr>
              <a:t> the</a:t>
            </a:r>
            <a:r>
              <a:rPr sz="1500" spc="-3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interaction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between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interface-circuit </a:t>
            </a:r>
            <a:r>
              <a:rPr sz="1500" spc="-7" baseline="2777" dirty="0">
                <a:latin typeface="Times New Roman"/>
                <a:cs typeface="Times New Roman"/>
              </a:rPr>
              <a:t>and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I/0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37" baseline="2777" dirty="0">
                <a:latin typeface="Times New Roman"/>
                <a:cs typeface="Times New Roman"/>
              </a:rPr>
              <a:t>device.</a:t>
            </a:r>
            <a:r>
              <a:rPr sz="1500" spc="-30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Two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lines,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C</a:t>
            </a:r>
            <a:r>
              <a:rPr sz="500" spc="-10" dirty="0">
                <a:latin typeface="Times New Roman"/>
                <a:cs typeface="Times New Roman"/>
              </a:rPr>
              <a:t>1</a:t>
            </a:r>
            <a:r>
              <a:rPr sz="500" spc="10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and</a:t>
            </a:r>
            <a:r>
              <a:rPr sz="1500" spc="-15" baseline="2777" dirty="0">
                <a:latin typeface="Times New Roman"/>
                <a:cs typeface="Times New Roman"/>
              </a:rPr>
              <a:t> C</a:t>
            </a:r>
            <a:r>
              <a:rPr sz="500" spc="-10" dirty="0">
                <a:latin typeface="Times New Roman"/>
                <a:cs typeface="Times New Roman"/>
              </a:rPr>
              <a:t>2</a:t>
            </a:r>
            <a:r>
              <a:rPr sz="500" spc="10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are </a:t>
            </a:r>
            <a:r>
              <a:rPr sz="1500" spc="-352" baseline="2777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also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programmable.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spcBef>
                <a:spcPts val="35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baseline="2777" dirty="0">
                <a:latin typeface="Times New Roman"/>
                <a:cs typeface="Times New Roman"/>
              </a:rPr>
              <a:t>Line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C</a:t>
            </a:r>
            <a:r>
              <a:rPr sz="500" spc="-10" dirty="0">
                <a:latin typeface="Times New Roman"/>
                <a:cs typeface="Times New Roman"/>
              </a:rPr>
              <a:t>2</a:t>
            </a:r>
            <a:r>
              <a:rPr sz="500" spc="10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is</a:t>
            </a:r>
            <a:r>
              <a:rPr sz="1500" spc="-7" baseline="2777" dirty="0">
                <a:latin typeface="Times New Roman"/>
                <a:cs typeface="Times New Roman"/>
              </a:rPr>
              <a:t> bidirectional</a:t>
            </a:r>
            <a:r>
              <a:rPr sz="1500" spc="7" baseline="2777" dirty="0">
                <a:latin typeface="Times New Roman"/>
                <a:cs typeface="Times New Roman"/>
              </a:rPr>
              <a:t> to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provide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different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modes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of</a:t>
            </a:r>
            <a:r>
              <a:rPr sz="1500" spc="-7" baseline="2777" dirty="0">
                <a:latin typeface="Times New Roman"/>
                <a:cs typeface="Times New Roman"/>
              </a:rPr>
              <a:t> signaling,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including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89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handshake.</a:t>
            </a:r>
            <a:endParaRPr sz="1500" baseline="2777">
              <a:latin typeface="Times New Roman"/>
              <a:cs typeface="Times New Roman"/>
            </a:endParaRPr>
          </a:p>
          <a:p>
            <a:pPr marL="125730" marR="502920" indent="-125730">
              <a:lnSpc>
                <a:spcPts val="1180"/>
              </a:lnSpc>
              <a:spcBef>
                <a:spcPts val="4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b="1" dirty="0">
                <a:latin typeface="Times New Roman"/>
                <a:cs typeface="Times New Roman"/>
              </a:rPr>
              <a:t>Ready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Accept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handshake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control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lines</a:t>
            </a:r>
            <a:r>
              <a:rPr sz="1000" spc="-10" dirty="0">
                <a:latin typeface="Times New Roman"/>
                <a:cs typeface="Times New Roman"/>
              </a:rPr>
              <a:t> on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processor-bus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side.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Hence,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Ready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Accept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-5" dirty="0">
                <a:latin typeface="Times New Roman"/>
                <a:cs typeface="Times New Roman"/>
              </a:rPr>
              <a:t> connected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Master-ready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Slave-ready.</a:t>
            </a:r>
            <a:endParaRPr sz="1000">
              <a:latin typeface="Times New Roman"/>
              <a:cs typeface="Times New Roman"/>
            </a:endParaRPr>
          </a:p>
          <a:p>
            <a:pPr marL="125730" marR="570865" indent="-125730">
              <a:lnSpc>
                <a:spcPts val="1160"/>
              </a:lnSpc>
              <a:spcBef>
                <a:spcPts val="6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input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My-address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should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output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address-decoder.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address-decoder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recognizes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assigned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interface.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spcBef>
                <a:spcPts val="10"/>
              </a:spcBef>
              <a:buFont typeface="Verdana"/>
              <a:buChar char="•"/>
              <a:tabLst>
                <a:tab pos="125730" algn="l"/>
              </a:tabLst>
            </a:pPr>
            <a:r>
              <a:rPr sz="1500" baseline="2777" dirty="0">
                <a:latin typeface="Times New Roman"/>
                <a:cs typeface="Times New Roman"/>
              </a:rPr>
              <a:t>There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are 3</a:t>
            </a:r>
            <a:r>
              <a:rPr sz="1500" spc="-44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register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select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lines: </a:t>
            </a:r>
            <a:r>
              <a:rPr sz="1500" b="1" spc="-7" baseline="2777" dirty="0">
                <a:latin typeface="Times New Roman"/>
                <a:cs typeface="Times New Roman"/>
              </a:rPr>
              <a:t>RS</a:t>
            </a:r>
            <a:r>
              <a:rPr sz="500" b="1" spc="-5" dirty="0">
                <a:latin typeface="Times New Roman"/>
                <a:cs typeface="Times New Roman"/>
              </a:rPr>
              <a:t>0</a:t>
            </a:r>
            <a:r>
              <a:rPr sz="1500" b="1" spc="-7" baseline="2777" dirty="0">
                <a:latin typeface="Times New Roman"/>
                <a:cs typeface="Times New Roman"/>
              </a:rPr>
              <a:t>-RS</a:t>
            </a:r>
            <a:r>
              <a:rPr sz="500" b="1" spc="-5" dirty="0">
                <a:latin typeface="Times New Roman"/>
                <a:cs typeface="Times New Roman"/>
              </a:rPr>
              <a:t>2</a:t>
            </a:r>
            <a:r>
              <a:rPr sz="1500" spc="-7" baseline="2777" dirty="0">
                <a:latin typeface="Times New Roman"/>
                <a:cs typeface="Times New Roman"/>
              </a:rPr>
              <a:t>.</a:t>
            </a:r>
            <a:endParaRPr sz="1500" baseline="2777">
              <a:latin typeface="Times New Roman"/>
              <a:cs typeface="Times New Roman"/>
            </a:endParaRPr>
          </a:p>
          <a:p>
            <a:pPr marL="469900">
              <a:lnSpc>
                <a:spcPts val="1190"/>
              </a:lnSpc>
            </a:pPr>
            <a:r>
              <a:rPr sz="1000" dirty="0">
                <a:latin typeface="Times New Roman"/>
                <a:cs typeface="Times New Roman"/>
              </a:rPr>
              <a:t>Three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register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select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allows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up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eight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registers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interface.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INTR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also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provided.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dirty="0">
                <a:latin typeface="Times New Roman"/>
                <a:cs typeface="Times New Roman"/>
              </a:rPr>
              <a:t>INTR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should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computer-bus.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6565" y="104711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7339" y="1414779"/>
            <a:ext cx="3603625" cy="50459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4291" y="10176010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sz="1100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6150" y="10176010"/>
            <a:ext cx="16643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5" dirty="0">
                <a:latin typeface="Verdana"/>
                <a:cs typeface="Verdana"/>
              </a:rPr>
              <a:t>Computer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9166" y="10160770"/>
            <a:ext cx="253365" cy="21145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24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722247"/>
            <a:ext cx="5012690" cy="950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STANDARD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I/O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INTERFACE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Consider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system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different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interface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standards.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Let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look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Peripheral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Component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Interconnect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(PCI)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(Figure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4.38).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These </a:t>
            </a:r>
            <a:r>
              <a:rPr sz="1000" spc="-10" dirty="0">
                <a:latin typeface="Times New Roman"/>
                <a:cs typeface="Times New Roman"/>
              </a:rPr>
              <a:t>two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interconnected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circuit </a:t>
            </a:r>
            <a:r>
              <a:rPr sz="1000" dirty="0">
                <a:latin typeface="Times New Roman"/>
                <a:cs typeface="Times New Roman"/>
              </a:rPr>
              <a:t>called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Bridge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bridge </a:t>
            </a:r>
            <a:r>
              <a:rPr sz="1000" spc="-5" dirty="0">
                <a:latin typeface="Times New Roman"/>
                <a:cs typeface="Times New Roman"/>
              </a:rPr>
              <a:t>translates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signals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protocols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one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into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another.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bridge-circuit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introduces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small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delay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transfer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between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7703946"/>
            <a:ext cx="5862955" cy="1569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3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major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standard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interfaces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are: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CI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</a:t>
            </a:r>
            <a:r>
              <a:rPr sz="1000" spc="-10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p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nt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ec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spc="5" dirty="0">
                <a:latin typeface="Times New Roman"/>
                <a:cs typeface="Times New Roman"/>
              </a:rPr>
              <a:t>al</a:t>
            </a:r>
            <a:r>
              <a:rPr sz="1000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10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50" dirty="0">
                <a:latin typeface="Times New Roman"/>
                <a:cs typeface="Times New Roman"/>
              </a:rPr>
              <a:t>y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m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f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ce</a:t>
            </a:r>
            <a:r>
              <a:rPr sz="1000" dirty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USB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(Universal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Serial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Bus)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PCI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defines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expansion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motherboard.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SCSI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USB </a:t>
            </a:r>
            <a:r>
              <a:rPr sz="1000" spc="10" dirty="0">
                <a:latin typeface="Times New Roman"/>
                <a:cs typeface="Times New Roman"/>
              </a:rPr>
              <a:t>are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connecting additional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both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inside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5" dirty="0">
                <a:latin typeface="Times New Roman"/>
                <a:cs typeface="Times New Roman"/>
              </a:rPr>
              <a:t> outside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computer-box.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SCSI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high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speed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parallel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intended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such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disk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video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display.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50"/>
              </a:lnSpc>
              <a:spcBef>
                <a:spcPts val="125"/>
              </a:spcBef>
              <a:buFont typeface="Verdana"/>
              <a:buChar char="•"/>
              <a:tabLst>
                <a:tab pos="156210" algn="l"/>
              </a:tabLst>
            </a:pPr>
            <a:r>
              <a:rPr sz="1000" spc="-5" dirty="0">
                <a:latin typeface="Times New Roman"/>
                <a:cs typeface="Times New Roman"/>
              </a:rPr>
              <a:t>USB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serial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transmission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suit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needs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equipment ranging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from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keyboard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game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control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internal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connection.</a:t>
            </a:r>
            <a:endParaRPr sz="1000">
              <a:latin typeface="Times New Roman"/>
              <a:cs typeface="Times New Roman"/>
            </a:endParaRPr>
          </a:p>
          <a:p>
            <a:pPr marL="146685" indent="-134620">
              <a:lnSpc>
                <a:spcPct val="100000"/>
              </a:lnSpc>
              <a:buFont typeface="Verdana"/>
              <a:buChar char="•"/>
              <a:tabLst>
                <a:tab pos="147320" algn="l"/>
              </a:tabLst>
            </a:pPr>
            <a:r>
              <a:rPr sz="1000" dirty="0">
                <a:latin typeface="Times New Roman"/>
                <a:cs typeface="Times New Roman"/>
              </a:rPr>
              <a:t>IDE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(Integrated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Electronics)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disk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compatible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which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shows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connection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an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Ethernet.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565" y="1727199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360" y="2830829"/>
            <a:ext cx="3885311" cy="47440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971" y="4802123"/>
            <a:ext cx="195072" cy="1402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2945" y="4948427"/>
            <a:ext cx="201168" cy="1402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804" y="1722247"/>
            <a:ext cx="6176645" cy="4462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latin typeface="Times New Roman"/>
                <a:cs typeface="Times New Roman"/>
              </a:rPr>
              <a:t>PCI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PCI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developed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low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cost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truly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independent.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PCI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supports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high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speed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disk,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graphics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video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PCI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has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plug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play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capability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new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15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simply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connects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interface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board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Verdana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latin typeface="Times New Roman"/>
                <a:cs typeface="Times New Roman"/>
              </a:rPr>
              <a:t>DATA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TRANSFER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</a:t>
            </a:r>
            <a:r>
              <a:rPr sz="1000" b="1" spc="-10" dirty="0">
                <a:latin typeface="Times New Roman"/>
                <a:cs typeface="Times New Roman"/>
              </a:rPr>
              <a:t> PCI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data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5" dirty="0">
                <a:latin typeface="Times New Roman"/>
                <a:cs typeface="Times New Roman"/>
              </a:rPr>
              <a:t>transferred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between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cache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main-memory.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sequence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words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which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stored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successive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memory-locations.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During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read-operation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  <a:p>
            <a:pPr marL="469900" marR="159385" lvl="1">
              <a:lnSpc>
                <a:spcPts val="1150"/>
              </a:lnSpc>
              <a:spcBef>
                <a:spcPts val="70"/>
              </a:spcBef>
              <a:buFont typeface="Wingdings"/>
              <a:buChar char=""/>
              <a:tabLst>
                <a:tab pos="63500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specifies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memory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responds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sending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sequence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35" dirty="0">
                <a:latin typeface="Times New Roman"/>
                <a:cs typeface="Times New Roman"/>
              </a:rPr>
              <a:t>of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data-words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successive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memory-locations.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During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write-operation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endParaRPr sz="1000">
              <a:latin typeface="Times New Roman"/>
              <a:cs typeface="Times New Roman"/>
            </a:endParaRPr>
          </a:p>
          <a:p>
            <a:pPr marL="631190" lvl="1" indent="-161925">
              <a:lnSpc>
                <a:spcPts val="1180"/>
              </a:lnSpc>
              <a:buFont typeface="Wingdings"/>
              <a:buChar char=""/>
              <a:tabLst>
                <a:tab pos="631825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sends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 address,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sequence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5" dirty="0">
                <a:latin typeface="Times New Roman"/>
                <a:cs typeface="Times New Roman"/>
              </a:rPr>
              <a:t>data-words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written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into successive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memory-locations.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PCI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supports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write-operation.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read/write-operation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involving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single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word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treated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burst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length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one.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PCI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has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3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address-spaces. </a:t>
            </a:r>
            <a:r>
              <a:rPr sz="1000" dirty="0">
                <a:latin typeface="Times New Roman"/>
                <a:cs typeface="Times New Roman"/>
              </a:rPr>
              <a:t>They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are</a:t>
            </a:r>
            <a:endParaRPr sz="1000">
              <a:latin typeface="Times New Roman"/>
              <a:cs typeface="Times New Roman"/>
            </a:endParaRPr>
          </a:p>
          <a:p>
            <a:pPr marL="1109980" indent="-183515">
              <a:lnSpc>
                <a:spcPct val="100000"/>
              </a:lnSpc>
              <a:spcBef>
                <a:spcPts val="20"/>
              </a:spcBef>
              <a:buFont typeface="Verdana"/>
              <a:buAutoNum type="arabicParenR"/>
              <a:tabLst>
                <a:tab pos="1110615" algn="l"/>
              </a:tabLst>
            </a:pPr>
            <a:r>
              <a:rPr sz="1000" dirty="0">
                <a:latin typeface="Times New Roman"/>
                <a:cs typeface="Times New Roman"/>
              </a:rPr>
              <a:t>Memory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address-space</a:t>
            </a:r>
            <a:endParaRPr sz="1000">
              <a:latin typeface="Times New Roman"/>
              <a:cs typeface="Times New Roman"/>
            </a:endParaRPr>
          </a:p>
          <a:p>
            <a:pPr marL="1109980" indent="-183515">
              <a:lnSpc>
                <a:spcPct val="100000"/>
              </a:lnSpc>
              <a:buFont typeface="Verdana"/>
              <a:buAutoNum type="arabicParenR"/>
              <a:tabLst>
                <a:tab pos="1110615" algn="l"/>
              </a:tabLst>
            </a:pP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address-space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 marL="1109980" indent="-183515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1110615" algn="l"/>
              </a:tabLst>
            </a:pPr>
            <a:r>
              <a:rPr sz="1000" spc="-5" dirty="0">
                <a:latin typeface="Times New Roman"/>
                <a:cs typeface="Times New Roman"/>
              </a:rPr>
              <a:t>Configuration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address-space.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spcBef>
                <a:spcPts val="5"/>
              </a:spcBef>
              <a:buFont typeface="Verdana"/>
              <a:buChar char="•"/>
              <a:tabLst>
                <a:tab pos="125730" algn="l"/>
                <a:tab pos="1231900" algn="l"/>
              </a:tabLst>
            </a:pP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Address-space	Intended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use</a:t>
            </a:r>
            <a:r>
              <a:rPr sz="1000" spc="-10" dirty="0">
                <a:latin typeface="Times New Roman"/>
                <a:cs typeface="Times New Roman"/>
              </a:rPr>
              <a:t> with</a:t>
            </a:r>
            <a:r>
              <a:rPr sz="1000" spc="-5" dirty="0">
                <a:latin typeface="Times New Roman"/>
                <a:cs typeface="Times New Roman"/>
              </a:rPr>
              <a:t> processor.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  <a:tabLst>
                <a:tab pos="1661795" algn="l"/>
              </a:tabLst>
            </a:pPr>
            <a:r>
              <a:rPr sz="1000" spc="-5" dirty="0">
                <a:latin typeface="Times New Roman"/>
                <a:cs typeface="Times New Roman"/>
              </a:rPr>
              <a:t>Configuration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space	Intended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give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PCI,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plug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play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capability.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b="1" spc="-10" dirty="0">
                <a:latin typeface="Times New Roman"/>
                <a:cs typeface="Times New Roman"/>
              </a:rPr>
              <a:t>PCI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Bridge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provides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separate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physical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main-memory.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5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master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maintains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until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data-transfer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completed.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time,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only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acts</a:t>
            </a:r>
            <a:r>
              <a:rPr sz="1000" spc="5" dirty="0">
                <a:latin typeface="Times New Roman"/>
                <a:cs typeface="Times New Roman"/>
              </a:rPr>
              <a:t> as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Bus-Master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master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“initiator”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which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either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DMA.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addressed-device </a:t>
            </a:r>
            <a:r>
              <a:rPr sz="1000" spc="5" dirty="0">
                <a:latin typeface="Times New Roman"/>
                <a:cs typeface="Times New Roman"/>
              </a:rPr>
              <a:t>that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responds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read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write </a:t>
            </a:r>
            <a:r>
              <a:rPr sz="1000" dirty="0">
                <a:latin typeface="Times New Roman"/>
                <a:cs typeface="Times New Roman"/>
              </a:rPr>
              <a:t>commands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called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Target.</a:t>
            </a:r>
            <a:endParaRPr sz="1000">
              <a:latin typeface="Times New Roman"/>
              <a:cs typeface="Times New Roman"/>
            </a:endParaRPr>
          </a:p>
          <a:p>
            <a:pPr marL="165100" indent="-152400">
              <a:lnSpc>
                <a:spcPts val="1190"/>
              </a:lnSpc>
              <a:spcBef>
                <a:spcPts val="50"/>
              </a:spcBef>
              <a:buFont typeface="Verdana"/>
              <a:buChar char="•"/>
              <a:tabLst>
                <a:tab pos="165100" algn="l"/>
              </a:tabLst>
            </a:pPr>
            <a:r>
              <a:rPr sz="1000" spc="5" dirty="0">
                <a:latin typeface="Times New Roman"/>
                <a:cs typeface="Times New Roman"/>
              </a:rPr>
              <a:t>A 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complete</a:t>
            </a:r>
            <a:r>
              <a:rPr sz="1000" spc="2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</a:t>
            </a:r>
            <a:r>
              <a:rPr sz="1000" spc="3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</a:t>
            </a:r>
            <a:r>
              <a:rPr sz="1000" spc="3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3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29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bus,</a:t>
            </a:r>
            <a:r>
              <a:rPr sz="1000" spc="3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involving</a:t>
            </a:r>
            <a:r>
              <a:rPr sz="1000" spc="2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an</a:t>
            </a:r>
            <a:r>
              <a:rPr sz="1000" spc="3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3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3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burst</a:t>
            </a:r>
            <a:r>
              <a:rPr sz="1000" spc="2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3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3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called</a:t>
            </a:r>
            <a:r>
              <a:rPr sz="1000" spc="2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</a:pPr>
            <a:r>
              <a:rPr sz="1000" b="1" spc="-5" dirty="0">
                <a:latin typeface="Times New Roman"/>
                <a:cs typeface="Times New Roman"/>
              </a:rPr>
              <a:t>transaction.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6565" y="1727199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5572759"/>
            <a:ext cx="246634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Individual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word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transfers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5" dirty="0">
                <a:latin typeface="Times New Roman"/>
                <a:cs typeface="Times New Roman"/>
              </a:rPr>
              <a:t> called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“</a:t>
            </a:r>
            <a:r>
              <a:rPr sz="1000" b="1" spc="-5" dirty="0">
                <a:latin typeface="Times New Roman"/>
                <a:cs typeface="Times New Roman"/>
              </a:rPr>
              <a:t>phases’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1010" y="1687829"/>
            <a:ext cx="4087495" cy="3914140"/>
            <a:chOff x="1731010" y="1687829"/>
            <a:chExt cx="4087495" cy="39141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1695" y="1687829"/>
              <a:ext cx="3352800" cy="19907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1010" y="3696969"/>
              <a:ext cx="4087495" cy="1904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404" y="5761989"/>
            <a:ext cx="6200775" cy="3679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0495" indent="-113030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151130" algn="l"/>
              </a:tabLst>
            </a:pPr>
            <a:r>
              <a:rPr sz="1000" dirty="0">
                <a:latin typeface="Times New Roman"/>
                <a:cs typeface="Times New Roman"/>
              </a:rPr>
              <a:t>During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Clock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cycle-1,</a:t>
            </a:r>
            <a:endParaRPr sz="1000">
              <a:latin typeface="Times New Roman"/>
              <a:cs typeface="Times New Roman"/>
            </a:endParaRPr>
          </a:p>
          <a:p>
            <a:pPr marL="638175" lvl="1" indent="-143510">
              <a:lnSpc>
                <a:spcPct val="100000"/>
              </a:lnSpc>
              <a:buFont typeface="Wingdings"/>
              <a:buChar char=""/>
              <a:tabLst>
                <a:tab pos="63881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asserts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FRAME#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indicate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beginning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transaction;</a:t>
            </a:r>
            <a:endParaRPr sz="10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sends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command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C/BE#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Lines.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51130" algn="l"/>
              </a:tabLst>
            </a:pPr>
            <a:r>
              <a:rPr sz="1000" dirty="0">
                <a:latin typeface="Times New Roman"/>
                <a:cs typeface="Times New Roman"/>
              </a:rPr>
              <a:t>During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Clock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cycle-2,</a:t>
            </a:r>
            <a:endParaRPr sz="1000">
              <a:latin typeface="Times New Roman"/>
              <a:cs typeface="Times New Roman"/>
            </a:endParaRPr>
          </a:p>
          <a:p>
            <a:pPr marL="638175" lvl="1" indent="-143510">
              <a:lnSpc>
                <a:spcPct val="100000"/>
              </a:lnSpc>
              <a:buFont typeface="Wingdings"/>
              <a:buChar char=""/>
              <a:tabLst>
                <a:tab pos="63881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removes</a:t>
            </a:r>
            <a:r>
              <a:rPr sz="1000" spc="10" dirty="0">
                <a:latin typeface="Times New Roman"/>
                <a:cs typeface="Times New Roman"/>
              </a:rPr>
              <a:t> 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disconnects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drives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lines.</a:t>
            </a:r>
            <a:endParaRPr sz="1000">
              <a:latin typeface="Times New Roman"/>
              <a:cs typeface="Times New Roman"/>
            </a:endParaRPr>
          </a:p>
          <a:p>
            <a:pPr marL="638175" lvl="1" indent="-143510">
              <a:lnSpc>
                <a:spcPts val="1175"/>
              </a:lnSpc>
              <a:spcBef>
                <a:spcPts val="25"/>
              </a:spcBef>
              <a:buFont typeface="Wingdings"/>
              <a:buChar char=""/>
              <a:tabLst>
                <a:tab pos="638810" algn="l"/>
              </a:tabLst>
            </a:pPr>
            <a:r>
              <a:rPr sz="1000" spc="-5" dirty="0">
                <a:latin typeface="Times New Roman"/>
                <a:cs typeface="Times New Roman"/>
              </a:rPr>
              <a:t>Selected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target</a:t>
            </a:r>
            <a:endParaRPr sz="1000">
              <a:latin typeface="Times New Roman"/>
              <a:cs typeface="Times New Roman"/>
            </a:endParaRPr>
          </a:p>
          <a:p>
            <a:pPr marL="9525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enables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drivers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</a:t>
            </a:r>
            <a:r>
              <a:rPr sz="1000" spc="-5" dirty="0">
                <a:latin typeface="Times New Roman"/>
                <a:cs typeface="Times New Roman"/>
              </a:rPr>
              <a:t> lines and</a:t>
            </a:r>
            <a:endParaRPr sz="10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20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fetches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requested-data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be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placed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bus.</a:t>
            </a:r>
            <a:endParaRPr sz="1000">
              <a:latin typeface="Times New Roman"/>
              <a:cs typeface="Times New Roman"/>
            </a:endParaRPr>
          </a:p>
          <a:p>
            <a:pPr marL="638175" lvl="1" indent="-143510">
              <a:lnSpc>
                <a:spcPct val="100000"/>
              </a:lnSpc>
              <a:buFont typeface="Wingdings"/>
              <a:buChar char=""/>
              <a:tabLst>
                <a:tab pos="638810" algn="l"/>
              </a:tabLst>
            </a:pPr>
            <a:r>
              <a:rPr sz="1000" spc="-5" dirty="0">
                <a:latin typeface="Times New Roman"/>
                <a:cs typeface="Times New Roman"/>
              </a:rPr>
              <a:t>Selected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target</a:t>
            </a:r>
            <a:endParaRPr sz="10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asserts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DEVSEL#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952500">
              <a:lnSpc>
                <a:spcPts val="1175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maintains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asserted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state until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transaction.</a:t>
            </a:r>
            <a:endParaRPr sz="1000">
              <a:latin typeface="Times New Roman"/>
              <a:cs typeface="Times New Roman"/>
            </a:endParaRPr>
          </a:p>
          <a:p>
            <a:pPr marL="638175" lvl="1" indent="-143510">
              <a:lnSpc>
                <a:spcPts val="1175"/>
              </a:lnSpc>
              <a:buFont typeface="Wingdings"/>
              <a:buChar char=""/>
              <a:tabLst>
                <a:tab pos="638810" algn="l"/>
              </a:tabLst>
            </a:pPr>
            <a:r>
              <a:rPr sz="1000" dirty="0">
                <a:latin typeface="Times New Roman"/>
                <a:cs typeface="Times New Roman"/>
              </a:rPr>
              <a:t>C/BE#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endParaRPr sz="10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dirty="0">
                <a:latin typeface="Times New Roman"/>
                <a:cs typeface="Times New Roman"/>
              </a:rPr>
              <a:t> command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endParaRPr sz="10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different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purpose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during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transaction.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51130" algn="l"/>
              </a:tabLst>
            </a:pPr>
            <a:r>
              <a:rPr sz="1000" dirty="0">
                <a:latin typeface="Times New Roman"/>
                <a:cs typeface="Times New Roman"/>
              </a:rPr>
              <a:t>During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Clock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cycle-3,</a:t>
            </a:r>
            <a:endParaRPr sz="1000">
              <a:latin typeface="Times New Roman"/>
              <a:cs typeface="Times New Roman"/>
            </a:endParaRPr>
          </a:p>
          <a:p>
            <a:pPr marL="641350" lvl="1" indent="-146685">
              <a:lnSpc>
                <a:spcPts val="1175"/>
              </a:lnSpc>
              <a:buFont typeface="Wingdings"/>
              <a:buChar char=""/>
              <a:tabLst>
                <a:tab pos="641985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initiator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asserts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IRDY#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indicate</a:t>
            </a:r>
            <a:r>
              <a:rPr sz="1000" spc="-5" dirty="0">
                <a:latin typeface="Times New Roman"/>
                <a:cs typeface="Times New Roman"/>
              </a:rPr>
              <a:t> 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ready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data.</a:t>
            </a:r>
            <a:endParaRPr sz="1000">
              <a:latin typeface="Times New Roman"/>
              <a:cs typeface="Times New Roman"/>
            </a:endParaRPr>
          </a:p>
          <a:p>
            <a:pPr marL="495300" marR="30480" lvl="1">
              <a:lnSpc>
                <a:spcPts val="1180"/>
              </a:lnSpc>
              <a:spcBef>
                <a:spcPts val="30"/>
              </a:spcBef>
              <a:buFont typeface="Wingdings"/>
              <a:buChar char=""/>
              <a:tabLst>
                <a:tab pos="660400" algn="l"/>
              </a:tabLst>
            </a:pPr>
            <a:r>
              <a:rPr sz="1000" dirty="0">
                <a:latin typeface="Times New Roman"/>
                <a:cs typeface="Times New Roman"/>
              </a:rPr>
              <a:t>If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target </a:t>
            </a:r>
            <a:r>
              <a:rPr sz="1000" spc="5" dirty="0">
                <a:latin typeface="Times New Roman"/>
                <a:cs typeface="Times New Roman"/>
              </a:rPr>
              <a:t>has </a:t>
            </a:r>
            <a:r>
              <a:rPr sz="1000" spc="-5" dirty="0">
                <a:latin typeface="Times New Roman"/>
                <a:cs typeface="Times New Roman"/>
              </a:rPr>
              <a:t>data </a:t>
            </a:r>
            <a:r>
              <a:rPr sz="1000" spc="5" dirty="0">
                <a:latin typeface="Times New Roman"/>
                <a:cs typeface="Times New Roman"/>
              </a:rPr>
              <a:t>ready to </a:t>
            </a:r>
            <a:r>
              <a:rPr sz="1000" dirty="0">
                <a:latin typeface="Times New Roman"/>
                <a:cs typeface="Times New Roman"/>
              </a:rPr>
              <a:t>send </a:t>
            </a:r>
            <a:r>
              <a:rPr sz="1000" spc="-10" dirty="0">
                <a:latin typeface="Times New Roman"/>
                <a:cs typeface="Times New Roman"/>
              </a:rPr>
              <a:t>then it </a:t>
            </a:r>
            <a:r>
              <a:rPr sz="1000" dirty="0">
                <a:latin typeface="Times New Roman"/>
                <a:cs typeface="Times New Roman"/>
              </a:rPr>
              <a:t>asserts </a:t>
            </a:r>
            <a:r>
              <a:rPr sz="1000" spc="-5" dirty="0">
                <a:latin typeface="Times New Roman"/>
                <a:cs typeface="Times New Roman"/>
              </a:rPr>
              <a:t>TRDY#.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spc="-5" dirty="0">
                <a:latin typeface="Times New Roman"/>
                <a:cs typeface="Times New Roman"/>
              </a:rPr>
              <a:t>our eg,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target sends </a:t>
            </a:r>
            <a:r>
              <a:rPr sz="1000" spc="10" dirty="0">
                <a:latin typeface="Times New Roman"/>
                <a:cs typeface="Times New Roman"/>
              </a:rPr>
              <a:t>3more </a:t>
            </a:r>
            <a:r>
              <a:rPr sz="1000" spc="-5" dirty="0">
                <a:latin typeface="Times New Roman"/>
                <a:cs typeface="Times New Roman"/>
              </a:rPr>
              <a:t>words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5" dirty="0">
                <a:latin typeface="Times New Roman"/>
                <a:cs typeface="Times New Roman"/>
              </a:rPr>
              <a:t>data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clock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cycle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4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6.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ts val="1125"/>
              </a:lnSpc>
              <a:buFont typeface="Verdana"/>
              <a:buChar char="•"/>
              <a:tabLst>
                <a:tab pos="151130" algn="l"/>
              </a:tabLst>
            </a:pPr>
            <a:r>
              <a:rPr sz="1000" dirty="0">
                <a:latin typeface="Times New Roman"/>
                <a:cs typeface="Times New Roman"/>
              </a:rPr>
              <a:t>During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Clock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cycle-5</a:t>
            </a:r>
            <a:endParaRPr sz="1000">
              <a:latin typeface="Times New Roman"/>
              <a:cs typeface="Times New Roman"/>
            </a:endParaRPr>
          </a:p>
          <a:p>
            <a:pPr marL="495300" marR="85725" lvl="1">
              <a:lnSpc>
                <a:spcPts val="1180"/>
              </a:lnSpc>
              <a:spcBef>
                <a:spcPts val="20"/>
              </a:spcBef>
              <a:buFont typeface="Wingdings"/>
              <a:buChar char=""/>
              <a:tabLst>
                <a:tab pos="657225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indicator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FRAME#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indicate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duration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burst,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since </a:t>
            </a:r>
            <a:r>
              <a:rPr sz="1000" spc="-10" dirty="0">
                <a:latin typeface="Times New Roman"/>
                <a:cs typeface="Times New Roman"/>
              </a:rPr>
              <a:t>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4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words,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the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initiator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negates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FRAME#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during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clock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cycle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ts val="1165"/>
              </a:lnSpc>
              <a:buFont typeface="Verdana"/>
              <a:buChar char="•"/>
              <a:tabLst>
                <a:tab pos="151130" algn="l"/>
              </a:tabLst>
            </a:pPr>
            <a:r>
              <a:rPr sz="1000" dirty="0">
                <a:latin typeface="Times New Roman"/>
                <a:cs typeface="Times New Roman"/>
              </a:rPr>
              <a:t>During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Clock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cycle-7,</a:t>
            </a:r>
            <a:endParaRPr sz="1000">
              <a:latin typeface="Times New Roman"/>
              <a:cs typeface="Times New Roman"/>
            </a:endParaRPr>
          </a:p>
          <a:p>
            <a:pPr marL="638175" lvl="1" indent="-143510">
              <a:lnSpc>
                <a:spcPct val="100000"/>
              </a:lnSpc>
              <a:buFont typeface="Wingdings"/>
              <a:buChar char=""/>
              <a:tabLst>
                <a:tab pos="638810" algn="l"/>
              </a:tabLst>
            </a:pPr>
            <a:r>
              <a:rPr sz="1000" spc="-10" dirty="0">
                <a:latin typeface="Times New Roman"/>
                <a:cs typeface="Times New Roman"/>
              </a:rPr>
              <a:t>After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sending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4</a:t>
            </a:r>
            <a:r>
              <a:rPr sz="750" baseline="44444" dirty="0">
                <a:latin typeface="Times New Roman"/>
                <a:cs typeface="Times New Roman"/>
              </a:rPr>
              <a:t>th</a:t>
            </a:r>
            <a:r>
              <a:rPr sz="750" spc="-22" baseline="44444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word,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target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565" y="1727199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7480" y="1904364"/>
            <a:ext cx="4743450" cy="37622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31770" y="1670430"/>
            <a:ext cx="2242185" cy="334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5" dirty="0">
                <a:latin typeface="Times New Roman"/>
                <a:cs typeface="Times New Roman"/>
              </a:rPr>
              <a:t> disconnects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drivers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negates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DEVSEL#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during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clock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cycle</a:t>
            </a:r>
            <a:r>
              <a:rPr sz="1000" dirty="0">
                <a:latin typeface="Times New Roman"/>
                <a:cs typeface="Times New Roman"/>
              </a:rPr>
              <a:t> 7.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165" y="2237866"/>
            <a:ext cx="195072" cy="1402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5426" y="2381122"/>
            <a:ext cx="201168" cy="1402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9564" y="2381122"/>
            <a:ext cx="201167" cy="1402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4804" y="1282953"/>
            <a:ext cx="6162040" cy="1408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INTERRUPTS</a:t>
            </a:r>
            <a:endParaRPr sz="1000">
              <a:latin typeface="Times New Roman"/>
              <a:cs typeface="Times New Roman"/>
            </a:endParaRPr>
          </a:p>
          <a:p>
            <a:pPr marL="143510" indent="-131445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144145" algn="l"/>
              </a:tabLst>
            </a:pP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situations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other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tasks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performed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while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waiting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10" dirty="0">
                <a:latin typeface="Times New Roman"/>
                <a:cs typeface="Times New Roman"/>
              </a:rPr>
              <a:t> device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to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become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ready.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hardware </a:t>
            </a:r>
            <a:r>
              <a:rPr sz="1000" spc="-10" dirty="0">
                <a:latin typeface="Times New Roman"/>
                <a:cs typeface="Times New Roman"/>
              </a:rPr>
              <a:t>signal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will</a:t>
            </a:r>
            <a:r>
              <a:rPr sz="1000" dirty="0">
                <a:latin typeface="Times New Roman"/>
                <a:cs typeface="Times New Roman"/>
              </a:rPr>
              <a:t> alert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becomes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ready.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Interrupt-signal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performing</a:t>
            </a:r>
            <a:r>
              <a:rPr sz="1000" spc="-5" dirty="0">
                <a:latin typeface="Times New Roman"/>
                <a:cs typeface="Times New Roman"/>
              </a:rPr>
              <a:t> its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own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task without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need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continuously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check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I/O-device.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routine </a:t>
            </a:r>
            <a:r>
              <a:rPr sz="1000" spc="-5" dirty="0">
                <a:latin typeface="Times New Roman"/>
                <a:cs typeface="Times New Roman"/>
              </a:rPr>
              <a:t>executed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response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125730" marR="5080" indent="-125730">
              <a:lnSpc>
                <a:spcPts val="1130"/>
              </a:lnSpc>
              <a:spcBef>
                <a:spcPts val="120"/>
              </a:spcBef>
              <a:buFont typeface="Verdana"/>
              <a:buChar char="•"/>
              <a:tabLst>
                <a:tab pos="125730" algn="l"/>
                <a:tab pos="1454785" algn="l"/>
                <a:tab pos="3058795" algn="l"/>
                <a:tab pos="5704840" algn="l"/>
              </a:tabLst>
            </a:pP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p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ce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15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v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qu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ec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iz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dirty="0">
                <a:latin typeface="Times New Roman"/>
                <a:cs typeface="Times New Roman"/>
              </a:rPr>
              <a:t>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25" dirty="0">
                <a:latin typeface="Times New Roman"/>
                <a:cs typeface="Times New Roman"/>
              </a:rPr>
              <a:t>g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.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(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TR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rrupt  </a:t>
            </a:r>
            <a:r>
              <a:rPr sz="1000" spc="-5" dirty="0">
                <a:latin typeface="Times New Roman"/>
                <a:cs typeface="Times New Roman"/>
              </a:rPr>
              <a:t>Request,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INTA	Interrupt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Acknowledge,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ISR	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Service  </a:t>
            </a:r>
            <a:r>
              <a:rPr sz="1000" spc="-20" dirty="0">
                <a:latin typeface="Times New Roman"/>
                <a:cs typeface="Times New Roman"/>
              </a:rPr>
              <a:t>Routine)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2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example,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consider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PRINT routines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(Figure </a:t>
            </a:r>
            <a:r>
              <a:rPr sz="1000" spc="-5" dirty="0">
                <a:latin typeface="Times New Roman"/>
                <a:cs typeface="Times New Roman"/>
              </a:rPr>
              <a:t>3.6).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804" y="5569711"/>
            <a:ext cx="5158105" cy="263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indent="-113030">
              <a:lnSpc>
                <a:spcPct val="100000"/>
              </a:lnSpc>
              <a:spcBef>
                <a:spcPts val="10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first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completes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instruction </a:t>
            </a:r>
            <a:r>
              <a:rPr sz="1000" spc="-20" dirty="0">
                <a:latin typeface="Times New Roman"/>
                <a:cs typeface="Times New Roman"/>
              </a:rPr>
              <a:t>i.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3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Then,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loads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PC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first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instruction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After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ISR,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has 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back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 </a:t>
            </a:r>
            <a:r>
              <a:rPr sz="1000" spc="-5" dirty="0">
                <a:latin typeface="Times New Roman"/>
                <a:cs typeface="Times New Roman"/>
              </a:rPr>
              <a:t>instruction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i+1.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Therefore,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when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occurs,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current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content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PC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put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temporary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storage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location.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return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end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ISR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reloads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PC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from</a:t>
            </a:r>
            <a:r>
              <a:rPr sz="1000" spc="-5" dirty="0">
                <a:latin typeface="Times New Roman"/>
                <a:cs typeface="Times New Roman"/>
              </a:rPr>
              <a:t> 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temporary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storage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location.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causes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resume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 instruction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i+1.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handling</a:t>
            </a:r>
            <a:r>
              <a:rPr sz="1000" spc="-5" dirty="0">
                <a:latin typeface="Times New Roman"/>
                <a:cs typeface="Times New Roman"/>
              </a:rPr>
              <a:t> interrupts,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 </a:t>
            </a:r>
            <a:r>
              <a:rPr sz="1000" spc="-5" dirty="0">
                <a:latin typeface="Times New Roman"/>
                <a:cs typeface="Times New Roman"/>
              </a:rPr>
              <a:t>must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5" dirty="0">
                <a:latin typeface="Times New Roman"/>
                <a:cs typeface="Times New Roman"/>
              </a:rPr>
              <a:t> its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has</a:t>
            </a:r>
            <a:r>
              <a:rPr sz="1000" spc="-10" dirty="0">
                <a:latin typeface="Times New Roman"/>
                <a:cs typeface="Times New Roman"/>
              </a:rPr>
              <a:t> been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recognized.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accomplished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signal.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task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saving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restoring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done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automatically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saves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contents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PC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&amp;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Status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register.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Saving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registers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also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increases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Latency.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Interrupt</a:t>
            </a:r>
            <a:r>
              <a:rPr sz="1000" b="1" dirty="0">
                <a:latin typeface="Times New Roman"/>
                <a:cs typeface="Times New Roman"/>
              </a:rPr>
              <a:t> Latency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delay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between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dirty="0">
                <a:latin typeface="Times New Roman"/>
                <a:cs typeface="Times New Roman"/>
              </a:rPr>
              <a:t>time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start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Generally,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long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latency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in </a:t>
            </a:r>
            <a:r>
              <a:rPr sz="1000" spc="-5" dirty="0">
                <a:latin typeface="Times New Roman"/>
                <a:cs typeface="Times New Roman"/>
              </a:rPr>
              <a:t>unacceptable.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Difference </a:t>
            </a:r>
            <a:r>
              <a:rPr sz="1000" b="1" dirty="0">
                <a:latin typeface="Times New Roman"/>
                <a:cs typeface="Times New Roman"/>
              </a:rPr>
              <a:t>between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Subroutine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&amp;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ISR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4352" y="8192389"/>
          <a:ext cx="6781798" cy="77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31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6985" algn="ctr">
                        <a:lnSpc>
                          <a:spcPts val="1075"/>
                        </a:lnSpc>
                      </a:pPr>
                      <a:r>
                        <a:rPr sz="1000" b="1" spc="-5" dirty="0">
                          <a:latin typeface="Times New Roman"/>
                          <a:cs typeface="Times New Roman"/>
                        </a:rPr>
                        <a:t>Subroutine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marL="17780" algn="ctr">
                        <a:lnSpc>
                          <a:spcPts val="1075"/>
                        </a:lnSpc>
                      </a:pPr>
                      <a:r>
                        <a:rPr sz="1000" b="1" spc="-10" dirty="0">
                          <a:latin typeface="Times New Roman"/>
                          <a:cs typeface="Times New Roman"/>
                        </a:rPr>
                        <a:t>ISR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74295" marR="357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subroutine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performs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function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program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called.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 marL="77470" marR="2755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ISR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anything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common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program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being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executed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at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INTR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received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03">
                <a:tc>
                  <a:txBody>
                    <a:bodyPr/>
                    <a:lstStyle/>
                    <a:p>
                      <a:pPr marL="74295" marR="302895">
                        <a:lnSpc>
                          <a:spcPts val="110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Subroutine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just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linkage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function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related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sz="1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other.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marR="93345">
                        <a:lnSpc>
                          <a:spcPts val="110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Interrupt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115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is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mechanism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150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coordinating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150"/>
                        </a:lnSpc>
                      </a:pPr>
                      <a:r>
                        <a:rPr sz="1000" spc="5" dirty="0">
                          <a:latin typeface="Times New Roman"/>
                          <a:cs typeface="Times New Roman"/>
                        </a:rPr>
                        <a:t>I/O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5410" y="2840989"/>
            <a:ext cx="4810125" cy="27432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80606" y="9447234"/>
            <a:ext cx="1657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3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1942" y="3094608"/>
            <a:ext cx="201167" cy="1402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8579" y="3387216"/>
            <a:ext cx="195071" cy="1402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804" y="1682623"/>
            <a:ext cx="6287135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DEVICE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CONFIGURATION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OF</a:t>
            </a:r>
            <a:r>
              <a:rPr sz="1000" b="1" spc="-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PCI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PCI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has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configuration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ROM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stores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about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-10" dirty="0">
                <a:latin typeface="Times New Roman"/>
                <a:cs typeface="Times New Roman"/>
              </a:rPr>
              <a:t> device.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configuration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ROM’s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5" dirty="0">
                <a:latin typeface="Times New Roman"/>
                <a:cs typeface="Times New Roman"/>
              </a:rPr>
              <a:t>all </a:t>
            </a:r>
            <a:r>
              <a:rPr sz="1000" spc="-5" dirty="0">
                <a:latin typeface="Times New Roman"/>
                <a:cs typeface="Times New Roman"/>
              </a:rPr>
              <a:t>devices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5" dirty="0">
                <a:latin typeface="Times New Roman"/>
                <a:cs typeface="Times New Roman"/>
              </a:rPr>
              <a:t>accessible</a:t>
            </a:r>
            <a:r>
              <a:rPr sz="1000" spc="5" dirty="0">
                <a:latin typeface="Times New Roman"/>
                <a:cs typeface="Times New Roman"/>
              </a:rPr>
              <a:t> 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configuration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address-space.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initialization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software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these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ROM’s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whenever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system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-10" dirty="0">
                <a:latin typeface="Times New Roman"/>
                <a:cs typeface="Times New Roman"/>
              </a:rPr>
              <a:t>powered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up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reset.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4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each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case,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determines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whether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printer,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keyboard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disk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are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assigned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during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initialization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process.</a:t>
            </a:r>
            <a:endParaRPr sz="1000">
              <a:latin typeface="Times New Roman"/>
              <a:cs typeface="Times New Roman"/>
            </a:endParaRPr>
          </a:p>
          <a:p>
            <a:pPr marL="143510" indent="-131445">
              <a:lnSpc>
                <a:spcPts val="1175"/>
              </a:lnSpc>
              <a:spcBef>
                <a:spcPts val="75"/>
              </a:spcBef>
              <a:buFont typeface="Verdana"/>
              <a:buChar char="•"/>
              <a:tabLst>
                <a:tab pos="144145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Each</a:t>
            </a:r>
            <a:r>
              <a:rPr sz="1500" spc="6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device</a:t>
            </a:r>
            <a:r>
              <a:rPr sz="1500" spc="7" baseline="2777" dirty="0">
                <a:latin typeface="Times New Roman"/>
                <a:cs typeface="Times New Roman"/>
              </a:rPr>
              <a:t> has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an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input</a:t>
            </a:r>
            <a:r>
              <a:rPr sz="1500" spc="44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signal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called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IDSEL#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(Initialization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device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select)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which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has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21</a:t>
            </a:r>
            <a:r>
              <a:rPr sz="1500" spc="104" baseline="2777" dirty="0">
                <a:latin typeface="Times New Roman"/>
                <a:cs typeface="Times New Roman"/>
              </a:rPr>
              <a:t> </a:t>
            </a:r>
            <a:r>
              <a:rPr sz="1500" spc="-30" baseline="2777" dirty="0">
                <a:latin typeface="Times New Roman"/>
                <a:cs typeface="Times New Roman"/>
              </a:rPr>
              <a:t>address-</a:t>
            </a:r>
            <a:r>
              <a:rPr sz="1500" spc="-44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lines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(AD</a:t>
            </a:r>
            <a:r>
              <a:rPr sz="500" spc="-5" dirty="0">
                <a:latin typeface="Times New Roman"/>
                <a:cs typeface="Times New Roman"/>
              </a:rPr>
              <a:t>11</a:t>
            </a:r>
            <a:r>
              <a:rPr sz="500" spc="10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to</a:t>
            </a:r>
            <a:r>
              <a:rPr sz="1500" spc="-44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AD</a:t>
            </a:r>
            <a:r>
              <a:rPr sz="500" spc="-5" dirty="0">
                <a:latin typeface="Times New Roman"/>
                <a:cs typeface="Times New Roman"/>
              </a:rPr>
              <a:t>31</a:t>
            </a:r>
            <a:r>
              <a:rPr sz="1500" spc="-7" baseline="2777" dirty="0">
                <a:latin typeface="Times New Roman"/>
                <a:cs typeface="Times New Roman"/>
              </a:rPr>
              <a:t>).</a:t>
            </a:r>
            <a:endParaRPr sz="1500" baseline="2777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During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configuration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operation,</a:t>
            </a:r>
            <a:endParaRPr sz="1000">
              <a:latin typeface="Times New Roman"/>
              <a:cs typeface="Times New Roman"/>
            </a:endParaRPr>
          </a:p>
          <a:p>
            <a:pPr marL="607060" lvl="1" indent="-13716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60706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address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applied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607060" lvl="1" indent="-137160">
              <a:lnSpc>
                <a:spcPts val="1150"/>
              </a:lnSpc>
              <a:buFont typeface="Wingdings"/>
              <a:buChar char=""/>
              <a:tabLst>
                <a:tab pos="607060" algn="l"/>
              </a:tabLst>
            </a:pP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7" baseline="2777" dirty="0">
                <a:latin typeface="Times New Roman"/>
                <a:cs typeface="Times New Roman"/>
              </a:rPr>
              <a:t> corresponding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AD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line</a:t>
            </a:r>
            <a:r>
              <a:rPr sz="1500" spc="-44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is</a:t>
            </a:r>
            <a:r>
              <a:rPr sz="1500" spc="15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set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to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1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and</a:t>
            </a:r>
            <a:r>
              <a:rPr sz="1500" spc="-44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all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other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lines</a:t>
            </a:r>
            <a:r>
              <a:rPr sz="1500" spc="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are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set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7" baseline="2777" dirty="0">
                <a:latin typeface="Times New Roman"/>
                <a:cs typeface="Times New Roman"/>
              </a:rPr>
              <a:t>to</a:t>
            </a:r>
            <a:r>
              <a:rPr sz="1500" spc="44" baseline="2777" dirty="0">
                <a:latin typeface="Times New Roman"/>
                <a:cs typeface="Times New Roman"/>
              </a:rPr>
              <a:t> </a:t>
            </a:r>
            <a:r>
              <a:rPr sz="1500" spc="-37" baseline="2777" dirty="0">
                <a:latin typeface="Times New Roman"/>
                <a:cs typeface="Times New Roman"/>
              </a:rPr>
              <a:t>0.</a:t>
            </a:r>
            <a:r>
              <a:rPr sz="1500" spc="-14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AD</a:t>
            </a:r>
            <a:r>
              <a:rPr sz="500" spc="-5" dirty="0">
                <a:latin typeface="Times New Roman"/>
                <a:cs typeface="Times New Roman"/>
              </a:rPr>
              <a:t>11</a:t>
            </a:r>
            <a:r>
              <a:rPr sz="500" spc="10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-</a:t>
            </a:r>
            <a:r>
              <a:rPr sz="1500" spc="30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AD</a:t>
            </a:r>
            <a:r>
              <a:rPr sz="500" spc="-5" dirty="0">
                <a:latin typeface="Times New Roman"/>
                <a:cs typeface="Times New Roman"/>
              </a:rPr>
              <a:t>31</a:t>
            </a:r>
            <a:endParaRPr sz="500">
              <a:latin typeface="Times New Roman"/>
              <a:cs typeface="Times New Roman"/>
            </a:endParaRPr>
          </a:p>
          <a:p>
            <a:pPr marL="927100">
              <a:lnSpc>
                <a:spcPts val="1150"/>
              </a:lnSpc>
            </a:pPr>
            <a:r>
              <a:rPr sz="1000" b="1" spc="-5" dirty="0">
                <a:latin typeface="Times New Roman"/>
                <a:cs typeface="Times New Roman"/>
              </a:rPr>
              <a:t>Upper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address-line</a:t>
            </a:r>
            <a:endParaRPr sz="1000">
              <a:latin typeface="Times New Roman"/>
              <a:cs typeface="Times New Roman"/>
            </a:endParaRPr>
          </a:p>
          <a:p>
            <a:pPr marL="927100" marR="5080">
              <a:lnSpc>
                <a:spcPts val="1100"/>
              </a:lnSpc>
              <a:spcBef>
                <a:spcPts val="120"/>
              </a:spcBef>
              <a:tabLst>
                <a:tab pos="1768475" algn="l"/>
              </a:tabLst>
            </a:pPr>
            <a:r>
              <a:rPr sz="1500" spc="-7" baseline="2777" dirty="0">
                <a:latin typeface="Times New Roman"/>
                <a:cs typeface="Times New Roman"/>
              </a:rPr>
              <a:t>A</a:t>
            </a:r>
            <a:r>
              <a:rPr sz="500" spc="-5" dirty="0">
                <a:latin typeface="Times New Roman"/>
                <a:cs typeface="Times New Roman"/>
              </a:rPr>
              <a:t>0</a:t>
            </a:r>
            <a:r>
              <a:rPr sz="500" spc="120" dirty="0">
                <a:latin typeface="Times New Roman"/>
                <a:cs typeface="Times New Roman"/>
              </a:rPr>
              <a:t>  </a:t>
            </a:r>
            <a:r>
              <a:rPr sz="1500" baseline="2777" dirty="0">
                <a:latin typeface="Times New Roman"/>
                <a:cs typeface="Times New Roman"/>
              </a:rPr>
              <a:t>-</a:t>
            </a:r>
            <a:r>
              <a:rPr sz="1500" spc="-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A</a:t>
            </a:r>
            <a:r>
              <a:rPr sz="500" spc="-10" dirty="0">
                <a:latin typeface="Times New Roman"/>
                <a:cs typeface="Times New Roman"/>
              </a:rPr>
              <a:t>10	</a:t>
            </a:r>
            <a:r>
              <a:rPr sz="1500" b="1" spc="-7" baseline="2777" dirty="0">
                <a:latin typeface="Times New Roman"/>
                <a:cs typeface="Times New Roman"/>
              </a:rPr>
              <a:t>Lower </a:t>
            </a:r>
            <a:r>
              <a:rPr sz="1500" spc="-7" baseline="2777" dirty="0">
                <a:latin typeface="Times New Roman"/>
                <a:cs typeface="Times New Roman"/>
              </a:rPr>
              <a:t>address-line: Specify </a:t>
            </a:r>
            <a:r>
              <a:rPr sz="1500" spc="15" baseline="2777" dirty="0">
                <a:latin typeface="Times New Roman"/>
                <a:cs typeface="Times New Roman"/>
              </a:rPr>
              <a:t>the </a:t>
            </a:r>
            <a:r>
              <a:rPr sz="1500" spc="-15" baseline="2777" dirty="0">
                <a:latin typeface="Times New Roman"/>
                <a:cs typeface="Times New Roman"/>
              </a:rPr>
              <a:t>type </a:t>
            </a:r>
            <a:r>
              <a:rPr sz="1500" baseline="2777" dirty="0">
                <a:latin typeface="Times New Roman"/>
                <a:cs typeface="Times New Roman"/>
              </a:rPr>
              <a:t>of </a:t>
            </a:r>
            <a:r>
              <a:rPr sz="1500" spc="15" baseline="2777" dirty="0">
                <a:latin typeface="Times New Roman"/>
                <a:cs typeface="Times New Roman"/>
              </a:rPr>
              <a:t>the </a:t>
            </a:r>
            <a:r>
              <a:rPr sz="1500" spc="-15" baseline="2777" dirty="0">
                <a:latin typeface="Times New Roman"/>
                <a:cs typeface="Times New Roman"/>
              </a:rPr>
              <a:t>operation </a:t>
            </a:r>
            <a:r>
              <a:rPr sz="1500" spc="7" baseline="2777" dirty="0">
                <a:latin typeface="Times New Roman"/>
                <a:cs typeface="Times New Roman"/>
              </a:rPr>
              <a:t>and to </a:t>
            </a:r>
            <a:r>
              <a:rPr sz="1500" spc="-7" baseline="2777" dirty="0">
                <a:latin typeface="Times New Roman"/>
                <a:cs typeface="Times New Roman"/>
              </a:rPr>
              <a:t>access the content </a:t>
            </a:r>
            <a:r>
              <a:rPr sz="1500" spc="-15" baseline="2777" dirty="0">
                <a:latin typeface="Times New Roman"/>
                <a:cs typeface="Times New Roman"/>
              </a:rPr>
              <a:t>of </a:t>
            </a:r>
            <a:r>
              <a:rPr sz="1500" spc="-7" baseline="2777" dirty="0">
                <a:latin typeface="Times New Roman"/>
                <a:cs typeface="Times New Roman"/>
              </a:rPr>
              <a:t>device </a:t>
            </a:r>
            <a:r>
              <a:rPr sz="1500" spc="-352" baseline="2777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configuration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ROM.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1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configuration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software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scans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dirty="0">
                <a:latin typeface="Times New Roman"/>
                <a:cs typeface="Times New Roman"/>
              </a:rPr>
              <a:t> 21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locations.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PCI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interrupt-request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space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 </a:t>
            </a:r>
            <a:r>
              <a:rPr sz="1000" dirty="0">
                <a:latin typeface="Times New Roman"/>
                <a:cs typeface="Times New Roman"/>
              </a:rPr>
              <a:t>memory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space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Verdana"/>
              <a:buChar char="•"/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10" dirty="0">
                <a:latin typeface="Times New Roman"/>
                <a:cs typeface="Times New Roman"/>
              </a:rPr>
              <a:t>SCS</a:t>
            </a:r>
            <a:r>
              <a:rPr sz="1000" b="1" dirty="0">
                <a:latin typeface="Times New Roman"/>
                <a:cs typeface="Times New Roman"/>
              </a:rPr>
              <a:t>I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25" dirty="0">
                <a:latin typeface="Times New Roman"/>
                <a:cs typeface="Times New Roman"/>
              </a:rPr>
              <a:t>B</a:t>
            </a:r>
            <a:r>
              <a:rPr sz="1000" b="1" spc="-35" dirty="0">
                <a:latin typeface="Times New Roman"/>
                <a:cs typeface="Times New Roman"/>
              </a:rPr>
              <a:t>u</a:t>
            </a:r>
            <a:r>
              <a:rPr sz="1000" b="1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SCSI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stands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Small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System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Interface.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SCSI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refers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standard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which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defined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ANSI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(American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National</a:t>
            </a:r>
            <a:r>
              <a:rPr sz="1000" dirty="0">
                <a:latin typeface="Times New Roman"/>
                <a:cs typeface="Times New Roman"/>
              </a:rPr>
              <a:t> Standard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Institute).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SCSI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several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options.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It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may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be,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4352" y="4893563"/>
          <a:ext cx="6786880" cy="7741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1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448">
                <a:tc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Narrow</a:t>
                      </a:r>
                      <a:r>
                        <a:rPr sz="1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bus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data-lines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&amp;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transfers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time.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74295">
                        <a:lnSpc>
                          <a:spcPts val="107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Wide</a:t>
                      </a:r>
                      <a:r>
                        <a:rPr sz="1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bus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7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has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data-lines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&amp;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sz="1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byte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time.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Single-Ended Transmission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sz="1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signal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uses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separate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wire.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47">
                <a:tc>
                  <a:txBody>
                    <a:bodyPr/>
                    <a:lstStyle/>
                    <a:p>
                      <a:pPr marL="74295">
                        <a:lnSpc>
                          <a:spcPts val="107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HVD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(High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Voltage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Differential)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7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5v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(TTL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cells)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marL="7429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LVD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(Low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Voltage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Differential)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07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 uses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3.3v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44804" y="5804661"/>
            <a:ext cx="6360795" cy="27584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185"/>
              </a:spcBef>
              <a:buFont typeface="Verdana"/>
              <a:buChar char="•"/>
              <a:tabLst>
                <a:tab pos="128905" algn="l"/>
              </a:tabLst>
            </a:pPr>
            <a:r>
              <a:rPr sz="1000" spc="-5" dirty="0">
                <a:latin typeface="Times New Roman"/>
                <a:cs typeface="Times New Roman"/>
              </a:rPr>
              <a:t>Because</a:t>
            </a:r>
            <a:r>
              <a:rPr sz="1000" dirty="0">
                <a:latin typeface="Times New Roman"/>
                <a:cs typeface="Times New Roman"/>
              </a:rPr>
              <a:t> 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these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various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options,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SCSI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have</a:t>
            </a:r>
            <a:r>
              <a:rPr sz="1000" dirty="0">
                <a:latin typeface="Times New Roman"/>
                <a:cs typeface="Times New Roman"/>
              </a:rPr>
              <a:t> 50,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68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80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pins.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transfer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rate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ranges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5MB/s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160MB/s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320Mb/s,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640MB/s.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rate</a:t>
            </a:r>
            <a:r>
              <a:rPr sz="1000" spc="-5" dirty="0">
                <a:latin typeface="Times New Roman"/>
                <a:cs typeface="Times New Roman"/>
              </a:rPr>
              <a:t> depends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on,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ts val="1195"/>
              </a:lnSpc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Length</a:t>
            </a:r>
            <a:r>
              <a:rPr sz="1000" spc="-10" dirty="0">
                <a:latin typeface="Times New Roman"/>
                <a:cs typeface="Times New Roman"/>
              </a:rPr>
              <a:t> of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cable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Number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connected.</a:t>
            </a:r>
            <a:endParaRPr sz="1000">
              <a:latin typeface="Times New Roman"/>
              <a:cs typeface="Times New Roman"/>
            </a:endParaRPr>
          </a:p>
          <a:p>
            <a:pPr marL="140335" indent="-12827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40970" algn="l"/>
              </a:tabLst>
            </a:pP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achieve</a:t>
            </a:r>
            <a:r>
              <a:rPr sz="1000" dirty="0">
                <a:latin typeface="Times New Roman"/>
                <a:cs typeface="Times New Roman"/>
              </a:rPr>
              <a:t> high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rate,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length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should</a:t>
            </a:r>
            <a:r>
              <a:rPr sz="1000" spc="-10" dirty="0">
                <a:latin typeface="Times New Roman"/>
                <a:cs typeface="Times New Roman"/>
              </a:rPr>
              <a:t> 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1.6m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12m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LVD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signaling.</a:t>
            </a:r>
            <a:endParaRPr sz="1000">
              <a:latin typeface="Times New Roman"/>
              <a:cs typeface="Times New Roman"/>
            </a:endParaRPr>
          </a:p>
          <a:p>
            <a:pPr marL="12700" marR="672465">
              <a:lnSpc>
                <a:spcPts val="1150"/>
              </a:lnSpc>
              <a:spcBef>
                <a:spcPts val="105"/>
              </a:spcBef>
              <a:buFont typeface="Verdana"/>
              <a:buChar char="•"/>
              <a:tabLst>
                <a:tab pos="14986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SCSI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processor-bus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through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SCSI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controller.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are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stored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disk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blocks</a:t>
            </a:r>
            <a:r>
              <a:rPr sz="1000" dirty="0">
                <a:latin typeface="Times New Roman"/>
                <a:cs typeface="Times New Roman"/>
              </a:rPr>
              <a:t> called</a:t>
            </a:r>
            <a:r>
              <a:rPr sz="1000" spc="-5" dirty="0">
                <a:latin typeface="Times New Roman"/>
                <a:cs typeface="Times New Roman"/>
              </a:rPr>
              <a:t> sectors.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25"/>
              </a:lnSpc>
            </a:pP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sector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contains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several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hundreds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bytes.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These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will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stored</a:t>
            </a:r>
            <a:r>
              <a:rPr sz="1000" spc="-10" dirty="0">
                <a:latin typeface="Times New Roman"/>
                <a:cs typeface="Times New Roman"/>
              </a:rPr>
              <a:t> in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contiguous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memory-location.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SCSI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protocol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designed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retrieve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first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sector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other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selected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sectors.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Using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SCSI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protocol,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burst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5" dirty="0">
                <a:latin typeface="Times New Roman"/>
                <a:cs typeface="Times New Roman"/>
              </a:rPr>
              <a:t>data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5" dirty="0">
                <a:latin typeface="Times New Roman"/>
                <a:cs typeface="Times New Roman"/>
              </a:rPr>
              <a:t>transferred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 high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controller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SCSI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-10" dirty="0">
                <a:latin typeface="Times New Roman"/>
                <a:cs typeface="Times New Roman"/>
              </a:rPr>
              <a:t> types.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are1)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Initiator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*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2)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Target</a:t>
            </a:r>
            <a:endParaRPr sz="1000">
              <a:latin typeface="Times New Roman"/>
              <a:cs typeface="Times New Roman"/>
            </a:endParaRPr>
          </a:p>
          <a:p>
            <a:pPr marL="671195" lvl="1" indent="-201930">
              <a:lnSpc>
                <a:spcPts val="1165"/>
              </a:lnSpc>
              <a:spcBef>
                <a:spcPts val="50"/>
              </a:spcBef>
              <a:buFont typeface="Verdana"/>
              <a:buAutoNum type="arabicParenR"/>
              <a:tabLst>
                <a:tab pos="6718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Initiator</a:t>
            </a:r>
            <a:endParaRPr sz="1000">
              <a:latin typeface="Times New Roman"/>
              <a:cs typeface="Times New Roman"/>
            </a:endParaRPr>
          </a:p>
          <a:p>
            <a:pPr marL="619125" indent="-149860">
              <a:lnSpc>
                <a:spcPts val="1130"/>
              </a:lnSpc>
              <a:buFont typeface="Wingdings"/>
              <a:buChar char=""/>
              <a:tabLst>
                <a:tab pos="619760" algn="l"/>
              </a:tabLst>
            </a:pPr>
            <a:r>
              <a:rPr sz="1000" dirty="0">
                <a:latin typeface="Times New Roman"/>
                <a:cs typeface="Times New Roman"/>
              </a:rPr>
              <a:t>It </a:t>
            </a:r>
            <a:r>
              <a:rPr sz="1000" spc="5" dirty="0">
                <a:latin typeface="Times New Roman"/>
                <a:cs typeface="Times New Roman"/>
              </a:rPr>
              <a:t>has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ability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select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particular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target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 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commands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specifying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operation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to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performed.</a:t>
            </a:r>
            <a:endParaRPr sz="1000">
              <a:latin typeface="Times New Roman"/>
              <a:cs typeface="Times New Roman"/>
            </a:endParaRPr>
          </a:p>
          <a:p>
            <a:pPr marL="612775" indent="-143510">
              <a:lnSpc>
                <a:spcPts val="1165"/>
              </a:lnSpc>
              <a:buFont typeface="Wingdings"/>
              <a:buChar char=""/>
              <a:tabLst>
                <a:tab pos="613410" algn="l"/>
              </a:tabLst>
            </a:pPr>
            <a:r>
              <a:rPr sz="1000" spc="5" dirty="0">
                <a:latin typeface="Times New Roman"/>
                <a:cs typeface="Times New Roman"/>
              </a:rPr>
              <a:t>They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the </a:t>
            </a:r>
            <a:r>
              <a:rPr sz="1000" spc="-5" dirty="0">
                <a:latin typeface="Times New Roman"/>
                <a:cs typeface="Times New Roman"/>
              </a:rPr>
              <a:t>controllers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side.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b="1" spc="5" dirty="0">
                <a:latin typeface="Verdana"/>
                <a:cs typeface="Verdana"/>
              </a:rPr>
              <a:t>2)</a:t>
            </a:r>
            <a:r>
              <a:rPr sz="1000" b="1" spc="-25" dirty="0">
                <a:latin typeface="Verdana"/>
                <a:cs typeface="Verdana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Ta</a:t>
            </a:r>
            <a:r>
              <a:rPr sz="1000" b="1" spc="5" dirty="0">
                <a:latin typeface="Times New Roman"/>
                <a:cs typeface="Times New Roman"/>
              </a:rPr>
              <a:t>r</a:t>
            </a:r>
            <a:r>
              <a:rPr sz="1000" b="1" spc="-25" dirty="0">
                <a:latin typeface="Times New Roman"/>
                <a:cs typeface="Times New Roman"/>
              </a:rPr>
              <a:t>g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  <a:p>
            <a:pPr marL="612775" indent="-143510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61341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disk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target.</a:t>
            </a:r>
            <a:endParaRPr sz="1000">
              <a:latin typeface="Times New Roman"/>
              <a:cs typeface="Times New Roman"/>
            </a:endParaRPr>
          </a:p>
          <a:p>
            <a:pPr marL="615950" indent="-146685">
              <a:lnSpc>
                <a:spcPts val="1175"/>
              </a:lnSpc>
              <a:spcBef>
                <a:spcPts val="25"/>
              </a:spcBef>
              <a:buFont typeface="Wingdings"/>
              <a:buChar char=""/>
              <a:tabLst>
                <a:tab pos="616585" algn="l"/>
              </a:tabLst>
            </a:pP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carries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out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commands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it</a:t>
            </a:r>
            <a:r>
              <a:rPr sz="1000" spc="-5" dirty="0">
                <a:latin typeface="Times New Roman"/>
                <a:cs typeface="Times New Roman"/>
              </a:rPr>
              <a:t> receive from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initiator.</a:t>
            </a:r>
            <a:endParaRPr sz="1000">
              <a:latin typeface="Times New Roman"/>
              <a:cs typeface="Times New Roman"/>
            </a:endParaRPr>
          </a:p>
          <a:p>
            <a:pPr marL="612775" indent="-143510">
              <a:lnSpc>
                <a:spcPts val="1175"/>
              </a:lnSpc>
              <a:buFont typeface="Wingdings"/>
              <a:buChar char=""/>
              <a:tabLst>
                <a:tab pos="61341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initiator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establishes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logical connection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intended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target.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8899016"/>
            <a:ext cx="5838190" cy="33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Times New Roman"/>
                <a:cs typeface="Times New Roman"/>
              </a:rPr>
              <a:t>proceeded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minus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sign.</a:t>
            </a:r>
            <a:endParaRPr sz="1000">
              <a:latin typeface="Times New Roman"/>
              <a:cs typeface="Times New Roman"/>
            </a:endParaRPr>
          </a:p>
          <a:p>
            <a:pPr marL="128270" indent="-116205">
              <a:lnSpc>
                <a:spcPct val="100000"/>
              </a:lnSpc>
              <a:spcBef>
                <a:spcPts val="30"/>
              </a:spcBef>
              <a:buFont typeface="Verdana"/>
              <a:buChar char="•"/>
              <a:tabLst>
                <a:tab pos="128905" algn="l"/>
              </a:tabLst>
            </a:pP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indicates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signals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active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the data-line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equal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1,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when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low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voltage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state.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1157986"/>
            <a:ext cx="6929755" cy="4258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Times New Roman"/>
                <a:cs typeface="Times New Roman"/>
              </a:rPr>
              <a:t>Steps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for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Read-operation</a:t>
            </a:r>
            <a:endParaRPr sz="1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Verdana"/>
              <a:buAutoNum type="arabicParenR"/>
              <a:tabLst>
                <a:tab pos="19558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SCSI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contends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(initiator).</a:t>
            </a:r>
            <a:endParaRPr sz="1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Font typeface="Verdana"/>
              <a:buAutoNum type="arabicParenR"/>
              <a:tabLst>
                <a:tab pos="19558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initiator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wins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arbitration-process,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initiator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selects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target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hands </a:t>
            </a:r>
            <a:r>
              <a:rPr sz="1000" spc="-15" dirty="0">
                <a:latin typeface="Times New Roman"/>
                <a:cs typeface="Times New Roman"/>
              </a:rPr>
              <a:t>over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it.</a:t>
            </a:r>
            <a:endParaRPr sz="1000">
              <a:latin typeface="Times New Roman"/>
              <a:cs typeface="Times New Roman"/>
            </a:endParaRPr>
          </a:p>
          <a:p>
            <a:pPr marL="201295" indent="-189230">
              <a:lnSpc>
                <a:spcPct val="100000"/>
              </a:lnSpc>
              <a:spcBef>
                <a:spcPts val="45"/>
              </a:spcBef>
              <a:buFont typeface="Verdana"/>
              <a:buAutoNum type="arabicParenR" startAt="3"/>
              <a:tabLst>
                <a:tab pos="2019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target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starts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output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operation.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initiator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command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specifying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required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read-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operation.</a:t>
            </a:r>
            <a:endParaRPr sz="1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Verdana"/>
              <a:buAutoNum type="arabicParenR" startAt="3"/>
              <a:tabLst>
                <a:tab pos="19558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target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message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initiator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indicating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it </a:t>
            </a:r>
            <a:r>
              <a:rPr sz="1000" spc="-5" dirty="0">
                <a:latin typeface="Times New Roman"/>
                <a:cs typeface="Times New Roman"/>
              </a:rPr>
              <a:t>will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temporarily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suspend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b/w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them.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then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releases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bus.</a:t>
            </a:r>
            <a:endParaRPr sz="1000">
              <a:latin typeface="Times New Roman"/>
              <a:cs typeface="Times New Roman"/>
            </a:endParaRPr>
          </a:p>
          <a:p>
            <a:pPr marL="12700" marR="540385">
              <a:lnSpc>
                <a:spcPts val="1150"/>
              </a:lnSpc>
              <a:spcBef>
                <a:spcPts val="105"/>
              </a:spcBef>
              <a:buFont typeface="Verdana"/>
              <a:buAutoNum type="arabicParenR" startAt="5"/>
              <a:tabLst>
                <a:tab pos="205104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target controller sends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command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the disk </a:t>
            </a:r>
            <a:r>
              <a:rPr sz="1000" spc="-5" dirty="0">
                <a:latin typeface="Times New Roman"/>
                <a:cs typeface="Times New Roman"/>
              </a:rPr>
              <a:t>drive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10" dirty="0">
                <a:latin typeface="Times New Roman"/>
                <a:cs typeface="Times New Roman"/>
              </a:rPr>
              <a:t>move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5" dirty="0">
                <a:latin typeface="Times New Roman"/>
                <a:cs typeface="Times New Roman"/>
              </a:rPr>
              <a:t>read head to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first </a:t>
            </a:r>
            <a:r>
              <a:rPr sz="1000" spc="-25" dirty="0">
                <a:latin typeface="Times New Roman"/>
                <a:cs typeface="Times New Roman"/>
              </a:rPr>
              <a:t>sector </a:t>
            </a:r>
            <a:r>
              <a:rPr sz="1000" spc="-5" dirty="0">
                <a:latin typeface="Times New Roman"/>
                <a:cs typeface="Times New Roman"/>
              </a:rPr>
              <a:t>involved </a:t>
            </a:r>
            <a:r>
              <a:rPr sz="1000" spc="5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requested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read-operation.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6.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target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contents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data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buffer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initiator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10" dirty="0">
                <a:latin typeface="Times New Roman"/>
                <a:cs typeface="Times New Roman"/>
              </a:rPr>
              <a:t>then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suspends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again.</a:t>
            </a:r>
            <a:endParaRPr sz="1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0"/>
              </a:spcBef>
              <a:buFont typeface="Verdana"/>
              <a:buAutoNum type="arabicParenR" startAt="7"/>
              <a:tabLst>
                <a:tab pos="19558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target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sends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command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disk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drive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perform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another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seek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operation.</a:t>
            </a:r>
            <a:endParaRPr sz="1000">
              <a:latin typeface="Times New Roman"/>
              <a:cs typeface="Times New Roman"/>
            </a:endParaRPr>
          </a:p>
          <a:p>
            <a:pPr marL="213360" indent="-201295">
              <a:lnSpc>
                <a:spcPct val="100000"/>
              </a:lnSpc>
              <a:spcBef>
                <a:spcPts val="25"/>
              </a:spcBef>
              <a:buFont typeface="Verdana"/>
              <a:buAutoNum type="arabicParenR" startAt="7"/>
              <a:tabLst>
                <a:tab pos="213995" algn="l"/>
              </a:tabLst>
            </a:pPr>
            <a:r>
              <a:rPr sz="1000" spc="-5" dirty="0">
                <a:latin typeface="Times New Roman"/>
                <a:cs typeface="Times New Roman"/>
              </a:rPr>
              <a:t>As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initiator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receives</a:t>
            </a:r>
            <a:r>
              <a:rPr sz="1000" spc="10" dirty="0">
                <a:latin typeface="Times New Roman"/>
                <a:cs typeface="Times New Roman"/>
              </a:rPr>
              <a:t> 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stores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them </a:t>
            </a:r>
            <a:r>
              <a:rPr sz="1000" spc="-10" dirty="0">
                <a:latin typeface="Times New Roman"/>
                <a:cs typeface="Times New Roman"/>
              </a:rPr>
              <a:t>into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main-memory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30" dirty="0">
                <a:latin typeface="Times New Roman"/>
                <a:cs typeface="Times New Roman"/>
              </a:rPr>
              <a:t>DMA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approach.</a:t>
            </a:r>
            <a:endParaRPr sz="10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 startAt="7"/>
              <a:tabLst>
                <a:tab pos="19558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SCSI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sends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5" dirty="0">
                <a:latin typeface="Times New Roman"/>
                <a:cs typeface="Times New Roman"/>
              </a:rPr>
              <a:t> 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indicating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data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now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available.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</a:pPr>
            <a:r>
              <a:rPr sz="1000" b="1" spc="5" dirty="0">
                <a:latin typeface="Times New Roman"/>
                <a:cs typeface="Times New Roman"/>
              </a:rPr>
              <a:t>BUS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SIGNALS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OF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SCSI</a:t>
            </a:r>
            <a:endParaRPr sz="1000">
              <a:latin typeface="Times New Roman"/>
              <a:cs typeface="Times New Roman"/>
            </a:endParaRPr>
          </a:p>
          <a:p>
            <a:pPr marL="12700" marR="1711325">
              <a:lnSpc>
                <a:spcPts val="1150"/>
              </a:lnSpc>
              <a:spcBef>
                <a:spcPts val="70"/>
              </a:spcBef>
              <a:buFont typeface="Verdana"/>
              <a:buChar char="•"/>
              <a:tabLst>
                <a:tab pos="128905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bus </a:t>
            </a:r>
            <a:r>
              <a:rPr sz="1000" spc="10" dirty="0">
                <a:latin typeface="Times New Roman"/>
                <a:cs typeface="Times New Roman"/>
              </a:rPr>
              <a:t>has no </a:t>
            </a:r>
            <a:r>
              <a:rPr sz="1000" spc="-5" dirty="0">
                <a:latin typeface="Times New Roman"/>
                <a:cs typeface="Times New Roman"/>
              </a:rPr>
              <a:t>address-lines. Instead, </a:t>
            </a:r>
            <a:r>
              <a:rPr sz="1000" spc="-10" dirty="0">
                <a:latin typeface="Times New Roman"/>
                <a:cs typeface="Times New Roman"/>
              </a:rPr>
              <a:t>it </a:t>
            </a:r>
            <a:r>
              <a:rPr sz="1000" spc="5" dirty="0">
                <a:latin typeface="Times New Roman"/>
                <a:cs typeface="Times New Roman"/>
              </a:rPr>
              <a:t>has </a:t>
            </a:r>
            <a:r>
              <a:rPr sz="1000" dirty="0">
                <a:latin typeface="Times New Roman"/>
                <a:cs typeface="Times New Roman"/>
              </a:rPr>
              <a:t>data-lines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identify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bus-controllers involved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spc="-15" dirty="0">
                <a:latin typeface="Times New Roman"/>
                <a:cs typeface="Times New Roman"/>
              </a:rPr>
              <a:t>the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selection/reselection/arbitration-process.</a:t>
            </a:r>
            <a:endParaRPr sz="1000">
              <a:latin typeface="Times New Roman"/>
              <a:cs typeface="Times New Roman"/>
            </a:endParaRPr>
          </a:p>
          <a:p>
            <a:pPr marL="128270" indent="-116205">
              <a:lnSpc>
                <a:spcPts val="1195"/>
              </a:lnSpc>
              <a:buFont typeface="Verdana"/>
              <a:buChar char="•"/>
              <a:tabLst>
                <a:tab pos="128905" algn="l"/>
              </a:tabLst>
            </a:pP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narrow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bus,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there</a:t>
            </a:r>
            <a:r>
              <a:rPr sz="1000" dirty="0">
                <a:latin typeface="Times New Roman"/>
                <a:cs typeface="Times New Roman"/>
              </a:rPr>
              <a:t> are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8</a:t>
            </a:r>
            <a:r>
              <a:rPr sz="1000" spc="-5" dirty="0">
                <a:latin typeface="Times New Roman"/>
                <a:cs typeface="Times New Roman"/>
              </a:rPr>
              <a:t> possible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numbered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0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7.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For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wide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16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controllers.</a:t>
            </a:r>
            <a:endParaRPr sz="1000">
              <a:latin typeface="Times New Roman"/>
              <a:cs typeface="Times New Roman"/>
            </a:endParaRPr>
          </a:p>
          <a:p>
            <a:pPr marL="12700" marR="701040">
              <a:lnSpc>
                <a:spcPts val="1150"/>
              </a:lnSpc>
              <a:spcBef>
                <a:spcPts val="100"/>
              </a:spcBef>
              <a:buFont typeface="Verdana"/>
              <a:buChar char="•"/>
              <a:tabLst>
                <a:tab pos="134620" algn="l"/>
              </a:tabLst>
            </a:pPr>
            <a:r>
              <a:rPr sz="1000" dirty="0">
                <a:latin typeface="Times New Roman"/>
                <a:cs typeface="Times New Roman"/>
              </a:rPr>
              <a:t>Once a </a:t>
            </a:r>
            <a:r>
              <a:rPr sz="1000" spc="-5" dirty="0">
                <a:latin typeface="Times New Roman"/>
                <a:cs typeface="Times New Roman"/>
              </a:rPr>
              <a:t>connection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established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b/w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two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controllers,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no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further </a:t>
            </a:r>
            <a:r>
              <a:rPr sz="1000" dirty="0">
                <a:latin typeface="Times New Roman"/>
                <a:cs typeface="Times New Roman"/>
              </a:rPr>
              <a:t>need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addressing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the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data-lines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carry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data.</a:t>
            </a:r>
            <a:endParaRPr sz="1000">
              <a:latin typeface="Times New Roman"/>
              <a:cs typeface="Times New Roman"/>
            </a:endParaRPr>
          </a:p>
          <a:p>
            <a:pPr marL="6589395" marR="5080" lvl="1" algn="just">
              <a:lnSpc>
                <a:spcPct val="92700"/>
              </a:lnSpc>
              <a:spcBef>
                <a:spcPts val="40"/>
              </a:spcBef>
              <a:buFont typeface="Verdana"/>
              <a:buChar char="•"/>
              <a:tabLst>
                <a:tab pos="6733540" algn="l"/>
              </a:tabLst>
            </a:pPr>
            <a:r>
              <a:rPr sz="1000" dirty="0">
                <a:latin typeface="Times New Roman"/>
                <a:cs typeface="Times New Roman"/>
              </a:rPr>
              <a:t>All 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signal </a:t>
            </a:r>
            <a:r>
              <a:rPr sz="1000" spc="-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am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s  are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7500" y="4870703"/>
            <a:ext cx="4403090" cy="405002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56565" y="116141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100074"/>
            <a:ext cx="5455285" cy="2935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PHASES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SCSI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BUS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phases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SCSI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are: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Arbitration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Selection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0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transfer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Reselection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5" dirty="0">
                <a:latin typeface="Verdana"/>
                <a:cs typeface="Verdana"/>
              </a:rPr>
              <a:t>1)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</a:t>
            </a:r>
            <a:r>
              <a:rPr sz="1000" b="1" spc="5" dirty="0">
                <a:latin typeface="Times New Roman"/>
                <a:cs typeface="Times New Roman"/>
              </a:rPr>
              <a:t>r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5" dirty="0">
                <a:latin typeface="Times New Roman"/>
                <a:cs typeface="Times New Roman"/>
              </a:rPr>
              <a:t>r</a:t>
            </a:r>
            <a:r>
              <a:rPr sz="1000" b="1" spc="-25" dirty="0">
                <a:latin typeface="Times New Roman"/>
                <a:cs typeface="Times New Roman"/>
              </a:rPr>
              <a:t>a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–BSY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inactive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state,</a:t>
            </a:r>
            <a:endParaRPr sz="1000">
              <a:latin typeface="Times New Roman"/>
              <a:cs typeface="Times New Roman"/>
            </a:endParaRPr>
          </a:p>
          <a:p>
            <a:pPr marL="512445">
              <a:lnSpc>
                <a:spcPts val="1175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 will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free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 marL="512445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 </a:t>
            </a:r>
            <a:r>
              <a:rPr sz="1000" spc="-5" dirty="0">
                <a:latin typeface="Times New Roman"/>
                <a:cs typeface="Times New Roman"/>
              </a:rPr>
              <a:t>request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bus.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4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SCSI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distributed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arbitration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scheme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because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generate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same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time.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assigned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fixed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–BSY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becomes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active,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are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endParaRPr sz="1000">
              <a:latin typeface="Times New Roman"/>
              <a:cs typeface="Times New Roman"/>
            </a:endParaRPr>
          </a:p>
          <a:p>
            <a:pPr marL="1384300">
              <a:lnSpc>
                <a:spcPts val="1175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5" dirty="0">
                <a:latin typeface="Times New Roman"/>
                <a:cs typeface="Times New Roman"/>
              </a:rPr>
              <a:t>examines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data-lines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 marL="13843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determine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whether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highest</a:t>
            </a:r>
            <a:r>
              <a:rPr sz="1000" dirty="0">
                <a:latin typeface="Times New Roman"/>
                <a:cs typeface="Times New Roman"/>
              </a:rPr>
              <a:t> priority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dirty="0">
                <a:latin typeface="Times New Roman"/>
                <a:cs typeface="Times New Roman"/>
              </a:rPr>
              <a:t>requesting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same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time.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controller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highest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numbered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realizes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won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arbitration-process.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time,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other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controllers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disconnect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-5" dirty="0">
                <a:latin typeface="Times New Roman"/>
                <a:cs typeface="Times New Roman"/>
              </a:rPr>
              <a:t> 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wait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–BSY</a:t>
            </a:r>
            <a:r>
              <a:rPr sz="1000" spc="5" dirty="0">
                <a:latin typeface="Times New Roman"/>
                <a:cs typeface="Times New Roman"/>
              </a:rPr>
              <a:t> 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become</a:t>
            </a:r>
            <a:r>
              <a:rPr sz="1000" dirty="0">
                <a:latin typeface="Times New Roman"/>
                <a:cs typeface="Times New Roman"/>
              </a:rPr>
              <a:t> inactive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again.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7356475"/>
            <a:ext cx="6222365" cy="2021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5" dirty="0">
                <a:latin typeface="Verdana"/>
                <a:cs typeface="Verdana"/>
              </a:rPr>
              <a:t>2)</a:t>
            </a:r>
            <a:r>
              <a:rPr sz="1000" b="1" spc="-5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Information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Transfer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transferred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between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two </a:t>
            </a:r>
            <a:r>
              <a:rPr sz="1000" spc="-5" dirty="0">
                <a:latin typeface="Times New Roman"/>
                <a:cs typeface="Times New Roman"/>
              </a:rPr>
              <a:t>controllers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consist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of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5" dirty="0">
                <a:latin typeface="Times New Roman"/>
                <a:cs typeface="Times New Roman"/>
              </a:rPr>
              <a:t>commands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initiator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target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status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responses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target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initiator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5" dirty="0">
                <a:latin typeface="Times New Roman"/>
                <a:cs typeface="Times New Roman"/>
              </a:rPr>
              <a:t>data-transferred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to/from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I/0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Handshake </a:t>
            </a:r>
            <a:r>
              <a:rPr sz="1000" spc="-5" dirty="0">
                <a:latin typeface="Times New Roman"/>
                <a:cs typeface="Times New Roman"/>
              </a:rPr>
              <a:t>signaling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transfers,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target controller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taking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role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bus-master.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5" dirty="0">
                <a:latin typeface="Verdana"/>
                <a:cs typeface="Verdana"/>
              </a:rPr>
              <a:t>3)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5" dirty="0">
                <a:latin typeface="Times New Roman"/>
                <a:cs typeface="Times New Roman"/>
              </a:rPr>
              <a:t>el</a:t>
            </a:r>
            <a:r>
              <a:rPr sz="1000" b="1" spc="-15" dirty="0">
                <a:latin typeface="Times New Roman"/>
                <a:cs typeface="Times New Roman"/>
              </a:rPr>
              <a:t>e</a:t>
            </a:r>
            <a:r>
              <a:rPr sz="1000" b="1" spc="5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Here,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wins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arbitration and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asserts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–BSY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–DB6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Select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Target Controller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responds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asserting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–BSY.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3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informs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connection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requested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established.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b="1" spc="5" dirty="0">
                <a:latin typeface="Verdana"/>
                <a:cs typeface="Verdana"/>
              </a:rPr>
              <a:t>4)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20" dirty="0">
                <a:latin typeface="Times New Roman"/>
                <a:cs typeface="Times New Roman"/>
              </a:rPr>
              <a:t>l</a:t>
            </a:r>
            <a:r>
              <a:rPr sz="1000" b="1" spc="5" dirty="0">
                <a:latin typeface="Times New Roman"/>
                <a:cs typeface="Times New Roman"/>
              </a:rPr>
              <a:t>ec</a:t>
            </a:r>
            <a:r>
              <a:rPr sz="1000" b="1" spc="-25" dirty="0">
                <a:latin typeface="Times New Roman"/>
                <a:cs typeface="Times New Roman"/>
              </a:rPr>
              <a:t>t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375" y="4027169"/>
            <a:ext cx="4370070" cy="334289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56565" y="110426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048257"/>
            <a:ext cx="6391275" cy="32575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50"/>
              </a:lnSpc>
              <a:spcBef>
                <a:spcPts val="185"/>
              </a:spcBef>
              <a:buFont typeface="Verdana"/>
              <a:buChar char="•"/>
              <a:tabLst>
                <a:tab pos="13208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connection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between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two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controllers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has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been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reestablished,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target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the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required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</a:t>
            </a:r>
            <a:r>
              <a:rPr sz="1000" spc="5" dirty="0">
                <a:latin typeface="Times New Roman"/>
                <a:cs typeface="Times New Roman"/>
              </a:rPr>
              <a:t> to</a:t>
            </a:r>
            <a:r>
              <a:rPr sz="1000" spc="-10" dirty="0">
                <a:latin typeface="Times New Roman"/>
                <a:cs typeface="Times New Roman"/>
              </a:rPr>
              <a:t> proceed.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042161"/>
            <a:ext cx="6670040" cy="6518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USB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USB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stands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Universal </a:t>
            </a:r>
            <a:r>
              <a:rPr sz="1000" dirty="0">
                <a:latin typeface="Times New Roman"/>
                <a:cs typeface="Times New Roman"/>
              </a:rPr>
              <a:t>Serial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USB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supports 3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speed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operation. </a:t>
            </a:r>
            <a:r>
              <a:rPr sz="1000" dirty="0">
                <a:latin typeface="Times New Roman"/>
                <a:cs typeface="Times New Roman"/>
              </a:rPr>
              <a:t>They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are,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Low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speed </a:t>
            </a:r>
            <a:r>
              <a:rPr sz="1000" spc="5" dirty="0">
                <a:latin typeface="Times New Roman"/>
                <a:cs typeface="Times New Roman"/>
              </a:rPr>
              <a:t>(1.5 </a:t>
            </a:r>
            <a:r>
              <a:rPr sz="1000" spc="-5" dirty="0">
                <a:latin typeface="Times New Roman"/>
                <a:cs typeface="Times New Roman"/>
              </a:rPr>
              <a:t>Mbps)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dirty="0">
                <a:latin typeface="Times New Roman"/>
                <a:cs typeface="Times New Roman"/>
              </a:rPr>
              <a:t>Full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speed</a:t>
            </a:r>
            <a:r>
              <a:rPr sz="1000" spc="-5" dirty="0">
                <a:latin typeface="Times New Roman"/>
                <a:cs typeface="Times New Roman"/>
              </a:rPr>
              <a:t> (12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mbps)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0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High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speed</a:t>
            </a:r>
            <a:r>
              <a:rPr sz="1000" spc="-5" dirty="0">
                <a:latin typeface="Times New Roman"/>
                <a:cs typeface="Times New Roman"/>
              </a:rPr>
              <a:t> (480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mbps).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USB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has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designed</a:t>
            </a:r>
            <a:r>
              <a:rPr sz="1000" spc="5" dirty="0">
                <a:latin typeface="Times New Roman"/>
                <a:cs typeface="Times New Roman"/>
              </a:rPr>
              <a:t> to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meet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key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objectives.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They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are,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Provide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simple,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low-cost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easy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interconnection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system.</a:t>
            </a:r>
            <a:endParaRPr sz="1000">
              <a:latin typeface="Times New Roman"/>
              <a:cs typeface="Times New Roman"/>
            </a:endParaRPr>
          </a:p>
          <a:p>
            <a:pPr marL="826769">
              <a:lnSpc>
                <a:spcPct val="100000"/>
              </a:lnSpc>
              <a:spcBef>
                <a:spcPts val="25"/>
              </a:spcBef>
            </a:pP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overcomes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difficulties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due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limited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number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ports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available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computer.</a:t>
            </a:r>
            <a:endParaRPr sz="1000">
              <a:latin typeface="Times New Roman"/>
              <a:cs typeface="Times New Roman"/>
            </a:endParaRPr>
          </a:p>
          <a:p>
            <a:pPr marL="927100" marR="1269365" lvl="1" indent="-457834">
              <a:lnSpc>
                <a:spcPts val="1150"/>
              </a:lnSpc>
              <a:spcBef>
                <a:spcPts val="105"/>
              </a:spcBef>
              <a:buFont typeface="Verdana"/>
              <a:buAutoNum type="arabicParenR" startAt="2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Accommodate</a:t>
            </a:r>
            <a:r>
              <a:rPr sz="1000" dirty="0">
                <a:latin typeface="Times New Roman"/>
                <a:cs typeface="Times New Roman"/>
              </a:rPr>
              <a:t> 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wide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range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transfer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characteristics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devices.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e.g.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telephone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Internet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connections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ts val="1200"/>
              </a:lnSpc>
              <a:buFont typeface="Verdana"/>
              <a:buAutoNum type="arabicParenR" startAt="2"/>
              <a:tabLst>
                <a:tab pos="652780" algn="l"/>
              </a:tabLst>
            </a:pPr>
            <a:r>
              <a:rPr sz="1000" dirty="0">
                <a:latin typeface="Times New Roman"/>
                <a:cs typeface="Times New Roman"/>
              </a:rPr>
              <a:t>Enhance </a:t>
            </a:r>
            <a:r>
              <a:rPr sz="1000" spc="-10" dirty="0">
                <a:latin typeface="Times New Roman"/>
                <a:cs typeface="Times New Roman"/>
              </a:rPr>
              <a:t>user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convenience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through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“plug-and-play”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mode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operation.</a:t>
            </a:r>
            <a:endParaRPr sz="1000">
              <a:latin typeface="Times New Roman"/>
              <a:cs typeface="Times New Roman"/>
            </a:endParaRPr>
          </a:p>
          <a:p>
            <a:pPr marL="131445" indent="-11938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3208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Advantage: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USB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helps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system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time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without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opening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the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computer-box.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20" dirty="0">
                <a:latin typeface="Times New Roman"/>
                <a:cs typeface="Times New Roman"/>
              </a:rPr>
              <a:t>P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spc="5" dirty="0">
                <a:latin typeface="Times New Roman"/>
                <a:cs typeface="Times New Roman"/>
              </a:rPr>
              <a:t>r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Li</a:t>
            </a:r>
            <a:r>
              <a:rPr sz="1000" b="1" spc="-20" dirty="0">
                <a:latin typeface="Times New Roman"/>
                <a:cs typeface="Times New Roman"/>
              </a:rPr>
              <a:t>m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dirty="0">
                <a:latin typeface="Times New Roman"/>
                <a:cs typeface="Times New Roman"/>
              </a:rPr>
              <a:t>tat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615950" indent="-146685">
              <a:lnSpc>
                <a:spcPts val="1175"/>
              </a:lnSpc>
              <a:spcBef>
                <a:spcPts val="20"/>
              </a:spcBef>
              <a:buFont typeface="Wingdings"/>
              <a:buChar char=""/>
              <a:tabLst>
                <a:tab pos="616585" algn="l"/>
              </a:tabLst>
            </a:pPr>
            <a:r>
              <a:rPr sz="1000" spc="-5" dirty="0">
                <a:latin typeface="Times New Roman"/>
                <a:cs typeface="Times New Roman"/>
              </a:rPr>
              <a:t>Normally,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system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few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limited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ports.</a:t>
            </a:r>
            <a:endParaRPr sz="1000">
              <a:latin typeface="Times New Roman"/>
              <a:cs typeface="Times New Roman"/>
            </a:endParaRPr>
          </a:p>
          <a:p>
            <a:pPr marL="469900" marR="491490">
              <a:lnSpc>
                <a:spcPts val="1150"/>
              </a:lnSpc>
              <a:spcBef>
                <a:spcPts val="60"/>
              </a:spcBef>
              <a:buFont typeface="Wingdings"/>
              <a:buChar char=""/>
              <a:tabLst>
                <a:tab pos="647065" algn="l"/>
              </a:tabLst>
            </a:pP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add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new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ports,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must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open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computer-box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gain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access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internal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expansion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install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new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interface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card.</a:t>
            </a:r>
            <a:endParaRPr sz="1000">
              <a:latin typeface="Times New Roman"/>
              <a:cs typeface="Times New Roman"/>
            </a:endParaRPr>
          </a:p>
          <a:p>
            <a:pPr marL="615950" indent="-146685">
              <a:lnSpc>
                <a:spcPts val="1175"/>
              </a:lnSpc>
              <a:buFont typeface="Wingdings"/>
              <a:buChar char=""/>
              <a:tabLst>
                <a:tab pos="616585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user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also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know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configure 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-5" dirty="0">
                <a:latin typeface="Times New Roman"/>
                <a:cs typeface="Times New Roman"/>
              </a:rPr>
              <a:t> the</a:t>
            </a:r>
            <a:r>
              <a:rPr sz="1000" spc="-10" dirty="0">
                <a:latin typeface="Times New Roman"/>
                <a:cs typeface="Times New Roman"/>
              </a:rPr>
              <a:t> s/w.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b="1" spc="-10" dirty="0">
                <a:latin typeface="Times New Roman"/>
                <a:cs typeface="Times New Roman"/>
              </a:rPr>
              <a:t>Plug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&amp;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Play</a:t>
            </a:r>
            <a:endParaRPr sz="1000">
              <a:latin typeface="Times New Roman"/>
              <a:cs typeface="Times New Roman"/>
            </a:endParaRPr>
          </a:p>
          <a:p>
            <a:pPr marL="615950" indent="-146685">
              <a:lnSpc>
                <a:spcPts val="1190"/>
              </a:lnSpc>
              <a:buFont typeface="Wingdings"/>
              <a:buChar char=""/>
              <a:tabLst>
                <a:tab pos="616585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main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objective: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USB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provides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plug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play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capability.</a:t>
            </a:r>
            <a:endParaRPr sz="1000">
              <a:latin typeface="Times New Roman"/>
              <a:cs typeface="Times New Roman"/>
            </a:endParaRPr>
          </a:p>
          <a:p>
            <a:pPr marL="619125" indent="-149860">
              <a:lnSpc>
                <a:spcPts val="1190"/>
              </a:lnSpc>
              <a:buFont typeface="Wingdings"/>
              <a:buChar char=""/>
              <a:tabLst>
                <a:tab pos="61976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plug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play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feature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enhances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new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</a:t>
            </a:r>
            <a:r>
              <a:rPr sz="1000" spc="5" dirty="0">
                <a:latin typeface="Times New Roman"/>
                <a:cs typeface="Times New Roman"/>
              </a:rPr>
              <a:t> at any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time,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while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system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operation.</a:t>
            </a:r>
            <a:endParaRPr sz="1000">
              <a:latin typeface="Times New Roman"/>
              <a:cs typeface="Times New Roman"/>
            </a:endParaRPr>
          </a:p>
          <a:p>
            <a:pPr marL="615950" indent="-146685">
              <a:lnSpc>
                <a:spcPts val="1165"/>
              </a:lnSpc>
              <a:buFont typeface="Wingdings"/>
              <a:buChar char=""/>
              <a:tabLst>
                <a:tab pos="616585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system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should</a:t>
            </a:r>
            <a:endParaRPr sz="1000">
              <a:latin typeface="Times New Roman"/>
              <a:cs typeface="Times New Roman"/>
            </a:endParaRPr>
          </a:p>
          <a:p>
            <a:pPr marL="927100">
              <a:lnSpc>
                <a:spcPts val="1165"/>
              </a:lnSpc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5" dirty="0">
                <a:latin typeface="Times New Roman"/>
                <a:cs typeface="Times New Roman"/>
              </a:rPr>
              <a:t>Detect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existence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new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 automatically.</a:t>
            </a:r>
            <a:endParaRPr sz="1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Identify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appropriate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driver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s/w.</a:t>
            </a:r>
            <a:endParaRPr sz="1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0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5" dirty="0">
                <a:latin typeface="Times New Roman"/>
                <a:cs typeface="Times New Roman"/>
              </a:rPr>
              <a:t>Establish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appropriate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addresses.</a:t>
            </a:r>
            <a:endParaRPr sz="1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5" dirty="0">
                <a:latin typeface="Times New Roman"/>
                <a:cs typeface="Times New Roman"/>
              </a:rPr>
              <a:t>Establish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logical connection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communication.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DEVICE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CHARACTERISTICS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OF</a:t>
            </a:r>
            <a:r>
              <a:rPr sz="1000" b="1" spc="-10" dirty="0">
                <a:latin typeface="Times New Roman"/>
                <a:cs typeface="Times New Roman"/>
              </a:rPr>
              <a:t> USB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kinds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computer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cover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wide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range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functionality.</a:t>
            </a:r>
            <a:endParaRPr sz="1000">
              <a:latin typeface="Times New Roman"/>
              <a:cs typeface="Times New Roman"/>
            </a:endParaRPr>
          </a:p>
          <a:p>
            <a:pPr marL="155575" indent="-14351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5621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speed,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volume</a:t>
            </a:r>
            <a:r>
              <a:rPr sz="1000" spc="5" dirty="0">
                <a:latin typeface="Times New Roman"/>
                <a:cs typeface="Times New Roman"/>
              </a:rPr>
              <a:t> &amp;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timing constrains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associated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data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varies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significantly.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</a:pPr>
            <a:r>
              <a:rPr sz="1000" b="1" dirty="0">
                <a:latin typeface="Times New Roman"/>
                <a:cs typeface="Times New Roman"/>
              </a:rPr>
              <a:t>Eg: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1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Keyboard</a:t>
            </a:r>
            <a:endParaRPr sz="1000">
              <a:latin typeface="Times New Roman"/>
              <a:cs typeface="Times New Roman"/>
            </a:endParaRPr>
          </a:p>
          <a:p>
            <a:pPr marL="469900" marR="824230" lvl="1">
              <a:lnSpc>
                <a:spcPts val="1130"/>
              </a:lnSpc>
              <a:spcBef>
                <a:spcPts val="85"/>
              </a:spcBef>
              <a:buFont typeface="Wingdings"/>
              <a:buChar char=""/>
              <a:tabLst>
                <a:tab pos="637540" algn="l"/>
              </a:tabLst>
            </a:pPr>
            <a:r>
              <a:rPr sz="1000" dirty="0">
                <a:latin typeface="Times New Roman"/>
                <a:cs typeface="Times New Roman"/>
              </a:rPr>
              <a:t>Since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event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pressing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key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synchronized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other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event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computer</a:t>
            </a:r>
            <a:r>
              <a:rPr sz="1000" spc="-5" dirty="0">
                <a:latin typeface="Times New Roman"/>
                <a:cs typeface="Times New Roman"/>
              </a:rPr>
              <a:t> system,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generated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keyboard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5" dirty="0">
                <a:latin typeface="Times New Roman"/>
                <a:cs typeface="Times New Roman"/>
              </a:rPr>
              <a:t> called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asynchronous.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10"/>
              </a:lnSpc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generated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keyboard</a:t>
            </a:r>
            <a:r>
              <a:rPr sz="1000" spc="-5" dirty="0">
                <a:latin typeface="Times New Roman"/>
                <a:cs typeface="Times New Roman"/>
              </a:rPr>
              <a:t> depends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upon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speed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human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which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about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100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bytes/sec.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50"/>
              </a:lnSpc>
            </a:pPr>
            <a:r>
              <a:rPr sz="1000" b="1" dirty="0">
                <a:latin typeface="Times New Roman"/>
                <a:cs typeface="Times New Roman"/>
              </a:rPr>
              <a:t>Eg: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2</a:t>
            </a:r>
            <a:r>
              <a:rPr sz="1000" b="1" spc="-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Microphone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attached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in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computer</a:t>
            </a:r>
            <a:r>
              <a:rPr sz="1000" b="1" spc="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system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internally/externally</a:t>
            </a:r>
            <a:endParaRPr sz="1000">
              <a:latin typeface="Times New Roman"/>
              <a:cs typeface="Times New Roman"/>
            </a:endParaRPr>
          </a:p>
          <a:p>
            <a:pPr marL="469900" marR="327025" lvl="1">
              <a:lnSpc>
                <a:spcPts val="1150"/>
              </a:lnSpc>
              <a:spcBef>
                <a:spcPts val="45"/>
              </a:spcBef>
              <a:buFont typeface="Wingdings"/>
              <a:buChar char=""/>
              <a:tabLst>
                <a:tab pos="631825" algn="l"/>
              </a:tabLst>
            </a:pPr>
            <a:r>
              <a:rPr sz="1000" dirty="0">
                <a:latin typeface="Times New Roman"/>
                <a:cs typeface="Times New Roman"/>
              </a:rPr>
              <a:t>The sound </a:t>
            </a:r>
            <a:r>
              <a:rPr sz="1000" spc="-5" dirty="0">
                <a:latin typeface="Times New Roman"/>
                <a:cs typeface="Times New Roman"/>
              </a:rPr>
              <a:t>picked </a:t>
            </a:r>
            <a:r>
              <a:rPr sz="1000" dirty="0">
                <a:latin typeface="Times New Roman"/>
                <a:cs typeface="Times New Roman"/>
              </a:rPr>
              <a:t>up </a:t>
            </a:r>
            <a:r>
              <a:rPr sz="1000" spc="-10" dirty="0">
                <a:latin typeface="Times New Roman"/>
                <a:cs typeface="Times New Roman"/>
              </a:rPr>
              <a:t>by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microphone </a:t>
            </a:r>
            <a:r>
              <a:rPr sz="1000" spc="-5" dirty="0">
                <a:latin typeface="Times New Roman"/>
                <a:cs typeface="Times New Roman"/>
              </a:rPr>
              <a:t>produces </a:t>
            </a:r>
            <a:r>
              <a:rPr sz="1000" spc="5" dirty="0">
                <a:latin typeface="Times New Roman"/>
                <a:cs typeface="Times New Roman"/>
              </a:rPr>
              <a:t>an </a:t>
            </a:r>
            <a:r>
              <a:rPr sz="1000" spc="-5" dirty="0">
                <a:latin typeface="Times New Roman"/>
                <a:cs typeface="Times New Roman"/>
              </a:rPr>
              <a:t>analog </a:t>
            </a:r>
            <a:r>
              <a:rPr sz="1000" dirty="0">
                <a:latin typeface="Times New Roman"/>
                <a:cs typeface="Times New Roman"/>
              </a:rPr>
              <a:t>electric </a:t>
            </a:r>
            <a:r>
              <a:rPr sz="1000" spc="-5" dirty="0">
                <a:latin typeface="Times New Roman"/>
                <a:cs typeface="Times New Roman"/>
              </a:rPr>
              <a:t>signal, </a:t>
            </a:r>
            <a:r>
              <a:rPr sz="1000" spc="-10" dirty="0">
                <a:latin typeface="Times New Roman"/>
                <a:cs typeface="Times New Roman"/>
              </a:rPr>
              <a:t>which </a:t>
            </a:r>
            <a:r>
              <a:rPr sz="1000" dirty="0">
                <a:latin typeface="Times New Roman"/>
                <a:cs typeface="Times New Roman"/>
              </a:rPr>
              <a:t>must </a:t>
            </a:r>
            <a:r>
              <a:rPr sz="1000" spc="-35" dirty="0">
                <a:latin typeface="Times New Roman"/>
                <a:cs typeface="Times New Roman"/>
              </a:rPr>
              <a:t>be </a:t>
            </a:r>
            <a:r>
              <a:rPr sz="1000" dirty="0">
                <a:latin typeface="Times New Roman"/>
                <a:cs typeface="Times New Roman"/>
              </a:rPr>
              <a:t>converted into </a:t>
            </a:r>
            <a:r>
              <a:rPr sz="1000" spc="-5" dirty="0">
                <a:latin typeface="Times New Roman"/>
                <a:cs typeface="Times New Roman"/>
              </a:rPr>
              <a:t>digital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form</a:t>
            </a:r>
            <a:r>
              <a:rPr sz="1000" spc="-5" dirty="0">
                <a:latin typeface="Times New Roman"/>
                <a:cs typeface="Times New Roman"/>
              </a:rPr>
              <a:t> before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-5" dirty="0">
                <a:latin typeface="Times New Roman"/>
                <a:cs typeface="Times New Roman"/>
              </a:rPr>
              <a:t> handled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computer.</a:t>
            </a:r>
            <a:endParaRPr sz="1000">
              <a:latin typeface="Times New Roman"/>
              <a:cs typeface="Times New Roman"/>
            </a:endParaRPr>
          </a:p>
          <a:p>
            <a:pPr marL="612775" lvl="1" indent="-143510">
              <a:lnSpc>
                <a:spcPts val="1175"/>
              </a:lnSpc>
              <a:buFont typeface="Wingdings"/>
              <a:buChar char=""/>
              <a:tabLst>
                <a:tab pos="613410" algn="l"/>
              </a:tabLst>
            </a:pP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accomplished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sampling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analog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periodically.</a:t>
            </a:r>
            <a:endParaRPr sz="1000">
              <a:latin typeface="Times New Roman"/>
              <a:cs typeface="Times New Roman"/>
            </a:endParaRPr>
          </a:p>
          <a:p>
            <a:pPr marL="469900" marR="5080" lvl="1" algn="just">
              <a:lnSpc>
                <a:spcPts val="1150"/>
              </a:lnSpc>
              <a:spcBef>
                <a:spcPts val="60"/>
              </a:spcBef>
              <a:buFont typeface="Wingdings"/>
              <a:buChar char=""/>
              <a:tabLst>
                <a:tab pos="631825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sampling </a:t>
            </a:r>
            <a:r>
              <a:rPr sz="1000" spc="-10" dirty="0">
                <a:latin typeface="Times New Roman"/>
                <a:cs typeface="Times New Roman"/>
              </a:rPr>
              <a:t>process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yields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continuous stream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digitized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samples that </a:t>
            </a:r>
            <a:r>
              <a:rPr sz="1000" dirty="0">
                <a:latin typeface="Times New Roman"/>
                <a:cs typeface="Times New Roman"/>
              </a:rPr>
              <a:t>arrive </a:t>
            </a:r>
            <a:r>
              <a:rPr sz="1000" spc="-5" dirty="0">
                <a:latin typeface="Times New Roman"/>
                <a:cs typeface="Times New Roman"/>
              </a:rPr>
              <a:t>at regular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intervals, synchronized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with</a:t>
            </a:r>
            <a:r>
              <a:rPr sz="1000" dirty="0">
                <a:latin typeface="Times New Roman"/>
                <a:cs typeface="Times New Roman"/>
              </a:rPr>
              <a:t> the </a:t>
            </a:r>
            <a:r>
              <a:rPr sz="1000" spc="-5" dirty="0">
                <a:latin typeface="Times New Roman"/>
                <a:cs typeface="Times New Roman"/>
              </a:rPr>
              <a:t>sampling </a:t>
            </a:r>
            <a:r>
              <a:rPr sz="1000" spc="-10" dirty="0">
                <a:latin typeface="Times New Roman"/>
                <a:cs typeface="Times New Roman"/>
              </a:rPr>
              <a:t>clock.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Such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stream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called isochronous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(i.e.) </a:t>
            </a:r>
            <a:r>
              <a:rPr sz="1000" spc="-5" dirty="0">
                <a:latin typeface="Times New Roman"/>
                <a:cs typeface="Times New Roman"/>
              </a:rPr>
              <a:t>successive </a:t>
            </a:r>
            <a:r>
              <a:rPr sz="1000" dirty="0">
                <a:latin typeface="Times New Roman"/>
                <a:cs typeface="Times New Roman"/>
              </a:rPr>
              <a:t>events are </a:t>
            </a:r>
            <a:r>
              <a:rPr sz="1000" spc="-5" dirty="0">
                <a:latin typeface="Times New Roman"/>
                <a:cs typeface="Times New Roman"/>
              </a:rPr>
              <a:t>separated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by </a:t>
            </a:r>
            <a:r>
              <a:rPr sz="1000" dirty="0">
                <a:latin typeface="Times New Roman"/>
                <a:cs typeface="Times New Roman"/>
              </a:rPr>
              <a:t>equal</a:t>
            </a:r>
            <a:r>
              <a:rPr sz="1000" spc="2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period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 time.</a:t>
            </a:r>
            <a:endParaRPr sz="1000">
              <a:latin typeface="Times New Roman"/>
              <a:cs typeface="Times New Roman"/>
            </a:endParaRPr>
          </a:p>
          <a:p>
            <a:pPr marL="631190" lvl="1" indent="-161925" algn="just">
              <a:lnSpc>
                <a:spcPts val="1115"/>
              </a:lnSpc>
              <a:buFont typeface="Wingdings"/>
              <a:buChar char=""/>
              <a:tabLst>
                <a:tab pos="631825" algn="l"/>
              </a:tabLst>
            </a:pP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sampling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rate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„S‟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samples/sec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maximum </a:t>
            </a:r>
            <a:r>
              <a:rPr sz="1000" spc="-5" dirty="0">
                <a:latin typeface="Times New Roman"/>
                <a:cs typeface="Times New Roman"/>
              </a:rPr>
              <a:t>frequency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captured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sampling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s/2.</a:t>
            </a:r>
            <a:endParaRPr sz="1000">
              <a:latin typeface="Times New Roman"/>
              <a:cs typeface="Times New Roman"/>
            </a:endParaRPr>
          </a:p>
          <a:p>
            <a:pPr marL="612775" lvl="1" indent="-143510" algn="just">
              <a:lnSpc>
                <a:spcPts val="1165"/>
              </a:lnSpc>
              <a:buFont typeface="Wingdings"/>
              <a:buChar char=""/>
              <a:tabLst>
                <a:tab pos="61341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 standard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rate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digital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sound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44.1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KHz.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565" y="104711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157986"/>
            <a:ext cx="6561455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USB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ARCHITECTURE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50"/>
              </a:lnSpc>
              <a:spcBef>
                <a:spcPts val="80"/>
              </a:spcBef>
              <a:buFont typeface="Verdana"/>
              <a:buChar char="•"/>
              <a:tabLst>
                <a:tab pos="132080" algn="l"/>
              </a:tabLst>
            </a:pP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accommodate</a:t>
            </a:r>
            <a:r>
              <a:rPr sz="1000" dirty="0">
                <a:latin typeface="Times New Roman"/>
                <a:cs typeface="Times New Roman"/>
              </a:rPr>
              <a:t> a large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number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added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 </a:t>
            </a:r>
            <a:r>
              <a:rPr sz="1000" spc="-5" dirty="0">
                <a:latin typeface="Times New Roman"/>
                <a:cs typeface="Times New Roman"/>
              </a:rPr>
              <a:t>removed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time,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USB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has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tree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structure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shown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figure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7.17.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2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node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tree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has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called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Hub</a:t>
            </a:r>
            <a:r>
              <a:rPr sz="1000" spc="-1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hub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acts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intermediate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point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between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host</a:t>
            </a:r>
            <a:r>
              <a:rPr sz="1000" spc="5" dirty="0">
                <a:latin typeface="Times New Roman"/>
                <a:cs typeface="Times New Roman"/>
              </a:rPr>
              <a:t> 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</a:t>
            </a:r>
            <a:r>
              <a:rPr sz="1000" spc="-1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root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tree,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b="1" spc="-15" dirty="0">
                <a:latin typeface="Times New Roman"/>
                <a:cs typeface="Times New Roman"/>
              </a:rPr>
              <a:t>Root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Hub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connects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entire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tree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host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leaves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tree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being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served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example,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keyboard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speaker).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hub</a:t>
            </a:r>
            <a:r>
              <a:rPr sz="1000" spc="-5" dirty="0">
                <a:latin typeface="Times New Roman"/>
                <a:cs typeface="Times New Roman"/>
              </a:rPr>
              <a:t> copies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message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it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upstream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downstream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ports.</a:t>
            </a:r>
            <a:endParaRPr sz="1000">
              <a:latin typeface="Times New Roman"/>
              <a:cs typeface="Times New Roman"/>
            </a:endParaRPr>
          </a:p>
          <a:p>
            <a:pPr marL="12700" marR="608330">
              <a:lnSpc>
                <a:spcPts val="1150"/>
              </a:lnSpc>
              <a:spcBef>
                <a:spcPts val="105"/>
              </a:spcBef>
              <a:buFont typeface="Verdana"/>
              <a:buChar char="•"/>
              <a:tabLst>
                <a:tab pos="153035" algn="l"/>
              </a:tabLst>
            </a:pPr>
            <a:r>
              <a:rPr sz="1000" spc="-5" dirty="0">
                <a:latin typeface="Times New Roman"/>
                <a:cs typeface="Times New Roman"/>
              </a:rPr>
              <a:t>As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result,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message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sent 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host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broadcast</a:t>
            </a:r>
            <a:r>
              <a:rPr sz="1000" spc="5" dirty="0">
                <a:latin typeface="Times New Roman"/>
                <a:cs typeface="Times New Roman"/>
              </a:rPr>
              <a:t> 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10" dirty="0">
                <a:latin typeface="Times New Roman"/>
                <a:cs typeface="Times New Roman"/>
              </a:rPr>
              <a:t> devices,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but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the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addressed-device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will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respond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message.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565" y="116141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023745" y="2866389"/>
            <a:ext cx="3800475" cy="4182745"/>
            <a:chOff x="2023745" y="2866389"/>
            <a:chExt cx="3800475" cy="41827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3745" y="2866389"/>
              <a:ext cx="3800475" cy="40100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0005" y="6896734"/>
              <a:ext cx="2400299" cy="1524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157986"/>
            <a:ext cx="5974080" cy="6170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US</a:t>
            </a:r>
            <a:r>
              <a:rPr sz="1000" b="1" spc="5" dirty="0">
                <a:latin typeface="Times New Roman"/>
                <a:cs typeface="Times New Roman"/>
              </a:rPr>
              <a:t>B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ADDR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SSI</a:t>
            </a:r>
            <a:r>
              <a:rPr sz="1000" b="1" spc="-5" dirty="0">
                <a:latin typeface="Times New Roman"/>
                <a:cs typeface="Times New Roman"/>
              </a:rPr>
              <a:t>N</a:t>
            </a:r>
            <a:r>
              <a:rPr sz="1000" b="1" spc="5" dirty="0">
                <a:latin typeface="Times New Roman"/>
                <a:cs typeface="Times New Roman"/>
              </a:rPr>
              <a:t>G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may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hub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3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USB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assigned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7-bit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  <a:spcBef>
                <a:spcPts val="20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local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USB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tree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related</a:t>
            </a:r>
            <a:r>
              <a:rPr sz="1000" spc="-10" dirty="0">
                <a:latin typeface="Times New Roman"/>
                <a:cs typeface="Times New Roman"/>
              </a:rPr>
              <a:t> 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way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processor-bus.</a:t>
            </a:r>
            <a:endParaRPr sz="1000">
              <a:latin typeface="Times New Roman"/>
              <a:cs typeface="Times New Roman"/>
            </a:endParaRPr>
          </a:p>
          <a:p>
            <a:pPr marL="137160" indent="-125095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37795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hub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have</a:t>
            </a:r>
            <a:r>
              <a:rPr sz="1000" spc="5" dirty="0">
                <a:latin typeface="Times New Roman"/>
                <a:cs typeface="Times New Roman"/>
              </a:rPr>
              <a:t> any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number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other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hubs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assigned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arbitrarily.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first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hub,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when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powered-on,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0.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50"/>
              </a:lnSpc>
              <a:spcBef>
                <a:spcPts val="105"/>
              </a:spcBef>
              <a:buFont typeface="Verdana"/>
              <a:buChar char="•"/>
              <a:tabLst>
                <a:tab pos="132080" algn="l"/>
              </a:tabLst>
            </a:pPr>
            <a:r>
              <a:rPr sz="1000" dirty="0">
                <a:latin typeface="Times New Roman"/>
                <a:cs typeface="Times New Roman"/>
              </a:rPr>
              <a:t>The hardware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10" dirty="0">
                <a:latin typeface="Times New Roman"/>
                <a:cs typeface="Times New Roman"/>
              </a:rPr>
              <a:t>hub </a:t>
            </a:r>
            <a:r>
              <a:rPr sz="1000" spc="-5" dirty="0">
                <a:latin typeface="Times New Roman"/>
                <a:cs typeface="Times New Roman"/>
              </a:rPr>
              <a:t>detects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device </a:t>
            </a:r>
            <a:r>
              <a:rPr sz="1000" spc="5" dirty="0">
                <a:latin typeface="Times New Roman"/>
                <a:cs typeface="Times New Roman"/>
              </a:rPr>
              <a:t>that </a:t>
            </a:r>
            <a:r>
              <a:rPr sz="1000" spc="10" dirty="0">
                <a:latin typeface="Times New Roman"/>
                <a:cs typeface="Times New Roman"/>
              </a:rPr>
              <a:t>has </a:t>
            </a:r>
            <a:r>
              <a:rPr sz="1000" spc="-10" dirty="0">
                <a:latin typeface="Times New Roman"/>
                <a:cs typeface="Times New Roman"/>
              </a:rPr>
              <a:t>been </a:t>
            </a:r>
            <a:r>
              <a:rPr sz="1000" spc="-5" dirty="0">
                <a:latin typeface="Times New Roman"/>
                <a:cs typeface="Times New Roman"/>
              </a:rPr>
              <a:t>connected, </a:t>
            </a:r>
            <a:r>
              <a:rPr sz="1000" spc="5" dirty="0">
                <a:latin typeface="Times New Roman"/>
                <a:cs typeface="Times New Roman"/>
              </a:rPr>
              <a:t>and </a:t>
            </a:r>
            <a:r>
              <a:rPr sz="1000" spc="-10" dirty="0">
                <a:latin typeface="Times New Roman"/>
                <a:cs typeface="Times New Roman"/>
              </a:rPr>
              <a:t>it </a:t>
            </a:r>
            <a:r>
              <a:rPr sz="1000" dirty="0">
                <a:latin typeface="Times New Roman"/>
                <a:cs typeface="Times New Roman"/>
              </a:rPr>
              <a:t>records this </a:t>
            </a:r>
            <a:r>
              <a:rPr sz="1000" spc="-10" dirty="0">
                <a:latin typeface="Times New Roman"/>
                <a:cs typeface="Times New Roman"/>
              </a:rPr>
              <a:t>fact </a:t>
            </a:r>
            <a:r>
              <a:rPr sz="1000" spc="5" dirty="0">
                <a:latin typeface="Times New Roman"/>
                <a:cs typeface="Times New Roman"/>
              </a:rPr>
              <a:t>as </a:t>
            </a:r>
            <a:r>
              <a:rPr sz="1000" spc="-20" dirty="0">
                <a:latin typeface="Times New Roman"/>
                <a:cs typeface="Times New Roman"/>
              </a:rPr>
              <a:t>part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5" dirty="0">
                <a:latin typeface="Times New Roman"/>
                <a:cs typeface="Times New Roman"/>
              </a:rPr>
              <a:t>its </a:t>
            </a:r>
            <a:r>
              <a:rPr sz="1000" spc="-20" dirty="0">
                <a:latin typeface="Times New Roman"/>
                <a:cs typeface="Times New Roman"/>
              </a:rPr>
              <a:t>own </a:t>
            </a:r>
            <a:r>
              <a:rPr sz="1000" dirty="0">
                <a:latin typeface="Times New Roman"/>
                <a:cs typeface="Times New Roman"/>
              </a:rPr>
              <a:t>status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Periodically,</a:t>
            </a:r>
            <a:r>
              <a:rPr sz="1000" spc="10" dirty="0">
                <a:latin typeface="Times New Roman"/>
                <a:cs typeface="Times New Roman"/>
              </a:rPr>
              <a:t> the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host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polls </a:t>
            </a:r>
            <a:r>
              <a:rPr sz="1000" spc="-10" dirty="0">
                <a:latin typeface="Times New Roman"/>
                <a:cs typeface="Times New Roman"/>
              </a:rPr>
              <a:t>each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hub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10" dirty="0">
                <a:latin typeface="Times New Roman"/>
                <a:cs typeface="Times New Roman"/>
              </a:rPr>
              <a:t>collect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status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learn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about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new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have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been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added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disconnected.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host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new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sequence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commands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reset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signal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corresponding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hub</a:t>
            </a:r>
            <a:r>
              <a:rPr sz="1000" spc="-10" dirty="0">
                <a:latin typeface="Times New Roman"/>
                <a:cs typeface="Times New Roman"/>
              </a:rPr>
              <a:t> port.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about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capabilities.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5" dirty="0">
                <a:latin typeface="Times New Roman"/>
                <a:cs typeface="Times New Roman"/>
              </a:rPr>
              <a:t>send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configuration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device,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10" dirty="0">
                <a:latin typeface="Times New Roman"/>
                <a:cs typeface="Times New Roman"/>
              </a:rPr>
              <a:t>assign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unique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USB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Once</a:t>
            </a:r>
            <a:r>
              <a:rPr sz="1000" spc="-5" dirty="0">
                <a:latin typeface="Times New Roman"/>
                <a:cs typeface="Times New Roman"/>
              </a:rPr>
              <a:t> this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sequence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completed,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begins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normal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operation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responds </a:t>
            </a:r>
            <a:r>
              <a:rPr sz="1000" spc="-5" dirty="0">
                <a:latin typeface="Times New Roman"/>
                <a:cs typeface="Times New Roman"/>
              </a:rPr>
              <a:t>only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new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US</a:t>
            </a:r>
            <a:r>
              <a:rPr sz="1000" b="1" spc="5" dirty="0">
                <a:latin typeface="Times New Roman"/>
                <a:cs typeface="Times New Roman"/>
              </a:rPr>
              <a:t>B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20" dirty="0">
                <a:latin typeface="Times New Roman"/>
                <a:cs typeface="Times New Roman"/>
              </a:rPr>
              <a:t>P</a:t>
            </a:r>
            <a:r>
              <a:rPr sz="1000" b="1" spc="-5" dirty="0">
                <a:latin typeface="Times New Roman"/>
                <a:cs typeface="Times New Roman"/>
              </a:rPr>
              <a:t>R</a:t>
            </a:r>
            <a:r>
              <a:rPr sz="1000" b="1" spc="10" dirty="0">
                <a:latin typeface="Times New Roman"/>
                <a:cs typeface="Times New Roman"/>
              </a:rPr>
              <a:t>O</a:t>
            </a:r>
            <a:r>
              <a:rPr sz="1000" b="1" spc="5" dirty="0">
                <a:latin typeface="Times New Roman"/>
                <a:cs typeface="Times New Roman"/>
              </a:rPr>
              <a:t>T</a:t>
            </a:r>
            <a:r>
              <a:rPr sz="1000" b="1" spc="10" dirty="0">
                <a:latin typeface="Times New Roman"/>
                <a:cs typeface="Times New Roman"/>
              </a:rPr>
              <a:t>O</a:t>
            </a:r>
            <a:r>
              <a:rPr sz="1000" b="1" spc="-30" dirty="0">
                <a:latin typeface="Times New Roman"/>
                <a:cs typeface="Times New Roman"/>
              </a:rPr>
              <a:t>C</a:t>
            </a:r>
            <a:r>
              <a:rPr sz="1000" b="1" spc="10" dirty="0">
                <a:latin typeface="Times New Roman"/>
                <a:cs typeface="Times New Roman"/>
              </a:rPr>
              <a:t>O</a:t>
            </a:r>
            <a:r>
              <a:rPr sz="1000" b="1" dirty="0">
                <a:latin typeface="Times New Roman"/>
                <a:cs typeface="Times New Roman"/>
              </a:rPr>
              <a:t>LS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All</a:t>
            </a:r>
            <a:r>
              <a:rPr sz="1000" spc="-5" dirty="0">
                <a:latin typeface="Times New Roman"/>
                <a:cs typeface="Times New Roman"/>
              </a:rPr>
              <a:t> information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transferred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over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USB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dirty="0">
                <a:latin typeface="Times New Roman"/>
                <a:cs typeface="Times New Roman"/>
              </a:rPr>
              <a:t>organized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packets.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packet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consists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one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more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bytes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many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types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packets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perform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variety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control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functions.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information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transferred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USB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divided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broad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categories:</a:t>
            </a:r>
            <a:r>
              <a:rPr sz="1000" dirty="0">
                <a:latin typeface="Times New Roman"/>
                <a:cs typeface="Times New Roman"/>
              </a:rPr>
              <a:t> 1)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2)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Control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packets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perform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tasks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such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initiate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 transfer.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acknowledging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that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have been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correctly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5" dirty="0">
                <a:latin typeface="Times New Roman"/>
                <a:cs typeface="Times New Roman"/>
              </a:rPr>
              <a:t> indicating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error.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Data-packets carry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delivered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packet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consists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one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more </a:t>
            </a:r>
            <a:r>
              <a:rPr sz="1000" spc="-5" dirty="0">
                <a:latin typeface="Times New Roman"/>
                <a:cs typeface="Times New Roman"/>
              </a:rPr>
              <a:t>fields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containing different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kinds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information.</a:t>
            </a:r>
            <a:endParaRPr sz="1000">
              <a:latin typeface="Times New Roman"/>
              <a:cs typeface="Times New Roman"/>
            </a:endParaRPr>
          </a:p>
          <a:p>
            <a:pPr marL="152400" indent="-140335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53035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first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field</a:t>
            </a:r>
            <a:r>
              <a:rPr sz="1000" spc="-10" dirty="0">
                <a:latin typeface="Times New Roman"/>
                <a:cs typeface="Times New Roman"/>
              </a:rPr>
              <a:t> of </a:t>
            </a:r>
            <a:r>
              <a:rPr sz="1000" spc="10" dirty="0">
                <a:latin typeface="Times New Roman"/>
                <a:cs typeface="Times New Roman"/>
              </a:rPr>
              <a:t>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packet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called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Packet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Identifier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(PID)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which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identifies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type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that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packet.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They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transmitted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twice.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first </a:t>
            </a:r>
            <a:r>
              <a:rPr sz="1000" dirty="0">
                <a:latin typeface="Times New Roman"/>
                <a:cs typeface="Times New Roman"/>
              </a:rPr>
              <a:t>time</a:t>
            </a:r>
            <a:r>
              <a:rPr sz="1000" spc="-5" dirty="0">
                <a:latin typeface="Times New Roman"/>
                <a:cs typeface="Times New Roman"/>
              </a:rPr>
              <a:t> they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are</a:t>
            </a:r>
            <a:r>
              <a:rPr sz="1000" spc="-5" dirty="0">
                <a:latin typeface="Times New Roman"/>
                <a:cs typeface="Times New Roman"/>
              </a:rPr>
              <a:t> sent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their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true</a:t>
            </a:r>
            <a:r>
              <a:rPr sz="1000" spc="-10" dirty="0">
                <a:latin typeface="Times New Roman"/>
                <a:cs typeface="Times New Roman"/>
              </a:rPr>
              <a:t> values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second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time</a:t>
            </a:r>
            <a:r>
              <a:rPr sz="1000" spc="-10" dirty="0">
                <a:latin typeface="Times New Roman"/>
                <a:cs typeface="Times New Roman"/>
              </a:rPr>
              <a:t> with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complemented.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four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PID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identify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16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different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packet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types.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Some control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packets,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such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ACK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(Acknowledge),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consist</a:t>
            </a:r>
            <a:r>
              <a:rPr sz="1000" dirty="0">
                <a:latin typeface="Times New Roman"/>
                <a:cs typeface="Times New Roman"/>
              </a:rPr>
              <a:t> only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PID</a:t>
            </a:r>
            <a:r>
              <a:rPr sz="1000" spc="-10" dirty="0">
                <a:latin typeface="Times New Roman"/>
                <a:cs typeface="Times New Roman"/>
              </a:rPr>
              <a:t> byte.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Control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packets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controlling</a:t>
            </a:r>
            <a:r>
              <a:rPr sz="1000" spc="-10" dirty="0">
                <a:latin typeface="Times New Roman"/>
                <a:cs typeface="Times New Roman"/>
              </a:rPr>
              <a:t> data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transfer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operations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called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Token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Packets.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565" y="116141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320" y="1122298"/>
            <a:ext cx="3105023" cy="22599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157986"/>
            <a:ext cx="6685280" cy="6657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b="1" spc="-20" dirty="0">
                <a:latin typeface="Times New Roman"/>
                <a:cs typeface="Times New Roman"/>
              </a:rPr>
              <a:t>P</a:t>
            </a:r>
            <a:r>
              <a:rPr sz="1000" b="1" spc="5" dirty="0">
                <a:latin typeface="Times New Roman"/>
                <a:cs typeface="Times New Roman"/>
              </a:rPr>
              <a:t>r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1000" b="1" spc="5" dirty="0">
                <a:latin typeface="Times New Roman"/>
                <a:cs typeface="Times New Roman"/>
              </a:rPr>
              <a:t>lem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1: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input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status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5" dirty="0">
                <a:latin typeface="Times New Roman"/>
                <a:cs typeface="Times New Roman"/>
              </a:rPr>
              <a:t> 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interface-circuit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cleared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soon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register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read.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important?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55"/>
              </a:lnSpc>
            </a:pPr>
            <a:r>
              <a:rPr sz="1000" b="1" spc="-5" dirty="0">
                <a:latin typeface="Times New Roman"/>
                <a:cs typeface="Times New Roman"/>
              </a:rPr>
              <a:t>Solution:</a:t>
            </a:r>
            <a:endParaRPr sz="1000">
              <a:latin typeface="Times New Roman"/>
              <a:cs typeface="Times New Roman"/>
            </a:endParaRPr>
          </a:p>
          <a:p>
            <a:pPr marL="469900" marR="82550">
              <a:lnSpc>
                <a:spcPts val="1150"/>
              </a:lnSpc>
              <a:spcBef>
                <a:spcPts val="45"/>
              </a:spcBef>
            </a:pPr>
            <a:r>
              <a:rPr sz="1000" spc="-10" dirty="0">
                <a:latin typeface="Times New Roman"/>
                <a:cs typeface="Times New Roman"/>
              </a:rPr>
              <a:t>After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reading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it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necessary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clear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</a:t>
            </a:r>
            <a:r>
              <a:rPr sz="1000" dirty="0">
                <a:latin typeface="Times New Roman"/>
                <a:cs typeface="Times New Roman"/>
              </a:rPr>
              <a:t> status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flag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before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begins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new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read-operation.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Otherwise,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same input data </a:t>
            </a:r>
            <a:r>
              <a:rPr sz="1000" spc="-10" dirty="0">
                <a:latin typeface="Times New Roman"/>
                <a:cs typeface="Times New Roman"/>
              </a:rPr>
              <a:t>would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second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time.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20" dirty="0">
                <a:latin typeface="Times New Roman"/>
                <a:cs typeface="Times New Roman"/>
              </a:rPr>
              <a:t>P</a:t>
            </a:r>
            <a:r>
              <a:rPr sz="1000" b="1" spc="5" dirty="0">
                <a:latin typeface="Times New Roman"/>
                <a:cs typeface="Times New Roman"/>
              </a:rPr>
              <a:t>r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1000" b="1" spc="5" dirty="0">
                <a:latin typeface="Times New Roman"/>
                <a:cs typeface="Times New Roman"/>
              </a:rPr>
              <a:t>lem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2: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  <a:spcBef>
                <a:spcPts val="25"/>
              </a:spcBef>
            </a:pPr>
            <a:r>
              <a:rPr sz="1000" dirty="0">
                <a:latin typeface="Times New Roman"/>
                <a:cs typeface="Times New Roman"/>
              </a:rPr>
              <a:t>What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difference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between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subroutine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interrupt-service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routine?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50"/>
              </a:lnSpc>
            </a:pPr>
            <a:r>
              <a:rPr sz="1000" b="1" spc="-5" dirty="0">
                <a:latin typeface="Times New Roman"/>
                <a:cs typeface="Times New Roman"/>
              </a:rPr>
              <a:t>Solution:</a:t>
            </a:r>
            <a:endParaRPr sz="1000">
              <a:latin typeface="Times New Roman"/>
              <a:cs typeface="Times New Roman"/>
            </a:endParaRPr>
          </a:p>
          <a:p>
            <a:pPr marL="469900" algn="just">
              <a:lnSpc>
                <a:spcPts val="1140"/>
              </a:lnSpc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subroutine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instruction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perform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function needed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calling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program.</a:t>
            </a:r>
            <a:endParaRPr sz="1000">
              <a:latin typeface="Times New Roman"/>
              <a:cs typeface="Times New Roman"/>
            </a:endParaRPr>
          </a:p>
          <a:p>
            <a:pPr marL="469900" marR="12700" algn="just">
              <a:lnSpc>
                <a:spcPts val="1150"/>
              </a:lnSpc>
              <a:spcBef>
                <a:spcPts val="60"/>
              </a:spcBef>
            </a:pPr>
            <a:r>
              <a:rPr sz="1000" spc="-5" dirty="0">
                <a:latin typeface="Times New Roman"/>
                <a:cs typeface="Times New Roman"/>
              </a:rPr>
              <a:t>An interrupt-service </a:t>
            </a:r>
            <a:r>
              <a:rPr sz="1000" dirty="0">
                <a:latin typeface="Times New Roman"/>
                <a:cs typeface="Times New Roman"/>
              </a:rPr>
              <a:t>routine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initiated </a:t>
            </a:r>
            <a:r>
              <a:rPr sz="1000" dirty="0">
                <a:latin typeface="Times New Roman"/>
                <a:cs typeface="Times New Roman"/>
              </a:rPr>
              <a:t>by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event </a:t>
            </a:r>
            <a:r>
              <a:rPr sz="1000" spc="-10" dirty="0">
                <a:latin typeface="Times New Roman"/>
                <a:cs typeface="Times New Roman"/>
              </a:rPr>
              <a:t>such </a:t>
            </a:r>
            <a:r>
              <a:rPr sz="1000" spc="5" dirty="0">
                <a:latin typeface="Times New Roman"/>
                <a:cs typeface="Times New Roman"/>
              </a:rPr>
              <a:t>as </a:t>
            </a:r>
            <a:r>
              <a:rPr sz="1000" spc="-5" dirty="0">
                <a:latin typeface="Times New Roman"/>
                <a:cs typeface="Times New Roman"/>
              </a:rPr>
              <a:t>an input </a:t>
            </a:r>
            <a:r>
              <a:rPr sz="1000" spc="-10" dirty="0">
                <a:latin typeface="Times New Roman"/>
                <a:cs typeface="Times New Roman"/>
              </a:rPr>
              <a:t>operation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 </a:t>
            </a:r>
            <a:r>
              <a:rPr sz="1000" dirty="0">
                <a:latin typeface="Times New Roman"/>
                <a:cs typeface="Times New Roman"/>
              </a:rPr>
              <a:t>a hardware </a:t>
            </a:r>
            <a:r>
              <a:rPr sz="1000" spc="-10" dirty="0">
                <a:latin typeface="Times New Roman"/>
                <a:cs typeface="Times New Roman"/>
              </a:rPr>
              <a:t>error.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function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it 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performs </a:t>
            </a:r>
            <a:r>
              <a:rPr sz="1000" spc="-5" dirty="0">
                <a:latin typeface="Times New Roman"/>
                <a:cs typeface="Times New Roman"/>
              </a:rPr>
              <a:t>may </a:t>
            </a:r>
            <a:r>
              <a:rPr sz="1000" dirty="0">
                <a:latin typeface="Times New Roman"/>
                <a:cs typeface="Times New Roman"/>
              </a:rPr>
              <a:t>not </a:t>
            </a:r>
            <a:r>
              <a:rPr sz="1000" spc="-10" dirty="0">
                <a:latin typeface="Times New Roman"/>
                <a:cs typeface="Times New Roman"/>
              </a:rPr>
              <a:t>be </a:t>
            </a:r>
            <a:r>
              <a:rPr sz="1000" spc="5" dirty="0">
                <a:latin typeface="Times New Roman"/>
                <a:cs typeface="Times New Roman"/>
              </a:rPr>
              <a:t>at </a:t>
            </a:r>
            <a:r>
              <a:rPr sz="1000" spc="-5" dirty="0">
                <a:latin typeface="Times New Roman"/>
                <a:cs typeface="Times New Roman"/>
              </a:rPr>
              <a:t>all </a:t>
            </a:r>
            <a:r>
              <a:rPr sz="1000" dirty="0">
                <a:latin typeface="Times New Roman"/>
                <a:cs typeface="Times New Roman"/>
              </a:rPr>
              <a:t>related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the program </a:t>
            </a:r>
            <a:r>
              <a:rPr sz="1000" spc="-5" dirty="0">
                <a:latin typeface="Times New Roman"/>
                <a:cs typeface="Times New Roman"/>
              </a:rPr>
              <a:t>being executed </a:t>
            </a:r>
            <a:r>
              <a:rPr sz="1000" spc="5" dirty="0">
                <a:latin typeface="Times New Roman"/>
                <a:cs typeface="Times New Roman"/>
              </a:rPr>
              <a:t>at </a:t>
            </a:r>
            <a:r>
              <a:rPr sz="1000" dirty="0">
                <a:latin typeface="Times New Roman"/>
                <a:cs typeface="Times New Roman"/>
              </a:rPr>
              <a:t>the time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interruption. </a:t>
            </a:r>
            <a:r>
              <a:rPr sz="1000" spc="-10" dirty="0">
                <a:latin typeface="Times New Roman"/>
                <a:cs typeface="Times New Roman"/>
              </a:rPr>
              <a:t>Hence, it </a:t>
            </a:r>
            <a:r>
              <a:rPr sz="1000" dirty="0">
                <a:latin typeface="Times New Roman"/>
                <a:cs typeface="Times New Roman"/>
              </a:rPr>
              <a:t>must not </a:t>
            </a:r>
            <a:r>
              <a:rPr sz="1000" spc="-10" dirty="0">
                <a:latin typeface="Times New Roman"/>
                <a:cs typeface="Times New Roman"/>
              </a:rPr>
              <a:t>affect </a:t>
            </a:r>
            <a:r>
              <a:rPr sz="1000" spc="5" dirty="0">
                <a:latin typeface="Times New Roman"/>
                <a:cs typeface="Times New Roman"/>
              </a:rPr>
              <a:t>any 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status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information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relating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 program.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ts val="1165"/>
              </a:lnSpc>
              <a:spcBef>
                <a:spcPts val="5"/>
              </a:spcBef>
            </a:pPr>
            <a:r>
              <a:rPr sz="1000" b="1" spc="-20" dirty="0">
                <a:latin typeface="Times New Roman"/>
                <a:cs typeface="Times New Roman"/>
              </a:rPr>
              <a:t>P</a:t>
            </a:r>
            <a:r>
              <a:rPr sz="1000" b="1" spc="5" dirty="0">
                <a:latin typeface="Times New Roman"/>
                <a:cs typeface="Times New Roman"/>
              </a:rPr>
              <a:t>r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1000" b="1" spc="5" dirty="0">
                <a:latin typeface="Times New Roman"/>
                <a:cs typeface="Times New Roman"/>
              </a:rPr>
              <a:t>lem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3:</a:t>
            </a:r>
            <a:endParaRPr sz="1000">
              <a:latin typeface="Times New Roman"/>
              <a:cs typeface="Times New Roman"/>
            </a:endParaRPr>
          </a:p>
          <a:p>
            <a:pPr marL="12700" marR="8890" algn="just">
              <a:lnSpc>
                <a:spcPct val="95100"/>
              </a:lnSpc>
              <a:spcBef>
                <a:spcPts val="20"/>
              </a:spcBef>
            </a:pPr>
            <a:r>
              <a:rPr sz="1000" dirty="0">
                <a:latin typeface="Times New Roman"/>
                <a:cs typeface="Times New Roman"/>
              </a:rPr>
              <a:t>Three </a:t>
            </a:r>
            <a:r>
              <a:rPr sz="1000" spc="-10" dirty="0">
                <a:latin typeface="Times New Roman"/>
                <a:cs typeface="Times New Roman"/>
              </a:rPr>
              <a:t>devices </a:t>
            </a:r>
            <a:r>
              <a:rPr sz="1000" spc="-5" dirty="0">
                <a:latin typeface="Times New Roman"/>
                <a:cs typeface="Times New Roman"/>
              </a:rPr>
              <a:t>A, </a:t>
            </a:r>
            <a:r>
              <a:rPr sz="1000" spc="-10" dirty="0">
                <a:latin typeface="Times New Roman"/>
                <a:cs typeface="Times New Roman"/>
              </a:rPr>
              <a:t>B, </a:t>
            </a:r>
            <a:r>
              <a:rPr sz="1000" spc="5" dirty="0">
                <a:latin typeface="Times New Roman"/>
                <a:cs typeface="Times New Roman"/>
              </a:rPr>
              <a:t>&amp; C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5" dirty="0">
                <a:latin typeface="Times New Roman"/>
                <a:cs typeface="Times New Roman"/>
              </a:rPr>
              <a:t>connected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bus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computer. I/O </a:t>
            </a:r>
            <a:r>
              <a:rPr sz="1000" dirty="0">
                <a:latin typeface="Times New Roman"/>
                <a:cs typeface="Times New Roman"/>
              </a:rPr>
              <a:t>transfers </a:t>
            </a:r>
            <a:r>
              <a:rPr sz="1000" spc="-15" dirty="0">
                <a:latin typeface="Times New Roman"/>
                <a:cs typeface="Times New Roman"/>
              </a:rPr>
              <a:t>for </a:t>
            </a:r>
            <a:r>
              <a:rPr sz="1000" spc="-5" dirty="0">
                <a:latin typeface="Times New Roman"/>
                <a:cs typeface="Times New Roman"/>
              </a:rPr>
              <a:t>all </a:t>
            </a:r>
            <a:r>
              <a:rPr sz="1000" dirty="0">
                <a:latin typeface="Times New Roman"/>
                <a:cs typeface="Times New Roman"/>
              </a:rPr>
              <a:t>3 </a:t>
            </a:r>
            <a:r>
              <a:rPr sz="1000" spc="-10" dirty="0">
                <a:latin typeface="Times New Roman"/>
                <a:cs typeface="Times New Roman"/>
              </a:rPr>
              <a:t>devices </a:t>
            </a:r>
            <a:r>
              <a:rPr sz="1000" dirty="0">
                <a:latin typeface="Times New Roman"/>
                <a:cs typeface="Times New Roman"/>
              </a:rPr>
              <a:t>use interrupt </a:t>
            </a:r>
            <a:r>
              <a:rPr sz="1000" spc="-5" dirty="0">
                <a:latin typeface="Times New Roman"/>
                <a:cs typeface="Times New Roman"/>
              </a:rPr>
              <a:t>control. </a:t>
            </a:r>
            <a:r>
              <a:rPr sz="1000" spc="5" dirty="0">
                <a:latin typeface="Times New Roman"/>
                <a:cs typeface="Times New Roman"/>
              </a:rPr>
              <a:t>Interrupt 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nesting </a:t>
            </a:r>
            <a:r>
              <a:rPr sz="1000" spc="-15" dirty="0">
                <a:latin typeface="Times New Roman"/>
                <a:cs typeface="Times New Roman"/>
              </a:rPr>
              <a:t>for </a:t>
            </a:r>
            <a:r>
              <a:rPr sz="1000" spc="-10" dirty="0">
                <a:latin typeface="Times New Roman"/>
                <a:cs typeface="Times New Roman"/>
              </a:rPr>
              <a:t>devices </a:t>
            </a:r>
            <a:r>
              <a:rPr sz="1000" spc="5" dirty="0">
                <a:latin typeface="Times New Roman"/>
                <a:cs typeface="Times New Roman"/>
              </a:rPr>
              <a:t>A &amp; B is </a:t>
            </a:r>
            <a:r>
              <a:rPr sz="1000" dirty="0">
                <a:latin typeface="Times New Roman"/>
                <a:cs typeface="Times New Roman"/>
              </a:rPr>
              <a:t>not </a:t>
            </a:r>
            <a:r>
              <a:rPr sz="1000" spc="-5" dirty="0">
                <a:latin typeface="Times New Roman"/>
                <a:cs typeface="Times New Roman"/>
              </a:rPr>
              <a:t>allowed, but interrupt-requests from </a:t>
            </a:r>
            <a:r>
              <a:rPr sz="1000" spc="5" dirty="0">
                <a:latin typeface="Times New Roman"/>
                <a:cs typeface="Times New Roman"/>
              </a:rPr>
              <a:t>C may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accepted while </a:t>
            </a:r>
            <a:r>
              <a:rPr sz="1000" spc="-10" dirty="0">
                <a:latin typeface="Times New Roman"/>
                <a:cs typeface="Times New Roman"/>
              </a:rPr>
              <a:t>either </a:t>
            </a:r>
            <a:r>
              <a:rPr sz="1000" spc="5" dirty="0">
                <a:latin typeface="Times New Roman"/>
                <a:cs typeface="Times New Roman"/>
              </a:rPr>
              <a:t>A </a:t>
            </a:r>
            <a:r>
              <a:rPr sz="1000" spc="-25" dirty="0">
                <a:latin typeface="Times New Roman"/>
                <a:cs typeface="Times New Roman"/>
              </a:rPr>
              <a:t>or </a:t>
            </a:r>
            <a:r>
              <a:rPr sz="1000" spc="5" dirty="0">
                <a:latin typeface="Times New Roman"/>
                <a:cs typeface="Times New Roman"/>
              </a:rPr>
              <a:t>B is </a:t>
            </a:r>
            <a:r>
              <a:rPr sz="1000" spc="-5" dirty="0">
                <a:latin typeface="Times New Roman"/>
                <a:cs typeface="Times New Roman"/>
              </a:rPr>
              <a:t>being serviced.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Suggest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different </a:t>
            </a:r>
            <a:r>
              <a:rPr sz="1000" spc="-10" dirty="0">
                <a:latin typeface="Times New Roman"/>
                <a:cs typeface="Times New Roman"/>
              </a:rPr>
              <a:t>ways</a:t>
            </a:r>
            <a:r>
              <a:rPr sz="1000" spc="5" dirty="0">
                <a:latin typeface="Times New Roman"/>
                <a:cs typeface="Times New Roman"/>
              </a:rPr>
              <a:t> 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which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accomplished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following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cases:</a:t>
            </a:r>
            <a:endParaRPr sz="1000">
              <a:latin typeface="Times New Roman"/>
              <a:cs typeface="Times New Roman"/>
            </a:endParaRPr>
          </a:p>
          <a:p>
            <a:pPr marL="707390" indent="-238125" algn="just">
              <a:lnSpc>
                <a:spcPct val="100000"/>
              </a:lnSpc>
              <a:buFont typeface="Verdana"/>
              <a:buAutoNum type="alphaLcParenBoth"/>
              <a:tabLst>
                <a:tab pos="708025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computer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line.</a:t>
            </a:r>
            <a:endParaRPr sz="1000">
              <a:latin typeface="Times New Roman"/>
              <a:cs typeface="Times New Roman"/>
            </a:endParaRPr>
          </a:p>
          <a:p>
            <a:pPr marL="12700" marR="81280" indent="457200" algn="just">
              <a:lnSpc>
                <a:spcPts val="1150"/>
              </a:lnSpc>
              <a:spcBef>
                <a:spcPts val="130"/>
              </a:spcBef>
              <a:buFont typeface="Verdana"/>
              <a:buAutoNum type="alphaLcParenBoth"/>
              <a:tabLst>
                <a:tab pos="711200" algn="l"/>
              </a:tabLst>
            </a:pPr>
            <a:r>
              <a:rPr sz="1000" spc="-10" dirty="0">
                <a:latin typeface="Times New Roman"/>
                <a:cs typeface="Times New Roman"/>
              </a:rPr>
              <a:t>Two </a:t>
            </a:r>
            <a:r>
              <a:rPr sz="1000" dirty="0">
                <a:latin typeface="Times New Roman"/>
                <a:cs typeface="Times New Roman"/>
              </a:rPr>
              <a:t>interrupt-request lines </a:t>
            </a:r>
            <a:r>
              <a:rPr sz="1000" spc="-5" dirty="0">
                <a:latin typeface="Times New Roman"/>
                <a:cs typeface="Times New Roman"/>
              </a:rPr>
              <a:t>INTR1 </a:t>
            </a:r>
            <a:r>
              <a:rPr sz="1000" spc="5" dirty="0">
                <a:latin typeface="Times New Roman"/>
                <a:cs typeface="Times New Roman"/>
              </a:rPr>
              <a:t>&amp; </a:t>
            </a:r>
            <a:r>
              <a:rPr sz="1000" spc="-5" dirty="0">
                <a:latin typeface="Times New Roman"/>
                <a:cs typeface="Times New Roman"/>
              </a:rPr>
              <a:t>INTR2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5" dirty="0">
                <a:latin typeface="Times New Roman"/>
                <a:cs typeface="Times New Roman"/>
              </a:rPr>
              <a:t>available, with </a:t>
            </a:r>
            <a:r>
              <a:rPr sz="1000" spc="-10" dirty="0">
                <a:latin typeface="Times New Roman"/>
                <a:cs typeface="Times New Roman"/>
              </a:rPr>
              <a:t>INTR1 </a:t>
            </a:r>
            <a:r>
              <a:rPr sz="1000" dirty="0">
                <a:latin typeface="Times New Roman"/>
                <a:cs typeface="Times New Roman"/>
              </a:rPr>
              <a:t>having higher </a:t>
            </a:r>
            <a:r>
              <a:rPr sz="1000" spc="-5" dirty="0">
                <a:latin typeface="Times New Roman"/>
                <a:cs typeface="Times New Roman"/>
              </a:rPr>
              <a:t>priority. Specify when and </a:t>
            </a:r>
            <a:r>
              <a:rPr sz="1000" dirty="0">
                <a:latin typeface="Times New Roman"/>
                <a:cs typeface="Times New Roman"/>
              </a:rPr>
              <a:t> how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interrupts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enabled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disabled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each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case.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50"/>
              </a:lnSpc>
            </a:pPr>
            <a:r>
              <a:rPr sz="1000" b="1" spc="-5" dirty="0">
                <a:latin typeface="Times New Roman"/>
                <a:cs typeface="Times New Roman"/>
              </a:rPr>
              <a:t>Solution:</a:t>
            </a:r>
            <a:endParaRPr sz="1000">
              <a:latin typeface="Times New Roman"/>
              <a:cs typeface="Times New Roman"/>
            </a:endParaRPr>
          </a:p>
          <a:p>
            <a:pPr marL="469900" marR="15240" algn="just">
              <a:lnSpc>
                <a:spcPts val="1150"/>
              </a:lnSpc>
              <a:spcBef>
                <a:spcPts val="80"/>
              </a:spcBef>
              <a:buFont typeface="Verdana"/>
              <a:buAutoNum type="alphaLcParenBoth"/>
              <a:tabLst>
                <a:tab pos="726440" algn="l"/>
              </a:tabLst>
            </a:pPr>
            <a:r>
              <a:rPr sz="1000" dirty="0">
                <a:latin typeface="Times New Roman"/>
                <a:cs typeface="Times New Roman"/>
              </a:rPr>
              <a:t>Interrupts </a:t>
            </a:r>
            <a:r>
              <a:rPr sz="1000" spc="-5" dirty="0">
                <a:latin typeface="Times New Roman"/>
                <a:cs typeface="Times New Roman"/>
              </a:rPr>
              <a:t>should </a:t>
            </a:r>
            <a:r>
              <a:rPr sz="1000" spc="-1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enabled, except </a:t>
            </a:r>
            <a:r>
              <a:rPr sz="1000" spc="-10" dirty="0">
                <a:latin typeface="Times New Roman"/>
                <a:cs typeface="Times New Roman"/>
              </a:rPr>
              <a:t>when </a:t>
            </a:r>
            <a:r>
              <a:rPr sz="1000" spc="5" dirty="0">
                <a:latin typeface="Times New Roman"/>
                <a:cs typeface="Times New Roman"/>
              </a:rPr>
              <a:t>C is </a:t>
            </a:r>
            <a:r>
              <a:rPr sz="1000" spc="-5" dirty="0">
                <a:latin typeface="Times New Roman"/>
                <a:cs typeface="Times New Roman"/>
              </a:rPr>
              <a:t>being </a:t>
            </a:r>
            <a:r>
              <a:rPr sz="1000" spc="-10" dirty="0">
                <a:latin typeface="Times New Roman"/>
                <a:cs typeface="Times New Roman"/>
              </a:rPr>
              <a:t>serviced.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nesting rules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229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enforced </a:t>
            </a:r>
            <a:r>
              <a:rPr sz="1000" dirty="0">
                <a:latin typeface="Times New Roman"/>
                <a:cs typeface="Times New Roman"/>
              </a:rPr>
              <a:t>by manipulating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interrupt-enable </a:t>
            </a:r>
            <a:r>
              <a:rPr sz="1000" dirty="0">
                <a:latin typeface="Times New Roman"/>
                <a:cs typeface="Times New Roman"/>
              </a:rPr>
              <a:t>flags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interfaces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 and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B.</a:t>
            </a:r>
            <a:endParaRPr sz="1000">
              <a:latin typeface="Times New Roman"/>
              <a:cs typeface="Times New Roman"/>
            </a:endParaRPr>
          </a:p>
          <a:p>
            <a:pPr marL="469900" marR="7620" algn="just">
              <a:lnSpc>
                <a:spcPct val="95000"/>
              </a:lnSpc>
              <a:spcBef>
                <a:spcPts val="55"/>
              </a:spcBef>
              <a:buFont typeface="Verdana"/>
              <a:buAutoNum type="alphaLcParenBoth"/>
              <a:tabLst>
                <a:tab pos="711200" algn="l"/>
              </a:tabLst>
            </a:pPr>
            <a:r>
              <a:rPr sz="1000" spc="5" dirty="0">
                <a:latin typeface="Times New Roman"/>
                <a:cs typeface="Times New Roman"/>
              </a:rPr>
              <a:t>A and B </a:t>
            </a:r>
            <a:r>
              <a:rPr sz="1000" dirty="0">
                <a:latin typeface="Times New Roman"/>
                <a:cs typeface="Times New Roman"/>
              </a:rPr>
              <a:t>should </a:t>
            </a:r>
            <a:r>
              <a:rPr sz="1000" spc="-1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connected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INTR , </a:t>
            </a:r>
            <a:r>
              <a:rPr sz="1000" spc="5" dirty="0">
                <a:latin typeface="Times New Roman"/>
                <a:cs typeface="Times New Roman"/>
              </a:rPr>
              <a:t>and C to </a:t>
            </a:r>
            <a:r>
              <a:rPr sz="1000" spc="-5" dirty="0">
                <a:latin typeface="Times New Roman"/>
                <a:cs typeface="Times New Roman"/>
              </a:rPr>
              <a:t>INTR. </a:t>
            </a:r>
            <a:r>
              <a:rPr sz="1000" spc="-15" dirty="0">
                <a:latin typeface="Times New Roman"/>
                <a:cs typeface="Times New Roman"/>
              </a:rPr>
              <a:t>When </a:t>
            </a:r>
            <a:r>
              <a:rPr sz="1000" spc="-5" dirty="0">
                <a:latin typeface="Times New Roman"/>
                <a:cs typeface="Times New Roman"/>
              </a:rPr>
              <a:t>an </a:t>
            </a:r>
            <a:r>
              <a:rPr sz="1000" dirty="0">
                <a:latin typeface="Times New Roman"/>
                <a:cs typeface="Times New Roman"/>
              </a:rPr>
              <a:t>interrupt-request </a:t>
            </a:r>
            <a:r>
              <a:rPr sz="1000" spc="-20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received from </a:t>
            </a:r>
            <a:r>
              <a:rPr sz="1000" spc="-10" dirty="0">
                <a:latin typeface="Times New Roman"/>
                <a:cs typeface="Times New Roman"/>
              </a:rPr>
              <a:t>either </a:t>
            </a:r>
            <a:r>
              <a:rPr sz="1000" spc="5" dirty="0">
                <a:latin typeface="Times New Roman"/>
                <a:cs typeface="Times New Roman"/>
              </a:rPr>
              <a:t>A </a:t>
            </a:r>
            <a:r>
              <a:rPr sz="1000" spc="-25" dirty="0">
                <a:latin typeface="Times New Roman"/>
                <a:cs typeface="Times New Roman"/>
              </a:rPr>
              <a:t>or </a:t>
            </a:r>
            <a:r>
              <a:rPr sz="1000" spc="-10" dirty="0">
                <a:latin typeface="Times New Roman"/>
                <a:cs typeface="Times New Roman"/>
              </a:rPr>
              <a:t>B, </a:t>
            </a:r>
            <a:r>
              <a:rPr sz="1000" spc="-5" dirty="0">
                <a:latin typeface="Times New Roman"/>
                <a:cs typeface="Times New Roman"/>
              </a:rPr>
              <a:t> interrupts from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other device </a:t>
            </a:r>
            <a:r>
              <a:rPr sz="1000" spc="-5" dirty="0">
                <a:latin typeface="Times New Roman"/>
                <a:cs typeface="Times New Roman"/>
              </a:rPr>
              <a:t>will </a:t>
            </a:r>
            <a:r>
              <a:rPr sz="1000" spc="-1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automatically </a:t>
            </a:r>
            <a:r>
              <a:rPr sz="1000" dirty="0">
                <a:latin typeface="Times New Roman"/>
                <a:cs typeface="Times New Roman"/>
              </a:rPr>
              <a:t>disabled </a:t>
            </a:r>
            <a:r>
              <a:rPr sz="1000" spc="-20" dirty="0">
                <a:latin typeface="Times New Roman"/>
                <a:cs typeface="Times New Roman"/>
              </a:rPr>
              <a:t>until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request </a:t>
            </a:r>
            <a:r>
              <a:rPr sz="1000" spc="5" dirty="0">
                <a:latin typeface="Times New Roman"/>
                <a:cs typeface="Times New Roman"/>
              </a:rPr>
              <a:t>has </a:t>
            </a:r>
            <a:r>
              <a:rPr sz="1000" spc="-10" dirty="0">
                <a:latin typeface="Times New Roman"/>
                <a:cs typeface="Times New Roman"/>
              </a:rPr>
              <a:t>been </a:t>
            </a:r>
            <a:r>
              <a:rPr sz="1000" spc="-5" dirty="0">
                <a:latin typeface="Times New Roman"/>
                <a:cs typeface="Times New Roman"/>
              </a:rPr>
              <a:t>serviced. </a:t>
            </a:r>
            <a:r>
              <a:rPr sz="1000" spc="-10" dirty="0">
                <a:latin typeface="Times New Roman"/>
                <a:cs typeface="Times New Roman"/>
              </a:rPr>
              <a:t>However, </a:t>
            </a:r>
            <a:r>
              <a:rPr sz="1000" dirty="0">
                <a:latin typeface="Times New Roman"/>
                <a:cs typeface="Times New Roman"/>
              </a:rPr>
              <a:t>interrupt-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requests </a:t>
            </a:r>
            <a:r>
              <a:rPr sz="1000" spc="-5" dirty="0">
                <a:latin typeface="Times New Roman"/>
                <a:cs typeface="Times New Roman"/>
              </a:rPr>
              <a:t>from </a:t>
            </a:r>
            <a:r>
              <a:rPr sz="1000" spc="5" dirty="0">
                <a:latin typeface="Times New Roman"/>
                <a:cs typeface="Times New Roman"/>
              </a:rPr>
              <a:t>C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will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always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accepted.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algn="just">
              <a:lnSpc>
                <a:spcPts val="1165"/>
              </a:lnSpc>
            </a:pPr>
            <a:r>
              <a:rPr sz="1000" b="1" spc="-20" dirty="0">
                <a:latin typeface="Times New Roman"/>
                <a:cs typeface="Times New Roman"/>
              </a:rPr>
              <a:t>P</a:t>
            </a:r>
            <a:r>
              <a:rPr sz="1000" b="1" spc="5" dirty="0">
                <a:latin typeface="Times New Roman"/>
                <a:cs typeface="Times New Roman"/>
              </a:rPr>
              <a:t>r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1000" b="1" spc="5" dirty="0">
                <a:latin typeface="Times New Roman"/>
                <a:cs typeface="Times New Roman"/>
              </a:rPr>
              <a:t>lem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4:</a:t>
            </a:r>
            <a:endParaRPr sz="1000">
              <a:latin typeface="Times New Roman"/>
              <a:cs typeface="Times New Roman"/>
            </a:endParaRPr>
          </a:p>
          <a:p>
            <a:pPr marL="12700" marR="8255" algn="just">
              <a:lnSpc>
                <a:spcPct val="96100"/>
              </a:lnSpc>
              <a:spcBef>
                <a:spcPts val="15"/>
              </a:spcBef>
            </a:pPr>
            <a:r>
              <a:rPr sz="1000" spc="-5" dirty="0">
                <a:latin typeface="Times New Roman"/>
                <a:cs typeface="Times New Roman"/>
              </a:rPr>
              <a:t>Consider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computer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which</a:t>
            </a:r>
            <a:r>
              <a:rPr sz="1000" spc="-5" dirty="0">
                <a:latin typeface="Times New Roman"/>
                <a:cs typeface="Times New Roman"/>
              </a:rPr>
              <a:t> several devices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5" dirty="0">
                <a:latin typeface="Times New Roman"/>
                <a:cs typeface="Times New Roman"/>
              </a:rPr>
              <a:t>connected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common </a:t>
            </a:r>
            <a:r>
              <a:rPr sz="1000" dirty="0">
                <a:latin typeface="Times New Roman"/>
                <a:cs typeface="Times New Roman"/>
              </a:rPr>
              <a:t>interrupt-request </a:t>
            </a:r>
            <a:r>
              <a:rPr sz="1000" spc="-5" dirty="0">
                <a:latin typeface="Times New Roman"/>
                <a:cs typeface="Times New Roman"/>
              </a:rPr>
              <a:t>line. Explain </a:t>
            </a:r>
            <a:r>
              <a:rPr sz="1000" dirty="0">
                <a:latin typeface="Times New Roman"/>
                <a:cs typeface="Times New Roman"/>
              </a:rPr>
              <a:t>how </a:t>
            </a:r>
            <a:r>
              <a:rPr sz="1000" spc="-15" dirty="0">
                <a:latin typeface="Times New Roman"/>
                <a:cs typeface="Times New Roman"/>
              </a:rPr>
              <a:t>you</a:t>
            </a:r>
            <a:r>
              <a:rPr sz="1000" spc="2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would arrange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 </a:t>
            </a:r>
            <a:r>
              <a:rPr sz="1000" dirty="0">
                <a:latin typeface="Times New Roman"/>
                <a:cs typeface="Times New Roman"/>
              </a:rPr>
              <a:t>interrupts </a:t>
            </a:r>
            <a:r>
              <a:rPr sz="1000" spc="-5" dirty="0">
                <a:latin typeface="Times New Roman"/>
                <a:cs typeface="Times New Roman"/>
              </a:rPr>
              <a:t>from </a:t>
            </a:r>
            <a:r>
              <a:rPr sz="1000" spc="-10" dirty="0">
                <a:latin typeface="Times New Roman"/>
                <a:cs typeface="Times New Roman"/>
              </a:rPr>
              <a:t>device </a:t>
            </a:r>
            <a:r>
              <a:rPr sz="1000" dirty="0">
                <a:latin typeface="Times New Roman"/>
                <a:cs typeface="Times New Roman"/>
              </a:rPr>
              <a:t>j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accepted before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execution of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interrupt </a:t>
            </a:r>
            <a:r>
              <a:rPr sz="1000" spc="-10" dirty="0">
                <a:latin typeface="Times New Roman"/>
                <a:cs typeface="Times New Roman"/>
              </a:rPr>
              <a:t>service </a:t>
            </a:r>
            <a:r>
              <a:rPr sz="1000" dirty="0">
                <a:latin typeface="Times New Roman"/>
                <a:cs typeface="Times New Roman"/>
              </a:rPr>
              <a:t>routine </a:t>
            </a:r>
            <a:r>
              <a:rPr sz="1000" spc="-15" dirty="0">
                <a:latin typeface="Times New Roman"/>
                <a:cs typeface="Times New Roman"/>
              </a:rPr>
              <a:t>for </a:t>
            </a:r>
            <a:r>
              <a:rPr sz="1000" spc="-10" dirty="0">
                <a:latin typeface="Times New Roman"/>
                <a:cs typeface="Times New Roman"/>
              </a:rPr>
              <a:t>device </a:t>
            </a:r>
            <a:r>
              <a:rPr sz="1000" dirty="0">
                <a:latin typeface="Times New Roman"/>
                <a:cs typeface="Times New Roman"/>
              </a:rPr>
              <a:t>i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dirty="0">
                <a:latin typeface="Times New Roman"/>
                <a:cs typeface="Times New Roman"/>
              </a:rPr>
              <a:t>completed. Comment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particular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times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which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must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enabled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disabled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various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points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system.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0"/>
              </a:lnSpc>
            </a:pPr>
            <a:r>
              <a:rPr sz="1000" b="1" spc="-5" dirty="0">
                <a:latin typeface="Times New Roman"/>
                <a:cs typeface="Times New Roman"/>
              </a:rPr>
              <a:t>Solution:</a:t>
            </a:r>
            <a:endParaRPr sz="1000">
              <a:latin typeface="Times New Roman"/>
              <a:cs typeface="Times New Roman"/>
            </a:endParaRPr>
          </a:p>
          <a:p>
            <a:pPr marL="469900" marR="5080" algn="just">
              <a:lnSpc>
                <a:spcPts val="1150"/>
              </a:lnSpc>
              <a:spcBef>
                <a:spcPts val="40"/>
              </a:spcBef>
            </a:pPr>
            <a:r>
              <a:rPr sz="1000" dirty="0">
                <a:latin typeface="Times New Roman"/>
                <a:cs typeface="Times New Roman"/>
              </a:rPr>
              <a:t>Interrupts are </a:t>
            </a:r>
            <a:r>
              <a:rPr sz="1000" spc="-5" dirty="0">
                <a:latin typeface="Times New Roman"/>
                <a:cs typeface="Times New Roman"/>
              </a:rPr>
              <a:t>disabled before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interrupt-service </a:t>
            </a:r>
            <a:r>
              <a:rPr sz="1000" dirty="0">
                <a:latin typeface="Times New Roman"/>
                <a:cs typeface="Times New Roman"/>
              </a:rPr>
              <a:t>routine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dirty="0">
                <a:latin typeface="Times New Roman"/>
                <a:cs typeface="Times New Roman"/>
              </a:rPr>
              <a:t>entered. </a:t>
            </a:r>
            <a:r>
              <a:rPr sz="1000" spc="-5" dirty="0">
                <a:latin typeface="Times New Roman"/>
                <a:cs typeface="Times New Roman"/>
              </a:rPr>
              <a:t>Once device </a:t>
            </a:r>
            <a:r>
              <a:rPr sz="1000" dirty="0">
                <a:latin typeface="Times New Roman"/>
                <a:cs typeface="Times New Roman"/>
              </a:rPr>
              <a:t>i </a:t>
            </a:r>
            <a:r>
              <a:rPr sz="1000" spc="5" dirty="0">
                <a:latin typeface="Times New Roman"/>
                <a:cs typeface="Times New Roman"/>
              </a:rPr>
              <a:t>turns </a:t>
            </a:r>
            <a:r>
              <a:rPr sz="1000" spc="-15" dirty="0">
                <a:latin typeface="Times New Roman"/>
                <a:cs typeface="Times New Roman"/>
              </a:rPr>
              <a:t>off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 </a:t>
            </a:r>
            <a:r>
              <a:rPr sz="1000" dirty="0">
                <a:latin typeface="Times New Roman"/>
                <a:cs typeface="Times New Roman"/>
              </a:rPr>
              <a:t>interrupt-request,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interrupts may </a:t>
            </a:r>
            <a:r>
              <a:rPr sz="1000" dirty="0">
                <a:latin typeface="Times New Roman"/>
                <a:cs typeface="Times New Roman"/>
              </a:rPr>
              <a:t>be safely enabled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processor. </a:t>
            </a:r>
            <a:r>
              <a:rPr sz="1000" dirty="0">
                <a:latin typeface="Times New Roman"/>
                <a:cs typeface="Times New Roman"/>
              </a:rPr>
              <a:t>If the interface-circuit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device </a:t>
            </a:r>
            <a:r>
              <a:rPr sz="1000" dirty="0">
                <a:latin typeface="Times New Roman"/>
                <a:cs typeface="Times New Roman"/>
              </a:rPr>
              <a:t>i turns </a:t>
            </a:r>
            <a:r>
              <a:rPr sz="1000" spc="-10" dirty="0">
                <a:latin typeface="Times New Roman"/>
                <a:cs typeface="Times New Roman"/>
              </a:rPr>
              <a:t>off </a:t>
            </a:r>
            <a:r>
              <a:rPr sz="1000" spc="5" dirty="0">
                <a:latin typeface="Times New Roman"/>
                <a:cs typeface="Times New Roman"/>
              </a:rPr>
              <a:t>its </a:t>
            </a:r>
            <a:r>
              <a:rPr sz="1000" spc="-5" dirty="0">
                <a:latin typeface="Times New Roman"/>
                <a:cs typeface="Times New Roman"/>
              </a:rPr>
              <a:t>interrupt-request </a:t>
            </a:r>
            <a:r>
              <a:rPr sz="1000" spc="-10" dirty="0">
                <a:latin typeface="Times New Roman"/>
                <a:cs typeface="Times New Roman"/>
              </a:rPr>
              <a:t>when it </a:t>
            </a:r>
            <a:r>
              <a:rPr sz="1000" spc="-5" dirty="0">
                <a:latin typeface="Times New Roman"/>
                <a:cs typeface="Times New Roman"/>
              </a:rPr>
              <a:t> receives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interrupt acknowledge </a:t>
            </a:r>
            <a:r>
              <a:rPr sz="1000" spc="-15" dirty="0">
                <a:latin typeface="Times New Roman"/>
                <a:cs typeface="Times New Roman"/>
              </a:rPr>
              <a:t>signal, </a:t>
            </a:r>
            <a:r>
              <a:rPr sz="1000" spc="-5" dirty="0">
                <a:latin typeface="Times New Roman"/>
                <a:cs typeface="Times New Roman"/>
              </a:rPr>
              <a:t>interrupts may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enabled </a:t>
            </a:r>
            <a:r>
              <a:rPr sz="1000" spc="5" dirty="0">
                <a:latin typeface="Times New Roman"/>
                <a:cs typeface="Times New Roman"/>
              </a:rPr>
              <a:t>at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beginning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interrupt-service </a:t>
            </a:r>
            <a:r>
              <a:rPr sz="1000" dirty="0">
                <a:latin typeface="Times New Roman"/>
                <a:cs typeface="Times New Roman"/>
              </a:rPr>
              <a:t>routine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 device </a:t>
            </a:r>
            <a:r>
              <a:rPr sz="1000" spc="-25" dirty="0">
                <a:latin typeface="Times New Roman"/>
                <a:cs typeface="Times New Roman"/>
              </a:rPr>
              <a:t>i. </a:t>
            </a:r>
            <a:r>
              <a:rPr sz="1000" spc="-10" dirty="0">
                <a:latin typeface="Times New Roman"/>
                <a:cs typeface="Times New Roman"/>
              </a:rPr>
              <a:t>Otherwise,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interrupts </a:t>
            </a:r>
            <a:r>
              <a:rPr sz="1000" spc="-5" dirty="0">
                <a:latin typeface="Times New Roman"/>
                <a:cs typeface="Times New Roman"/>
              </a:rPr>
              <a:t>may </a:t>
            </a:r>
            <a:r>
              <a:rPr sz="1000" dirty="0">
                <a:latin typeface="Times New Roman"/>
                <a:cs typeface="Times New Roman"/>
              </a:rPr>
              <a:t>be enabled </a:t>
            </a:r>
            <a:r>
              <a:rPr sz="1000" spc="-5" dirty="0">
                <a:latin typeface="Times New Roman"/>
                <a:cs typeface="Times New Roman"/>
              </a:rPr>
              <a:t>only after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instruction that causes </a:t>
            </a:r>
            <a:r>
              <a:rPr sz="1000" spc="-10" dirty="0">
                <a:latin typeface="Times New Roman"/>
                <a:cs typeface="Times New Roman"/>
              </a:rPr>
              <a:t>device </a:t>
            </a:r>
            <a:r>
              <a:rPr sz="1000" dirty="0">
                <a:latin typeface="Times New Roman"/>
                <a:cs typeface="Times New Roman"/>
              </a:rPr>
              <a:t>i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5" dirty="0">
                <a:latin typeface="Times New Roman"/>
                <a:cs typeface="Times New Roman"/>
              </a:rPr>
              <a:t>turn</a:t>
            </a:r>
            <a:r>
              <a:rPr sz="1000" spc="24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off </a:t>
            </a:r>
            <a:r>
              <a:rPr sz="1000" spc="5" dirty="0">
                <a:latin typeface="Times New Roman"/>
                <a:cs typeface="Times New Roman"/>
              </a:rPr>
              <a:t>its </a:t>
            </a:r>
            <a:r>
              <a:rPr sz="1000" dirty="0">
                <a:latin typeface="Times New Roman"/>
                <a:cs typeface="Times New Roman"/>
              </a:rPr>
              <a:t>interrupt- 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has </a:t>
            </a:r>
            <a:r>
              <a:rPr sz="1000" spc="-10" dirty="0">
                <a:latin typeface="Times New Roman"/>
                <a:cs typeface="Times New Roman"/>
              </a:rPr>
              <a:t>been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executed.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algn="just">
              <a:lnSpc>
                <a:spcPts val="1165"/>
              </a:lnSpc>
            </a:pPr>
            <a:r>
              <a:rPr sz="1000" b="1" spc="-20" dirty="0">
                <a:latin typeface="Times New Roman"/>
                <a:cs typeface="Times New Roman"/>
              </a:rPr>
              <a:t>P</a:t>
            </a:r>
            <a:r>
              <a:rPr sz="1000" b="1" spc="5" dirty="0">
                <a:latin typeface="Times New Roman"/>
                <a:cs typeface="Times New Roman"/>
              </a:rPr>
              <a:t>r</a:t>
            </a:r>
            <a:r>
              <a:rPr sz="1000" b="1" spc="-25" dirty="0">
                <a:latin typeface="Times New Roman"/>
                <a:cs typeface="Times New Roman"/>
              </a:rPr>
              <a:t>o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1000" b="1" spc="5" dirty="0">
                <a:latin typeface="Times New Roman"/>
                <a:cs typeface="Times New Roman"/>
              </a:rPr>
              <a:t>lem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5:</a:t>
            </a:r>
            <a:endParaRPr sz="1000">
              <a:latin typeface="Times New Roman"/>
              <a:cs typeface="Times New Roman"/>
            </a:endParaRPr>
          </a:p>
          <a:p>
            <a:pPr marL="12700" marR="5715" algn="just">
              <a:lnSpc>
                <a:spcPct val="96000"/>
              </a:lnSpc>
              <a:spcBef>
                <a:spcPts val="15"/>
              </a:spcBef>
            </a:pPr>
            <a:r>
              <a:rPr sz="1000" spc="-5" dirty="0">
                <a:latin typeface="Times New Roman"/>
                <a:cs typeface="Times New Roman"/>
              </a:rPr>
              <a:t>Consider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daisy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arrangement.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Assume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after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generates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interrupt-request,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turns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off </a:t>
            </a:r>
            <a:r>
              <a:rPr sz="1000" spc="5" dirty="0">
                <a:latin typeface="Times New Roman"/>
                <a:cs typeface="Times New Roman"/>
              </a:rPr>
              <a:t>that </a:t>
            </a:r>
            <a:r>
              <a:rPr sz="1000" spc="-5" dirty="0">
                <a:latin typeface="Times New Roman"/>
                <a:cs typeface="Times New Roman"/>
              </a:rPr>
              <a:t>request</a:t>
            </a:r>
            <a:r>
              <a:rPr sz="1000" spc="5" dirty="0">
                <a:latin typeface="Times New Roman"/>
                <a:cs typeface="Times New Roman"/>
              </a:rPr>
              <a:t> as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soon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 </a:t>
            </a:r>
            <a:r>
              <a:rPr sz="1000" spc="-5" dirty="0">
                <a:latin typeface="Times New Roman"/>
                <a:cs typeface="Times New Roman"/>
              </a:rPr>
              <a:t>receives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interrupt acknowledge </a:t>
            </a:r>
            <a:r>
              <a:rPr sz="1000" dirty="0">
                <a:latin typeface="Times New Roman"/>
                <a:cs typeface="Times New Roman"/>
              </a:rPr>
              <a:t>signal. Is it </a:t>
            </a:r>
            <a:r>
              <a:rPr sz="1000" spc="-5" dirty="0">
                <a:latin typeface="Times New Roman"/>
                <a:cs typeface="Times New Roman"/>
              </a:rPr>
              <a:t>still </a:t>
            </a:r>
            <a:r>
              <a:rPr sz="1000" dirty="0">
                <a:latin typeface="Times New Roman"/>
                <a:cs typeface="Times New Roman"/>
              </a:rPr>
              <a:t>necessary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disable interrupts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 </a:t>
            </a:r>
            <a:r>
              <a:rPr sz="1000" spc="-5" dirty="0">
                <a:latin typeface="Times New Roman"/>
                <a:cs typeface="Times New Roman"/>
              </a:rPr>
              <a:t>before entering </a:t>
            </a:r>
            <a:r>
              <a:rPr sz="1000" spc="2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interrupt 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service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routine?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Why?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0"/>
              </a:lnSpc>
            </a:pPr>
            <a:r>
              <a:rPr sz="1000" b="1" spc="-5" dirty="0">
                <a:latin typeface="Times New Roman"/>
                <a:cs typeface="Times New Roman"/>
              </a:rPr>
              <a:t>Solution: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65"/>
              </a:lnSpc>
            </a:pPr>
            <a:r>
              <a:rPr sz="1000" spc="-10" dirty="0">
                <a:latin typeface="Times New Roman"/>
                <a:cs typeface="Times New Roman"/>
              </a:rPr>
              <a:t>Yes,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because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other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may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keep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</a:t>
            </a:r>
            <a:r>
              <a:rPr sz="1000" dirty="0">
                <a:latin typeface="Times New Roman"/>
                <a:cs typeface="Times New Roman"/>
              </a:rPr>
              <a:t> line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asserted.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565" y="116141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9404" y="1157986"/>
            <a:ext cx="4593590" cy="2487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INTERRUPT</a:t>
            </a:r>
            <a:r>
              <a:rPr sz="1000" b="1" spc="-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HARDWARE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buFont typeface="Verdana"/>
              <a:buChar char="•"/>
              <a:tabLst>
                <a:tab pos="151130" algn="l"/>
              </a:tabLst>
            </a:pPr>
            <a:r>
              <a:rPr sz="1000" spc="-10" dirty="0">
                <a:latin typeface="Times New Roman"/>
                <a:cs typeface="Times New Roman"/>
              </a:rPr>
              <a:t>Most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computers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have</a:t>
            </a:r>
            <a:r>
              <a:rPr sz="1000" dirty="0">
                <a:latin typeface="Times New Roman"/>
                <a:cs typeface="Times New Roman"/>
              </a:rPr>
              <a:t> several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that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 </a:t>
            </a:r>
            <a:r>
              <a:rPr sz="1000" spc="-5" dirty="0">
                <a:latin typeface="Times New Roman"/>
                <a:cs typeface="Times New Roman"/>
              </a:rPr>
              <a:t>request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spcBef>
                <a:spcPts val="30"/>
              </a:spcBef>
              <a:buFont typeface="Verdana"/>
              <a:buChar char="•"/>
              <a:tabLst>
                <a:tab pos="1511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single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(IR)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serve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(Figure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4.6).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buFont typeface="Verdana"/>
              <a:buChar char="•"/>
              <a:tabLst>
                <a:tab pos="151130" algn="l"/>
              </a:tabLst>
            </a:pPr>
            <a:r>
              <a:rPr sz="1000" dirty="0">
                <a:latin typeface="Times New Roman"/>
                <a:cs typeface="Times New Roman"/>
              </a:rPr>
              <a:t>All</a:t>
            </a:r>
            <a:r>
              <a:rPr sz="1000" spc="-5" dirty="0">
                <a:latin typeface="Times New Roman"/>
                <a:cs typeface="Times New Roman"/>
              </a:rPr>
              <a:t> 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via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switches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ground.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51130" algn="l"/>
              </a:tabLst>
            </a:pP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closes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associated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switch.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ts val="1190"/>
              </a:lnSpc>
              <a:spcBef>
                <a:spcPts val="75"/>
              </a:spcBef>
              <a:buFont typeface="Verdana"/>
              <a:buChar char="•"/>
              <a:tabLst>
                <a:tab pos="151130" algn="l"/>
              </a:tabLst>
            </a:pPr>
            <a:r>
              <a:rPr sz="1500" baseline="2777" dirty="0">
                <a:latin typeface="Times New Roman"/>
                <a:cs typeface="Times New Roman"/>
              </a:rPr>
              <a:t>Thus, if</a:t>
            </a:r>
            <a:r>
              <a:rPr sz="1500" spc="-15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all</a:t>
            </a:r>
            <a:r>
              <a:rPr sz="1500" baseline="2777" dirty="0">
                <a:latin typeface="Times New Roman"/>
                <a:cs typeface="Times New Roman"/>
              </a:rPr>
              <a:t> IR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signals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are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inactive,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</a:t>
            </a:r>
            <a:r>
              <a:rPr sz="1500" spc="-7" baseline="2777" dirty="0">
                <a:latin typeface="Times New Roman"/>
                <a:cs typeface="Times New Roman"/>
              </a:rPr>
              <a:t> voltage</a:t>
            </a:r>
            <a:r>
              <a:rPr sz="1500" baseline="2777" dirty="0">
                <a:latin typeface="Times New Roman"/>
                <a:cs typeface="Times New Roman"/>
              </a:rPr>
              <a:t> </a:t>
            </a:r>
            <a:r>
              <a:rPr sz="1500" spc="-37" baseline="2777" dirty="0">
                <a:latin typeface="Times New Roman"/>
                <a:cs typeface="Times New Roman"/>
              </a:rPr>
              <a:t>on</a:t>
            </a:r>
            <a:r>
              <a:rPr sz="1500" spc="22" baseline="2777" dirty="0">
                <a:latin typeface="Times New Roman"/>
                <a:cs typeface="Times New Roman"/>
              </a:rPr>
              <a:t> </a:t>
            </a:r>
            <a:r>
              <a:rPr sz="1500" baseline="2777" dirty="0">
                <a:latin typeface="Times New Roman"/>
                <a:cs typeface="Times New Roman"/>
              </a:rPr>
              <a:t>the IR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line</a:t>
            </a:r>
            <a:r>
              <a:rPr sz="1500" spc="-37" baseline="2777" dirty="0">
                <a:latin typeface="Times New Roman"/>
                <a:cs typeface="Times New Roman"/>
              </a:rPr>
              <a:t> </a:t>
            </a:r>
            <a:r>
              <a:rPr sz="1500" spc="-7" baseline="2777" dirty="0">
                <a:latin typeface="Times New Roman"/>
                <a:cs typeface="Times New Roman"/>
              </a:rPr>
              <a:t>will</a:t>
            </a:r>
            <a:r>
              <a:rPr sz="1500" spc="37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be</a:t>
            </a:r>
            <a:r>
              <a:rPr sz="1500" baseline="2777" dirty="0">
                <a:latin typeface="Times New Roman"/>
                <a:cs typeface="Times New Roman"/>
              </a:rPr>
              <a:t> equal </a:t>
            </a:r>
            <a:r>
              <a:rPr sz="1500" spc="7" baseline="2777" dirty="0">
                <a:latin typeface="Times New Roman"/>
                <a:cs typeface="Times New Roman"/>
              </a:rPr>
              <a:t>to</a:t>
            </a:r>
            <a:r>
              <a:rPr sz="1500" spc="-22" baseline="2777" dirty="0">
                <a:latin typeface="Times New Roman"/>
                <a:cs typeface="Times New Roman"/>
              </a:rPr>
              <a:t> </a:t>
            </a:r>
            <a:r>
              <a:rPr sz="1500" spc="-15" baseline="2777" dirty="0">
                <a:latin typeface="Times New Roman"/>
                <a:cs typeface="Times New Roman"/>
              </a:rPr>
              <a:t>V</a:t>
            </a:r>
            <a:r>
              <a:rPr sz="500" spc="-10" dirty="0">
                <a:latin typeface="Times New Roman"/>
                <a:cs typeface="Times New Roman"/>
              </a:rPr>
              <a:t>dd</a:t>
            </a:r>
            <a:r>
              <a:rPr sz="1500" spc="-15" baseline="2777" dirty="0">
                <a:latin typeface="Times New Roman"/>
                <a:cs typeface="Times New Roman"/>
              </a:rPr>
              <a:t>.</a:t>
            </a:r>
            <a:endParaRPr sz="1500" baseline="2777">
              <a:latin typeface="Times New Roman"/>
              <a:cs typeface="Times New Roman"/>
            </a:endParaRPr>
          </a:p>
          <a:p>
            <a:pPr marL="150495" indent="-113030">
              <a:lnSpc>
                <a:spcPts val="1190"/>
              </a:lnSpc>
              <a:buFont typeface="Verdana"/>
              <a:buChar char="•"/>
              <a:tabLst>
                <a:tab pos="1511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interrupt,</a:t>
            </a:r>
            <a:r>
              <a:rPr sz="1000" dirty="0">
                <a:latin typeface="Times New Roman"/>
                <a:cs typeface="Times New Roman"/>
              </a:rPr>
              <a:t> the </a:t>
            </a:r>
            <a:r>
              <a:rPr sz="1000" spc="-5" dirty="0">
                <a:latin typeface="Times New Roman"/>
                <a:cs typeface="Times New Roman"/>
              </a:rPr>
              <a:t>voltage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drops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0.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buFont typeface="Verdana"/>
              <a:buChar char="•"/>
              <a:tabLst>
                <a:tab pos="151130" algn="l"/>
              </a:tabLst>
            </a:pP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causes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INTR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1.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buFont typeface="Verdana"/>
              <a:buChar char="•"/>
              <a:tabLst>
                <a:tab pos="1511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value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logical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individual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devices.</a:t>
            </a:r>
            <a:endParaRPr sz="1000">
              <a:latin typeface="Times New Roman"/>
              <a:cs typeface="Times New Roman"/>
            </a:endParaRPr>
          </a:p>
          <a:p>
            <a:pPr marL="952500">
              <a:lnSpc>
                <a:spcPct val="100000"/>
              </a:lnSpc>
              <a:spcBef>
                <a:spcPts val="30"/>
              </a:spcBef>
            </a:pPr>
            <a:r>
              <a:rPr sz="1350" b="1" baseline="6172" dirty="0">
                <a:latin typeface="Times New Roman"/>
                <a:cs typeface="Times New Roman"/>
              </a:rPr>
              <a:t>I</a:t>
            </a:r>
            <a:r>
              <a:rPr sz="1350" b="1" spc="-7" baseline="6172" dirty="0">
                <a:latin typeface="Times New Roman"/>
                <a:cs typeface="Times New Roman"/>
              </a:rPr>
              <a:t>NTR</a:t>
            </a:r>
            <a:r>
              <a:rPr sz="1350" b="1" spc="15" baseline="6172" dirty="0">
                <a:latin typeface="Times New Roman"/>
                <a:cs typeface="Times New Roman"/>
              </a:rPr>
              <a:t>=</a:t>
            </a:r>
            <a:r>
              <a:rPr sz="1350" b="1" baseline="6172" dirty="0">
                <a:latin typeface="Times New Roman"/>
                <a:cs typeface="Times New Roman"/>
              </a:rPr>
              <a:t>I</a:t>
            </a:r>
            <a:r>
              <a:rPr sz="1350" b="1" spc="-7" baseline="6172" dirty="0">
                <a:latin typeface="Times New Roman"/>
                <a:cs typeface="Times New Roman"/>
              </a:rPr>
              <a:t>NT</a:t>
            </a:r>
            <a:r>
              <a:rPr sz="1350" b="1" spc="-44" baseline="6172" dirty="0">
                <a:latin typeface="Times New Roman"/>
                <a:cs typeface="Times New Roman"/>
              </a:rPr>
              <a:t>R</a:t>
            </a:r>
            <a:r>
              <a:rPr sz="450" b="1" spc="10" dirty="0">
                <a:latin typeface="Times New Roman"/>
                <a:cs typeface="Times New Roman"/>
              </a:rPr>
              <a:t>1</a:t>
            </a:r>
            <a:r>
              <a:rPr sz="1350" b="1" spc="7" baseline="6172" dirty="0">
                <a:latin typeface="Times New Roman"/>
                <a:cs typeface="Times New Roman"/>
              </a:rPr>
              <a:t>+</a:t>
            </a:r>
            <a:r>
              <a:rPr sz="1350" b="1" spc="-7" baseline="6172" dirty="0">
                <a:latin typeface="Times New Roman"/>
                <a:cs typeface="Times New Roman"/>
              </a:rPr>
              <a:t> </a:t>
            </a:r>
            <a:r>
              <a:rPr sz="1350" b="1" baseline="6172" dirty="0">
                <a:latin typeface="Times New Roman"/>
                <a:cs typeface="Times New Roman"/>
              </a:rPr>
              <a:t>I</a:t>
            </a:r>
            <a:r>
              <a:rPr sz="1350" b="1" spc="-7" baseline="6172" dirty="0">
                <a:latin typeface="Times New Roman"/>
                <a:cs typeface="Times New Roman"/>
              </a:rPr>
              <a:t>NT</a:t>
            </a:r>
            <a:r>
              <a:rPr sz="1350" b="1" spc="-44" baseline="6172" dirty="0">
                <a:latin typeface="Times New Roman"/>
                <a:cs typeface="Times New Roman"/>
              </a:rPr>
              <a:t>R</a:t>
            </a:r>
            <a:r>
              <a:rPr sz="450" b="1" spc="10" dirty="0">
                <a:latin typeface="Times New Roman"/>
                <a:cs typeface="Times New Roman"/>
              </a:rPr>
              <a:t>2</a:t>
            </a:r>
            <a:r>
              <a:rPr sz="450" b="1" spc="25" dirty="0">
                <a:latin typeface="Times New Roman"/>
                <a:cs typeface="Times New Roman"/>
              </a:rPr>
              <a:t>+</a:t>
            </a:r>
            <a:r>
              <a:rPr sz="450" b="1" spc="5" dirty="0">
                <a:latin typeface="Times New Roman"/>
                <a:cs typeface="Times New Roman"/>
              </a:rPr>
              <a:t>...........................................</a:t>
            </a:r>
            <a:r>
              <a:rPr sz="450" b="1" dirty="0">
                <a:latin typeface="Times New Roman"/>
                <a:cs typeface="Times New Roman"/>
              </a:rPr>
              <a:t>.</a:t>
            </a:r>
            <a:r>
              <a:rPr sz="450" b="1" spc="-60" dirty="0">
                <a:latin typeface="Times New Roman"/>
                <a:cs typeface="Times New Roman"/>
              </a:rPr>
              <a:t> </a:t>
            </a:r>
            <a:r>
              <a:rPr sz="1350" b="1" spc="15" baseline="6172" dirty="0">
                <a:latin typeface="Times New Roman"/>
                <a:cs typeface="Times New Roman"/>
              </a:rPr>
              <a:t>+</a:t>
            </a:r>
            <a:r>
              <a:rPr sz="1350" b="1" baseline="6172" dirty="0">
                <a:latin typeface="Times New Roman"/>
                <a:cs typeface="Times New Roman"/>
              </a:rPr>
              <a:t>I</a:t>
            </a:r>
            <a:r>
              <a:rPr sz="1350" b="1" spc="-7" baseline="6172" dirty="0">
                <a:latin typeface="Times New Roman"/>
                <a:cs typeface="Times New Roman"/>
              </a:rPr>
              <a:t>NTR</a:t>
            </a:r>
            <a:r>
              <a:rPr sz="450" b="1" dirty="0">
                <a:latin typeface="Times New Roman"/>
                <a:cs typeface="Times New Roman"/>
              </a:rPr>
              <a:t>n</a:t>
            </a:r>
            <a:endParaRPr sz="45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51130" algn="l"/>
              </a:tabLst>
            </a:pPr>
            <a:r>
              <a:rPr sz="1000" spc="5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special gates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known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 </a:t>
            </a:r>
            <a:r>
              <a:rPr sz="1000" spc="-5" dirty="0">
                <a:latin typeface="Times New Roman"/>
                <a:cs typeface="Times New Roman"/>
              </a:rPr>
              <a:t>open-collector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open-drain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used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drive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INTR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511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Output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open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collector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equal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switch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ground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endParaRPr sz="10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20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open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gates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”0</a:t>
            </a:r>
            <a:r>
              <a:rPr sz="1500" baseline="2777" dirty="0">
                <a:latin typeface="Times New Roman"/>
                <a:cs typeface="Times New Roman"/>
              </a:rPr>
              <a:t>‟</a:t>
            </a:r>
            <a:r>
              <a:rPr sz="1500" spc="-7" baseline="2777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state and</a:t>
            </a:r>
            <a:endParaRPr sz="10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50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10" dirty="0">
                <a:latin typeface="Times New Roman"/>
                <a:cs typeface="Times New Roman"/>
              </a:rPr>
              <a:t>closed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gates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input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“1</a:t>
            </a:r>
            <a:r>
              <a:rPr sz="1500" baseline="2777" dirty="0">
                <a:latin typeface="Times New Roman"/>
                <a:cs typeface="Times New Roman"/>
              </a:rPr>
              <a:t>‟</a:t>
            </a:r>
            <a:r>
              <a:rPr sz="1500" spc="-7" baseline="2777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state.</a:t>
            </a:r>
            <a:endParaRPr sz="1000">
              <a:latin typeface="Times New Roman"/>
              <a:cs typeface="Times New Roman"/>
            </a:endParaRPr>
          </a:p>
          <a:p>
            <a:pPr marL="150495" indent="-113030">
              <a:lnSpc>
                <a:spcPts val="1190"/>
              </a:lnSpc>
              <a:spcBef>
                <a:spcPts val="70"/>
              </a:spcBef>
              <a:buFont typeface="Verdana"/>
              <a:buChar char="•"/>
              <a:tabLst>
                <a:tab pos="151130" algn="l"/>
              </a:tabLst>
            </a:pPr>
            <a:r>
              <a:rPr sz="1000" spc="-5" dirty="0">
                <a:latin typeface="Times New Roman"/>
                <a:cs typeface="Times New Roman"/>
              </a:rPr>
              <a:t>Resistor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called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Pull-up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Resistor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because</a:t>
            </a:r>
            <a:endParaRPr sz="1000">
              <a:latin typeface="Times New Roman"/>
              <a:cs typeface="Times New Roman"/>
            </a:endParaRPr>
          </a:p>
          <a:p>
            <a:pPr marL="495300">
              <a:lnSpc>
                <a:spcPts val="1190"/>
              </a:lnSpc>
            </a:pPr>
            <a:r>
              <a:rPr sz="1000" dirty="0">
                <a:latin typeface="Times New Roman"/>
                <a:cs typeface="Times New Roman"/>
              </a:rPr>
              <a:t>it pulls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voltage</a:t>
            </a:r>
            <a:r>
              <a:rPr sz="1000" dirty="0">
                <a:latin typeface="Times New Roman"/>
                <a:cs typeface="Times New Roman"/>
              </a:rPr>
              <a:t> up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high-voltage </a:t>
            </a:r>
            <a:r>
              <a:rPr sz="1000" spc="-5" dirty="0">
                <a:latin typeface="Times New Roman"/>
                <a:cs typeface="Times New Roman"/>
              </a:rPr>
              <a:t>state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when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switches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5" dirty="0">
                <a:latin typeface="Times New Roman"/>
                <a:cs typeface="Times New Roman"/>
              </a:rPr>
              <a:t>open.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6100317"/>
            <a:ext cx="5420360" cy="2490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ENABLING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&amp;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DISABLING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INTERRUPTS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All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computers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fundamentally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should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-5" dirty="0">
                <a:latin typeface="Times New Roman"/>
                <a:cs typeface="Times New Roman"/>
              </a:rPr>
              <a:t> able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enable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disable</a:t>
            </a:r>
            <a:r>
              <a:rPr sz="1000" dirty="0">
                <a:latin typeface="Times New Roman"/>
                <a:cs typeface="Times New Roman"/>
              </a:rPr>
              <a:t> interruptions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desired.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problem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infinite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loop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occurs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due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successive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interruptions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active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INTR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3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mechanisms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solve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problem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infinite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loop: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should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ignore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interrupts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until execution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first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instruction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should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automatically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disable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interrupts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before starting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ts val="1175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has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special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INTR</a:t>
            </a:r>
            <a:r>
              <a:rPr sz="1000" spc="-5" dirty="0">
                <a:latin typeface="Times New Roman"/>
                <a:cs typeface="Times New Roman"/>
              </a:rPr>
              <a:t> line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which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interrupt-handling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circuit.</a:t>
            </a:r>
            <a:endParaRPr sz="1000">
              <a:latin typeface="Times New Roman"/>
              <a:cs typeface="Times New Roman"/>
            </a:endParaRPr>
          </a:p>
          <a:p>
            <a:pPr marL="781050">
              <a:lnSpc>
                <a:spcPts val="1175"/>
              </a:lnSpc>
            </a:pPr>
            <a:r>
              <a:rPr sz="1000" spc="-5" dirty="0">
                <a:latin typeface="Times New Roman"/>
                <a:cs typeface="Times New Roman"/>
              </a:rPr>
              <a:t>Interrupt-circuit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responds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only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leading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edge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signal.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Such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edge-triggered.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Sequence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events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involved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handling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interrupt-request: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5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raises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interrupt-request.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processor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interrupts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currently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executed.</a:t>
            </a:r>
            <a:endParaRPr sz="1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0"/>
              </a:spcBef>
              <a:buFont typeface="Verdana"/>
              <a:buAutoNum type="arabicParenR"/>
              <a:tabLst>
                <a:tab pos="699135" algn="l"/>
              </a:tabLst>
            </a:pPr>
            <a:r>
              <a:rPr sz="1000" dirty="0">
                <a:latin typeface="Times New Roman"/>
                <a:cs typeface="Times New Roman"/>
              </a:rPr>
              <a:t>Interrupts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disabled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changing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bits</a:t>
            </a:r>
            <a:r>
              <a:rPr sz="1000" spc="-10" dirty="0">
                <a:latin typeface="Times New Roman"/>
                <a:cs typeface="Times New Roman"/>
              </a:rPr>
              <a:t> in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status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register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(PS).</a:t>
            </a:r>
            <a:endParaRPr sz="1000">
              <a:latin typeface="Times New Roman"/>
              <a:cs typeface="Times New Roman"/>
            </a:endParaRPr>
          </a:p>
          <a:p>
            <a:pPr marL="695325" lvl="1" indent="-226060">
              <a:lnSpc>
                <a:spcPct val="100000"/>
              </a:lnSpc>
              <a:spcBef>
                <a:spcPts val="30"/>
              </a:spcBef>
              <a:buFont typeface="Verdana"/>
              <a:buAutoNum type="arabicParenR"/>
              <a:tabLst>
                <a:tab pos="69596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been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recognized.</a:t>
            </a:r>
            <a:endParaRPr sz="1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5" dirty="0">
                <a:latin typeface="Times New Roman"/>
                <a:cs typeface="Times New Roman"/>
              </a:rPr>
              <a:t> response,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deactivates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signal.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0"/>
              </a:spcBef>
              <a:buFont typeface="Verdana"/>
              <a:buAutoNum type="arabicParenR" startAt="5"/>
              <a:tabLst>
                <a:tab pos="65278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action</a:t>
            </a:r>
            <a:r>
              <a:rPr sz="1000" spc="-5" dirty="0">
                <a:latin typeface="Times New Roman"/>
                <a:cs typeface="Times New Roman"/>
              </a:rPr>
              <a:t> requested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performed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interrupt-service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routine.</a:t>
            </a:r>
            <a:endParaRPr sz="10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5"/>
              </a:spcBef>
              <a:buFont typeface="Verdana"/>
              <a:buAutoNum type="arabicParenR" startAt="5"/>
              <a:tabLst>
                <a:tab pos="699135" algn="l"/>
              </a:tabLst>
            </a:pPr>
            <a:r>
              <a:rPr sz="1000" dirty="0">
                <a:latin typeface="Times New Roman"/>
                <a:cs typeface="Times New Roman"/>
              </a:rPr>
              <a:t>Interrupts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10" dirty="0">
                <a:latin typeface="Times New Roman"/>
                <a:cs typeface="Times New Roman"/>
              </a:rPr>
              <a:t>enabled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interrupted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resumed.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565" y="116141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0375" y="3677919"/>
            <a:ext cx="4332478" cy="24428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0606" y="9447234"/>
            <a:ext cx="1657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4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768027"/>
            <a:ext cx="8070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spc="-15" dirty="0">
                <a:latin typeface="Verdana"/>
                <a:cs typeface="Verdana"/>
              </a:rPr>
              <a:t>MSRIT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6150" y="9768027"/>
            <a:ext cx="16643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Verdana"/>
                <a:cs typeface="Verdana"/>
              </a:rPr>
              <a:t>Computer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Organization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6006" y="9768027"/>
            <a:ext cx="1149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5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804" y="1212849"/>
            <a:ext cx="5527675" cy="1554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HANDLING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MULTIPLE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DEVICES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While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handling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multiple</a:t>
            </a:r>
            <a:r>
              <a:rPr sz="1000" spc="-10" dirty="0">
                <a:latin typeface="Times New Roman"/>
                <a:cs typeface="Times New Roman"/>
              </a:rPr>
              <a:t> devices,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issues</a:t>
            </a:r>
            <a:r>
              <a:rPr sz="1000" dirty="0">
                <a:latin typeface="Times New Roman"/>
                <a:cs typeface="Times New Roman"/>
              </a:rPr>
              <a:t> concerned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are: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dirty="0">
                <a:latin typeface="Times New Roman"/>
                <a:cs typeface="Times New Roman"/>
              </a:rPr>
              <a:t>How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recognize the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requesting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 interrupt?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dirty="0">
                <a:latin typeface="Times New Roman"/>
                <a:cs typeface="Times New Roman"/>
              </a:rPr>
              <a:t>How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obtain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starting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dirty="0">
                <a:latin typeface="Times New Roman"/>
                <a:cs typeface="Times New Roman"/>
              </a:rPr>
              <a:t> appropriate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ISR?</a:t>
            </a:r>
            <a:endParaRPr sz="1000">
              <a:latin typeface="Times New Roman"/>
              <a:cs typeface="Times New Roman"/>
            </a:endParaRPr>
          </a:p>
          <a:p>
            <a:pPr marL="692150" lvl="1" indent="-222885">
              <a:lnSpc>
                <a:spcPct val="100000"/>
              </a:lnSpc>
              <a:spcBef>
                <a:spcPts val="20"/>
              </a:spcBef>
              <a:buFont typeface="Verdana"/>
              <a:buAutoNum type="arabicParenR"/>
              <a:tabLst>
                <a:tab pos="692785" algn="l"/>
              </a:tabLst>
            </a:pPr>
            <a:r>
              <a:rPr sz="1000" dirty="0">
                <a:latin typeface="Times New Roman"/>
                <a:cs typeface="Times New Roman"/>
              </a:rPr>
              <a:t>Should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allowed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interrupt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while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another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being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serviced?</a:t>
            </a:r>
            <a:endParaRPr sz="1000">
              <a:latin typeface="Times New Roman"/>
              <a:cs typeface="Times New Roman"/>
            </a:endParaRPr>
          </a:p>
          <a:p>
            <a:pPr marL="652780" lvl="1" indent="-182880">
              <a:lnSpc>
                <a:spcPct val="100000"/>
              </a:lnSpc>
              <a:spcBef>
                <a:spcPts val="25"/>
              </a:spcBef>
              <a:buFont typeface="Verdana"/>
              <a:buAutoNum type="arabicParenR"/>
              <a:tabLst>
                <a:tab pos="652780" algn="l"/>
              </a:tabLst>
            </a:pPr>
            <a:r>
              <a:rPr sz="1000" spc="-5" dirty="0">
                <a:latin typeface="Times New Roman"/>
                <a:cs typeface="Times New Roman"/>
              </a:rPr>
              <a:t>H</a:t>
            </a:r>
            <a:r>
              <a:rPr sz="1000" dirty="0">
                <a:latin typeface="Times New Roman"/>
                <a:cs typeface="Times New Roman"/>
              </a:rPr>
              <a:t>ow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10" dirty="0">
                <a:latin typeface="Times New Roman"/>
                <a:cs typeface="Times New Roman"/>
              </a:rPr>
              <a:t> m</a:t>
            </a:r>
            <a:r>
              <a:rPr sz="1000" spc="-50" dirty="0">
                <a:latin typeface="Times New Roman"/>
                <a:cs typeface="Times New Roman"/>
              </a:rPr>
              <a:t>o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20" dirty="0">
                <a:latin typeface="Times New Roman"/>
                <a:cs typeface="Times New Roman"/>
              </a:rPr>
              <a:t>l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us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2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p</a:t>
            </a:r>
            <a:r>
              <a:rPr sz="1000" spc="3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-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qu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e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h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25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d?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Verdana"/>
              <a:buAutoNum type="arabicParenR"/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Times New Roman"/>
                <a:cs typeface="Times New Roman"/>
              </a:rPr>
              <a:t>POLLING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Information needed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determine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whether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requesting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available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status-register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Following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condition-codes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are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used: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0899" y="2765424"/>
            <a:ext cx="250190" cy="441959"/>
            <a:chOff x="1350899" y="2765424"/>
            <a:chExt cx="250190" cy="44195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9667" y="2765424"/>
              <a:ext cx="201168" cy="1402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9667" y="2914776"/>
              <a:ext cx="201168" cy="1402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899" y="3067176"/>
              <a:ext cx="201168" cy="14020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02004" y="2740532"/>
            <a:ext cx="477520" cy="627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575" indent="-143510">
              <a:lnSpc>
                <a:spcPts val="1190"/>
              </a:lnSpc>
              <a:spcBef>
                <a:spcPts val="105"/>
              </a:spcBef>
              <a:buFont typeface="Wingdings"/>
              <a:buChar char=""/>
              <a:tabLst>
                <a:tab pos="156210" algn="l"/>
              </a:tabLst>
            </a:pPr>
            <a:r>
              <a:rPr sz="1000" spc="-5" dirty="0">
                <a:latin typeface="Times New Roman"/>
                <a:cs typeface="Times New Roman"/>
              </a:rPr>
              <a:t>D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Q</a:t>
            </a:r>
            <a:endParaRPr sz="1000">
              <a:latin typeface="Times New Roman"/>
              <a:cs typeface="Times New Roman"/>
            </a:endParaRPr>
          </a:p>
          <a:p>
            <a:pPr marL="155575" indent="-143510">
              <a:lnSpc>
                <a:spcPts val="1190"/>
              </a:lnSpc>
              <a:buFont typeface="Wingdings"/>
              <a:buChar char=""/>
              <a:tabLst>
                <a:tab pos="156210" algn="l"/>
              </a:tabLst>
            </a:pP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dirty="0">
                <a:latin typeface="Times New Roman"/>
                <a:cs typeface="Times New Roman"/>
              </a:rPr>
              <a:t>I</a:t>
            </a:r>
            <a:r>
              <a:rPr sz="1000" spc="-20" dirty="0">
                <a:latin typeface="Times New Roman"/>
                <a:cs typeface="Times New Roman"/>
              </a:rPr>
              <a:t>R</a:t>
            </a:r>
            <a:r>
              <a:rPr sz="1000" spc="5" dirty="0">
                <a:latin typeface="Times New Roman"/>
                <a:cs typeface="Times New Roman"/>
              </a:rPr>
              <a:t>Q</a:t>
            </a:r>
            <a:endParaRPr sz="1000">
              <a:latin typeface="Times New Roman"/>
              <a:cs typeface="Times New Roman"/>
            </a:endParaRPr>
          </a:p>
          <a:p>
            <a:pPr marL="155575" indent="-143510">
              <a:lnSpc>
                <a:spcPts val="1175"/>
              </a:lnSpc>
              <a:buFont typeface="Wingdings"/>
              <a:buChar char=""/>
              <a:tabLst>
                <a:tab pos="156210" algn="l"/>
              </a:tabLst>
            </a:pPr>
            <a:r>
              <a:rPr sz="1000" dirty="0">
                <a:latin typeface="Times New Roman"/>
                <a:cs typeface="Times New Roman"/>
              </a:rPr>
              <a:t>KEN</a:t>
            </a:r>
            <a:endParaRPr sz="1000">
              <a:latin typeface="Times New Roman"/>
              <a:cs typeface="Times New Roman"/>
            </a:endParaRPr>
          </a:p>
          <a:p>
            <a:pPr marL="155575" indent="-143510">
              <a:lnSpc>
                <a:spcPts val="1175"/>
              </a:lnSpc>
              <a:buFont typeface="Wingdings"/>
              <a:buChar char=""/>
              <a:tabLst>
                <a:tab pos="156210" algn="l"/>
              </a:tabLst>
            </a:pPr>
            <a:r>
              <a:rPr sz="1000" dirty="0">
                <a:latin typeface="Times New Roman"/>
                <a:cs typeface="Times New Roman"/>
              </a:rPr>
              <a:t>DEN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899" y="3213480"/>
            <a:ext cx="201168" cy="14020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72311" y="2740532"/>
            <a:ext cx="1624330" cy="6273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48260">
              <a:lnSpc>
                <a:spcPct val="99000"/>
              </a:lnSpc>
              <a:spcBef>
                <a:spcPts val="120"/>
              </a:spcBef>
            </a:pPr>
            <a:r>
              <a:rPr sz="1000" spc="-5" dirty="0">
                <a:latin typeface="Times New Roman"/>
                <a:cs typeface="Times New Roman"/>
              </a:rPr>
              <a:t>Interrupt-request </a:t>
            </a:r>
            <a:r>
              <a:rPr sz="1000" spc="-15" dirty="0">
                <a:latin typeface="Times New Roman"/>
                <a:cs typeface="Times New Roman"/>
              </a:rPr>
              <a:t>for </a:t>
            </a:r>
            <a:r>
              <a:rPr sz="1000" spc="-10" dirty="0">
                <a:latin typeface="Times New Roman"/>
                <a:cs typeface="Times New Roman"/>
              </a:rPr>
              <a:t>display. 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I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rrup</a:t>
            </a:r>
            <a:r>
              <a:rPr sz="1000" spc="10" dirty="0">
                <a:latin typeface="Times New Roman"/>
                <a:cs typeface="Times New Roman"/>
              </a:rPr>
              <a:t>t</a:t>
            </a:r>
            <a:r>
              <a:rPr sz="1000" spc="-25" dirty="0">
                <a:latin typeface="Times New Roman"/>
                <a:cs typeface="Times New Roman"/>
              </a:rPr>
              <a:t>-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qu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fo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-10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k</a:t>
            </a:r>
            <a:r>
              <a:rPr sz="1000" spc="5" dirty="0">
                <a:latin typeface="Times New Roman"/>
                <a:cs typeface="Times New Roman"/>
              </a:rPr>
              <a:t>e</a:t>
            </a:r>
            <a:r>
              <a:rPr sz="1000" spc="-50" dirty="0">
                <a:latin typeface="Times New Roman"/>
                <a:cs typeface="Times New Roman"/>
              </a:rPr>
              <a:t>y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d.  keyboardenable.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Times New Roman"/>
                <a:cs typeface="Times New Roman"/>
              </a:rPr>
              <a:t>DisplayEnable.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2275" y="3359784"/>
            <a:ext cx="195072" cy="14020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899" y="3668013"/>
            <a:ext cx="201168" cy="1402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8098" y="3814317"/>
            <a:ext cx="201168" cy="14020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6785" y="3960621"/>
            <a:ext cx="195072" cy="14020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44804" y="3334892"/>
            <a:ext cx="4848225" cy="154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2775" indent="-14351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613410" algn="l"/>
                <a:tab pos="1377950" algn="l"/>
              </a:tabLst>
            </a:pPr>
            <a:r>
              <a:rPr sz="1000" spc="-5" dirty="0">
                <a:latin typeface="Times New Roman"/>
                <a:cs typeface="Times New Roman"/>
              </a:rPr>
              <a:t>SIN,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SOUT	</a:t>
            </a:r>
            <a:r>
              <a:rPr sz="1000" spc="5" dirty="0">
                <a:latin typeface="Times New Roman"/>
                <a:cs typeface="Times New Roman"/>
              </a:rPr>
              <a:t>statusflags.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input </a:t>
            </a:r>
            <a:r>
              <a:rPr sz="1000" spc="-10" dirty="0">
                <a:latin typeface="Times New Roman"/>
                <a:cs typeface="Times New Roman"/>
              </a:rPr>
              <a:t>device,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status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flag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  <a:spcBef>
                <a:spcPts val="5"/>
              </a:spcBef>
              <a:tabLst>
                <a:tab pos="1040130" algn="l"/>
              </a:tabLst>
            </a:pPr>
            <a:r>
              <a:rPr sz="1000" dirty="0">
                <a:latin typeface="Times New Roman"/>
                <a:cs typeface="Times New Roman"/>
              </a:rPr>
              <a:t>SIN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= 1	</a:t>
            </a:r>
            <a:r>
              <a:rPr sz="1000" spc="-10" dirty="0">
                <a:latin typeface="Times New Roman"/>
                <a:cs typeface="Times New Roman"/>
              </a:rPr>
              <a:t>when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character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entered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keyboard.</a:t>
            </a:r>
            <a:endParaRPr sz="1000">
              <a:latin typeface="Times New Roman"/>
              <a:cs typeface="Times New Roman"/>
            </a:endParaRPr>
          </a:p>
          <a:p>
            <a:pPr marL="927100">
              <a:lnSpc>
                <a:spcPts val="1150"/>
              </a:lnSpc>
              <a:tabLst>
                <a:tab pos="1497330" algn="l"/>
              </a:tabLst>
            </a:pPr>
            <a:r>
              <a:rPr sz="1000" dirty="0">
                <a:latin typeface="Times New Roman"/>
                <a:cs typeface="Times New Roman"/>
              </a:rPr>
              <a:t>SIN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= 0	</a:t>
            </a:r>
            <a:r>
              <a:rPr sz="1000" spc="-10" dirty="0">
                <a:latin typeface="Times New Roman"/>
                <a:cs typeface="Times New Roman"/>
              </a:rPr>
              <a:t>when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character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read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by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processor.</a:t>
            </a:r>
            <a:endParaRPr sz="1000">
              <a:latin typeface="Times New Roman"/>
              <a:cs typeface="Times New Roman"/>
            </a:endParaRPr>
          </a:p>
          <a:p>
            <a:pPr marL="1384300">
              <a:lnSpc>
                <a:spcPts val="1175"/>
              </a:lnSpc>
              <a:tabLst>
                <a:tab pos="1902460" algn="l"/>
              </a:tabLst>
            </a:pPr>
            <a:r>
              <a:rPr sz="1000" spc="-5" dirty="0">
                <a:latin typeface="Times New Roman"/>
                <a:cs typeface="Times New Roman"/>
              </a:rPr>
              <a:t>IRQ=1	when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raises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(Figure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4.3).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4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Simplest way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identify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interrupting-device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have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ISR</a:t>
            </a:r>
            <a:r>
              <a:rPr sz="1000" spc="-5" dirty="0">
                <a:latin typeface="Times New Roman"/>
                <a:cs typeface="Times New Roman"/>
              </a:rPr>
              <a:t> poll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connected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first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encountered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IRQ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serviced.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After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servicing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first </a:t>
            </a:r>
            <a:r>
              <a:rPr sz="1000" spc="-10" dirty="0">
                <a:latin typeface="Times New Roman"/>
                <a:cs typeface="Times New Roman"/>
              </a:rPr>
              <a:t>device,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next requests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may</a:t>
            </a:r>
            <a:r>
              <a:rPr sz="1000" spc="-10" dirty="0">
                <a:latin typeface="Times New Roman"/>
                <a:cs typeface="Times New Roman"/>
              </a:rPr>
              <a:t> be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serviced.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buFont typeface="Verdana"/>
              <a:buChar char="•"/>
              <a:tabLst>
                <a:tab pos="1257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Advantage: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Simple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-5" dirty="0">
                <a:latin typeface="Times New Roman"/>
                <a:cs typeface="Times New Roman"/>
              </a:rPr>
              <a:t> easy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b="1" spc="-5" dirty="0">
                <a:latin typeface="Times New Roman"/>
                <a:cs typeface="Times New Roman"/>
              </a:rPr>
              <a:t>Disadvantage: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More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time </a:t>
            </a:r>
            <a:r>
              <a:rPr sz="1000" spc="-5" dirty="0">
                <a:latin typeface="Times New Roman"/>
                <a:cs typeface="Times New Roman"/>
              </a:rPr>
              <a:t>spent</a:t>
            </a:r>
            <a:r>
              <a:rPr sz="1000" dirty="0">
                <a:latin typeface="Times New Roman"/>
                <a:cs typeface="Times New Roman"/>
              </a:rPr>
              <a:t> polling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IRQ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565" y="121856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4379" y="5083809"/>
            <a:ext cx="3493643" cy="191960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4255" y="7160831"/>
            <a:ext cx="5511800" cy="23525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100074"/>
            <a:ext cx="5039995" cy="2472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V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5" dirty="0">
                <a:latin typeface="Times New Roman"/>
                <a:cs typeface="Times New Roman"/>
              </a:rPr>
              <a:t>C</a:t>
            </a:r>
            <a:r>
              <a:rPr sz="1000" b="1" spc="5" dirty="0">
                <a:latin typeface="Times New Roman"/>
                <a:cs typeface="Times New Roman"/>
              </a:rPr>
              <a:t>T</a:t>
            </a:r>
            <a:r>
              <a:rPr sz="1000" b="1" spc="10" dirty="0">
                <a:latin typeface="Times New Roman"/>
                <a:cs typeface="Times New Roman"/>
              </a:rPr>
              <a:t>O</a:t>
            </a:r>
            <a:r>
              <a:rPr sz="1000" b="1" spc="-5" dirty="0">
                <a:latin typeface="Times New Roman"/>
                <a:cs typeface="Times New Roman"/>
              </a:rPr>
              <a:t>R</a:t>
            </a:r>
            <a:r>
              <a:rPr sz="1000" b="1" spc="5" dirty="0">
                <a:latin typeface="Times New Roman"/>
                <a:cs typeface="Times New Roman"/>
              </a:rPr>
              <a:t>ED </a:t>
            </a:r>
            <a:r>
              <a:rPr sz="1000" b="1" spc="-10" dirty="0">
                <a:latin typeface="Times New Roman"/>
                <a:cs typeface="Times New Roman"/>
              </a:rPr>
              <a:t>I</a:t>
            </a:r>
            <a:r>
              <a:rPr sz="1000" b="1" spc="-5" dirty="0">
                <a:latin typeface="Times New Roman"/>
                <a:cs typeface="Times New Roman"/>
              </a:rPr>
              <a:t>N</a:t>
            </a:r>
            <a:r>
              <a:rPr sz="1000" b="1" spc="-20" dirty="0">
                <a:latin typeface="Times New Roman"/>
                <a:cs typeface="Times New Roman"/>
              </a:rPr>
              <a:t>T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5" dirty="0">
                <a:latin typeface="Times New Roman"/>
                <a:cs typeface="Times New Roman"/>
              </a:rPr>
              <a:t>RRU</a:t>
            </a:r>
            <a:r>
              <a:rPr sz="1000" b="1" spc="-20" dirty="0">
                <a:latin typeface="Times New Roman"/>
                <a:cs typeface="Times New Roman"/>
              </a:rPr>
              <a:t>P</a:t>
            </a:r>
            <a:r>
              <a:rPr sz="1000" b="1" dirty="0">
                <a:latin typeface="Times New Roman"/>
                <a:cs typeface="Times New Roman"/>
              </a:rPr>
              <a:t>TS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requesting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identifies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itself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sending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special-code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over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Then,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starts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special-code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indicates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starting-address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special-code length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ranges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4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8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location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pointed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interrupting-device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store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staring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staring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address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interrupt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vector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dirty="0">
                <a:latin typeface="Times New Roman"/>
                <a:cs typeface="Times New Roman"/>
              </a:rPr>
              <a:t>loads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interrupt-vector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PC</a:t>
            </a:r>
            <a:r>
              <a:rPr sz="1000" spc="5" dirty="0">
                <a:latin typeface="Times New Roman"/>
                <a:cs typeface="Times New Roman"/>
              </a:rPr>
              <a:t> &amp;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appropriate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ISR.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ready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receive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interrupt-vector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code,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activates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INTA</a:t>
            </a:r>
            <a:r>
              <a:rPr sz="1000" spc="-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Then,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I/O-device</a:t>
            </a:r>
            <a:r>
              <a:rPr sz="1000" dirty="0">
                <a:latin typeface="Times New Roman"/>
                <a:cs typeface="Times New Roman"/>
              </a:rPr>
              <a:t> responds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sending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interrupt-vector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code</a:t>
            </a:r>
            <a:r>
              <a:rPr sz="1000" spc="5" dirty="0">
                <a:latin typeface="Times New Roman"/>
                <a:cs typeface="Times New Roman"/>
              </a:rPr>
              <a:t> &amp;</a:t>
            </a:r>
            <a:r>
              <a:rPr sz="1000" dirty="0">
                <a:latin typeface="Times New Roman"/>
                <a:cs typeface="Times New Roman"/>
              </a:rPr>
              <a:t> turning</a:t>
            </a:r>
            <a:r>
              <a:rPr sz="1000" spc="-10" dirty="0">
                <a:latin typeface="Times New Roman"/>
                <a:cs typeface="Times New Roman"/>
              </a:rPr>
              <a:t> off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INTR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interrupt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vector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also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includes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new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value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Status</a:t>
            </a:r>
            <a:r>
              <a:rPr sz="1000" spc="-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Register.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Verdana"/>
              <a:buChar char="•"/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</a:pPr>
            <a:r>
              <a:rPr sz="1000" b="1" spc="-5" dirty="0">
                <a:latin typeface="Times New Roman"/>
                <a:cs typeface="Times New Roman"/>
              </a:rPr>
              <a:t>CONTROLLING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DEVICE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REQUESTS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Following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condition-codes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are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used: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899" y="3570096"/>
            <a:ext cx="201168" cy="1402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004" y="3545204"/>
            <a:ext cx="431800" cy="335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156210" algn="l"/>
              </a:tabLst>
            </a:pP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5" dirty="0">
                <a:latin typeface="Times New Roman"/>
                <a:cs typeface="Times New Roman"/>
              </a:rPr>
              <a:t>EN</a:t>
            </a:r>
            <a:endParaRPr sz="1000">
              <a:latin typeface="Times New Roman"/>
              <a:cs typeface="Times New Roman"/>
            </a:endParaRPr>
          </a:p>
          <a:p>
            <a:pPr marL="155575" indent="-143510">
              <a:lnSpc>
                <a:spcPct val="100000"/>
              </a:lnSpc>
              <a:spcBef>
                <a:spcPts val="30"/>
              </a:spcBef>
              <a:buFont typeface="Wingdings"/>
              <a:buChar char=""/>
              <a:tabLst>
                <a:tab pos="156210" algn="l"/>
              </a:tabLst>
            </a:pPr>
            <a:r>
              <a:rPr sz="1000" spc="-5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EN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899" y="3725925"/>
            <a:ext cx="201168" cy="1402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72311" y="3545204"/>
            <a:ext cx="1398905" cy="335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80"/>
              </a:spcBef>
            </a:pPr>
            <a:r>
              <a:rPr sz="1000" spc="-5" dirty="0">
                <a:latin typeface="Times New Roman"/>
                <a:cs typeface="Times New Roman"/>
              </a:rPr>
              <a:t>K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spc="-25" dirty="0">
                <a:latin typeface="Times New Roman"/>
                <a:cs typeface="Times New Roman"/>
              </a:rPr>
              <a:t>y</a:t>
            </a:r>
            <a:r>
              <a:rPr sz="1000" dirty="0">
                <a:latin typeface="Times New Roman"/>
                <a:cs typeface="Times New Roman"/>
              </a:rPr>
              <a:t>b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I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4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</a:t>
            </a:r>
            <a:r>
              <a:rPr sz="1000" spc="20" dirty="0">
                <a:latin typeface="Times New Roman"/>
                <a:cs typeface="Times New Roman"/>
              </a:rPr>
              <a:t>r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-25" dirty="0">
                <a:latin typeface="Times New Roman"/>
                <a:cs typeface="Times New Roman"/>
              </a:rPr>
              <a:t>p</a:t>
            </a:r>
            <a:r>
              <a:rPr sz="1000" dirty="0">
                <a:latin typeface="Times New Roman"/>
                <a:cs typeface="Times New Roman"/>
              </a:rPr>
              <a:t>t</a:t>
            </a:r>
            <a:r>
              <a:rPr sz="1000" spc="-114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.  </a:t>
            </a:r>
            <a:r>
              <a:rPr sz="1000" spc="-5" dirty="0">
                <a:latin typeface="Times New Roman"/>
                <a:cs typeface="Times New Roman"/>
              </a:rPr>
              <a:t>D</a:t>
            </a:r>
            <a:r>
              <a:rPr sz="1000" spc="5" dirty="0">
                <a:latin typeface="Times New Roman"/>
                <a:cs typeface="Times New Roman"/>
              </a:rPr>
              <a:t>i</a:t>
            </a:r>
            <a:r>
              <a:rPr sz="1000" spc="-10" dirty="0">
                <a:latin typeface="Times New Roman"/>
                <a:cs typeface="Times New Roman"/>
              </a:rPr>
              <a:t>s</a:t>
            </a:r>
            <a:r>
              <a:rPr sz="1000" spc="-25" dirty="0">
                <a:latin typeface="Times New Roman"/>
                <a:cs typeface="Times New Roman"/>
              </a:rPr>
              <a:t>p</a:t>
            </a:r>
            <a:r>
              <a:rPr sz="1000" spc="5" dirty="0">
                <a:latin typeface="Times New Roman"/>
                <a:cs typeface="Times New Roman"/>
              </a:rPr>
              <a:t>la</a:t>
            </a:r>
            <a:r>
              <a:rPr sz="1000" dirty="0">
                <a:latin typeface="Times New Roman"/>
                <a:cs typeface="Times New Roman"/>
              </a:rPr>
              <a:t>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rrupt</a:t>
            </a:r>
            <a:r>
              <a:rPr sz="1000" spc="-16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n</a:t>
            </a: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b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e</a:t>
            </a:r>
            <a:r>
              <a:rPr sz="1000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4091" y="3872229"/>
            <a:ext cx="201168" cy="14020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0209" y="4027677"/>
            <a:ext cx="195072" cy="14020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44804" y="3847337"/>
            <a:ext cx="5302250" cy="109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2775" indent="-14351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613410" algn="l"/>
                <a:tab pos="1433195" algn="l"/>
              </a:tabLst>
            </a:pPr>
            <a:r>
              <a:rPr sz="1000" spc="-5" dirty="0">
                <a:latin typeface="Times New Roman"/>
                <a:cs typeface="Times New Roman"/>
              </a:rPr>
              <a:t>KIRQ/DIRQ	Keyboard/Display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unit </a:t>
            </a:r>
            <a:r>
              <a:rPr sz="1000" spc="-5" dirty="0">
                <a:latin typeface="Times New Roman"/>
                <a:cs typeface="Times New Roman"/>
              </a:rPr>
              <a:t>requesting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aninterrupt.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  <a:tab pos="3912235" algn="l"/>
              </a:tabLst>
            </a:pPr>
            <a:r>
              <a:rPr sz="1000" dirty="0">
                <a:latin typeface="Times New Roman"/>
                <a:cs typeface="Times New Roman"/>
              </a:rPr>
              <a:t>There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independent methods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controlling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interrupt-requests.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(IE	interrupt-enable).</a:t>
            </a:r>
            <a:endParaRPr sz="1000">
              <a:latin typeface="Times New Roman"/>
              <a:cs typeface="Times New Roman"/>
            </a:endParaRPr>
          </a:p>
          <a:p>
            <a:pPr marL="213360" indent="-201295">
              <a:lnSpc>
                <a:spcPts val="1175"/>
              </a:lnSpc>
              <a:spcBef>
                <a:spcPts val="50"/>
              </a:spcBef>
              <a:buFont typeface="Verdana"/>
              <a:buAutoNum type="arabicParenR"/>
              <a:tabLst>
                <a:tab pos="213995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A</a:t>
            </a:r>
            <a:r>
              <a:rPr sz="1000" b="1" dirty="0">
                <a:latin typeface="Times New Roman"/>
                <a:cs typeface="Times New Roman"/>
              </a:rPr>
              <a:t>t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25" dirty="0">
                <a:latin typeface="Times New Roman"/>
                <a:cs typeface="Times New Roman"/>
              </a:rPr>
              <a:t>v</a:t>
            </a:r>
            <a:r>
              <a:rPr sz="1000" b="1" spc="-20" dirty="0">
                <a:latin typeface="Times New Roman"/>
                <a:cs typeface="Times New Roman"/>
              </a:rPr>
              <a:t>i</a:t>
            </a:r>
            <a:r>
              <a:rPr sz="1000" b="1" spc="5" dirty="0">
                <a:latin typeface="Times New Roman"/>
                <a:cs typeface="Times New Roman"/>
              </a:rPr>
              <a:t>c</a:t>
            </a:r>
            <a:r>
              <a:rPr sz="1000" b="1" spc="10" dirty="0">
                <a:latin typeface="Times New Roman"/>
                <a:cs typeface="Times New Roman"/>
              </a:rPr>
              <a:t>e</a:t>
            </a:r>
            <a:r>
              <a:rPr sz="1000" b="1" spc="-25" dirty="0">
                <a:latin typeface="Times New Roman"/>
                <a:cs typeface="Times New Roman"/>
              </a:rPr>
              <a:t>-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dirty="0"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  <a:p>
            <a:pPr marL="368935">
              <a:lnSpc>
                <a:spcPts val="1175"/>
              </a:lnSpc>
            </a:pPr>
            <a:r>
              <a:rPr sz="1000" dirty="0">
                <a:latin typeface="Times New Roman"/>
                <a:cs typeface="Times New Roman"/>
              </a:rPr>
              <a:t>IE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control-register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determines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whether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allowed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generate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interrupt-request.</a:t>
            </a:r>
            <a:endParaRPr sz="1000">
              <a:latin typeface="Times New Roman"/>
              <a:cs typeface="Times New Roman"/>
            </a:endParaRPr>
          </a:p>
          <a:p>
            <a:pPr marL="213360" indent="-201295">
              <a:lnSpc>
                <a:spcPct val="100000"/>
              </a:lnSpc>
              <a:buFont typeface="Verdana"/>
              <a:buAutoNum type="arabicParenR" startAt="2"/>
              <a:tabLst>
                <a:tab pos="213995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At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Processor-end</a:t>
            </a:r>
            <a:r>
              <a:rPr sz="1000" spc="-5" dirty="0">
                <a:latin typeface="Times New Roman"/>
                <a:cs typeface="Times New Roman"/>
              </a:rPr>
              <a:t>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-5" dirty="0">
                <a:latin typeface="Times New Roman"/>
                <a:cs typeface="Times New Roman"/>
              </a:rPr>
              <a:t> determined</a:t>
            </a:r>
            <a:r>
              <a:rPr sz="1000" spc="-25" dirty="0">
                <a:latin typeface="Times New Roman"/>
                <a:cs typeface="Times New Roman"/>
              </a:rPr>
              <a:t> by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10" dirty="0">
                <a:latin typeface="Times New Roman"/>
                <a:cs typeface="Times New Roman"/>
              </a:rPr>
              <a:t>IE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bit</a:t>
            </a:r>
            <a:r>
              <a:rPr sz="1000" spc="-10" dirty="0">
                <a:latin typeface="Times New Roman"/>
                <a:cs typeface="Times New Roman"/>
              </a:rPr>
              <a:t> 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PS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register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structure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6565" y="110426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1455" y="5115559"/>
            <a:ext cx="4552950" cy="345097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80606" y="9447234"/>
            <a:ext cx="1657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6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9123" y="2359786"/>
            <a:ext cx="201167" cy="1402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4804" y="1100074"/>
            <a:ext cx="5192395" cy="2646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INTERRUPT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NESTING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5" dirty="0">
                <a:latin typeface="Times New Roman"/>
                <a:cs typeface="Times New Roman"/>
              </a:rPr>
              <a:t>A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multiple-priority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scheme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implemented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using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separate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 </a:t>
            </a:r>
            <a:r>
              <a:rPr sz="1000" spc="-5" dirty="0">
                <a:latin typeface="Times New Roman"/>
                <a:cs typeface="Times New Roman"/>
              </a:rPr>
              <a:t>INTA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each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Each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INTR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line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assigned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different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priority-level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(Figure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4.7).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Priority-level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currently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being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accepts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interrupts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have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higher-priority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than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its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own.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At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time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some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device,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priority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raised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that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Thus, interrupts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devices</a:t>
            </a:r>
            <a:r>
              <a:rPr sz="1000" spc="5" dirty="0">
                <a:latin typeface="Times New Roman"/>
                <a:cs typeface="Times New Roman"/>
              </a:rPr>
              <a:t> at</a:t>
            </a:r>
            <a:r>
              <a:rPr sz="1000" dirty="0">
                <a:latin typeface="Times New Roman"/>
                <a:cs typeface="Times New Roman"/>
              </a:rPr>
              <a:t> the </a:t>
            </a:r>
            <a:r>
              <a:rPr sz="1000" spc="-5" dirty="0">
                <a:latin typeface="Times New Roman"/>
                <a:cs typeface="Times New Roman"/>
              </a:rPr>
              <a:t>same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level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priority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lower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disabled.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Times New Roman"/>
                <a:cs typeface="Times New Roman"/>
              </a:rPr>
              <a:t>Privileged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Instruction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  <a:tab pos="3357245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Processor's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encoded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few </a:t>
            </a:r>
            <a:r>
              <a:rPr sz="1000" spc="-5" dirty="0">
                <a:latin typeface="Times New Roman"/>
                <a:cs typeface="Times New Roman"/>
              </a:rPr>
              <a:t>bits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PS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word.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(PS	</a:t>
            </a:r>
            <a:r>
              <a:rPr sz="1000" spc="-5" dirty="0">
                <a:latin typeface="Times New Roman"/>
                <a:cs typeface="Times New Roman"/>
              </a:rPr>
              <a:t>Processor-Status).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Encoded-bits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dirty="0">
                <a:latin typeface="Times New Roman"/>
                <a:cs typeface="Times New Roman"/>
              </a:rPr>
              <a:t> changed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Privileged</a:t>
            </a:r>
            <a:r>
              <a:rPr sz="1000" b="1" spc="-1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Instructions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write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into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Privileged-instructions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while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running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Supervisor </a:t>
            </a:r>
            <a:r>
              <a:rPr sz="1000" b="1" spc="-5" dirty="0">
                <a:latin typeface="Times New Roman"/>
                <a:cs typeface="Times New Roman"/>
              </a:rPr>
              <a:t>Mode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supervisor-mode</a:t>
            </a:r>
            <a:r>
              <a:rPr sz="1000" dirty="0">
                <a:latin typeface="Times New Roman"/>
                <a:cs typeface="Times New Roman"/>
              </a:rPr>
              <a:t> only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executing operating-system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routines.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</a:pPr>
            <a:r>
              <a:rPr sz="1000" b="1" spc="-5" dirty="0">
                <a:latin typeface="Times New Roman"/>
                <a:cs typeface="Times New Roman"/>
              </a:rPr>
              <a:t>Privileged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Exception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User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cannot</a:t>
            </a:r>
            <a:endParaRPr sz="1000">
              <a:latin typeface="Times New Roman"/>
              <a:cs typeface="Times New Roman"/>
            </a:endParaRPr>
          </a:p>
          <a:p>
            <a:pPr marL="47244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accidently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intentionally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change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priority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disrupt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system-operation.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4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attempt</a:t>
            </a:r>
            <a:r>
              <a:rPr sz="1000" spc="5" dirty="0">
                <a:latin typeface="Times New Roman"/>
                <a:cs typeface="Times New Roman"/>
              </a:rPr>
              <a:t> 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privileged-instruction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while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user-mode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leads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Privileged</a:t>
            </a:r>
            <a:r>
              <a:rPr sz="1000" b="1" spc="-1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Exception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6565" y="110426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6214" y="3980179"/>
            <a:ext cx="4592320" cy="2276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0606" y="9447234"/>
            <a:ext cx="1657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7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042161"/>
            <a:ext cx="5935980" cy="2490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latin typeface="Times New Roman"/>
                <a:cs typeface="Times New Roman"/>
              </a:rPr>
              <a:t>SI</a:t>
            </a:r>
            <a:r>
              <a:rPr sz="1000" b="1" spc="10" dirty="0">
                <a:latin typeface="Times New Roman"/>
                <a:cs typeface="Times New Roman"/>
              </a:rPr>
              <a:t>M</a:t>
            </a:r>
            <a:r>
              <a:rPr sz="1000" b="1" spc="-5" dirty="0">
                <a:latin typeface="Times New Roman"/>
                <a:cs typeface="Times New Roman"/>
              </a:rPr>
              <a:t>U</a:t>
            </a:r>
            <a:r>
              <a:rPr sz="1000" b="1" spc="5" dirty="0">
                <a:latin typeface="Times New Roman"/>
                <a:cs typeface="Times New Roman"/>
              </a:rPr>
              <a:t>LT</a:t>
            </a:r>
            <a:r>
              <a:rPr sz="1000" b="1" spc="-5" dirty="0">
                <a:latin typeface="Times New Roman"/>
                <a:cs typeface="Times New Roman"/>
              </a:rPr>
              <a:t>AN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10" dirty="0">
                <a:latin typeface="Times New Roman"/>
                <a:cs typeface="Times New Roman"/>
              </a:rPr>
              <a:t>O</a:t>
            </a:r>
            <a:r>
              <a:rPr sz="1000" b="1" spc="-5" dirty="0">
                <a:latin typeface="Times New Roman"/>
                <a:cs typeface="Times New Roman"/>
              </a:rPr>
              <a:t>U</a:t>
            </a:r>
            <a:r>
              <a:rPr sz="1000" b="1" dirty="0">
                <a:latin typeface="Times New Roman"/>
                <a:cs typeface="Times New Roman"/>
              </a:rPr>
              <a:t>S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</a:t>
            </a:r>
            <a:r>
              <a:rPr sz="1000" b="1" spc="-20" dirty="0">
                <a:latin typeface="Times New Roman"/>
                <a:cs typeface="Times New Roman"/>
              </a:rPr>
              <a:t>E</a:t>
            </a:r>
            <a:r>
              <a:rPr sz="1000" b="1" spc="35" dirty="0">
                <a:latin typeface="Times New Roman"/>
                <a:cs typeface="Times New Roman"/>
              </a:rPr>
              <a:t>Q</a:t>
            </a:r>
            <a:r>
              <a:rPr sz="1000" b="1" spc="-5" dirty="0">
                <a:latin typeface="Times New Roman"/>
                <a:cs typeface="Times New Roman"/>
              </a:rPr>
              <a:t>U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S</a:t>
            </a:r>
            <a:r>
              <a:rPr sz="1000" b="1" dirty="0">
                <a:latin typeface="Times New Roman"/>
                <a:cs typeface="Times New Roman"/>
              </a:rPr>
              <a:t>TS</a:t>
            </a:r>
            <a:endParaRPr sz="1000">
              <a:latin typeface="Times New Roman"/>
              <a:cs typeface="Times New Roman"/>
            </a:endParaRPr>
          </a:p>
          <a:p>
            <a:pPr marL="140335" indent="-128270">
              <a:lnSpc>
                <a:spcPct val="100000"/>
              </a:lnSpc>
              <a:buFont typeface="Verdana"/>
              <a:buChar char="•"/>
              <a:tabLst>
                <a:tab pos="140970" algn="l"/>
              </a:tabLst>
            </a:pP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must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have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some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mechanisms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decide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which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request</a:t>
            </a:r>
            <a:r>
              <a:rPr sz="1000" spc="5" dirty="0">
                <a:latin typeface="Times New Roman"/>
                <a:cs typeface="Times New Roman"/>
              </a:rPr>
              <a:t> to</a:t>
            </a:r>
            <a:r>
              <a:rPr sz="1000" spc="-5" dirty="0">
                <a:latin typeface="Times New Roman"/>
                <a:cs typeface="Times New Roman"/>
              </a:rPr>
              <a:t> service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simultaneous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requests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arrive.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INTR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-10" dirty="0">
                <a:latin typeface="Times New Roman"/>
                <a:cs typeface="Times New Roman"/>
              </a:rPr>
              <a:t>common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(Figure</a:t>
            </a:r>
            <a:r>
              <a:rPr sz="1000" spc="-5" dirty="0">
                <a:latin typeface="Times New Roman"/>
                <a:cs typeface="Times New Roman"/>
              </a:rPr>
              <a:t> 4.8a).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3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INTA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daisy-chain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fashion.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INTA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signal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propagates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serially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through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several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raise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interrupt-request,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INTR </a:t>
            </a:r>
            <a:r>
              <a:rPr sz="1000" dirty="0">
                <a:latin typeface="Times New Roman"/>
                <a:cs typeface="Times New Roman"/>
              </a:rPr>
              <a:t>line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activated.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Processor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responds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setting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INTA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line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1.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received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1.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Device-1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passes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 </a:t>
            </a:r>
            <a:r>
              <a:rPr sz="1000" spc="-10" dirty="0">
                <a:latin typeface="Times New Roman"/>
                <a:cs typeface="Times New Roman"/>
              </a:rPr>
              <a:t>device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only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does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require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service.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device-1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has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pending-request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interrupt,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device-1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blocks</a:t>
            </a:r>
            <a:r>
              <a:rPr sz="1000" dirty="0">
                <a:latin typeface="Times New Roman"/>
                <a:cs typeface="Times New Roman"/>
              </a:rPr>
              <a:t> INTA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signal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proceeds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put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identifying-code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data-lines.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Device </a:t>
            </a:r>
            <a:r>
              <a:rPr sz="1000" spc="5" dirty="0">
                <a:latin typeface="Times New Roman"/>
                <a:cs typeface="Times New Roman"/>
              </a:rPr>
              <a:t>that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electrically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closest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10" dirty="0">
                <a:latin typeface="Times New Roman"/>
                <a:cs typeface="Times New Roman"/>
              </a:rPr>
              <a:t> has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highest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Advantage: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requires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fewer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wires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than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individual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connections.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</a:pPr>
            <a:r>
              <a:rPr sz="1000" b="1" spc="-5" dirty="0">
                <a:latin typeface="Times New Roman"/>
                <a:cs typeface="Times New Roman"/>
              </a:rPr>
              <a:t>Arrangement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of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Priority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Groups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Here,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are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organized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groups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 </a:t>
            </a:r>
            <a:r>
              <a:rPr sz="1000" spc="-10" dirty="0">
                <a:latin typeface="Times New Roman"/>
                <a:cs typeface="Times New Roman"/>
              </a:rPr>
              <a:t>each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group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 </a:t>
            </a:r>
            <a:r>
              <a:rPr sz="1000" spc="5" dirty="0">
                <a:latin typeface="Times New Roman"/>
                <a:cs typeface="Times New Roman"/>
              </a:rPr>
              <a:t>at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different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level.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Within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group,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devices</a:t>
            </a:r>
            <a:r>
              <a:rPr sz="1000" spc="10" dirty="0">
                <a:latin typeface="Times New Roman"/>
                <a:cs typeface="Times New Roman"/>
              </a:rPr>
              <a:t> are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connected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daisy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chain.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(Figure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4.8b).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565" y="104711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4639" y="3739514"/>
            <a:ext cx="4423664" cy="13284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1310" y="5304789"/>
            <a:ext cx="4309491" cy="27908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0606" y="9447234"/>
            <a:ext cx="1657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8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4804" y="1100074"/>
            <a:ext cx="5547995" cy="1261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" dirty="0">
                <a:latin typeface="Times New Roman"/>
                <a:cs typeface="Times New Roman"/>
              </a:rPr>
              <a:t>EXCEPTIONS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interrupt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event that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causes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be</a:t>
            </a:r>
            <a:r>
              <a:rPr sz="1000" spc="-5" dirty="0">
                <a:latin typeface="Times New Roman"/>
                <a:cs typeface="Times New Roman"/>
              </a:rPr>
              <a:t> suspended</a:t>
            </a:r>
            <a:r>
              <a:rPr sz="1000" spc="5" dirty="0">
                <a:latin typeface="Times New Roman"/>
                <a:cs typeface="Times New Roman"/>
              </a:rPr>
              <a:t> &amp;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another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begin.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Exception</a:t>
            </a:r>
            <a:r>
              <a:rPr sz="1000" b="1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refers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event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causes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interruption.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ex: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I/O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dirty="0">
                <a:latin typeface="Verdana"/>
                <a:cs typeface="Verdana"/>
              </a:rPr>
              <a:t>1.</a:t>
            </a:r>
            <a:r>
              <a:rPr sz="1000" b="1" spc="-5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Recovery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from </a:t>
            </a:r>
            <a:r>
              <a:rPr sz="1000" b="1" dirty="0">
                <a:latin typeface="Times New Roman"/>
                <a:cs typeface="Times New Roman"/>
              </a:rPr>
              <a:t>Errors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These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techniques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ensure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all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hardware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components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properly.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For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ex: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Many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computers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include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 </a:t>
            </a:r>
            <a:r>
              <a:rPr sz="1000" spc="5" dirty="0">
                <a:latin typeface="Times New Roman"/>
                <a:cs typeface="Times New Roman"/>
              </a:rPr>
              <a:t>ECC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memory </a:t>
            </a:r>
            <a:r>
              <a:rPr sz="1000" spc="-10" dirty="0">
                <a:latin typeface="Times New Roman"/>
                <a:cs typeface="Times New Roman"/>
              </a:rPr>
              <a:t>which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allows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detection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errors</a:t>
            </a:r>
            <a:r>
              <a:rPr sz="1000" spc="-10" dirty="0">
                <a:latin typeface="Times New Roman"/>
                <a:cs typeface="Times New Roman"/>
              </a:rPr>
              <a:t> in</a:t>
            </a:r>
            <a:r>
              <a:rPr sz="1000" spc="7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stored-data.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(ECC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6972" y="2207386"/>
            <a:ext cx="201167" cy="1402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25336" y="2182494"/>
            <a:ext cx="8147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Times New Roman"/>
                <a:cs typeface="Times New Roman"/>
              </a:rPr>
              <a:t>Error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Checking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2442" y="2353690"/>
            <a:ext cx="195071" cy="1402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4804" y="2328799"/>
            <a:ext cx="6261100" cy="4624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  <a:tabLst>
                <a:tab pos="1198245" algn="l"/>
              </a:tabLst>
            </a:pPr>
            <a:r>
              <a:rPr sz="1000" spc="-10" dirty="0">
                <a:latin typeface="Times New Roman"/>
                <a:cs typeface="Times New Roman"/>
              </a:rPr>
              <a:t>Code,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ESR	</a:t>
            </a:r>
            <a:r>
              <a:rPr sz="1000" spc="-5" dirty="0">
                <a:latin typeface="Times New Roman"/>
                <a:cs typeface="Times New Roman"/>
              </a:rPr>
              <a:t>Exception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Service</a:t>
            </a:r>
            <a:r>
              <a:rPr sz="1000" spc="18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Routine).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If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error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occurs,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control-hardware</a:t>
            </a:r>
            <a:endParaRPr sz="100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detects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errors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endParaRPr sz="1000">
              <a:latin typeface="Times New Roman"/>
              <a:cs typeface="Times New Roman"/>
            </a:endParaRPr>
          </a:p>
          <a:p>
            <a:pPr marL="512445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informs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raising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exception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initiated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(as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 </a:t>
            </a:r>
            <a:r>
              <a:rPr sz="1000" spc="-5" dirty="0">
                <a:latin typeface="Times New Roman"/>
                <a:cs typeface="Times New Roman"/>
              </a:rPr>
              <a:t>result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errors),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processor.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suspends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being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executed</a:t>
            </a:r>
            <a:r>
              <a:rPr sz="1000" spc="5" dirty="0">
                <a:latin typeface="Times New Roman"/>
                <a:cs typeface="Times New Roman"/>
              </a:rPr>
              <a:t> &amp;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ts val="1175"/>
              </a:lnSpc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starts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ESR.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routine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takes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appropriate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action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recover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dirty="0">
                <a:latin typeface="Times New Roman"/>
                <a:cs typeface="Times New Roman"/>
              </a:rPr>
              <a:t> the</a:t>
            </a:r>
            <a:r>
              <a:rPr sz="1000" spc="-5" dirty="0">
                <a:latin typeface="Times New Roman"/>
                <a:cs typeface="Times New Roman"/>
              </a:rPr>
              <a:t> error.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  <a:spcBef>
                <a:spcPts val="50"/>
              </a:spcBef>
            </a:pPr>
            <a:r>
              <a:rPr sz="1000" b="1" dirty="0">
                <a:latin typeface="Verdana"/>
                <a:cs typeface="Verdana"/>
              </a:rPr>
              <a:t>2.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</a:t>
            </a:r>
            <a:r>
              <a:rPr sz="1000" b="1" spc="5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b</a:t>
            </a:r>
            <a:r>
              <a:rPr sz="1000" b="1" spc="-35" dirty="0">
                <a:latin typeface="Times New Roman"/>
                <a:cs typeface="Times New Roman"/>
              </a:rPr>
              <a:t>u</a:t>
            </a:r>
            <a:r>
              <a:rPr sz="1000" b="1" dirty="0">
                <a:latin typeface="Times New Roman"/>
                <a:cs typeface="Times New Roman"/>
              </a:rPr>
              <a:t>gg</a:t>
            </a:r>
            <a:r>
              <a:rPr sz="1000" b="1" spc="5" dirty="0">
                <a:latin typeface="Times New Roman"/>
                <a:cs typeface="Times New Roman"/>
              </a:rPr>
              <a:t>i</a:t>
            </a:r>
            <a:r>
              <a:rPr sz="1000" b="1" spc="-10" dirty="0">
                <a:latin typeface="Times New Roman"/>
                <a:cs typeface="Times New Roman"/>
              </a:rPr>
              <a:t>n</a:t>
            </a:r>
            <a:r>
              <a:rPr sz="1000" b="1" dirty="0">
                <a:latin typeface="Times New Roman"/>
                <a:cs typeface="Times New Roman"/>
              </a:rPr>
              <a:t>g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9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Debugger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000" spc="5" dirty="0">
                <a:latin typeface="Times New Roman"/>
                <a:cs typeface="Times New Roman"/>
              </a:rPr>
              <a:t>→ 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used</a:t>
            </a:r>
            <a:r>
              <a:rPr sz="1000" spc="5" dirty="0">
                <a:latin typeface="Times New Roman"/>
                <a:cs typeface="Times New Roman"/>
              </a:rPr>
              <a:t> 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find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errors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 and</a:t>
            </a: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000" spc="5" dirty="0">
                <a:latin typeface="Times New Roman"/>
                <a:cs typeface="Times New Roman"/>
              </a:rPr>
              <a:t>→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exceptions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provide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important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facilities:</a:t>
            </a:r>
            <a:r>
              <a:rPr sz="1000" dirty="0">
                <a:latin typeface="Times New Roman"/>
                <a:cs typeface="Times New Roman"/>
              </a:rPr>
              <a:t> i)</a:t>
            </a:r>
            <a:r>
              <a:rPr sz="1000" spc="-5" dirty="0">
                <a:latin typeface="Times New Roman"/>
                <a:cs typeface="Times New Roman"/>
              </a:rPr>
              <a:t> Trace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ii)</a:t>
            </a:r>
            <a:r>
              <a:rPr sz="1000" spc="-5" dirty="0">
                <a:latin typeface="Times New Roman"/>
                <a:cs typeface="Times New Roman"/>
              </a:rPr>
              <a:t> Breakpoints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000" b="1" spc="-10" dirty="0">
                <a:latin typeface="Verdana"/>
                <a:cs typeface="Verdana"/>
              </a:rPr>
              <a:t>i</a:t>
            </a:r>
            <a:r>
              <a:rPr sz="1000" b="1" dirty="0">
                <a:latin typeface="Verdana"/>
                <a:cs typeface="Verdana"/>
              </a:rPr>
              <a:t>)</a:t>
            </a:r>
            <a:r>
              <a:rPr sz="1000" b="1" spc="-30" dirty="0">
                <a:latin typeface="Verdana"/>
                <a:cs typeface="Verdana"/>
              </a:rPr>
              <a:t> </a:t>
            </a:r>
            <a:r>
              <a:rPr sz="1000" b="1" spc="5" dirty="0">
                <a:latin typeface="Times New Roman"/>
                <a:cs typeface="Times New Roman"/>
              </a:rPr>
              <a:t>Tr</a:t>
            </a:r>
            <a:r>
              <a:rPr sz="1000" b="1" dirty="0">
                <a:latin typeface="Times New Roman"/>
                <a:cs typeface="Times New Roman"/>
              </a:rPr>
              <a:t>a</a:t>
            </a:r>
            <a:r>
              <a:rPr sz="1000" b="1" spc="-20" dirty="0">
                <a:latin typeface="Times New Roman"/>
                <a:cs typeface="Times New Roman"/>
              </a:rPr>
              <a:t>c</a:t>
            </a:r>
            <a:r>
              <a:rPr sz="1000" b="1" dirty="0"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50"/>
              </a:lnSpc>
              <a:spcBef>
                <a:spcPts val="7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operating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trace-mode,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exception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occurs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after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every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instruction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(using </a:t>
            </a:r>
            <a:r>
              <a:rPr sz="1000" dirty="0">
                <a:latin typeface="Times New Roman"/>
                <a:cs typeface="Times New Roman"/>
              </a:rPr>
              <a:t>debugging-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ESR).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7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Debugging-program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enables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user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examine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contents </a:t>
            </a:r>
            <a:r>
              <a:rPr sz="1000" spc="-10" dirty="0">
                <a:latin typeface="Times New Roman"/>
                <a:cs typeface="Times New Roman"/>
              </a:rPr>
              <a:t>of</a:t>
            </a:r>
            <a:r>
              <a:rPr sz="1000" dirty="0">
                <a:latin typeface="Times New Roman"/>
                <a:cs typeface="Times New Roman"/>
              </a:rPr>
              <a:t> registers,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memory-locations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and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75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On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return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debugging-program,</a:t>
            </a:r>
            <a:endParaRPr sz="1000">
              <a:latin typeface="Times New Roman"/>
              <a:cs typeface="Times New Roman"/>
            </a:endParaRPr>
          </a:p>
          <a:p>
            <a:pPr marL="927100" marR="2676525" indent="-457834">
              <a:lnSpc>
                <a:spcPts val="115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next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instruction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program being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debugged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executed,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then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debugging-program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activated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again.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95"/>
              </a:lnSpc>
              <a:buFont typeface="Verdana"/>
              <a:buChar char="•"/>
              <a:tabLst>
                <a:tab pos="125730" algn="l"/>
              </a:tabLst>
            </a:pP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trace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exception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disabled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during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5" dirty="0">
                <a:latin typeface="Times New Roman"/>
                <a:cs typeface="Times New Roman"/>
              </a:rPr>
              <a:t> execution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of </a:t>
            </a:r>
            <a:r>
              <a:rPr sz="1000" spc="10" dirty="0">
                <a:latin typeface="Times New Roman"/>
                <a:cs typeface="Times New Roman"/>
              </a:rPr>
              <a:t>the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debugging-program.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5" dirty="0">
                <a:latin typeface="Verdana"/>
                <a:cs typeface="Verdana"/>
              </a:rPr>
              <a:t>ii)</a:t>
            </a:r>
            <a:r>
              <a:rPr sz="1000" b="1" spc="-5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Breakpoints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Here,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program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being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debugged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only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at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specific</a:t>
            </a:r>
            <a:r>
              <a:rPr sz="1000" dirty="0">
                <a:latin typeface="Times New Roman"/>
                <a:cs typeface="Times New Roman"/>
              </a:rPr>
              <a:t> points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selected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user.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instruction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called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Trap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(or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Software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interrupt)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usually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provided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Times New Roman"/>
                <a:cs typeface="Times New Roman"/>
              </a:rPr>
              <a:t>for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this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purpose.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program</a:t>
            </a:r>
            <a:r>
              <a:rPr sz="1000" spc="5" dirty="0">
                <a:latin typeface="Times New Roman"/>
                <a:cs typeface="Times New Roman"/>
              </a:rPr>
              <a:t> is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reaches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breakpoint,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the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user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examine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memory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&amp;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register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contents.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latin typeface="Verdana"/>
                <a:cs typeface="Verdana"/>
              </a:rPr>
              <a:t>3.</a:t>
            </a:r>
            <a:r>
              <a:rPr sz="1000" b="1" spc="-4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Privilege</a:t>
            </a:r>
            <a:r>
              <a:rPr sz="1000" b="1" spc="-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Exception</a:t>
            </a:r>
            <a:endParaRPr sz="1000">
              <a:latin typeface="Times New Roman"/>
              <a:cs typeface="Times New Roman"/>
            </a:endParaRPr>
          </a:p>
          <a:p>
            <a:pPr marL="12700" marR="70485">
              <a:lnSpc>
                <a:spcPts val="1150"/>
              </a:lnSpc>
              <a:spcBef>
                <a:spcPts val="105"/>
              </a:spcBef>
              <a:buFont typeface="Verdana"/>
              <a:buChar char="•"/>
              <a:tabLst>
                <a:tab pos="137795" algn="l"/>
              </a:tabLst>
            </a:pP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protect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from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being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corrupted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user-programs,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Privileged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Instructions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are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only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while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is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 </a:t>
            </a:r>
            <a:r>
              <a:rPr sz="1000" spc="-2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supervisor-mode.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ts val="1170"/>
              </a:lnSpc>
              <a:buFont typeface="Verdana"/>
              <a:buChar char="•"/>
              <a:tabLst>
                <a:tab pos="125730" algn="l"/>
              </a:tabLst>
            </a:pPr>
            <a:r>
              <a:rPr sz="1000" spc="-10" dirty="0">
                <a:latin typeface="Times New Roman"/>
                <a:cs typeface="Times New Roman"/>
              </a:rPr>
              <a:t>For </a:t>
            </a:r>
            <a:r>
              <a:rPr sz="1000" spc="-5" dirty="0">
                <a:latin typeface="Times New Roman"/>
                <a:cs typeface="Times New Roman"/>
              </a:rPr>
              <a:t>e.g.</a:t>
            </a:r>
            <a:endParaRPr sz="10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latin typeface="Times New Roman"/>
                <a:cs typeface="Times New Roman"/>
              </a:rPr>
              <a:t>When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runs</a:t>
            </a:r>
            <a:r>
              <a:rPr sz="1000" spc="-10" dirty="0">
                <a:latin typeface="Times New Roman"/>
                <a:cs typeface="Times New Roman"/>
              </a:rPr>
              <a:t> in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user-mode,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it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will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not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execute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instruction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that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change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priority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processor.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5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attempt</a:t>
            </a:r>
            <a:r>
              <a:rPr sz="1000" spc="5" dirty="0">
                <a:latin typeface="Times New Roman"/>
                <a:cs typeface="Times New Roman"/>
              </a:rPr>
              <a:t> to</a:t>
            </a:r>
            <a:r>
              <a:rPr sz="1000" spc="-5" dirty="0">
                <a:latin typeface="Times New Roman"/>
                <a:cs typeface="Times New Roman"/>
              </a:rPr>
              <a:t> execute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privileged-instruction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will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produce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Privilege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Exception</a:t>
            </a:r>
            <a:r>
              <a:rPr sz="1000" spc="-5" dirty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5095" indent="-113030">
              <a:lnSpc>
                <a:spcPct val="100000"/>
              </a:lnSpc>
              <a:spcBef>
                <a:spcPts val="20"/>
              </a:spcBef>
              <a:buFont typeface="Verdana"/>
              <a:buChar char="•"/>
              <a:tabLst>
                <a:tab pos="125730" algn="l"/>
              </a:tabLst>
            </a:pPr>
            <a:r>
              <a:rPr sz="1000" spc="-5" dirty="0">
                <a:latin typeface="Times New Roman"/>
                <a:cs typeface="Times New Roman"/>
              </a:rPr>
              <a:t>As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result,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processor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switches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supervisor-mode</a:t>
            </a:r>
            <a:r>
              <a:rPr sz="1000" spc="5" dirty="0">
                <a:latin typeface="Times New Roman"/>
                <a:cs typeface="Times New Roman"/>
              </a:rPr>
              <a:t> &amp; </a:t>
            </a:r>
            <a:r>
              <a:rPr sz="1000" dirty="0">
                <a:latin typeface="Times New Roman"/>
                <a:cs typeface="Times New Roman"/>
              </a:rPr>
              <a:t>begins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to</a:t>
            </a:r>
            <a:r>
              <a:rPr sz="1000" spc="-5" dirty="0">
                <a:latin typeface="Times New Roman"/>
                <a:cs typeface="Times New Roman"/>
              </a:rPr>
              <a:t> execute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appropriate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routine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6565" y="1104264"/>
            <a:ext cx="6649084" cy="0"/>
          </a:xfrm>
          <a:custGeom>
            <a:avLst/>
            <a:gdLst/>
            <a:ahLst/>
            <a:cxnLst/>
            <a:rect l="l" t="t" r="r" b="b"/>
            <a:pathLst>
              <a:path w="6649084">
                <a:moveTo>
                  <a:pt x="0" y="0"/>
                </a:moveTo>
                <a:lnTo>
                  <a:pt x="66490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304291" y="9447234"/>
            <a:ext cx="807085" cy="183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IN" dirty="0"/>
              <a:t>MSRIT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Computer</a:t>
            </a:r>
            <a:r>
              <a:rPr spc="-35" dirty="0"/>
              <a:t> </a:t>
            </a:r>
            <a:r>
              <a:rPr dirty="0"/>
              <a:t>Organization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80606" y="9447234"/>
            <a:ext cx="165735" cy="196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100" dirty="0">
                <a:latin typeface="Verdana"/>
                <a:cs typeface="Verdana"/>
              </a:rPr>
              <a:t>9</a:t>
            </a:fld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8809</Words>
  <Application>Microsoft Office PowerPoint</Application>
  <PresentationFormat>Custom</PresentationFormat>
  <Paragraphs>866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v</dc:creator>
  <cp:lastModifiedBy>Manjula</cp:lastModifiedBy>
  <cp:revision>1</cp:revision>
  <dcterms:created xsi:type="dcterms:W3CDTF">2024-02-20T04:13:16Z</dcterms:created>
  <dcterms:modified xsi:type="dcterms:W3CDTF">2024-02-20T04:24:12Z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2020-09-22T00:00:00Z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2024-02-20T00:00:00Z</vt:filetime>
  </property>
</Properties>
</file>