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6"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0775AC-4CC1-4474-B74D-C909957237F0}"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240946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775AC-4CC1-4474-B74D-C909957237F0}"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209048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775AC-4CC1-4474-B74D-C909957237F0}"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137056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775AC-4CC1-4474-B74D-C909957237F0}"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378950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0775AC-4CC1-4474-B74D-C909957237F0}"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419373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0775AC-4CC1-4474-B74D-C909957237F0}"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100147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0775AC-4CC1-4474-B74D-C909957237F0}"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306133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0775AC-4CC1-4474-B74D-C909957237F0}"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220382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775AC-4CC1-4474-B74D-C909957237F0}"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3999384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775AC-4CC1-4474-B74D-C909957237F0}"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17639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775AC-4CC1-4474-B74D-C909957237F0}"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1145A-0E08-4192-8233-186A97E4A6AB}" type="slidenum">
              <a:rPr lang="en-US" smtClean="0"/>
              <a:t>‹#›</a:t>
            </a:fld>
            <a:endParaRPr lang="en-US"/>
          </a:p>
        </p:txBody>
      </p:sp>
    </p:spTree>
    <p:extLst>
      <p:ext uri="{BB962C8B-B14F-4D97-AF65-F5344CB8AC3E}">
        <p14:creationId xmlns:p14="http://schemas.microsoft.com/office/powerpoint/2010/main" val="106537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775AC-4CC1-4474-B74D-C909957237F0}" type="datetimeFigureOut">
              <a:rPr lang="en-US" smtClean="0"/>
              <a:t>12/20/2023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1145A-0E08-4192-8233-186A97E4A6AB}" type="slidenum">
              <a:rPr lang="en-US" smtClean="0"/>
              <a:t>‹#›</a:t>
            </a:fld>
            <a:endParaRPr lang="en-US"/>
          </a:p>
        </p:txBody>
      </p:sp>
    </p:spTree>
    <p:extLst>
      <p:ext uri="{BB962C8B-B14F-4D97-AF65-F5344CB8AC3E}">
        <p14:creationId xmlns:p14="http://schemas.microsoft.com/office/powerpoint/2010/main" val="181090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ollthepeople.app/experience-desig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Unit-II</a:t>
            </a:r>
            <a:endParaRPr lang="en-US" dirty="0"/>
          </a:p>
        </p:txBody>
      </p:sp>
    </p:spTree>
    <p:extLst>
      <p:ext uri="{BB962C8B-B14F-4D97-AF65-F5344CB8AC3E}">
        <p14:creationId xmlns:p14="http://schemas.microsoft.com/office/powerpoint/2010/main" val="88565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Factors of Good UX Design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smtClean="0"/>
              <a:t>Usefulness</a:t>
            </a:r>
            <a:endParaRPr lang="en-US" b="1" dirty="0" smtClean="0"/>
          </a:p>
          <a:p>
            <a:pPr marL="514350" indent="-514350">
              <a:buFont typeface="+mj-lt"/>
              <a:buAutoNum type="arabicPeriod"/>
            </a:pPr>
            <a:r>
              <a:rPr lang="en-US" b="1" dirty="0" smtClean="0"/>
              <a:t>Usability</a:t>
            </a:r>
          </a:p>
          <a:p>
            <a:pPr marL="514350" indent="-514350">
              <a:buFont typeface="+mj-lt"/>
              <a:buAutoNum type="arabicPeriod"/>
            </a:pPr>
            <a:r>
              <a:rPr lang="en-US" b="1" dirty="0" smtClean="0"/>
              <a:t>Consistency</a:t>
            </a:r>
          </a:p>
          <a:p>
            <a:pPr marL="514350" indent="-514350">
              <a:buFont typeface="+mj-lt"/>
              <a:buAutoNum type="arabicPeriod"/>
            </a:pPr>
            <a:r>
              <a:rPr lang="en-US" b="1" dirty="0"/>
              <a:t>Security</a:t>
            </a:r>
          </a:p>
          <a:p>
            <a:pPr marL="514350" indent="-514350">
              <a:buFont typeface="+mj-lt"/>
              <a:buAutoNum type="arabicPeriod"/>
            </a:pPr>
            <a:r>
              <a:rPr lang="en-US" dirty="0" smtClean="0"/>
              <a:t>Accessibility</a:t>
            </a:r>
          </a:p>
          <a:p>
            <a:pPr marL="514350" indent="-514350">
              <a:buFont typeface="+mj-lt"/>
              <a:buAutoNum type="arabicPeriod"/>
            </a:pPr>
            <a:r>
              <a:rPr lang="en-US" b="1" dirty="0" smtClean="0"/>
              <a:t> Credibility</a:t>
            </a:r>
          </a:p>
          <a:p>
            <a:pPr marL="514350" indent="-514350">
              <a:buFont typeface="+mj-lt"/>
              <a:buAutoNum type="arabicPeriod"/>
            </a:pPr>
            <a:r>
              <a:rPr lang="en-US" b="1" dirty="0"/>
              <a:t>Personalization</a:t>
            </a:r>
          </a:p>
          <a:p>
            <a:pPr marL="514350" indent="-514350">
              <a:buFont typeface="+mj-lt"/>
              <a:buAutoNum type="arabicPeriod"/>
            </a:pPr>
            <a:r>
              <a:rPr lang="en-US" dirty="0"/>
              <a:t>Valuable</a:t>
            </a:r>
            <a:endParaRPr lang="en-US" b="1" dirty="0"/>
          </a:p>
          <a:p>
            <a:pPr marL="514350" indent="-514350">
              <a:buFont typeface="+mj-lt"/>
              <a:buAutoNum type="arabicPeriod"/>
            </a:pPr>
            <a:endParaRPr lang="en-US" b="1" dirty="0"/>
          </a:p>
          <a:p>
            <a:pPr marL="514350" indent="-514350">
              <a:buFont typeface="+mj-lt"/>
              <a:buAutoNum type="arabicPeriod"/>
            </a:pPr>
            <a:endParaRPr lang="en-US" dirty="0"/>
          </a:p>
          <a:p>
            <a:pPr marL="514350" indent="-514350">
              <a:buFont typeface="+mj-lt"/>
              <a:buAutoNum type="arabicPeriod"/>
            </a:pPr>
            <a:endParaRPr lang="en-US" b="1" dirty="0"/>
          </a:p>
          <a:p>
            <a:endParaRPr lang="en-US" dirty="0"/>
          </a:p>
        </p:txBody>
      </p:sp>
    </p:spTree>
    <p:extLst>
      <p:ext uri="{BB962C8B-B14F-4D97-AF65-F5344CB8AC3E}">
        <p14:creationId xmlns:p14="http://schemas.microsoft.com/office/powerpoint/2010/main" val="363249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Difference between UX/UI Design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6537351"/>
              </p:ext>
            </p:extLst>
          </p:nvPr>
        </p:nvGraphicFramePr>
        <p:xfrm>
          <a:off x="304800" y="838200"/>
          <a:ext cx="8839200" cy="5943599"/>
        </p:xfrm>
        <a:graphic>
          <a:graphicData uri="http://schemas.openxmlformats.org/drawingml/2006/table">
            <a:tbl>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30199">
                <a:tc>
                  <a:txBody>
                    <a:bodyPr/>
                    <a:lstStyle/>
                    <a:p>
                      <a:pPr algn="l"/>
                      <a:r>
                        <a:rPr lang="en-US" sz="1200" dirty="0">
                          <a:effectLst/>
                        </a:rPr>
                        <a:t>UX Design</a:t>
                      </a: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200" dirty="0">
                          <a:effectLst/>
                        </a:rPr>
                        <a:t>UI Design</a:t>
                      </a: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577850">
                <a:tc>
                  <a:txBody>
                    <a:bodyPr/>
                    <a:lstStyle/>
                    <a:p>
                      <a:r>
                        <a:rPr lang="en-US" sz="1200">
                          <a:effectLst/>
                        </a:rPr>
                        <a:t>UX Design stands for User Experience Design.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200">
                          <a:effectLst/>
                        </a:rPr>
                        <a:t>Ul Design stands for User Interface Design.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825500">
                <a:tc>
                  <a:txBody>
                    <a:bodyPr/>
                    <a:lstStyle/>
                    <a:p>
                      <a:r>
                        <a:rPr lang="en-US" sz="1200" dirty="0">
                          <a:effectLst/>
                        </a:rPr>
                        <a:t>UX design is focused on everything that affects the user’s journey to solve a problem.</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200">
                          <a:effectLst/>
                        </a:rPr>
                        <a:t>UI design is a process that mainly focused on how the specific product’s surfaces look and function.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25500">
                <a:tc>
                  <a:txBody>
                    <a:bodyPr/>
                    <a:lstStyle/>
                    <a:p>
                      <a:r>
                        <a:rPr lang="en-US" sz="1200">
                          <a:effectLst/>
                        </a:rPr>
                        <a:t>UX design deals with research, testing, development, content, and prototyping.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200">
                          <a:effectLst/>
                        </a:rPr>
                        <a:t>UI is a process of visually guiding the user through a product’s interface using interactive elements across all platforms.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825500">
                <a:tc>
                  <a:txBody>
                    <a:bodyPr/>
                    <a:lstStyle/>
                    <a:p>
                      <a:r>
                        <a:rPr lang="en-US" sz="1200" dirty="0">
                          <a:effectLst/>
                        </a:rPr>
                        <a:t>UX design is developing and improving quality interaction between a user and all elements of a company.</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200" dirty="0">
                          <a:effectLst/>
                        </a:rPr>
                        <a:t>UI design transmits the brand’s strength and visual assets to a product’s interface.</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7850">
                <a:tc>
                  <a:txBody>
                    <a:bodyPr/>
                    <a:lstStyle/>
                    <a:p>
                      <a:r>
                        <a:rPr lang="en-US" sz="1200">
                          <a:effectLst/>
                        </a:rPr>
                        <a:t>UX design is a complete experience which may not be limited to the screen.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200">
                          <a:effectLst/>
                        </a:rPr>
                        <a:t>UI design is usually visual design and information design around screens.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577850">
                <a:tc>
                  <a:txBody>
                    <a:bodyPr/>
                    <a:lstStyle/>
                    <a:p>
                      <a:r>
                        <a:rPr lang="en-US" sz="1200">
                          <a:effectLst/>
                        </a:rPr>
                        <a:t>It involves creative and convergent thinking.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200">
                          <a:effectLst/>
                        </a:rPr>
                        <a:t>It involves creative and critical thinking.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77850">
                <a:tc>
                  <a:txBody>
                    <a:bodyPr/>
                    <a:lstStyle/>
                    <a:p>
                      <a:r>
                        <a:rPr lang="en-US" sz="1200">
                          <a:effectLst/>
                        </a:rPr>
                        <a:t>UX design is based on the client’s needs and requirements.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200">
                          <a:effectLst/>
                        </a:rPr>
                        <a:t>UI design is based on the user’s needs and research.</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825500">
                <a:tc>
                  <a:txBody>
                    <a:bodyPr/>
                    <a:lstStyle/>
                    <a:p>
                      <a:r>
                        <a:rPr lang="en-US" sz="1200" dirty="0">
                          <a:effectLst/>
                        </a:rPr>
                        <a:t>UX design needs mockups, graphics, and layouts.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200" dirty="0">
                          <a:effectLst/>
                        </a:rPr>
                        <a:t>UI design needs wireframes, prototyping, and a good research approach.</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8645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Usability refers to how easy it is for users to interact with your product’s UI and complete a specific action. The core lies in the functional part, which should be smooth, error-free, easy to find, and user-friendly.</a:t>
            </a:r>
          </a:p>
          <a:p>
            <a:r>
              <a:rPr lang="en-US" dirty="0"/>
              <a:t>For example, if a user wants to sign up for a trial account, you can say that the signup flow has good usability when the process is error-free, not confusing and the user manages to complete the goal in one go.</a:t>
            </a:r>
          </a:p>
          <a:p>
            <a:endParaRPr lang="en-US" dirty="0"/>
          </a:p>
        </p:txBody>
      </p:sp>
    </p:spTree>
    <p:extLst>
      <p:ext uri="{BB962C8B-B14F-4D97-AF65-F5344CB8AC3E}">
        <p14:creationId xmlns:p14="http://schemas.microsoft.com/office/powerpoint/2010/main" val="33698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the elements of usability?</a:t>
            </a:r>
            <a:br>
              <a:rPr lang="en-US" b="1" dirty="0" smtClean="0"/>
            </a:br>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7630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20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User Experience</a:t>
            </a:r>
            <a:endParaRPr lang="en-US" dirty="0"/>
          </a:p>
        </p:txBody>
      </p:sp>
      <p:sp>
        <p:nvSpPr>
          <p:cNvPr id="4" name="Content Placeholder 3"/>
          <p:cNvSpPr>
            <a:spLocks noGrp="1"/>
          </p:cNvSpPr>
          <p:nvPr>
            <p:ph idx="1"/>
          </p:nvPr>
        </p:nvSpPr>
        <p:spPr/>
        <p:txBody>
          <a:bodyPr/>
          <a:lstStyle/>
          <a:p>
            <a:r>
              <a:rPr lang="en-US" dirty="0"/>
              <a:t>The elements of the user experience are dependent on each other, and there are five of them.  Each level builds on the level before it, and they start with an abstract level toward a concrete one (from bottom to top). </a:t>
            </a:r>
          </a:p>
        </p:txBody>
      </p:sp>
    </p:spTree>
    <p:extLst>
      <p:ext uri="{BB962C8B-B14F-4D97-AF65-F5344CB8AC3E}">
        <p14:creationId xmlns:p14="http://schemas.microsoft.com/office/powerpoint/2010/main" val="296441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elements of User Experience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4665" y="1600200"/>
            <a:ext cx="699467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095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Usability and User Experience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Usability focuses on the ease of use, learnability and efficiency of the product.</a:t>
            </a:r>
          </a:p>
          <a:p>
            <a:r>
              <a:rPr lang="en-US" dirty="0"/>
              <a:t>In comparison, user experience (UX) is a broader concept – looking at the entire process even before the user interacts with the product.</a:t>
            </a:r>
          </a:p>
          <a:p>
            <a:r>
              <a:rPr lang="en-US" dirty="0"/>
              <a:t>In UX the focus is more on the user’s perception of how the product or the site interacts.</a:t>
            </a:r>
          </a:p>
          <a:p>
            <a:r>
              <a:rPr lang="en-US" dirty="0"/>
              <a:t>Good user experience is created by managing the end-to-end user journey experience, in a way that can arouse emotional resonance.</a:t>
            </a:r>
          </a:p>
          <a:p>
            <a:endParaRPr lang="en-US" dirty="0"/>
          </a:p>
        </p:txBody>
      </p:sp>
    </p:spTree>
    <p:extLst>
      <p:ext uri="{BB962C8B-B14F-4D97-AF65-F5344CB8AC3E}">
        <p14:creationId xmlns:p14="http://schemas.microsoft.com/office/powerpoint/2010/main" val="290460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between Usability and UX</a:t>
            </a:r>
            <a:endParaRPr lang="en-US" dirty="0"/>
          </a:p>
        </p:txBody>
      </p:sp>
      <p:sp>
        <p:nvSpPr>
          <p:cNvPr id="3" name="Content Placeholder 2"/>
          <p:cNvSpPr>
            <a:spLocks noGrp="1"/>
          </p:cNvSpPr>
          <p:nvPr>
            <p:ph idx="1"/>
          </p:nvPr>
        </p:nvSpPr>
        <p:spPr/>
        <p:txBody>
          <a:bodyPr>
            <a:normAutofit fontScale="77500" lnSpcReduction="20000"/>
          </a:bodyPr>
          <a:lstStyle/>
          <a:p>
            <a:r>
              <a:rPr lang="en-US" dirty="0"/>
              <a:t>Good usability plays an important role in delivering a great user experience, but that is just a part of user experience.</a:t>
            </a:r>
          </a:p>
          <a:p>
            <a:r>
              <a:rPr lang="en-US" dirty="0"/>
              <a:t>User experience depends on the user’s attitude and emotions towards the product. This covers all aspects of branding, functionality, psychological expectation and how they feel from the start to the end of the interaction.</a:t>
            </a:r>
          </a:p>
          <a:p>
            <a:r>
              <a:rPr lang="en-US" dirty="0"/>
              <a:t>As UX is quite subjective, UX design is a continuous process that involves research, planning, designing (and redesigning) and testing the product at regular intervals.</a:t>
            </a:r>
          </a:p>
          <a:p>
            <a:r>
              <a:rPr lang="en-US" dirty="0"/>
              <a:t>User testing covers both usability and user experience goals</a:t>
            </a:r>
          </a:p>
          <a:p>
            <a:r>
              <a:rPr lang="en-US" dirty="0"/>
              <a:t>To provide the best user experience, UX designers need to take care of a few aspects while creating a user-centered design.</a:t>
            </a:r>
          </a:p>
          <a:p>
            <a:endParaRPr lang="en-US" dirty="0"/>
          </a:p>
        </p:txBody>
      </p:sp>
    </p:spTree>
    <p:extLst>
      <p:ext uri="{BB962C8B-B14F-4D97-AF65-F5344CB8AC3E}">
        <p14:creationId xmlns:p14="http://schemas.microsoft.com/office/powerpoint/2010/main" val="402626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Experience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UX or user experience</a:t>
            </a:r>
            <a:r>
              <a:rPr lang="en-US" dirty="0"/>
              <a:t> is how a user interacts with and experiences a product, service, system, platform, or website. It includes the user’s perception of the utility, ease of use, efficiency, and every part of their interaction with your website. It can be anything from subtle transitions to your site to more interactive experiences such as forms and search bars. There are a number of elements that contribute to creating great UX like interface design, usability, and user research.</a:t>
            </a:r>
          </a:p>
        </p:txBody>
      </p:sp>
    </p:spTree>
    <p:extLst>
      <p:ext uri="{BB962C8B-B14F-4D97-AF65-F5344CB8AC3E}">
        <p14:creationId xmlns:p14="http://schemas.microsoft.com/office/powerpoint/2010/main" val="363062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575</Words>
  <Application>Microsoft Office PowerPoint</Application>
  <PresentationFormat>On-screen Show (4:3)</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Unit-II</vt:lpstr>
      <vt:lpstr>Difference between UX/UI Design</vt:lpstr>
      <vt:lpstr>Usability</vt:lpstr>
      <vt:lpstr>What are the elements of usability? </vt:lpstr>
      <vt:lpstr>Elements of User Experience</vt:lpstr>
      <vt:lpstr>5 elements of User Experience</vt:lpstr>
      <vt:lpstr>Difference between Usability and User Experience</vt:lpstr>
      <vt:lpstr>Relationship between Usability and UX</vt:lpstr>
      <vt:lpstr>User Experience</vt:lpstr>
      <vt:lpstr>Key Factors of Good UX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Naveen J</dc:creator>
  <cp:lastModifiedBy>user</cp:lastModifiedBy>
  <cp:revision>22</cp:revision>
  <dcterms:created xsi:type="dcterms:W3CDTF">2023-12-03T04:02:28Z</dcterms:created>
  <dcterms:modified xsi:type="dcterms:W3CDTF">2023-12-20T08:42:35Z</dcterms:modified>
</cp:coreProperties>
</file>