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71" r:id="rId10"/>
    <p:sldId id="266" r:id="rId11"/>
    <p:sldId id="303" r:id="rId12"/>
    <p:sldId id="272" r:id="rId13"/>
    <p:sldId id="306" r:id="rId14"/>
    <p:sldId id="273" r:id="rId15"/>
    <p:sldId id="274" r:id="rId16"/>
    <p:sldId id="275" r:id="rId17"/>
    <p:sldId id="267" r:id="rId18"/>
    <p:sldId id="276" r:id="rId19"/>
    <p:sldId id="307" r:id="rId20"/>
    <p:sldId id="292" r:id="rId21"/>
    <p:sldId id="269" r:id="rId22"/>
    <p:sldId id="293" r:id="rId23"/>
    <p:sldId id="294" r:id="rId24"/>
    <p:sldId id="299" r:id="rId25"/>
    <p:sldId id="300" r:id="rId26"/>
    <p:sldId id="301" r:id="rId27"/>
    <p:sldId id="30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660"/>
  </p:normalViewPr>
  <p:slideViewPr>
    <p:cSldViewPr snapToGrid="0">
      <p:cViewPr varScale="1">
        <p:scale>
          <a:sx n="78" d="100"/>
          <a:sy n="78" d="100"/>
        </p:scale>
        <p:origin x="806" y="53"/>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8B300-F068-4B69-A867-E459EFD9D14C}"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1F262-D3C3-4D00-A517-A7B0849C90E7}" type="slidenum">
              <a:rPr lang="en-IN" smtClean="0"/>
              <a:t>‹#›</a:t>
            </a:fld>
            <a:endParaRPr lang="en-IN"/>
          </a:p>
        </p:txBody>
      </p:sp>
    </p:spTree>
    <p:extLst>
      <p:ext uri="{BB962C8B-B14F-4D97-AF65-F5344CB8AC3E}">
        <p14:creationId xmlns:p14="http://schemas.microsoft.com/office/powerpoint/2010/main" val="2857330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51F262-D3C3-4D00-A517-A7B0849C90E7}" type="slidenum">
              <a:rPr lang="en-IN" smtClean="0"/>
              <a:t>18</a:t>
            </a:fld>
            <a:endParaRPr lang="en-IN"/>
          </a:p>
        </p:txBody>
      </p:sp>
    </p:spTree>
    <p:extLst>
      <p:ext uri="{BB962C8B-B14F-4D97-AF65-F5344CB8AC3E}">
        <p14:creationId xmlns:p14="http://schemas.microsoft.com/office/powerpoint/2010/main" val="768635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5BD7-9E6F-23F6-82F0-F71FB4F8E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62D488-EF62-3A17-4168-ABEA5316F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021BF-764A-08B9-4C25-A316C9E35D47}"/>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5" name="Footer Placeholder 4">
            <a:extLst>
              <a:ext uri="{FF2B5EF4-FFF2-40B4-BE49-F238E27FC236}">
                <a16:creationId xmlns:a16="http://schemas.microsoft.com/office/drawing/2014/main" id="{A82CE7A8-5237-F011-2CCA-0178207AD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51381-9D47-449E-F889-F02D3045CA52}"/>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101674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CB05-42C9-69B6-D4E5-03F3F785B4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197159-A9C3-976F-E930-50BFBA53B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82E1D-D745-9EDF-0D18-31E6DA07BAB6}"/>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5" name="Footer Placeholder 4">
            <a:extLst>
              <a:ext uri="{FF2B5EF4-FFF2-40B4-BE49-F238E27FC236}">
                <a16:creationId xmlns:a16="http://schemas.microsoft.com/office/drawing/2014/main" id="{EB95CD86-7978-CC82-DD17-D88F32AB97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1C8E0-6017-7DFA-95F1-F3E125816C35}"/>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159567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CD53B-C2FF-408A-7126-D60EEB757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E5E19-7A72-7FC5-0B01-4B929AD4C4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02970-81A9-68DC-67CF-25D825BDF175}"/>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5" name="Footer Placeholder 4">
            <a:extLst>
              <a:ext uri="{FF2B5EF4-FFF2-40B4-BE49-F238E27FC236}">
                <a16:creationId xmlns:a16="http://schemas.microsoft.com/office/drawing/2014/main" id="{6FCD450A-635D-3326-00DA-C8C208104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9DAFF-118A-AB84-A9C5-63E460476893}"/>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74106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A569-4D40-2AB0-5FE3-7C54241EA8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7E85C-0870-6DC3-3CB6-B8791B6EA9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D8847-6F97-F27D-453B-B26BBA989CCD}"/>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5" name="Footer Placeholder 4">
            <a:extLst>
              <a:ext uri="{FF2B5EF4-FFF2-40B4-BE49-F238E27FC236}">
                <a16:creationId xmlns:a16="http://schemas.microsoft.com/office/drawing/2014/main" id="{663116EA-C3E7-7EDC-89B6-F18A8E5C8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E41BE-90EA-1635-240C-30BF6FCB69BE}"/>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216792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332A-CD53-3058-BC9D-E239686AE7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4A4FA6-14AB-994B-FD37-3CC9E44E4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FE344-DD93-4B6C-1CD9-E90233558076}"/>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5" name="Footer Placeholder 4">
            <a:extLst>
              <a:ext uri="{FF2B5EF4-FFF2-40B4-BE49-F238E27FC236}">
                <a16:creationId xmlns:a16="http://schemas.microsoft.com/office/drawing/2014/main" id="{FF3FDC9E-0794-405E-32AF-CE0AEFF85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77F1D-1BC2-02FE-DFC9-DFA2C6275A97}"/>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11685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C610-FEF9-7166-049F-C0D7B5CD6F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FFAE61-DAF1-0565-E99E-950A1886D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456553-9760-8BCE-57B5-7350F654EA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92FA21-D4CB-B844-E3F8-7594F0E301C4}"/>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6" name="Footer Placeholder 5">
            <a:extLst>
              <a:ext uri="{FF2B5EF4-FFF2-40B4-BE49-F238E27FC236}">
                <a16:creationId xmlns:a16="http://schemas.microsoft.com/office/drawing/2014/main" id="{AE62C658-81E1-67CE-FDDE-6F815D64E2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5F8C00-25E0-40F8-A274-E70406CBF931}"/>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137390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C536-53B2-42D3-D7E7-2A38C3D45C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12CE72-763D-DF0C-88E8-1AF1E5E152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A2AE1-26C4-BAA9-30A6-369A74621A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8B7770-3D7A-B0F1-2A11-5AFBF9FC5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F225E-6CD4-42D5-548E-543C94339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D5223D-02BC-E9ED-577A-7F2564B2D2CA}"/>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8" name="Footer Placeholder 7">
            <a:extLst>
              <a:ext uri="{FF2B5EF4-FFF2-40B4-BE49-F238E27FC236}">
                <a16:creationId xmlns:a16="http://schemas.microsoft.com/office/drawing/2014/main" id="{B261245E-E4F2-DB9D-315D-7749583B55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E4007F-6325-4E3E-FF01-A03C85AA7CBF}"/>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295561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7E65-E7F4-BBB4-9DA9-777A4B5647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69FFE9-B9D4-65EC-519D-FD75095A9D9D}"/>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4" name="Footer Placeholder 3">
            <a:extLst>
              <a:ext uri="{FF2B5EF4-FFF2-40B4-BE49-F238E27FC236}">
                <a16:creationId xmlns:a16="http://schemas.microsoft.com/office/drawing/2014/main" id="{E7DB618E-8551-9B8F-2E28-487392C53A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E12C53-2171-1CF8-7CD2-C2BD3845AA70}"/>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196904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9EAD35-D076-B71D-54F0-B7F88C712CAA}"/>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3" name="Footer Placeholder 2">
            <a:extLst>
              <a:ext uri="{FF2B5EF4-FFF2-40B4-BE49-F238E27FC236}">
                <a16:creationId xmlns:a16="http://schemas.microsoft.com/office/drawing/2014/main" id="{69A22BA9-5A06-8F21-6244-900F6454BE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B6A650-292E-46AD-B9A8-3697F00606AA}"/>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97585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B6E6-1F54-D455-9272-5AF4594A0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142213-2FD3-EAB7-E6D4-6FAD38E9D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6F21AE-F2CE-A523-AACA-AC03B2BC8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81C17-7814-2E8F-185E-3966445926D4}"/>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6" name="Footer Placeholder 5">
            <a:extLst>
              <a:ext uri="{FF2B5EF4-FFF2-40B4-BE49-F238E27FC236}">
                <a16:creationId xmlns:a16="http://schemas.microsoft.com/office/drawing/2014/main" id="{3CAAA847-1C0D-A3B8-DA7F-C2465358E2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71EB5-BDDB-A93B-5480-D5E289FECC1A}"/>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234806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EE74-96A2-B7D3-BBF4-1ABB64A61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AD760F-CFA0-45A1-B6B1-9C792439E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A4FA4F-3788-8188-C0C6-6B03F462A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475F1-5B85-6220-5212-C91303024FD2}"/>
              </a:ext>
            </a:extLst>
          </p:cNvPr>
          <p:cNvSpPr>
            <a:spLocks noGrp="1"/>
          </p:cNvSpPr>
          <p:nvPr>
            <p:ph type="dt" sz="half" idx="10"/>
          </p:nvPr>
        </p:nvSpPr>
        <p:spPr/>
        <p:txBody>
          <a:bodyPr/>
          <a:lstStyle/>
          <a:p>
            <a:fld id="{9CDB0512-FFA9-4976-920F-15245751FDC3}" type="datetimeFigureOut">
              <a:rPr lang="en-IN" smtClean="0"/>
              <a:t>10-05-2024</a:t>
            </a:fld>
            <a:endParaRPr lang="en-IN"/>
          </a:p>
        </p:txBody>
      </p:sp>
      <p:sp>
        <p:nvSpPr>
          <p:cNvPr id="6" name="Footer Placeholder 5">
            <a:extLst>
              <a:ext uri="{FF2B5EF4-FFF2-40B4-BE49-F238E27FC236}">
                <a16:creationId xmlns:a16="http://schemas.microsoft.com/office/drawing/2014/main" id="{A40DC050-9AFB-4827-ECF5-35E35A9113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FE720-4503-F1C2-3A95-4E14F5FB8F7C}"/>
              </a:ext>
            </a:extLst>
          </p:cNvPr>
          <p:cNvSpPr>
            <a:spLocks noGrp="1"/>
          </p:cNvSpPr>
          <p:nvPr>
            <p:ph type="sldNum" sz="quarter" idx="12"/>
          </p:nvPr>
        </p:nvSpPr>
        <p:spPr/>
        <p:txBody>
          <a:bodyPr/>
          <a:lstStyle/>
          <a:p>
            <a:fld id="{EC89C367-B0E1-487E-8C63-9806989C8D57}" type="slidenum">
              <a:rPr lang="en-IN" smtClean="0"/>
              <a:t>‹#›</a:t>
            </a:fld>
            <a:endParaRPr lang="en-IN"/>
          </a:p>
        </p:txBody>
      </p:sp>
    </p:spTree>
    <p:extLst>
      <p:ext uri="{BB962C8B-B14F-4D97-AF65-F5344CB8AC3E}">
        <p14:creationId xmlns:p14="http://schemas.microsoft.com/office/powerpoint/2010/main" val="304415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08E6F-BA90-B8D4-140C-878F43F98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F85570-9029-1B6F-798E-6EA86786C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245CAF-E365-F89E-C556-1C1B820B7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B0512-FFA9-4976-920F-15245751FDC3}" type="datetimeFigureOut">
              <a:rPr lang="en-IN" smtClean="0"/>
              <a:t>10-05-2024</a:t>
            </a:fld>
            <a:endParaRPr lang="en-IN"/>
          </a:p>
        </p:txBody>
      </p:sp>
      <p:sp>
        <p:nvSpPr>
          <p:cNvPr id="5" name="Footer Placeholder 4">
            <a:extLst>
              <a:ext uri="{FF2B5EF4-FFF2-40B4-BE49-F238E27FC236}">
                <a16:creationId xmlns:a16="http://schemas.microsoft.com/office/drawing/2014/main" id="{F1C86DE2-4047-4F51-A518-B0C991CEF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AB763D-9E0E-399C-19B6-7F2BC4ACBE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9C367-B0E1-487E-8C63-9806989C8D57}" type="slidenum">
              <a:rPr lang="en-IN" smtClean="0"/>
              <a:t>‹#›</a:t>
            </a:fld>
            <a:endParaRPr lang="en-IN"/>
          </a:p>
        </p:txBody>
      </p:sp>
    </p:spTree>
    <p:extLst>
      <p:ext uri="{BB962C8B-B14F-4D97-AF65-F5344CB8AC3E}">
        <p14:creationId xmlns:p14="http://schemas.microsoft.com/office/powerpoint/2010/main" val="365791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slide" Target="slide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competitions/m5-forecasting-accuracy/data" TargetMode="External"/><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hyperlink" Target="https://www.kaggle.com/competitions/favorita-grocery-sales-forecasting/data" TargetMode="External"/></Relationships>
</file>

<file path=ppt/slides/_rels/slide3.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6617695-FE2B-FC7D-A9D9-194658C52B92}"/>
              </a:ext>
            </a:extLst>
          </p:cNvPr>
          <p:cNvSpPr/>
          <p:nvPr/>
        </p:nvSpPr>
        <p:spPr>
          <a:xfrm>
            <a:off x="1082351" y="210291"/>
            <a:ext cx="9825135" cy="1091681"/>
          </a:xfrm>
          <a:prstGeom prst="roundRect">
            <a:avLst/>
          </a:prstGeom>
          <a:ln>
            <a:solidFill>
              <a:srgbClr val="03038B"/>
            </a:solidFill>
          </a:ln>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a:t>
            </a:r>
          </a:p>
        </p:txBody>
      </p:sp>
      <p:sp>
        <p:nvSpPr>
          <p:cNvPr id="7" name="TextBox 6">
            <a:extLst>
              <a:ext uri="{FF2B5EF4-FFF2-40B4-BE49-F238E27FC236}">
                <a16:creationId xmlns:a16="http://schemas.microsoft.com/office/drawing/2014/main" id="{40557ACD-0ECD-2EFF-A8F6-6589E1BEF781}"/>
              </a:ext>
            </a:extLst>
          </p:cNvPr>
          <p:cNvSpPr txBox="1"/>
          <p:nvPr/>
        </p:nvSpPr>
        <p:spPr>
          <a:xfrm>
            <a:off x="1598645" y="232911"/>
            <a:ext cx="8994710" cy="1046440"/>
          </a:xfrm>
          <a:prstGeom prst="rect">
            <a:avLst/>
          </a:prstGeom>
          <a:noFill/>
        </p:spPr>
        <p:txBody>
          <a:bodyPr wrap="square" rtlCol="0">
            <a:spAutoFit/>
          </a:bodyPr>
          <a:lstStyle/>
          <a:p>
            <a:pPr algn="ctr"/>
            <a:r>
              <a:rPr lang="en-IN" sz="3100" dirty="0">
                <a:solidFill>
                  <a:schemeClr val="bg1"/>
                </a:solidFill>
              </a:rPr>
              <a:t>Deep Learning Models for Time Series Forecasting:</a:t>
            </a:r>
          </a:p>
          <a:p>
            <a:pPr algn="ctr"/>
            <a:r>
              <a:rPr lang="en-IN" sz="3100" dirty="0">
                <a:solidFill>
                  <a:schemeClr val="bg1"/>
                </a:solidFill>
              </a:rPr>
              <a:t>Applications in SKU Forecasting and Soft Sensing</a:t>
            </a:r>
          </a:p>
        </p:txBody>
      </p:sp>
      <p:sp>
        <p:nvSpPr>
          <p:cNvPr id="8" name="TextBox 7">
            <a:extLst>
              <a:ext uri="{FF2B5EF4-FFF2-40B4-BE49-F238E27FC236}">
                <a16:creationId xmlns:a16="http://schemas.microsoft.com/office/drawing/2014/main" id="{8C766F0B-AAB7-8087-4356-C224E47F27FC}"/>
              </a:ext>
            </a:extLst>
          </p:cNvPr>
          <p:cNvSpPr txBox="1"/>
          <p:nvPr/>
        </p:nvSpPr>
        <p:spPr>
          <a:xfrm>
            <a:off x="4170784" y="1451049"/>
            <a:ext cx="3452326" cy="1846659"/>
          </a:xfrm>
          <a:prstGeom prst="rect">
            <a:avLst/>
          </a:prstGeom>
          <a:noFill/>
        </p:spPr>
        <p:txBody>
          <a:bodyPr wrap="square" rtlCol="0">
            <a:spAutoFit/>
          </a:bodyPr>
          <a:lstStyle/>
          <a:p>
            <a:pPr algn="ctr"/>
            <a:r>
              <a:rPr lang="en-IN" sz="2400" dirty="0"/>
              <a:t>Swapnil Sharma</a:t>
            </a:r>
          </a:p>
          <a:p>
            <a:pPr algn="ctr"/>
            <a:r>
              <a:rPr lang="en-IN" sz="2400" dirty="0"/>
              <a:t>Roll No : CH20B024</a:t>
            </a:r>
          </a:p>
          <a:p>
            <a:pPr algn="ctr"/>
            <a:endParaRPr lang="en-IN" sz="2400" dirty="0"/>
          </a:p>
          <a:p>
            <a:pPr algn="ctr"/>
            <a:r>
              <a:rPr lang="en-IN" sz="2400" dirty="0"/>
              <a:t>Guide : Dr. M. Nabil</a:t>
            </a:r>
          </a:p>
          <a:p>
            <a:pPr algn="ctr"/>
            <a:endParaRPr lang="en-IN" dirty="0"/>
          </a:p>
        </p:txBody>
      </p:sp>
      <p:pic>
        <p:nvPicPr>
          <p:cNvPr id="9" name="Picture 8">
            <a:extLst>
              <a:ext uri="{FF2B5EF4-FFF2-40B4-BE49-F238E27FC236}">
                <a16:creationId xmlns:a16="http://schemas.microsoft.com/office/drawing/2014/main" id="{7ECBE91D-11AA-3A4A-8E87-CCBB3E6C5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7190" y="3175788"/>
            <a:ext cx="2559514" cy="1547706"/>
          </a:xfrm>
          <a:prstGeom prst="rect">
            <a:avLst/>
          </a:prstGeom>
        </p:spPr>
      </p:pic>
      <p:sp>
        <p:nvSpPr>
          <p:cNvPr id="10" name="TextBox 9">
            <a:extLst>
              <a:ext uri="{FF2B5EF4-FFF2-40B4-BE49-F238E27FC236}">
                <a16:creationId xmlns:a16="http://schemas.microsoft.com/office/drawing/2014/main" id="{F6423BE4-E11D-F52E-4C1D-3E8C72441FF8}"/>
              </a:ext>
            </a:extLst>
          </p:cNvPr>
          <p:cNvSpPr txBox="1"/>
          <p:nvPr/>
        </p:nvSpPr>
        <p:spPr>
          <a:xfrm>
            <a:off x="3229480" y="4829591"/>
            <a:ext cx="5334933" cy="830997"/>
          </a:xfrm>
          <a:prstGeom prst="rect">
            <a:avLst/>
          </a:prstGeom>
          <a:noFill/>
        </p:spPr>
        <p:txBody>
          <a:bodyPr wrap="square" rtlCol="0">
            <a:spAutoFit/>
          </a:bodyPr>
          <a:lstStyle/>
          <a:p>
            <a:pPr algn="ctr"/>
            <a:r>
              <a:rPr lang="en-IN" sz="2400" dirty="0"/>
              <a:t>Department of Chemical Engineering</a:t>
            </a:r>
          </a:p>
          <a:p>
            <a:pPr algn="ctr"/>
            <a:r>
              <a:rPr lang="en-IN" sz="2400" dirty="0"/>
              <a:t>May 10, 2024</a:t>
            </a:r>
          </a:p>
        </p:txBody>
      </p:sp>
      <p:sp>
        <p:nvSpPr>
          <p:cNvPr id="11" name="Rectangle 10">
            <a:extLst>
              <a:ext uri="{FF2B5EF4-FFF2-40B4-BE49-F238E27FC236}">
                <a16:creationId xmlns:a16="http://schemas.microsoft.com/office/drawing/2014/main" id="{4C01BF71-26F2-ADF8-AA4C-8A98B18C98BC}"/>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FAD503A-C069-012E-A167-7BCB998CBFD7}"/>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69F6793-E6E1-5CF6-21C2-83BE545FA5C4}"/>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4" name="TextBox 13">
            <a:extLst>
              <a:ext uri="{FF2B5EF4-FFF2-40B4-BE49-F238E27FC236}">
                <a16:creationId xmlns:a16="http://schemas.microsoft.com/office/drawing/2014/main" id="{A0FCEC01-F9FB-B484-A2EC-69990D4B462E}"/>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1</a:t>
            </a:r>
          </a:p>
        </p:txBody>
      </p:sp>
      <p:sp>
        <p:nvSpPr>
          <p:cNvPr id="15" name="TextBox 14">
            <a:extLst>
              <a:ext uri="{FF2B5EF4-FFF2-40B4-BE49-F238E27FC236}">
                <a16:creationId xmlns:a16="http://schemas.microsoft.com/office/drawing/2014/main" id="{892242BE-C0BA-464B-C350-5C6F732C4F0A}"/>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Tree>
    <p:extLst>
      <p:ext uri="{BB962C8B-B14F-4D97-AF65-F5344CB8AC3E}">
        <p14:creationId xmlns:p14="http://schemas.microsoft.com/office/powerpoint/2010/main" val="351553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982159-290C-1D67-BCE6-90CF9EE9724D}"/>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3CB99AE-4E07-73B1-E6CE-E5CD70C22AEB}"/>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2A152CF-4414-C0C6-6514-440FEC571748}"/>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7" name="TextBox 6">
            <a:extLst>
              <a:ext uri="{FF2B5EF4-FFF2-40B4-BE49-F238E27FC236}">
                <a16:creationId xmlns:a16="http://schemas.microsoft.com/office/drawing/2014/main" id="{42DA4520-711F-B3B8-3EFD-23823D458822}"/>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10</a:t>
            </a:r>
          </a:p>
        </p:txBody>
      </p:sp>
      <p:sp>
        <p:nvSpPr>
          <p:cNvPr id="8" name="TextBox 7">
            <a:extLst>
              <a:ext uri="{FF2B5EF4-FFF2-40B4-BE49-F238E27FC236}">
                <a16:creationId xmlns:a16="http://schemas.microsoft.com/office/drawing/2014/main" id="{65E785C3-E65F-0EAA-10D9-C776E02B956D}"/>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9" name="Rectangle 8">
            <a:extLst>
              <a:ext uri="{FF2B5EF4-FFF2-40B4-BE49-F238E27FC236}">
                <a16:creationId xmlns:a16="http://schemas.microsoft.com/office/drawing/2014/main" id="{9226A818-4B64-20E6-184E-2F9E7DCEA980}"/>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190D99F-BDEB-487B-5798-3DE7A6AD1B86}"/>
              </a:ext>
            </a:extLst>
          </p:cNvPr>
          <p:cNvSpPr txBox="1"/>
          <p:nvPr/>
        </p:nvSpPr>
        <p:spPr>
          <a:xfrm>
            <a:off x="74645" y="111546"/>
            <a:ext cx="8994710" cy="569387"/>
          </a:xfrm>
          <a:prstGeom prst="rect">
            <a:avLst/>
          </a:prstGeom>
          <a:noFill/>
        </p:spPr>
        <p:txBody>
          <a:bodyPr wrap="square" rtlCol="0">
            <a:spAutoFit/>
          </a:bodyPr>
          <a:lstStyle/>
          <a:p>
            <a:r>
              <a:rPr lang="en-US" sz="3100" dirty="0">
                <a:solidFill>
                  <a:schemeClr val="bg1"/>
                </a:solidFill>
              </a:rPr>
              <a:t>C</a:t>
            </a:r>
            <a:r>
              <a:rPr lang="en-IN" sz="3100" dirty="0">
                <a:solidFill>
                  <a:schemeClr val="bg1"/>
                </a:solidFill>
              </a:rPr>
              <a:t>ase Study and Dataset Description</a:t>
            </a:r>
          </a:p>
        </p:txBody>
      </p:sp>
      <p:sp>
        <p:nvSpPr>
          <p:cNvPr id="88" name="TextBox 87">
            <a:extLst>
              <a:ext uri="{FF2B5EF4-FFF2-40B4-BE49-F238E27FC236}">
                <a16:creationId xmlns:a16="http://schemas.microsoft.com/office/drawing/2014/main" id="{F7582C04-640F-476A-2A0D-EA14F8BB40D7}"/>
              </a:ext>
            </a:extLst>
          </p:cNvPr>
          <p:cNvSpPr txBox="1"/>
          <p:nvPr/>
        </p:nvSpPr>
        <p:spPr>
          <a:xfrm>
            <a:off x="-293209" y="858903"/>
            <a:ext cx="2826678" cy="307777"/>
          </a:xfrm>
          <a:prstGeom prst="rect">
            <a:avLst/>
          </a:prstGeom>
          <a:noFill/>
        </p:spPr>
        <p:txBody>
          <a:bodyPr wrap="square" rtlCol="0">
            <a:spAutoFit/>
          </a:bodyPr>
          <a:lstStyle/>
          <a:p>
            <a:pPr algn="ctr"/>
            <a:r>
              <a:rPr lang="en-IN" sz="1400" b="1" dirty="0"/>
              <a:t>Walmart Dataset</a:t>
            </a:r>
          </a:p>
        </p:txBody>
      </p:sp>
      <p:sp>
        <p:nvSpPr>
          <p:cNvPr id="89" name="Oval 88">
            <a:extLst>
              <a:ext uri="{FF2B5EF4-FFF2-40B4-BE49-F238E27FC236}">
                <a16:creationId xmlns:a16="http://schemas.microsoft.com/office/drawing/2014/main" id="{FD937DB4-7078-4686-B4ED-DE6598EFEAC0}"/>
              </a:ext>
            </a:extLst>
          </p:cNvPr>
          <p:cNvSpPr/>
          <p:nvPr/>
        </p:nvSpPr>
        <p:spPr>
          <a:xfrm>
            <a:off x="181325" y="944765"/>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1" name="Picture 90">
            <a:extLst>
              <a:ext uri="{FF2B5EF4-FFF2-40B4-BE49-F238E27FC236}">
                <a16:creationId xmlns:a16="http://schemas.microsoft.com/office/drawing/2014/main" id="{A351DD85-EA6C-3947-FF61-D79FC9A09190}"/>
              </a:ext>
            </a:extLst>
          </p:cNvPr>
          <p:cNvPicPr>
            <a:picLocks noChangeAspect="1"/>
          </p:cNvPicPr>
          <p:nvPr/>
        </p:nvPicPr>
        <p:blipFill>
          <a:blip r:embed="rId2"/>
          <a:stretch>
            <a:fillRect/>
          </a:stretch>
        </p:blipFill>
        <p:spPr>
          <a:xfrm>
            <a:off x="181325" y="1252542"/>
            <a:ext cx="7374251" cy="3543286"/>
          </a:xfrm>
          <a:prstGeom prst="rect">
            <a:avLst/>
          </a:prstGeom>
        </p:spPr>
      </p:pic>
      <p:sp>
        <p:nvSpPr>
          <p:cNvPr id="92" name="TextBox 91">
            <a:extLst>
              <a:ext uri="{FF2B5EF4-FFF2-40B4-BE49-F238E27FC236}">
                <a16:creationId xmlns:a16="http://schemas.microsoft.com/office/drawing/2014/main" id="{61DF5F77-A2D5-DFBC-5623-4773513EC317}"/>
              </a:ext>
            </a:extLst>
          </p:cNvPr>
          <p:cNvSpPr txBox="1"/>
          <p:nvPr/>
        </p:nvSpPr>
        <p:spPr>
          <a:xfrm>
            <a:off x="319263" y="5590069"/>
            <a:ext cx="11673481" cy="646331"/>
          </a:xfrm>
          <a:prstGeom prst="rect">
            <a:avLst/>
          </a:prstGeom>
          <a:noFill/>
        </p:spPr>
        <p:txBody>
          <a:bodyPr wrap="square" rtlCol="0">
            <a:spAutoFit/>
          </a:bodyPr>
          <a:lstStyle/>
          <a:p>
            <a:r>
              <a:rPr lang="en-US" dirty="0">
                <a:solidFill>
                  <a:srgbClr val="2C2C2C"/>
                </a:solidFill>
                <a:latin typeface="adobe-clean"/>
              </a:rPr>
              <a:t>Datasets consist of all information of public holidays, promotional events and sell price of the 1941 days. 1913 days for the training and 28 days for testing. It is classic M5 Forecasting dataset of Walmart stores taken from </a:t>
            </a:r>
            <a:r>
              <a:rPr lang="en-US" dirty="0">
                <a:solidFill>
                  <a:srgbClr val="2C2C2C"/>
                </a:solidFill>
                <a:latin typeface="adobe-clean"/>
                <a:hlinkClick r:id="rId3" action="ppaction://hlinksldjump"/>
              </a:rPr>
              <a:t>Kaggle.</a:t>
            </a:r>
            <a:r>
              <a:rPr lang="en-US" dirty="0">
                <a:solidFill>
                  <a:srgbClr val="2C2C2C"/>
                </a:solidFill>
                <a:latin typeface="adobe-clean"/>
              </a:rPr>
              <a:t> </a:t>
            </a:r>
            <a:endParaRPr lang="en-IN" dirty="0"/>
          </a:p>
        </p:txBody>
      </p:sp>
      <p:graphicFrame>
        <p:nvGraphicFramePr>
          <p:cNvPr id="94" name="Table 93">
            <a:extLst>
              <a:ext uri="{FF2B5EF4-FFF2-40B4-BE49-F238E27FC236}">
                <a16:creationId xmlns:a16="http://schemas.microsoft.com/office/drawing/2014/main" id="{9BBBC2A8-E51C-CDDF-CF68-20B58E6FB01C}"/>
              </a:ext>
            </a:extLst>
          </p:cNvPr>
          <p:cNvGraphicFramePr>
            <a:graphicFrameLocks noGrp="1"/>
          </p:cNvGraphicFramePr>
          <p:nvPr>
            <p:extLst>
              <p:ext uri="{D42A27DB-BD31-4B8C-83A1-F6EECF244321}">
                <p14:modId xmlns:p14="http://schemas.microsoft.com/office/powerpoint/2010/main" val="3198717251"/>
              </p:ext>
            </p:extLst>
          </p:nvPr>
        </p:nvGraphicFramePr>
        <p:xfrm>
          <a:off x="8087360" y="1315183"/>
          <a:ext cx="3568346" cy="3480645"/>
        </p:xfrm>
        <a:graphic>
          <a:graphicData uri="http://schemas.openxmlformats.org/drawingml/2006/table">
            <a:tbl>
              <a:tblPr firstRow="1" bandRow="1">
                <a:tableStyleId>{5C22544A-7EE6-4342-B048-85BDC9FD1C3A}</a:tableStyleId>
              </a:tblPr>
              <a:tblGrid>
                <a:gridCol w="1912680">
                  <a:extLst>
                    <a:ext uri="{9D8B030D-6E8A-4147-A177-3AD203B41FA5}">
                      <a16:colId xmlns:a16="http://schemas.microsoft.com/office/drawing/2014/main" val="2965527952"/>
                    </a:ext>
                  </a:extLst>
                </a:gridCol>
                <a:gridCol w="1655666">
                  <a:extLst>
                    <a:ext uri="{9D8B030D-6E8A-4147-A177-3AD203B41FA5}">
                      <a16:colId xmlns:a16="http://schemas.microsoft.com/office/drawing/2014/main" val="2722925798"/>
                    </a:ext>
                  </a:extLst>
                </a:gridCol>
              </a:tblGrid>
              <a:tr h="279347">
                <a:tc gridSpan="2">
                  <a:txBody>
                    <a:bodyPr/>
                    <a:lstStyle/>
                    <a:p>
                      <a:pPr algn="ctr"/>
                      <a:r>
                        <a:rPr lang="en-IN" sz="1200" dirty="0"/>
                        <a:t>Types of  Features</a:t>
                      </a:r>
                    </a:p>
                  </a:txBody>
                  <a:tcPr/>
                </a:tc>
                <a:tc hMerge="1">
                  <a:txBody>
                    <a:bodyPr/>
                    <a:lstStyle/>
                    <a:p>
                      <a:endParaRPr lang="en-IN" dirty="0"/>
                    </a:p>
                  </a:txBody>
                  <a:tcPr/>
                </a:tc>
                <a:extLst>
                  <a:ext uri="{0D108BD9-81ED-4DB2-BD59-A6C34878D82A}">
                    <a16:rowId xmlns:a16="http://schemas.microsoft.com/office/drawing/2014/main" val="206548087"/>
                  </a:ext>
                </a:extLst>
              </a:tr>
              <a:tr h="495672">
                <a:tc>
                  <a:txBody>
                    <a:bodyPr/>
                    <a:lstStyle/>
                    <a:p>
                      <a:pPr algn="ctr"/>
                      <a:r>
                        <a:rPr lang="en-IN" sz="1200" dirty="0"/>
                        <a:t>ID</a:t>
                      </a:r>
                    </a:p>
                  </a:txBody>
                  <a:tcPr anchor="ctr"/>
                </a:tc>
                <a:tc>
                  <a:txBody>
                    <a:bodyPr/>
                    <a:lstStyle/>
                    <a:p>
                      <a:pPr algn="ctr"/>
                      <a:r>
                        <a:rPr lang="en-IN" sz="1200" dirty="0"/>
                        <a:t>Special Offer</a:t>
                      </a:r>
                    </a:p>
                  </a:txBody>
                  <a:tcPr anchor="ctr"/>
                </a:tc>
                <a:extLst>
                  <a:ext uri="{0D108BD9-81ED-4DB2-BD59-A6C34878D82A}">
                    <a16:rowId xmlns:a16="http://schemas.microsoft.com/office/drawing/2014/main" val="2987051676"/>
                  </a:ext>
                </a:extLst>
              </a:tr>
              <a:tr h="443591">
                <a:tc>
                  <a:txBody>
                    <a:bodyPr/>
                    <a:lstStyle/>
                    <a:p>
                      <a:pPr algn="ctr"/>
                      <a:r>
                        <a:rPr lang="en-IN" sz="1200" dirty="0"/>
                        <a:t>State ID</a:t>
                      </a:r>
                    </a:p>
                  </a:txBody>
                  <a:tcPr anchor="ctr"/>
                </a:tc>
                <a:tc>
                  <a:txBody>
                    <a:bodyPr/>
                    <a:lstStyle/>
                    <a:p>
                      <a:pPr algn="ctr"/>
                      <a:r>
                        <a:rPr lang="en-IN" sz="1200" dirty="0"/>
                        <a:t>Units Sold</a:t>
                      </a:r>
                    </a:p>
                  </a:txBody>
                  <a:tcPr anchor="ctr"/>
                </a:tc>
                <a:extLst>
                  <a:ext uri="{0D108BD9-81ED-4DB2-BD59-A6C34878D82A}">
                    <a16:rowId xmlns:a16="http://schemas.microsoft.com/office/drawing/2014/main" val="3056443947"/>
                  </a:ext>
                </a:extLst>
              </a:tr>
              <a:tr h="644373">
                <a:tc>
                  <a:txBody>
                    <a:bodyPr/>
                    <a:lstStyle/>
                    <a:p>
                      <a:pPr algn="ctr"/>
                      <a:r>
                        <a:rPr lang="en-IN" sz="1200" dirty="0"/>
                        <a:t>Store ID</a:t>
                      </a:r>
                    </a:p>
                  </a:txBody>
                  <a:tcPr anchor="ctr"/>
                </a:tc>
                <a:tc>
                  <a:txBody>
                    <a:bodyPr/>
                    <a:lstStyle/>
                    <a:p>
                      <a:pPr algn="ctr"/>
                      <a:r>
                        <a:rPr lang="en-IN" sz="1200" dirty="0"/>
                        <a:t>Day</a:t>
                      </a:r>
                    </a:p>
                  </a:txBody>
                  <a:tcPr anchor="ctr"/>
                </a:tc>
                <a:extLst>
                  <a:ext uri="{0D108BD9-81ED-4DB2-BD59-A6C34878D82A}">
                    <a16:rowId xmlns:a16="http://schemas.microsoft.com/office/drawing/2014/main" val="3746675519"/>
                  </a:ext>
                </a:extLst>
              </a:tr>
              <a:tr h="279347">
                <a:tc>
                  <a:txBody>
                    <a:bodyPr/>
                    <a:lstStyle/>
                    <a:p>
                      <a:pPr algn="ctr"/>
                      <a:r>
                        <a:rPr lang="en-IN" sz="1200" dirty="0"/>
                        <a:t>Dept ID</a:t>
                      </a:r>
                    </a:p>
                  </a:txBody>
                  <a:tcPr anchor="ctr"/>
                </a:tc>
                <a:tc>
                  <a:txBody>
                    <a:bodyPr/>
                    <a:lstStyle/>
                    <a:p>
                      <a:pPr algn="ctr"/>
                      <a:r>
                        <a:rPr lang="en-IN" sz="1200" dirty="0"/>
                        <a:t>Sell Price</a:t>
                      </a:r>
                    </a:p>
                  </a:txBody>
                  <a:tcPr anchor="ctr"/>
                </a:tc>
                <a:extLst>
                  <a:ext uri="{0D108BD9-81ED-4DB2-BD59-A6C34878D82A}">
                    <a16:rowId xmlns:a16="http://schemas.microsoft.com/office/drawing/2014/main" val="27324687"/>
                  </a:ext>
                </a:extLst>
              </a:tr>
              <a:tr h="346971">
                <a:tc>
                  <a:txBody>
                    <a:bodyPr/>
                    <a:lstStyle/>
                    <a:p>
                      <a:pPr algn="ctr"/>
                      <a:r>
                        <a:rPr lang="en-IN" sz="1200" dirty="0"/>
                        <a:t>Category ID</a:t>
                      </a:r>
                    </a:p>
                  </a:txBody>
                  <a:tcPr anchor="ctr"/>
                </a:tc>
                <a:tc>
                  <a:txBody>
                    <a:bodyPr/>
                    <a:lstStyle/>
                    <a:p>
                      <a:pPr algn="ctr"/>
                      <a:r>
                        <a:rPr lang="en-IN" sz="1200" dirty="0"/>
                        <a:t>Month</a:t>
                      </a:r>
                    </a:p>
                  </a:txBody>
                  <a:tcPr anchor="ctr"/>
                </a:tc>
                <a:extLst>
                  <a:ext uri="{0D108BD9-81ED-4DB2-BD59-A6C34878D82A}">
                    <a16:rowId xmlns:a16="http://schemas.microsoft.com/office/drawing/2014/main" val="2851599775"/>
                  </a:ext>
                </a:extLst>
              </a:tr>
              <a:tr h="495672">
                <a:tc>
                  <a:txBody>
                    <a:bodyPr/>
                    <a:lstStyle/>
                    <a:p>
                      <a:pPr algn="ctr"/>
                      <a:r>
                        <a:rPr lang="en-IN" sz="1200" dirty="0"/>
                        <a:t>Holiday Name</a:t>
                      </a:r>
                    </a:p>
                  </a:txBody>
                  <a:tcPr anchor="ctr"/>
                </a:tc>
                <a:tc>
                  <a:txBody>
                    <a:bodyPr/>
                    <a:lstStyle/>
                    <a:p>
                      <a:pPr algn="ctr"/>
                      <a:r>
                        <a:rPr lang="en-IN" sz="1200" dirty="0"/>
                        <a:t>Year</a:t>
                      </a:r>
                    </a:p>
                  </a:txBody>
                  <a:tcPr anchor="ctr"/>
                </a:tc>
                <a:extLst>
                  <a:ext uri="{0D108BD9-81ED-4DB2-BD59-A6C34878D82A}">
                    <a16:rowId xmlns:a16="http://schemas.microsoft.com/office/drawing/2014/main" val="547589341"/>
                  </a:ext>
                </a:extLst>
              </a:tr>
              <a:tr h="495672">
                <a:tc>
                  <a:txBody>
                    <a:bodyPr/>
                    <a:lstStyle/>
                    <a:p>
                      <a:pPr algn="ctr"/>
                      <a:r>
                        <a:rPr lang="en-IN" sz="1200" dirty="0"/>
                        <a:t>Holiday Type</a:t>
                      </a:r>
                    </a:p>
                  </a:txBody>
                  <a:tcPr anchor="ctr"/>
                </a:tc>
                <a:tc>
                  <a:txBody>
                    <a:bodyPr/>
                    <a:lstStyle/>
                    <a:p>
                      <a:pPr algn="ctr"/>
                      <a:endParaRPr lang="en-IN" sz="1200" dirty="0"/>
                    </a:p>
                  </a:txBody>
                  <a:tcPr anchor="ctr"/>
                </a:tc>
                <a:extLst>
                  <a:ext uri="{0D108BD9-81ED-4DB2-BD59-A6C34878D82A}">
                    <a16:rowId xmlns:a16="http://schemas.microsoft.com/office/drawing/2014/main" val="3426899376"/>
                  </a:ext>
                </a:extLst>
              </a:tr>
            </a:tbl>
          </a:graphicData>
        </a:graphic>
      </p:graphicFrame>
    </p:spTree>
    <p:extLst>
      <p:ext uri="{BB962C8B-B14F-4D97-AF65-F5344CB8AC3E}">
        <p14:creationId xmlns:p14="http://schemas.microsoft.com/office/powerpoint/2010/main" val="220876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BE159-F1BB-562E-7F52-9A552815AF0A}"/>
              </a:ext>
            </a:extLst>
          </p:cNvPr>
          <p:cNvSpPr/>
          <p:nvPr/>
        </p:nvSpPr>
        <p:spPr>
          <a:xfrm>
            <a:off x="1" y="-2032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11D8C64-40B1-42CE-A11A-5D859C25EAE7}"/>
              </a:ext>
            </a:extLst>
          </p:cNvPr>
          <p:cNvSpPr txBox="1"/>
          <p:nvPr/>
        </p:nvSpPr>
        <p:spPr>
          <a:xfrm>
            <a:off x="83975" y="62369"/>
            <a:ext cx="9912635" cy="569387"/>
          </a:xfrm>
          <a:prstGeom prst="rect">
            <a:avLst/>
          </a:prstGeom>
          <a:noFill/>
        </p:spPr>
        <p:txBody>
          <a:bodyPr wrap="square" rtlCol="0">
            <a:spAutoFit/>
          </a:bodyPr>
          <a:lstStyle/>
          <a:p>
            <a:r>
              <a:rPr lang="en-IN" sz="3100" dirty="0">
                <a:solidFill>
                  <a:schemeClr val="bg1"/>
                </a:solidFill>
              </a:rPr>
              <a:t>Results (Walmart Dataset)</a:t>
            </a:r>
          </a:p>
        </p:txBody>
      </p:sp>
      <p:sp>
        <p:nvSpPr>
          <p:cNvPr id="6" name="TextBox 5">
            <a:extLst>
              <a:ext uri="{FF2B5EF4-FFF2-40B4-BE49-F238E27FC236}">
                <a16:creationId xmlns:a16="http://schemas.microsoft.com/office/drawing/2014/main" id="{ECC88BC4-C7E7-BC2D-21EA-ED91E31F96D2}"/>
              </a:ext>
            </a:extLst>
          </p:cNvPr>
          <p:cNvSpPr txBox="1"/>
          <p:nvPr/>
        </p:nvSpPr>
        <p:spPr>
          <a:xfrm>
            <a:off x="284582" y="968551"/>
            <a:ext cx="11907417" cy="1200329"/>
          </a:xfrm>
          <a:prstGeom prst="rect">
            <a:avLst/>
          </a:prstGeom>
          <a:noFill/>
        </p:spPr>
        <p:txBody>
          <a:bodyPr wrap="square">
            <a:spAutoFit/>
          </a:bodyPr>
          <a:lstStyle/>
          <a:p>
            <a:r>
              <a:rPr lang="en-US" dirty="0"/>
              <a:t>The table of the performance of the respective time series models on the training set is created. The forecasting is done on the store id = "CA_2" and category id = "HOBBIES_1_001". Same has been done for the testing set</a:t>
            </a:r>
            <a:r>
              <a:rPr lang="en-US" dirty="0">
                <a:solidFill>
                  <a:schemeClr val="accent1">
                    <a:lumMod val="75000"/>
                  </a:schemeClr>
                </a:solidFill>
              </a:rPr>
              <a:t>.. </a:t>
            </a:r>
            <a:r>
              <a:rPr lang="en-US" dirty="0"/>
              <a:t>From the ACF and PACF we got the significant lags to be t-16 i.e. of 16 days and t-25 i.e. of 25 days for the AR and for MA model errors to be considered at day t and t-25.</a:t>
            </a:r>
            <a:endParaRPr lang="en-IN" dirty="0"/>
          </a:p>
        </p:txBody>
      </p:sp>
      <p:pic>
        <p:nvPicPr>
          <p:cNvPr id="7" name="Picture 6">
            <a:extLst>
              <a:ext uri="{FF2B5EF4-FFF2-40B4-BE49-F238E27FC236}">
                <a16:creationId xmlns:a16="http://schemas.microsoft.com/office/drawing/2014/main" id="{6F8A72F1-61CA-443E-5176-07091B303241}"/>
              </a:ext>
            </a:extLst>
          </p:cNvPr>
          <p:cNvPicPr>
            <a:picLocks noChangeAspect="1"/>
          </p:cNvPicPr>
          <p:nvPr/>
        </p:nvPicPr>
        <p:blipFill>
          <a:blip r:embed="rId2"/>
          <a:stretch>
            <a:fillRect/>
          </a:stretch>
        </p:blipFill>
        <p:spPr>
          <a:xfrm>
            <a:off x="6096000" y="2365271"/>
            <a:ext cx="5920801" cy="3774772"/>
          </a:xfrm>
          <a:prstGeom prst="rect">
            <a:avLst/>
          </a:prstGeom>
        </p:spPr>
      </p:pic>
      <p:pic>
        <p:nvPicPr>
          <p:cNvPr id="8" name="Picture 7">
            <a:extLst>
              <a:ext uri="{FF2B5EF4-FFF2-40B4-BE49-F238E27FC236}">
                <a16:creationId xmlns:a16="http://schemas.microsoft.com/office/drawing/2014/main" id="{0E36FA9D-8504-60D8-4234-EF44B066D42A}"/>
              </a:ext>
            </a:extLst>
          </p:cNvPr>
          <p:cNvPicPr>
            <a:picLocks noChangeAspect="1"/>
          </p:cNvPicPr>
          <p:nvPr/>
        </p:nvPicPr>
        <p:blipFill>
          <a:blip r:embed="rId3"/>
          <a:stretch>
            <a:fillRect/>
          </a:stretch>
        </p:blipFill>
        <p:spPr>
          <a:xfrm>
            <a:off x="55565" y="2365270"/>
            <a:ext cx="5920801" cy="3774773"/>
          </a:xfrm>
          <a:prstGeom prst="rect">
            <a:avLst/>
          </a:prstGeom>
        </p:spPr>
      </p:pic>
      <p:sp>
        <p:nvSpPr>
          <p:cNvPr id="14" name="Rectangle 13">
            <a:extLst>
              <a:ext uri="{FF2B5EF4-FFF2-40B4-BE49-F238E27FC236}">
                <a16:creationId xmlns:a16="http://schemas.microsoft.com/office/drawing/2014/main" id="{F8D5FECE-BB79-E2D8-8400-865CEB84C2AE}"/>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B8E0DF2-3D11-AA78-547F-80615CE8EC9B}"/>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8D959D2-7A13-0CEA-8A46-486FE3E98C76}"/>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7" name="TextBox 16">
            <a:extLst>
              <a:ext uri="{FF2B5EF4-FFF2-40B4-BE49-F238E27FC236}">
                <a16:creationId xmlns:a16="http://schemas.microsoft.com/office/drawing/2014/main" id="{F589AD74-C436-5A89-AB8E-7951052FD4AA}"/>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11</a:t>
            </a:r>
          </a:p>
        </p:txBody>
      </p:sp>
      <p:sp>
        <p:nvSpPr>
          <p:cNvPr id="18" name="TextBox 17">
            <a:extLst>
              <a:ext uri="{FF2B5EF4-FFF2-40B4-BE49-F238E27FC236}">
                <a16:creationId xmlns:a16="http://schemas.microsoft.com/office/drawing/2014/main" id="{7B709215-2967-D2BA-4AE0-6386D81D9DAF}"/>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Tree>
    <p:extLst>
      <p:ext uri="{BB962C8B-B14F-4D97-AF65-F5344CB8AC3E}">
        <p14:creationId xmlns:p14="http://schemas.microsoft.com/office/powerpoint/2010/main" val="67276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E03392-67A6-BACC-7E71-BB05572461CC}"/>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499FFD8-4E78-85DC-6F79-240656567490}"/>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0A9FEB4-6E36-1DE7-4FA0-159C438D2BC1}"/>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7" name="TextBox 6">
            <a:extLst>
              <a:ext uri="{FF2B5EF4-FFF2-40B4-BE49-F238E27FC236}">
                <a16:creationId xmlns:a16="http://schemas.microsoft.com/office/drawing/2014/main" id="{B2D097E2-D02B-C0C9-39CD-D09EC2057E66}"/>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12</a:t>
            </a:r>
          </a:p>
        </p:txBody>
      </p:sp>
      <p:sp>
        <p:nvSpPr>
          <p:cNvPr id="8" name="TextBox 7">
            <a:extLst>
              <a:ext uri="{FF2B5EF4-FFF2-40B4-BE49-F238E27FC236}">
                <a16:creationId xmlns:a16="http://schemas.microsoft.com/office/drawing/2014/main" id="{298E080D-F19D-A0E5-7FC4-38DF67FCC8BE}"/>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9" name="TextBox 8">
            <a:extLst>
              <a:ext uri="{FF2B5EF4-FFF2-40B4-BE49-F238E27FC236}">
                <a16:creationId xmlns:a16="http://schemas.microsoft.com/office/drawing/2014/main" id="{33032D47-16EE-5AAD-3965-6C5DF390D802}"/>
              </a:ext>
            </a:extLst>
          </p:cNvPr>
          <p:cNvSpPr txBox="1"/>
          <p:nvPr/>
        </p:nvSpPr>
        <p:spPr>
          <a:xfrm>
            <a:off x="9337610" y="3927620"/>
            <a:ext cx="2260342" cy="923330"/>
          </a:xfrm>
          <a:prstGeom prst="rect">
            <a:avLst/>
          </a:prstGeom>
          <a:noFill/>
        </p:spPr>
        <p:txBody>
          <a:bodyPr wrap="square" rtlCol="0">
            <a:spAutoFit/>
          </a:bodyPr>
          <a:lstStyle/>
          <a:p>
            <a:pPr algn="ctr"/>
            <a:r>
              <a:rPr lang="en-US" dirty="0">
                <a:solidFill>
                  <a:srgbClr val="0070C0"/>
                </a:solidFill>
              </a:rPr>
              <a:t>Figure</a:t>
            </a:r>
            <a:r>
              <a:rPr lang="en-US" dirty="0"/>
              <a:t>: Actual vs Predicted on testing set.</a:t>
            </a:r>
            <a:endParaRPr lang="en-IN" dirty="0"/>
          </a:p>
        </p:txBody>
      </p:sp>
      <p:sp>
        <p:nvSpPr>
          <p:cNvPr id="10" name="Rectangle 9">
            <a:extLst>
              <a:ext uri="{FF2B5EF4-FFF2-40B4-BE49-F238E27FC236}">
                <a16:creationId xmlns:a16="http://schemas.microsoft.com/office/drawing/2014/main" id="{A3D76B58-9A8B-4A10-45F9-631592C923E5}"/>
              </a:ext>
            </a:extLst>
          </p:cNvPr>
          <p:cNvSpPr/>
          <p:nvPr/>
        </p:nvSpPr>
        <p:spPr>
          <a:xfrm>
            <a:off x="1" y="-2032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C22DD75-8CB7-AAA6-7D45-4CF2653F3818}"/>
              </a:ext>
            </a:extLst>
          </p:cNvPr>
          <p:cNvSpPr txBox="1"/>
          <p:nvPr/>
        </p:nvSpPr>
        <p:spPr>
          <a:xfrm>
            <a:off x="83975" y="62369"/>
            <a:ext cx="9912635" cy="569387"/>
          </a:xfrm>
          <a:prstGeom prst="rect">
            <a:avLst/>
          </a:prstGeom>
          <a:noFill/>
        </p:spPr>
        <p:txBody>
          <a:bodyPr wrap="square" rtlCol="0">
            <a:spAutoFit/>
          </a:bodyPr>
          <a:lstStyle/>
          <a:p>
            <a:r>
              <a:rPr lang="en-IN" sz="3100" dirty="0">
                <a:solidFill>
                  <a:schemeClr val="bg1"/>
                </a:solidFill>
              </a:rPr>
              <a:t>Results (Walmart Dataset)</a:t>
            </a:r>
          </a:p>
        </p:txBody>
      </p:sp>
      <p:sp>
        <p:nvSpPr>
          <p:cNvPr id="12" name="TextBox 11">
            <a:extLst>
              <a:ext uri="{FF2B5EF4-FFF2-40B4-BE49-F238E27FC236}">
                <a16:creationId xmlns:a16="http://schemas.microsoft.com/office/drawing/2014/main" id="{B3EA907B-196F-02E1-33F5-408D2400C0B3}"/>
              </a:ext>
            </a:extLst>
          </p:cNvPr>
          <p:cNvSpPr txBox="1"/>
          <p:nvPr/>
        </p:nvSpPr>
        <p:spPr>
          <a:xfrm>
            <a:off x="1255265" y="2141458"/>
            <a:ext cx="4162293" cy="369332"/>
          </a:xfrm>
          <a:prstGeom prst="rect">
            <a:avLst/>
          </a:prstGeom>
          <a:noFill/>
        </p:spPr>
        <p:txBody>
          <a:bodyPr wrap="none" rtlCol="0">
            <a:spAutoFit/>
          </a:bodyPr>
          <a:lstStyle/>
          <a:p>
            <a:r>
              <a:rPr lang="en-US" dirty="0">
                <a:solidFill>
                  <a:srgbClr val="0070C0"/>
                </a:solidFill>
              </a:rPr>
              <a:t>Table 1</a:t>
            </a:r>
            <a:r>
              <a:rPr lang="en-US" dirty="0"/>
              <a:t>: Performance Table of Training Set.</a:t>
            </a:r>
            <a:endParaRPr lang="en-IN" dirty="0"/>
          </a:p>
        </p:txBody>
      </p:sp>
      <p:sp>
        <p:nvSpPr>
          <p:cNvPr id="13" name="TextBox 12">
            <a:extLst>
              <a:ext uri="{FF2B5EF4-FFF2-40B4-BE49-F238E27FC236}">
                <a16:creationId xmlns:a16="http://schemas.microsoft.com/office/drawing/2014/main" id="{40E4DDC3-F00B-6DDA-F807-A82B64362008}"/>
              </a:ext>
            </a:extLst>
          </p:cNvPr>
          <p:cNvSpPr txBox="1"/>
          <p:nvPr/>
        </p:nvSpPr>
        <p:spPr>
          <a:xfrm>
            <a:off x="6881585" y="2145662"/>
            <a:ext cx="4078617" cy="369332"/>
          </a:xfrm>
          <a:prstGeom prst="rect">
            <a:avLst/>
          </a:prstGeom>
          <a:noFill/>
        </p:spPr>
        <p:txBody>
          <a:bodyPr wrap="none" rtlCol="0">
            <a:spAutoFit/>
          </a:bodyPr>
          <a:lstStyle/>
          <a:p>
            <a:r>
              <a:rPr lang="en-US" dirty="0">
                <a:solidFill>
                  <a:srgbClr val="0070C0"/>
                </a:solidFill>
              </a:rPr>
              <a:t>Table 2</a:t>
            </a:r>
            <a:r>
              <a:rPr lang="en-US" dirty="0"/>
              <a:t>: Performance Table of Testing Set.</a:t>
            </a:r>
            <a:endParaRPr lang="en-IN" dirty="0"/>
          </a:p>
        </p:txBody>
      </p:sp>
      <p:pic>
        <p:nvPicPr>
          <p:cNvPr id="14" name="Picture 13">
            <a:extLst>
              <a:ext uri="{FF2B5EF4-FFF2-40B4-BE49-F238E27FC236}">
                <a16:creationId xmlns:a16="http://schemas.microsoft.com/office/drawing/2014/main" id="{2D74ADA8-3485-361F-A829-727A2AA474BB}"/>
              </a:ext>
            </a:extLst>
          </p:cNvPr>
          <p:cNvPicPr>
            <a:picLocks noChangeAspect="1"/>
          </p:cNvPicPr>
          <p:nvPr/>
        </p:nvPicPr>
        <p:blipFill>
          <a:blip r:embed="rId2"/>
          <a:stretch>
            <a:fillRect/>
          </a:stretch>
        </p:blipFill>
        <p:spPr>
          <a:xfrm>
            <a:off x="1412032" y="982543"/>
            <a:ext cx="3405927" cy="1142232"/>
          </a:xfrm>
          <a:prstGeom prst="rect">
            <a:avLst/>
          </a:prstGeom>
        </p:spPr>
      </p:pic>
      <p:pic>
        <p:nvPicPr>
          <p:cNvPr id="15" name="Picture 14">
            <a:extLst>
              <a:ext uri="{FF2B5EF4-FFF2-40B4-BE49-F238E27FC236}">
                <a16:creationId xmlns:a16="http://schemas.microsoft.com/office/drawing/2014/main" id="{620F491F-B615-A390-8608-72046D18E0D6}"/>
              </a:ext>
            </a:extLst>
          </p:cNvPr>
          <p:cNvPicPr>
            <a:picLocks noChangeAspect="1"/>
          </p:cNvPicPr>
          <p:nvPr/>
        </p:nvPicPr>
        <p:blipFill>
          <a:blip r:embed="rId3"/>
          <a:stretch>
            <a:fillRect/>
          </a:stretch>
        </p:blipFill>
        <p:spPr>
          <a:xfrm>
            <a:off x="7253602" y="1006098"/>
            <a:ext cx="3428543" cy="1118678"/>
          </a:xfrm>
          <a:prstGeom prst="rect">
            <a:avLst/>
          </a:prstGeom>
        </p:spPr>
      </p:pic>
      <p:pic>
        <p:nvPicPr>
          <p:cNvPr id="1026" name="Picture 2">
            <a:extLst>
              <a:ext uri="{FF2B5EF4-FFF2-40B4-BE49-F238E27FC236}">
                <a16:creationId xmlns:a16="http://schemas.microsoft.com/office/drawing/2014/main" id="{001B6E5C-B68F-FE0A-A094-CC524788CA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2" y="2542213"/>
            <a:ext cx="9117285" cy="408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23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A24513-982E-55F8-09A5-960B697DD2E4}"/>
              </a:ext>
            </a:extLst>
          </p:cNvPr>
          <p:cNvSpPr/>
          <p:nvPr/>
        </p:nvSpPr>
        <p:spPr>
          <a:xfrm>
            <a:off x="1" y="-2032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CCC1B5D-0F49-6620-D1E7-556B0384E144}"/>
              </a:ext>
            </a:extLst>
          </p:cNvPr>
          <p:cNvSpPr txBox="1"/>
          <p:nvPr/>
        </p:nvSpPr>
        <p:spPr>
          <a:xfrm>
            <a:off x="42376" y="96381"/>
            <a:ext cx="10857272" cy="569387"/>
          </a:xfrm>
          <a:prstGeom prst="rect">
            <a:avLst/>
          </a:prstGeom>
          <a:noFill/>
        </p:spPr>
        <p:txBody>
          <a:bodyPr wrap="square" rtlCol="0">
            <a:spAutoFit/>
          </a:bodyPr>
          <a:lstStyle/>
          <a:p>
            <a:r>
              <a:rPr lang="en-US" sz="3100" dirty="0">
                <a:solidFill>
                  <a:schemeClr val="bg1"/>
                </a:solidFill>
              </a:rPr>
              <a:t>Methodology for Machine Learning and Deep Learning Models</a:t>
            </a:r>
            <a:endParaRPr lang="en-IN" sz="3100" dirty="0">
              <a:solidFill>
                <a:schemeClr val="bg1"/>
              </a:solidFill>
            </a:endParaRPr>
          </a:p>
        </p:txBody>
      </p:sp>
      <p:sp>
        <p:nvSpPr>
          <p:cNvPr id="6" name="TextBox 5">
            <a:extLst>
              <a:ext uri="{FF2B5EF4-FFF2-40B4-BE49-F238E27FC236}">
                <a16:creationId xmlns:a16="http://schemas.microsoft.com/office/drawing/2014/main" id="{B3641F25-9D5B-0089-2B7A-547272950306}"/>
              </a:ext>
            </a:extLst>
          </p:cNvPr>
          <p:cNvSpPr txBox="1"/>
          <p:nvPr/>
        </p:nvSpPr>
        <p:spPr>
          <a:xfrm>
            <a:off x="5062478" y="6152855"/>
            <a:ext cx="4297290" cy="307777"/>
          </a:xfrm>
          <a:prstGeom prst="rect">
            <a:avLst/>
          </a:prstGeom>
          <a:noFill/>
        </p:spPr>
        <p:txBody>
          <a:bodyPr wrap="square" rtlCol="0">
            <a:spAutoFit/>
          </a:bodyPr>
          <a:lstStyle/>
          <a:p>
            <a:r>
              <a:rPr lang="en-IN" sz="1400" dirty="0">
                <a:solidFill>
                  <a:schemeClr val="accent1"/>
                </a:solidFill>
              </a:rPr>
              <a:t> </a:t>
            </a:r>
          </a:p>
        </p:txBody>
      </p:sp>
      <p:pic>
        <p:nvPicPr>
          <p:cNvPr id="51" name="Picture 50">
            <a:extLst>
              <a:ext uri="{FF2B5EF4-FFF2-40B4-BE49-F238E27FC236}">
                <a16:creationId xmlns:a16="http://schemas.microsoft.com/office/drawing/2014/main" id="{299035EA-E32A-9948-602F-574821157996}"/>
              </a:ext>
            </a:extLst>
          </p:cNvPr>
          <p:cNvPicPr>
            <a:picLocks noChangeAspect="1"/>
          </p:cNvPicPr>
          <p:nvPr/>
        </p:nvPicPr>
        <p:blipFill>
          <a:blip r:embed="rId2"/>
          <a:stretch>
            <a:fillRect/>
          </a:stretch>
        </p:blipFill>
        <p:spPr>
          <a:xfrm>
            <a:off x="3098261" y="1363024"/>
            <a:ext cx="6795547" cy="3081673"/>
          </a:xfrm>
          <a:prstGeom prst="rect">
            <a:avLst/>
          </a:prstGeom>
        </p:spPr>
      </p:pic>
      <p:sp>
        <p:nvSpPr>
          <p:cNvPr id="52" name="TextBox 51">
            <a:extLst>
              <a:ext uri="{FF2B5EF4-FFF2-40B4-BE49-F238E27FC236}">
                <a16:creationId xmlns:a16="http://schemas.microsoft.com/office/drawing/2014/main" id="{D8B0B0C3-3975-46D7-BB40-2AB57DB97C04}"/>
              </a:ext>
            </a:extLst>
          </p:cNvPr>
          <p:cNvSpPr txBox="1"/>
          <p:nvPr/>
        </p:nvSpPr>
        <p:spPr>
          <a:xfrm>
            <a:off x="375369" y="5582283"/>
            <a:ext cx="11441261" cy="646331"/>
          </a:xfrm>
          <a:prstGeom prst="rect">
            <a:avLst/>
          </a:prstGeom>
          <a:noFill/>
        </p:spPr>
        <p:txBody>
          <a:bodyPr wrap="square" rtlCol="0">
            <a:spAutoFit/>
          </a:bodyPr>
          <a:lstStyle/>
          <a:p>
            <a:r>
              <a:rPr lang="en-IN" dirty="0"/>
              <a:t>Additional features include </a:t>
            </a:r>
            <a:r>
              <a:rPr lang="en-IN" b="1" dirty="0"/>
              <a:t>expanding sold mean, rolling sold mean, lags etc</a:t>
            </a:r>
            <a:r>
              <a:rPr lang="en-IN" dirty="0"/>
              <a:t>. Here model can be any Machine Learning or Deep Learning model.</a:t>
            </a:r>
          </a:p>
        </p:txBody>
      </p:sp>
      <p:sp>
        <p:nvSpPr>
          <p:cNvPr id="55" name="Rectangle 54">
            <a:extLst>
              <a:ext uri="{FF2B5EF4-FFF2-40B4-BE49-F238E27FC236}">
                <a16:creationId xmlns:a16="http://schemas.microsoft.com/office/drawing/2014/main" id="{99BA5D0E-EB3B-A16D-AD4D-63F87F3D06CA}"/>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5C5FA51B-12C6-2E16-DF53-6CE7E28612B7}"/>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B99F3153-6BFC-8A11-1BD9-63630B660F98}"/>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58" name="TextBox 57">
            <a:extLst>
              <a:ext uri="{FF2B5EF4-FFF2-40B4-BE49-F238E27FC236}">
                <a16:creationId xmlns:a16="http://schemas.microsoft.com/office/drawing/2014/main" id="{49647A8E-B103-8DB1-21E1-EBEF0E4C776E}"/>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13</a:t>
            </a:r>
          </a:p>
        </p:txBody>
      </p:sp>
      <p:sp>
        <p:nvSpPr>
          <p:cNvPr id="59" name="TextBox 58">
            <a:extLst>
              <a:ext uri="{FF2B5EF4-FFF2-40B4-BE49-F238E27FC236}">
                <a16:creationId xmlns:a16="http://schemas.microsoft.com/office/drawing/2014/main" id="{4823171B-1DA6-06BA-29E7-9B4891F13690}"/>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Tree>
    <p:extLst>
      <p:ext uri="{BB962C8B-B14F-4D97-AF65-F5344CB8AC3E}">
        <p14:creationId xmlns:p14="http://schemas.microsoft.com/office/powerpoint/2010/main" val="398880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0FE8A3-AE40-2EF9-5444-C124847B7BDD}"/>
              </a:ext>
            </a:extLst>
          </p:cNvPr>
          <p:cNvSpPr/>
          <p:nvPr/>
        </p:nvSpPr>
        <p:spPr>
          <a:xfrm>
            <a:off x="1" y="-20320"/>
            <a:ext cx="12191999" cy="430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9D5CE29-298D-1D0D-5115-7D8D647D03BD}"/>
              </a:ext>
            </a:extLst>
          </p:cNvPr>
          <p:cNvSpPr txBox="1"/>
          <p:nvPr/>
        </p:nvSpPr>
        <p:spPr>
          <a:xfrm>
            <a:off x="83975" y="62369"/>
            <a:ext cx="9912635" cy="569387"/>
          </a:xfrm>
          <a:prstGeom prst="rect">
            <a:avLst/>
          </a:prstGeom>
          <a:noFill/>
        </p:spPr>
        <p:txBody>
          <a:bodyPr wrap="square" rtlCol="0">
            <a:spAutoFit/>
          </a:bodyPr>
          <a:lstStyle/>
          <a:p>
            <a:r>
              <a:rPr lang="en-IN" sz="3100" dirty="0">
                <a:solidFill>
                  <a:schemeClr val="bg1"/>
                </a:solidFill>
              </a:rPr>
              <a:t>Results (Walmart Dataset)</a:t>
            </a:r>
          </a:p>
        </p:txBody>
      </p:sp>
      <p:graphicFrame>
        <p:nvGraphicFramePr>
          <p:cNvPr id="6" name="Table 5">
            <a:extLst>
              <a:ext uri="{FF2B5EF4-FFF2-40B4-BE49-F238E27FC236}">
                <a16:creationId xmlns:a16="http://schemas.microsoft.com/office/drawing/2014/main" id="{3D3D3499-B46A-63E6-708B-136D36019084}"/>
              </a:ext>
            </a:extLst>
          </p:cNvPr>
          <p:cNvGraphicFramePr>
            <a:graphicFrameLocks noGrp="1"/>
          </p:cNvGraphicFramePr>
          <p:nvPr>
            <p:extLst>
              <p:ext uri="{D42A27DB-BD31-4B8C-83A1-F6EECF244321}">
                <p14:modId xmlns:p14="http://schemas.microsoft.com/office/powerpoint/2010/main" val="1344192643"/>
              </p:ext>
            </p:extLst>
          </p:nvPr>
        </p:nvGraphicFramePr>
        <p:xfrm>
          <a:off x="1" y="893913"/>
          <a:ext cx="5953758" cy="3566160"/>
        </p:xfrm>
        <a:graphic>
          <a:graphicData uri="http://schemas.openxmlformats.org/drawingml/2006/table">
            <a:tbl>
              <a:tblPr firstRow="1" bandRow="1">
                <a:tableStyleId>{5C22544A-7EE6-4342-B048-85BDC9FD1C3A}</a:tableStyleId>
              </a:tblPr>
              <a:tblGrid>
                <a:gridCol w="1451109">
                  <a:extLst>
                    <a:ext uri="{9D8B030D-6E8A-4147-A177-3AD203B41FA5}">
                      <a16:colId xmlns:a16="http://schemas.microsoft.com/office/drawing/2014/main" val="1851165630"/>
                    </a:ext>
                  </a:extLst>
                </a:gridCol>
                <a:gridCol w="1500883">
                  <a:extLst>
                    <a:ext uri="{9D8B030D-6E8A-4147-A177-3AD203B41FA5}">
                      <a16:colId xmlns:a16="http://schemas.microsoft.com/office/drawing/2014/main" val="822792506"/>
                    </a:ext>
                  </a:extLst>
                </a:gridCol>
                <a:gridCol w="1500883">
                  <a:extLst>
                    <a:ext uri="{9D8B030D-6E8A-4147-A177-3AD203B41FA5}">
                      <a16:colId xmlns:a16="http://schemas.microsoft.com/office/drawing/2014/main" val="335199851"/>
                    </a:ext>
                  </a:extLst>
                </a:gridCol>
                <a:gridCol w="1500883">
                  <a:extLst>
                    <a:ext uri="{9D8B030D-6E8A-4147-A177-3AD203B41FA5}">
                      <a16:colId xmlns:a16="http://schemas.microsoft.com/office/drawing/2014/main" val="3985972975"/>
                    </a:ext>
                  </a:extLst>
                </a:gridCol>
              </a:tblGrid>
              <a:tr h="249324">
                <a:tc>
                  <a:txBody>
                    <a:bodyPr/>
                    <a:lstStyle/>
                    <a:p>
                      <a:pPr algn="ctr"/>
                      <a:r>
                        <a:rPr lang="en-IN" sz="1200" dirty="0"/>
                        <a:t>Level</a:t>
                      </a:r>
                    </a:p>
                  </a:txBody>
                  <a:tcPr/>
                </a:tc>
                <a:tc>
                  <a:txBody>
                    <a:bodyPr/>
                    <a:lstStyle/>
                    <a:p>
                      <a:pPr algn="ctr"/>
                      <a:r>
                        <a:rPr lang="en-IN" sz="1200" dirty="0"/>
                        <a:t>MSE</a:t>
                      </a:r>
                    </a:p>
                  </a:txBody>
                  <a:tcPr/>
                </a:tc>
                <a:tc>
                  <a:txBody>
                    <a:bodyPr/>
                    <a:lstStyle/>
                    <a:p>
                      <a:pPr algn="ctr"/>
                      <a:r>
                        <a:rPr lang="en-IN" sz="1200" dirty="0"/>
                        <a:t>RMSE</a:t>
                      </a:r>
                    </a:p>
                  </a:txBody>
                  <a:tcPr/>
                </a:tc>
                <a:tc>
                  <a:txBody>
                    <a:bodyPr/>
                    <a:lstStyle/>
                    <a:p>
                      <a:pPr algn="ctr"/>
                      <a:r>
                        <a:rPr lang="en-IN" sz="1200" dirty="0"/>
                        <a:t>MAE</a:t>
                      </a:r>
                    </a:p>
                  </a:txBody>
                  <a:tcPr/>
                </a:tc>
                <a:extLst>
                  <a:ext uri="{0D108BD9-81ED-4DB2-BD59-A6C34878D82A}">
                    <a16:rowId xmlns:a16="http://schemas.microsoft.com/office/drawing/2014/main" val="1500969578"/>
                  </a:ext>
                </a:extLst>
              </a:tr>
              <a:tr h="249324">
                <a:tc>
                  <a:txBody>
                    <a:bodyPr/>
                    <a:lstStyle/>
                    <a:p>
                      <a:pPr algn="ctr"/>
                      <a:r>
                        <a:rPr lang="en-IN" sz="1200" dirty="0"/>
                        <a:t>1</a:t>
                      </a:r>
                    </a:p>
                  </a:txBody>
                  <a:tcPr/>
                </a:tc>
                <a:tc>
                  <a:txBody>
                    <a:bodyPr/>
                    <a:lstStyle/>
                    <a:p>
                      <a:pPr algn="ctr"/>
                      <a:r>
                        <a:rPr lang="en-IN" sz="1200" dirty="0"/>
                        <a:t>9632.951</a:t>
                      </a:r>
                    </a:p>
                  </a:txBody>
                  <a:tcPr/>
                </a:tc>
                <a:tc>
                  <a:txBody>
                    <a:bodyPr/>
                    <a:lstStyle/>
                    <a:p>
                      <a:pPr algn="ctr"/>
                      <a:r>
                        <a:rPr lang="en-IN" sz="1200" dirty="0"/>
                        <a:t>98.147</a:t>
                      </a:r>
                    </a:p>
                  </a:txBody>
                  <a:tcPr/>
                </a:tc>
                <a:tc>
                  <a:txBody>
                    <a:bodyPr/>
                    <a:lstStyle/>
                    <a:p>
                      <a:pPr algn="ctr"/>
                      <a:r>
                        <a:rPr lang="en-IN" sz="1200" dirty="0"/>
                        <a:t>76.468</a:t>
                      </a:r>
                    </a:p>
                  </a:txBody>
                  <a:tcPr/>
                </a:tc>
                <a:extLst>
                  <a:ext uri="{0D108BD9-81ED-4DB2-BD59-A6C34878D82A}">
                    <a16:rowId xmlns:a16="http://schemas.microsoft.com/office/drawing/2014/main" val="3265116606"/>
                  </a:ext>
                </a:extLst>
              </a:tr>
              <a:tr h="249324">
                <a:tc>
                  <a:txBody>
                    <a:bodyPr/>
                    <a:lstStyle/>
                    <a:p>
                      <a:pPr algn="ctr"/>
                      <a:r>
                        <a:rPr lang="en-IN" sz="1200" dirty="0"/>
                        <a:t>2</a:t>
                      </a:r>
                    </a:p>
                  </a:txBody>
                  <a:tcPr/>
                </a:tc>
                <a:tc>
                  <a:txBody>
                    <a:bodyPr/>
                    <a:lstStyle/>
                    <a:p>
                      <a:pPr algn="ctr"/>
                      <a:r>
                        <a:rPr lang="en-IN" sz="1200" dirty="0"/>
                        <a:t>1693.9228</a:t>
                      </a:r>
                    </a:p>
                  </a:txBody>
                  <a:tcPr/>
                </a:tc>
                <a:tc>
                  <a:txBody>
                    <a:bodyPr/>
                    <a:lstStyle/>
                    <a:p>
                      <a:pPr algn="ctr"/>
                      <a:r>
                        <a:rPr lang="en-IN" sz="1200" dirty="0"/>
                        <a:t>40.922</a:t>
                      </a:r>
                    </a:p>
                  </a:txBody>
                  <a:tcPr/>
                </a:tc>
                <a:tc>
                  <a:txBody>
                    <a:bodyPr/>
                    <a:lstStyle/>
                    <a:p>
                      <a:pPr algn="ctr"/>
                      <a:r>
                        <a:rPr lang="en-IN" sz="1200" dirty="0"/>
                        <a:t>33.0746</a:t>
                      </a:r>
                    </a:p>
                  </a:txBody>
                  <a:tcPr/>
                </a:tc>
                <a:extLst>
                  <a:ext uri="{0D108BD9-81ED-4DB2-BD59-A6C34878D82A}">
                    <a16:rowId xmlns:a16="http://schemas.microsoft.com/office/drawing/2014/main" val="790330141"/>
                  </a:ext>
                </a:extLst>
              </a:tr>
              <a:tr h="249324">
                <a:tc>
                  <a:txBody>
                    <a:bodyPr/>
                    <a:lstStyle/>
                    <a:p>
                      <a:pPr algn="ctr"/>
                      <a:r>
                        <a:rPr lang="en-IN" sz="1200" dirty="0"/>
                        <a:t>3</a:t>
                      </a:r>
                    </a:p>
                  </a:txBody>
                  <a:tcPr/>
                </a:tc>
                <a:tc>
                  <a:txBody>
                    <a:bodyPr/>
                    <a:lstStyle/>
                    <a:p>
                      <a:pPr algn="ctr"/>
                      <a:r>
                        <a:rPr lang="en-IN" sz="1200" dirty="0"/>
                        <a:t>1079.2604</a:t>
                      </a:r>
                    </a:p>
                  </a:txBody>
                  <a:tcPr/>
                </a:tc>
                <a:tc>
                  <a:txBody>
                    <a:bodyPr/>
                    <a:lstStyle/>
                    <a:p>
                      <a:pPr algn="ctr"/>
                      <a:r>
                        <a:rPr lang="en-IN" sz="1200" dirty="0"/>
                        <a:t>32.8521</a:t>
                      </a:r>
                    </a:p>
                  </a:txBody>
                  <a:tcPr/>
                </a:tc>
                <a:tc>
                  <a:txBody>
                    <a:bodyPr/>
                    <a:lstStyle/>
                    <a:p>
                      <a:pPr algn="ctr"/>
                      <a:r>
                        <a:rPr lang="en-IN" sz="1200" dirty="0"/>
                        <a:t>29.887</a:t>
                      </a:r>
                    </a:p>
                  </a:txBody>
                  <a:tcPr/>
                </a:tc>
                <a:extLst>
                  <a:ext uri="{0D108BD9-81ED-4DB2-BD59-A6C34878D82A}">
                    <a16:rowId xmlns:a16="http://schemas.microsoft.com/office/drawing/2014/main" val="3413307361"/>
                  </a:ext>
                </a:extLst>
              </a:tr>
              <a:tr h="249324">
                <a:tc>
                  <a:txBody>
                    <a:bodyPr/>
                    <a:lstStyle/>
                    <a:p>
                      <a:pPr algn="ctr"/>
                      <a:r>
                        <a:rPr lang="en-IN" sz="1200" dirty="0"/>
                        <a:t>4</a:t>
                      </a:r>
                    </a:p>
                  </a:txBody>
                  <a:tcPr/>
                </a:tc>
                <a:tc>
                  <a:txBody>
                    <a:bodyPr/>
                    <a:lstStyle/>
                    <a:p>
                      <a:pPr algn="ctr"/>
                      <a:r>
                        <a:rPr lang="en-IN" sz="1200" dirty="0"/>
                        <a:t>1154.5722</a:t>
                      </a:r>
                    </a:p>
                  </a:txBody>
                  <a:tcPr/>
                </a:tc>
                <a:tc>
                  <a:txBody>
                    <a:bodyPr/>
                    <a:lstStyle/>
                    <a:p>
                      <a:pPr algn="ctr"/>
                      <a:r>
                        <a:rPr lang="en-IN" sz="1200" dirty="0"/>
                        <a:t>33.979</a:t>
                      </a:r>
                    </a:p>
                  </a:txBody>
                  <a:tcPr/>
                </a:tc>
                <a:tc>
                  <a:txBody>
                    <a:bodyPr/>
                    <a:lstStyle/>
                    <a:p>
                      <a:pPr algn="ctr"/>
                      <a:r>
                        <a:rPr lang="en-IN" sz="1200" dirty="0"/>
                        <a:t>29.944</a:t>
                      </a:r>
                    </a:p>
                  </a:txBody>
                  <a:tcPr/>
                </a:tc>
                <a:extLst>
                  <a:ext uri="{0D108BD9-81ED-4DB2-BD59-A6C34878D82A}">
                    <a16:rowId xmlns:a16="http://schemas.microsoft.com/office/drawing/2014/main" val="1046893269"/>
                  </a:ext>
                </a:extLst>
              </a:tr>
              <a:tr h="249324">
                <a:tc>
                  <a:txBody>
                    <a:bodyPr/>
                    <a:lstStyle/>
                    <a:p>
                      <a:pPr algn="ctr"/>
                      <a:r>
                        <a:rPr lang="en-IN" sz="1200" dirty="0"/>
                        <a:t>5</a:t>
                      </a:r>
                    </a:p>
                  </a:txBody>
                  <a:tcPr/>
                </a:tc>
                <a:tc>
                  <a:txBody>
                    <a:bodyPr/>
                    <a:lstStyle/>
                    <a:p>
                      <a:pPr algn="ctr"/>
                      <a:r>
                        <a:rPr lang="en-IN" sz="1200" dirty="0"/>
                        <a:t>1049.1</a:t>
                      </a:r>
                    </a:p>
                  </a:txBody>
                  <a:tcPr/>
                </a:tc>
                <a:tc>
                  <a:txBody>
                    <a:bodyPr/>
                    <a:lstStyle/>
                    <a:p>
                      <a:pPr algn="ctr"/>
                      <a:r>
                        <a:rPr lang="en-IN" sz="1200" dirty="0"/>
                        <a:t>32.328</a:t>
                      </a:r>
                    </a:p>
                  </a:txBody>
                  <a:tcPr/>
                </a:tc>
                <a:tc>
                  <a:txBody>
                    <a:bodyPr/>
                    <a:lstStyle/>
                    <a:p>
                      <a:pPr algn="ctr"/>
                      <a:r>
                        <a:rPr lang="en-IN" sz="1200" dirty="0"/>
                        <a:t>28.991</a:t>
                      </a:r>
                    </a:p>
                  </a:txBody>
                  <a:tcPr/>
                </a:tc>
                <a:extLst>
                  <a:ext uri="{0D108BD9-81ED-4DB2-BD59-A6C34878D82A}">
                    <a16:rowId xmlns:a16="http://schemas.microsoft.com/office/drawing/2014/main" val="2409955720"/>
                  </a:ext>
                </a:extLst>
              </a:tr>
              <a:tr h="249324">
                <a:tc>
                  <a:txBody>
                    <a:bodyPr/>
                    <a:lstStyle/>
                    <a:p>
                      <a:pPr algn="ctr"/>
                      <a:r>
                        <a:rPr lang="en-IN" sz="1200" dirty="0"/>
                        <a:t>6</a:t>
                      </a:r>
                    </a:p>
                  </a:txBody>
                  <a:tcPr/>
                </a:tc>
                <a:tc>
                  <a:txBody>
                    <a:bodyPr/>
                    <a:lstStyle/>
                    <a:p>
                      <a:pPr algn="ctr"/>
                      <a:r>
                        <a:rPr lang="en-IN" sz="1200" dirty="0"/>
                        <a:t>458.6033</a:t>
                      </a:r>
                    </a:p>
                  </a:txBody>
                  <a:tcPr/>
                </a:tc>
                <a:tc>
                  <a:txBody>
                    <a:bodyPr/>
                    <a:lstStyle/>
                    <a:p>
                      <a:pPr algn="ctr"/>
                      <a:r>
                        <a:rPr lang="en-IN" sz="1200" dirty="0"/>
                        <a:t>18.151</a:t>
                      </a:r>
                    </a:p>
                  </a:txBody>
                  <a:tcPr/>
                </a:tc>
                <a:tc>
                  <a:txBody>
                    <a:bodyPr/>
                    <a:lstStyle/>
                    <a:p>
                      <a:pPr algn="ctr"/>
                      <a:r>
                        <a:rPr lang="en-IN" sz="1200" dirty="0"/>
                        <a:t>14.673</a:t>
                      </a:r>
                    </a:p>
                  </a:txBody>
                  <a:tcPr/>
                </a:tc>
                <a:extLst>
                  <a:ext uri="{0D108BD9-81ED-4DB2-BD59-A6C34878D82A}">
                    <a16:rowId xmlns:a16="http://schemas.microsoft.com/office/drawing/2014/main" val="3658013158"/>
                  </a:ext>
                </a:extLst>
              </a:tr>
              <a:tr h="249324">
                <a:tc>
                  <a:txBody>
                    <a:bodyPr/>
                    <a:lstStyle/>
                    <a:p>
                      <a:pPr algn="ctr"/>
                      <a:r>
                        <a:rPr lang="en-IN" sz="1200" dirty="0"/>
                        <a:t>7</a:t>
                      </a:r>
                    </a:p>
                  </a:txBody>
                  <a:tcPr/>
                </a:tc>
                <a:tc>
                  <a:txBody>
                    <a:bodyPr/>
                    <a:lstStyle/>
                    <a:p>
                      <a:pPr algn="ctr"/>
                      <a:r>
                        <a:rPr lang="en-IN" sz="1200" dirty="0"/>
                        <a:t>197.567</a:t>
                      </a:r>
                    </a:p>
                  </a:txBody>
                  <a:tcPr/>
                </a:tc>
                <a:tc>
                  <a:txBody>
                    <a:bodyPr/>
                    <a:lstStyle/>
                    <a:p>
                      <a:pPr algn="ctr"/>
                      <a:r>
                        <a:rPr lang="en-IN" sz="1200" dirty="0"/>
                        <a:t>10.740</a:t>
                      </a:r>
                    </a:p>
                  </a:txBody>
                  <a:tcPr/>
                </a:tc>
                <a:tc>
                  <a:txBody>
                    <a:bodyPr/>
                    <a:lstStyle/>
                    <a:p>
                      <a:pPr algn="ctr"/>
                      <a:r>
                        <a:rPr lang="en-IN" sz="1200" dirty="0"/>
                        <a:t>8.340</a:t>
                      </a:r>
                    </a:p>
                  </a:txBody>
                  <a:tcPr/>
                </a:tc>
                <a:extLst>
                  <a:ext uri="{0D108BD9-81ED-4DB2-BD59-A6C34878D82A}">
                    <a16:rowId xmlns:a16="http://schemas.microsoft.com/office/drawing/2014/main" val="2926860331"/>
                  </a:ext>
                </a:extLst>
              </a:tr>
              <a:tr h="249324">
                <a:tc>
                  <a:txBody>
                    <a:bodyPr/>
                    <a:lstStyle/>
                    <a:p>
                      <a:pPr algn="ctr"/>
                      <a:r>
                        <a:rPr lang="en-IN" sz="1200" dirty="0"/>
                        <a:t>8</a:t>
                      </a:r>
                    </a:p>
                  </a:txBody>
                  <a:tcPr/>
                </a:tc>
                <a:tc>
                  <a:txBody>
                    <a:bodyPr/>
                    <a:lstStyle/>
                    <a:p>
                      <a:pPr algn="ctr"/>
                      <a:r>
                        <a:rPr lang="en-IN" sz="1200" dirty="0"/>
                        <a:t>111.929</a:t>
                      </a:r>
                    </a:p>
                  </a:txBody>
                  <a:tcPr/>
                </a:tc>
                <a:tc>
                  <a:txBody>
                    <a:bodyPr/>
                    <a:lstStyle/>
                    <a:p>
                      <a:pPr algn="ctr"/>
                      <a:r>
                        <a:rPr lang="en-IN" sz="1200" dirty="0"/>
                        <a:t>8.35641</a:t>
                      </a:r>
                    </a:p>
                  </a:txBody>
                  <a:tcPr/>
                </a:tc>
                <a:tc>
                  <a:txBody>
                    <a:bodyPr/>
                    <a:lstStyle/>
                    <a:p>
                      <a:pPr algn="ctr"/>
                      <a:r>
                        <a:rPr lang="en-IN" sz="1200" dirty="0"/>
                        <a:t>6.7064</a:t>
                      </a:r>
                    </a:p>
                  </a:txBody>
                  <a:tcPr/>
                </a:tc>
                <a:extLst>
                  <a:ext uri="{0D108BD9-81ED-4DB2-BD59-A6C34878D82A}">
                    <a16:rowId xmlns:a16="http://schemas.microsoft.com/office/drawing/2014/main" val="3572062287"/>
                  </a:ext>
                </a:extLst>
              </a:tr>
              <a:tr h="249324">
                <a:tc>
                  <a:txBody>
                    <a:bodyPr/>
                    <a:lstStyle/>
                    <a:p>
                      <a:pPr algn="ctr"/>
                      <a:r>
                        <a:rPr lang="en-IN" sz="1200" dirty="0"/>
                        <a:t>9</a:t>
                      </a:r>
                    </a:p>
                  </a:txBody>
                  <a:tcPr/>
                </a:tc>
                <a:tc>
                  <a:txBody>
                    <a:bodyPr/>
                    <a:lstStyle/>
                    <a:p>
                      <a:pPr algn="ctr"/>
                      <a:r>
                        <a:rPr lang="en-IN" sz="1200" dirty="0"/>
                        <a:t>47.739</a:t>
                      </a:r>
                    </a:p>
                  </a:txBody>
                  <a:tcPr/>
                </a:tc>
                <a:tc>
                  <a:txBody>
                    <a:bodyPr/>
                    <a:lstStyle/>
                    <a:p>
                      <a:pPr algn="ctr"/>
                      <a:r>
                        <a:rPr lang="en-IN" sz="1200" dirty="0"/>
                        <a:t>4.9100</a:t>
                      </a:r>
                    </a:p>
                  </a:txBody>
                  <a:tcPr/>
                </a:tc>
                <a:tc>
                  <a:txBody>
                    <a:bodyPr/>
                    <a:lstStyle/>
                    <a:p>
                      <a:pPr algn="ctr"/>
                      <a:r>
                        <a:rPr lang="en-IN" sz="1200" dirty="0"/>
                        <a:t>3.8132</a:t>
                      </a:r>
                    </a:p>
                  </a:txBody>
                  <a:tcPr/>
                </a:tc>
                <a:extLst>
                  <a:ext uri="{0D108BD9-81ED-4DB2-BD59-A6C34878D82A}">
                    <a16:rowId xmlns:a16="http://schemas.microsoft.com/office/drawing/2014/main" val="1000997204"/>
                  </a:ext>
                </a:extLst>
              </a:tr>
              <a:tr h="249324">
                <a:tc>
                  <a:txBody>
                    <a:bodyPr/>
                    <a:lstStyle/>
                    <a:p>
                      <a:pPr algn="ctr"/>
                      <a:r>
                        <a:rPr lang="en-IN" sz="1200" dirty="0"/>
                        <a:t>10</a:t>
                      </a:r>
                    </a:p>
                  </a:txBody>
                  <a:tcPr/>
                </a:tc>
                <a:tc>
                  <a:txBody>
                    <a:bodyPr/>
                    <a:lstStyle/>
                    <a:p>
                      <a:pPr algn="ctr"/>
                      <a:r>
                        <a:rPr lang="en-IN" sz="1200" dirty="0"/>
                        <a:t>72.600</a:t>
                      </a:r>
                    </a:p>
                  </a:txBody>
                  <a:tcPr/>
                </a:tc>
                <a:tc>
                  <a:txBody>
                    <a:bodyPr/>
                    <a:lstStyle/>
                    <a:p>
                      <a:pPr algn="ctr"/>
                      <a:r>
                        <a:rPr lang="en-IN" sz="1200" dirty="0"/>
                        <a:t>8.521</a:t>
                      </a:r>
                    </a:p>
                  </a:txBody>
                  <a:tcPr/>
                </a:tc>
                <a:tc>
                  <a:txBody>
                    <a:bodyPr/>
                    <a:lstStyle/>
                    <a:p>
                      <a:pPr algn="ctr"/>
                      <a:r>
                        <a:rPr lang="en-IN" sz="1200" dirty="0"/>
                        <a:t>7.44</a:t>
                      </a:r>
                    </a:p>
                  </a:txBody>
                  <a:tcPr/>
                </a:tc>
                <a:extLst>
                  <a:ext uri="{0D108BD9-81ED-4DB2-BD59-A6C34878D82A}">
                    <a16:rowId xmlns:a16="http://schemas.microsoft.com/office/drawing/2014/main" val="4059889335"/>
                  </a:ext>
                </a:extLst>
              </a:tr>
              <a:tr h="249324">
                <a:tc>
                  <a:txBody>
                    <a:bodyPr/>
                    <a:lstStyle/>
                    <a:p>
                      <a:pPr algn="ctr"/>
                      <a:r>
                        <a:rPr lang="en-IN" sz="1200" dirty="0"/>
                        <a:t>11</a:t>
                      </a:r>
                    </a:p>
                  </a:txBody>
                  <a:tcPr/>
                </a:tc>
                <a:tc>
                  <a:txBody>
                    <a:bodyPr/>
                    <a:lstStyle/>
                    <a:p>
                      <a:pPr algn="ctr"/>
                      <a:r>
                        <a:rPr lang="en-IN" sz="1200" dirty="0"/>
                        <a:t>34.25</a:t>
                      </a:r>
                    </a:p>
                  </a:txBody>
                  <a:tcPr/>
                </a:tc>
                <a:tc>
                  <a:txBody>
                    <a:bodyPr/>
                    <a:lstStyle/>
                    <a:p>
                      <a:pPr algn="ctr"/>
                      <a:r>
                        <a:rPr lang="en-IN" sz="1200" dirty="0"/>
                        <a:t>5.852</a:t>
                      </a:r>
                    </a:p>
                  </a:txBody>
                  <a:tcPr/>
                </a:tc>
                <a:tc>
                  <a:txBody>
                    <a:bodyPr/>
                    <a:lstStyle/>
                    <a:p>
                      <a:pPr algn="ctr"/>
                      <a:r>
                        <a:rPr lang="en-IN" sz="1200" dirty="0"/>
                        <a:t>4.61</a:t>
                      </a:r>
                    </a:p>
                  </a:txBody>
                  <a:tcPr/>
                </a:tc>
                <a:extLst>
                  <a:ext uri="{0D108BD9-81ED-4DB2-BD59-A6C34878D82A}">
                    <a16:rowId xmlns:a16="http://schemas.microsoft.com/office/drawing/2014/main" val="1196086169"/>
                  </a:ext>
                </a:extLst>
              </a:tr>
              <a:tr h="249324">
                <a:tc>
                  <a:txBody>
                    <a:bodyPr/>
                    <a:lstStyle/>
                    <a:p>
                      <a:pPr algn="ctr"/>
                      <a:r>
                        <a:rPr lang="en-IN" sz="1200" dirty="0"/>
                        <a:t>12</a:t>
                      </a:r>
                    </a:p>
                  </a:txBody>
                  <a:tcPr/>
                </a:tc>
                <a:tc>
                  <a:txBody>
                    <a:bodyPr/>
                    <a:lstStyle/>
                    <a:p>
                      <a:pPr algn="ctr"/>
                      <a:r>
                        <a:rPr lang="en-IN" sz="1200" dirty="0"/>
                        <a:t>0.105097</a:t>
                      </a:r>
                    </a:p>
                  </a:txBody>
                  <a:tcPr/>
                </a:tc>
                <a:tc>
                  <a:txBody>
                    <a:bodyPr/>
                    <a:lstStyle/>
                    <a:p>
                      <a:pPr algn="ctr"/>
                      <a:r>
                        <a:rPr lang="en-IN" sz="1200" dirty="0"/>
                        <a:t>0.306477</a:t>
                      </a:r>
                    </a:p>
                  </a:txBody>
                  <a:tcPr/>
                </a:tc>
                <a:tc>
                  <a:txBody>
                    <a:bodyPr/>
                    <a:lstStyle/>
                    <a:p>
                      <a:pPr algn="ctr"/>
                      <a:r>
                        <a:rPr lang="en-IN" sz="1200" dirty="0"/>
                        <a:t>0.066</a:t>
                      </a:r>
                    </a:p>
                  </a:txBody>
                  <a:tcPr/>
                </a:tc>
                <a:extLst>
                  <a:ext uri="{0D108BD9-81ED-4DB2-BD59-A6C34878D82A}">
                    <a16:rowId xmlns:a16="http://schemas.microsoft.com/office/drawing/2014/main" val="2889537419"/>
                  </a:ext>
                </a:extLst>
              </a:tr>
            </a:tbl>
          </a:graphicData>
        </a:graphic>
      </p:graphicFrame>
      <p:sp>
        <p:nvSpPr>
          <p:cNvPr id="7" name="TextBox 6">
            <a:extLst>
              <a:ext uri="{FF2B5EF4-FFF2-40B4-BE49-F238E27FC236}">
                <a16:creationId xmlns:a16="http://schemas.microsoft.com/office/drawing/2014/main" id="{B82C2611-0481-8A2D-C60C-B48117AF6787}"/>
              </a:ext>
            </a:extLst>
          </p:cNvPr>
          <p:cNvSpPr txBox="1"/>
          <p:nvPr/>
        </p:nvSpPr>
        <p:spPr>
          <a:xfrm>
            <a:off x="83975" y="4581826"/>
            <a:ext cx="5713321" cy="646331"/>
          </a:xfrm>
          <a:prstGeom prst="rect">
            <a:avLst/>
          </a:prstGeom>
          <a:noFill/>
        </p:spPr>
        <p:txBody>
          <a:bodyPr wrap="square" rtlCol="0">
            <a:spAutoFit/>
          </a:bodyPr>
          <a:lstStyle/>
          <a:p>
            <a:pPr algn="ctr"/>
            <a:r>
              <a:rPr lang="en-IN" b="1" dirty="0"/>
              <a:t>Results:- </a:t>
            </a:r>
            <a:r>
              <a:rPr lang="en-IN" dirty="0"/>
              <a:t>Performance table on the testing set. Average over different time series in that level.</a:t>
            </a:r>
            <a:r>
              <a:rPr lang="en-IN" b="1" dirty="0"/>
              <a:t>  </a:t>
            </a:r>
          </a:p>
        </p:txBody>
      </p:sp>
      <p:pic>
        <p:nvPicPr>
          <p:cNvPr id="8" name="Picture 7">
            <a:extLst>
              <a:ext uri="{FF2B5EF4-FFF2-40B4-BE49-F238E27FC236}">
                <a16:creationId xmlns:a16="http://schemas.microsoft.com/office/drawing/2014/main" id="{E7C34C93-6BDC-0FAA-5E03-D9A84E9A5283}"/>
              </a:ext>
            </a:extLst>
          </p:cNvPr>
          <p:cNvPicPr>
            <a:picLocks noChangeAspect="1"/>
          </p:cNvPicPr>
          <p:nvPr/>
        </p:nvPicPr>
        <p:blipFill>
          <a:blip r:embed="rId2"/>
          <a:stretch>
            <a:fillRect/>
          </a:stretch>
        </p:blipFill>
        <p:spPr>
          <a:xfrm>
            <a:off x="6096000" y="893913"/>
            <a:ext cx="6029183" cy="3566160"/>
          </a:xfrm>
          <a:prstGeom prst="rect">
            <a:avLst/>
          </a:prstGeom>
        </p:spPr>
      </p:pic>
      <p:sp>
        <p:nvSpPr>
          <p:cNvPr id="9" name="Rectangle 8">
            <a:extLst>
              <a:ext uri="{FF2B5EF4-FFF2-40B4-BE49-F238E27FC236}">
                <a16:creationId xmlns:a16="http://schemas.microsoft.com/office/drawing/2014/main" id="{8E9AAD42-90C9-24F1-FBB0-318337C227F2}"/>
              </a:ext>
            </a:extLst>
          </p:cNvPr>
          <p:cNvSpPr/>
          <p:nvPr/>
        </p:nvSpPr>
        <p:spPr>
          <a:xfrm>
            <a:off x="0" y="218"/>
            <a:ext cx="12191999" cy="7435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16E17B81-E57A-5CD8-6FB8-FCC4B659A120}"/>
              </a:ext>
            </a:extLst>
          </p:cNvPr>
          <p:cNvSpPr txBox="1"/>
          <p:nvPr/>
        </p:nvSpPr>
        <p:spPr>
          <a:xfrm>
            <a:off x="-1" y="35819"/>
            <a:ext cx="9912635" cy="523220"/>
          </a:xfrm>
          <a:prstGeom prst="rect">
            <a:avLst/>
          </a:prstGeom>
          <a:noFill/>
        </p:spPr>
        <p:txBody>
          <a:bodyPr wrap="square" rtlCol="0">
            <a:spAutoFit/>
          </a:bodyPr>
          <a:lstStyle/>
          <a:p>
            <a:r>
              <a:rPr lang="en-IN" sz="2800" dirty="0">
                <a:solidFill>
                  <a:schemeClr val="bg1"/>
                </a:solidFill>
              </a:rPr>
              <a:t>Performance Metrics of LGBM model</a:t>
            </a:r>
          </a:p>
        </p:txBody>
      </p:sp>
      <p:sp>
        <p:nvSpPr>
          <p:cNvPr id="11" name="Rectangle 10">
            <a:extLst>
              <a:ext uri="{FF2B5EF4-FFF2-40B4-BE49-F238E27FC236}">
                <a16:creationId xmlns:a16="http://schemas.microsoft.com/office/drawing/2014/main" id="{2EA1DDAF-E640-F7BD-B82E-F712172337F4}"/>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930C612-5622-E77D-0B62-8CFF8ECD5FE7}"/>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6D03750-1280-7B44-7E04-A83FC6E116B9}"/>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4" name="TextBox 13">
            <a:extLst>
              <a:ext uri="{FF2B5EF4-FFF2-40B4-BE49-F238E27FC236}">
                <a16:creationId xmlns:a16="http://schemas.microsoft.com/office/drawing/2014/main" id="{EBE81CF0-5E41-D2A1-4873-3984CC943462}"/>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14</a:t>
            </a:r>
          </a:p>
        </p:txBody>
      </p:sp>
      <p:sp>
        <p:nvSpPr>
          <p:cNvPr id="15" name="TextBox 14">
            <a:extLst>
              <a:ext uri="{FF2B5EF4-FFF2-40B4-BE49-F238E27FC236}">
                <a16:creationId xmlns:a16="http://schemas.microsoft.com/office/drawing/2014/main" id="{6FF8E9FB-F7E4-8110-CCFD-120F64DDC397}"/>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Tree>
    <p:extLst>
      <p:ext uri="{BB962C8B-B14F-4D97-AF65-F5344CB8AC3E}">
        <p14:creationId xmlns:p14="http://schemas.microsoft.com/office/powerpoint/2010/main" val="163645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C5B82-AFFE-1ACD-5BA4-ECD8908ABC7F}"/>
              </a:ext>
            </a:extLst>
          </p:cNvPr>
          <p:cNvSpPr/>
          <p:nvPr/>
        </p:nvSpPr>
        <p:spPr>
          <a:xfrm>
            <a:off x="0" y="218"/>
            <a:ext cx="12191999" cy="7435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5107A283-6443-4AC4-D626-AF48E962070C}"/>
              </a:ext>
            </a:extLst>
          </p:cNvPr>
          <p:cNvSpPr txBox="1"/>
          <p:nvPr/>
        </p:nvSpPr>
        <p:spPr>
          <a:xfrm>
            <a:off x="-1" y="35819"/>
            <a:ext cx="9912635" cy="523220"/>
          </a:xfrm>
          <a:prstGeom prst="rect">
            <a:avLst/>
          </a:prstGeom>
          <a:noFill/>
        </p:spPr>
        <p:txBody>
          <a:bodyPr wrap="square" rtlCol="0">
            <a:spAutoFit/>
          </a:bodyPr>
          <a:lstStyle/>
          <a:p>
            <a:r>
              <a:rPr lang="en-IN" sz="2800" dirty="0">
                <a:solidFill>
                  <a:schemeClr val="bg1"/>
                </a:solidFill>
              </a:rPr>
              <a:t>Features Importance Plot for LGBM model</a:t>
            </a:r>
          </a:p>
        </p:txBody>
      </p:sp>
      <p:pic>
        <p:nvPicPr>
          <p:cNvPr id="7" name="Picture 6">
            <a:extLst>
              <a:ext uri="{FF2B5EF4-FFF2-40B4-BE49-F238E27FC236}">
                <a16:creationId xmlns:a16="http://schemas.microsoft.com/office/drawing/2014/main" id="{B94D5AC9-29F6-343B-2B73-FE34CB0D2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25" y="864364"/>
            <a:ext cx="4569489" cy="5720537"/>
          </a:xfrm>
          <a:prstGeom prst="rect">
            <a:avLst/>
          </a:prstGeom>
        </p:spPr>
      </p:pic>
      <p:sp>
        <p:nvSpPr>
          <p:cNvPr id="8" name="Rectangle 7">
            <a:extLst>
              <a:ext uri="{FF2B5EF4-FFF2-40B4-BE49-F238E27FC236}">
                <a16:creationId xmlns:a16="http://schemas.microsoft.com/office/drawing/2014/main" id="{401DDEE1-27DB-5E67-C944-861DA0B2C11D}"/>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F07F82D-5B4E-215E-C94D-1B47BE06B031}"/>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DAC3F69-26C1-715E-ADEA-45235AA63EF4}"/>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1" name="TextBox 10">
            <a:extLst>
              <a:ext uri="{FF2B5EF4-FFF2-40B4-BE49-F238E27FC236}">
                <a16:creationId xmlns:a16="http://schemas.microsoft.com/office/drawing/2014/main" id="{08021553-1F2D-04B4-0358-CB2661C10F32}"/>
              </a:ext>
            </a:extLst>
          </p:cNvPr>
          <p:cNvSpPr txBox="1"/>
          <p:nvPr/>
        </p:nvSpPr>
        <p:spPr>
          <a:xfrm>
            <a:off x="9542882" y="6593784"/>
            <a:ext cx="2834640" cy="276999"/>
          </a:xfrm>
          <a:prstGeom prst="rect">
            <a:avLst/>
          </a:prstGeom>
          <a:noFill/>
        </p:spPr>
        <p:txBody>
          <a:bodyPr wrap="square" rtlCol="0">
            <a:spAutoFit/>
          </a:bodyPr>
          <a:lstStyle/>
          <a:p>
            <a:pPr algn="ctr"/>
            <a:r>
              <a:rPr lang="en-US" sz="1200" dirty="0">
                <a:solidFill>
                  <a:schemeClr val="bg1"/>
                </a:solidFill>
              </a:rPr>
              <a:t>1</a:t>
            </a:r>
            <a:r>
              <a:rPr lang="en-IN" sz="1200" dirty="0">
                <a:solidFill>
                  <a:schemeClr val="bg1"/>
                </a:solidFill>
              </a:rPr>
              <a:t>5</a:t>
            </a:r>
          </a:p>
        </p:txBody>
      </p:sp>
      <p:sp>
        <p:nvSpPr>
          <p:cNvPr id="12" name="TextBox 11">
            <a:extLst>
              <a:ext uri="{FF2B5EF4-FFF2-40B4-BE49-F238E27FC236}">
                <a16:creationId xmlns:a16="http://schemas.microsoft.com/office/drawing/2014/main" id="{254ACDAA-AE1B-9F0D-ACB3-378A523671EC}"/>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2" name="TextBox 1">
            <a:extLst>
              <a:ext uri="{FF2B5EF4-FFF2-40B4-BE49-F238E27FC236}">
                <a16:creationId xmlns:a16="http://schemas.microsoft.com/office/drawing/2014/main" id="{7378C8C7-E901-CBF6-A81D-A128471979EB}"/>
              </a:ext>
            </a:extLst>
          </p:cNvPr>
          <p:cNvSpPr txBox="1"/>
          <p:nvPr/>
        </p:nvSpPr>
        <p:spPr>
          <a:xfrm>
            <a:off x="5166360" y="879013"/>
            <a:ext cx="693115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plot displays the relative importance of each feature in the trained LightGBM model. Features with higher importance values contribute more to the model's predictions.</a:t>
            </a:r>
          </a:p>
          <a:p>
            <a:pPr marL="285750" indent="-285750">
              <a:buFont typeface="Arial" panose="020B0604020202020204" pitchFamily="34" charset="0"/>
              <a:buChar char="•"/>
            </a:pPr>
            <a:r>
              <a:rPr lang="en-US" dirty="0"/>
              <a:t>This metric simply counts how many times a feature is used to split the data across all trees.</a:t>
            </a:r>
          </a:p>
          <a:p>
            <a:pPr marL="285750" indent="-285750">
              <a:buFont typeface="Arial" panose="020B0604020202020204" pitchFamily="34" charset="0"/>
              <a:buChar char="•"/>
            </a:pPr>
            <a:r>
              <a:rPr lang="en-US" dirty="0"/>
              <a:t>In splitting of node in trees, only those features are considered which give maximum difference in variance between child node and parent node.</a:t>
            </a:r>
            <a:endParaRPr lang="en-IN" dirty="0"/>
          </a:p>
        </p:txBody>
      </p:sp>
    </p:spTree>
    <p:extLst>
      <p:ext uri="{BB962C8B-B14F-4D97-AF65-F5344CB8AC3E}">
        <p14:creationId xmlns:p14="http://schemas.microsoft.com/office/powerpoint/2010/main" val="3225343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69230D-EB07-1120-8B82-C661259A3BEE}"/>
              </a:ext>
            </a:extLst>
          </p:cNvPr>
          <p:cNvSpPr/>
          <p:nvPr/>
        </p:nvSpPr>
        <p:spPr>
          <a:xfrm>
            <a:off x="1" y="-11176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C758DF9-2D85-5FF9-1153-45298FDF7436}"/>
              </a:ext>
            </a:extLst>
          </p:cNvPr>
          <p:cNvSpPr txBox="1"/>
          <p:nvPr/>
        </p:nvSpPr>
        <p:spPr>
          <a:xfrm>
            <a:off x="83975" y="-29071"/>
            <a:ext cx="11588621" cy="523220"/>
          </a:xfrm>
          <a:prstGeom prst="rect">
            <a:avLst/>
          </a:prstGeom>
          <a:noFill/>
        </p:spPr>
        <p:txBody>
          <a:bodyPr wrap="square" rtlCol="0">
            <a:spAutoFit/>
          </a:bodyPr>
          <a:lstStyle/>
          <a:p>
            <a:r>
              <a:rPr lang="en-IN" sz="2800" dirty="0">
                <a:solidFill>
                  <a:schemeClr val="bg1"/>
                </a:solidFill>
              </a:rPr>
              <a:t>Results and Performance Metrics of RNN and LSTM Univariate</a:t>
            </a:r>
          </a:p>
        </p:txBody>
      </p:sp>
      <p:graphicFrame>
        <p:nvGraphicFramePr>
          <p:cNvPr id="7" name="Table 6">
            <a:extLst>
              <a:ext uri="{FF2B5EF4-FFF2-40B4-BE49-F238E27FC236}">
                <a16:creationId xmlns:a16="http://schemas.microsoft.com/office/drawing/2014/main" id="{3D5452CC-F667-527B-BB8B-CFED61B62729}"/>
              </a:ext>
            </a:extLst>
          </p:cNvPr>
          <p:cNvGraphicFramePr>
            <a:graphicFrameLocks noGrp="1"/>
          </p:cNvGraphicFramePr>
          <p:nvPr>
            <p:extLst>
              <p:ext uri="{D42A27DB-BD31-4B8C-83A1-F6EECF244321}">
                <p14:modId xmlns:p14="http://schemas.microsoft.com/office/powerpoint/2010/main" val="2178262976"/>
              </p:ext>
            </p:extLst>
          </p:nvPr>
        </p:nvGraphicFramePr>
        <p:xfrm>
          <a:off x="83974" y="763409"/>
          <a:ext cx="5794313" cy="1644510"/>
        </p:xfrm>
        <a:graphic>
          <a:graphicData uri="http://schemas.openxmlformats.org/drawingml/2006/table">
            <a:tbl>
              <a:tblPr firstRow="1" bandRow="1">
                <a:tableStyleId>{5C22544A-7EE6-4342-B048-85BDC9FD1C3A}</a:tableStyleId>
              </a:tblPr>
              <a:tblGrid>
                <a:gridCol w="827759">
                  <a:extLst>
                    <a:ext uri="{9D8B030D-6E8A-4147-A177-3AD203B41FA5}">
                      <a16:colId xmlns:a16="http://schemas.microsoft.com/office/drawing/2014/main" val="1244258702"/>
                    </a:ext>
                  </a:extLst>
                </a:gridCol>
                <a:gridCol w="827759">
                  <a:extLst>
                    <a:ext uri="{9D8B030D-6E8A-4147-A177-3AD203B41FA5}">
                      <a16:colId xmlns:a16="http://schemas.microsoft.com/office/drawing/2014/main" val="3278961240"/>
                    </a:ext>
                  </a:extLst>
                </a:gridCol>
                <a:gridCol w="827759">
                  <a:extLst>
                    <a:ext uri="{9D8B030D-6E8A-4147-A177-3AD203B41FA5}">
                      <a16:colId xmlns:a16="http://schemas.microsoft.com/office/drawing/2014/main" val="4052561538"/>
                    </a:ext>
                  </a:extLst>
                </a:gridCol>
                <a:gridCol w="827759">
                  <a:extLst>
                    <a:ext uri="{9D8B030D-6E8A-4147-A177-3AD203B41FA5}">
                      <a16:colId xmlns:a16="http://schemas.microsoft.com/office/drawing/2014/main" val="3538860636"/>
                    </a:ext>
                  </a:extLst>
                </a:gridCol>
                <a:gridCol w="827759">
                  <a:extLst>
                    <a:ext uri="{9D8B030D-6E8A-4147-A177-3AD203B41FA5}">
                      <a16:colId xmlns:a16="http://schemas.microsoft.com/office/drawing/2014/main" val="137611967"/>
                    </a:ext>
                  </a:extLst>
                </a:gridCol>
                <a:gridCol w="827759">
                  <a:extLst>
                    <a:ext uri="{9D8B030D-6E8A-4147-A177-3AD203B41FA5}">
                      <a16:colId xmlns:a16="http://schemas.microsoft.com/office/drawing/2014/main" val="2139279381"/>
                    </a:ext>
                  </a:extLst>
                </a:gridCol>
                <a:gridCol w="827759">
                  <a:extLst>
                    <a:ext uri="{9D8B030D-6E8A-4147-A177-3AD203B41FA5}">
                      <a16:colId xmlns:a16="http://schemas.microsoft.com/office/drawing/2014/main" val="3991787347"/>
                    </a:ext>
                  </a:extLst>
                </a:gridCol>
              </a:tblGrid>
              <a:tr h="328902">
                <a:tc>
                  <a:txBody>
                    <a:bodyPr/>
                    <a:lstStyle/>
                    <a:p>
                      <a:endParaRPr lang="en-IN" sz="1200" dirty="0"/>
                    </a:p>
                  </a:txBody>
                  <a:tcPr/>
                </a:tc>
                <a:tc gridSpan="3">
                  <a:txBody>
                    <a:bodyPr/>
                    <a:lstStyle/>
                    <a:p>
                      <a:pPr algn="ctr"/>
                      <a:r>
                        <a:rPr lang="en-IN" sz="1200" dirty="0"/>
                        <a:t>RNN</a:t>
                      </a:r>
                    </a:p>
                  </a:txBody>
                  <a:tcPr/>
                </a:tc>
                <a:tc hMerge="1">
                  <a:txBody>
                    <a:bodyPr/>
                    <a:lstStyle/>
                    <a:p>
                      <a:endParaRPr lang="en-IN" dirty="0"/>
                    </a:p>
                  </a:txBody>
                  <a:tcPr/>
                </a:tc>
                <a:tc hMerge="1">
                  <a:txBody>
                    <a:bodyPr/>
                    <a:lstStyle/>
                    <a:p>
                      <a:endParaRPr lang="en-IN" dirty="0"/>
                    </a:p>
                  </a:txBody>
                  <a:tcPr/>
                </a:tc>
                <a:tc gridSpan="3">
                  <a:txBody>
                    <a:bodyPr/>
                    <a:lstStyle/>
                    <a:p>
                      <a:pPr algn="ctr"/>
                      <a:r>
                        <a:rPr lang="en-IN" sz="1200" dirty="0"/>
                        <a:t>LSTM</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89794664"/>
                  </a:ext>
                </a:extLst>
              </a:tr>
              <a:tr h="328902">
                <a:tc>
                  <a:txBody>
                    <a:bodyPr/>
                    <a:lstStyle/>
                    <a:p>
                      <a:pPr algn="ctr"/>
                      <a:r>
                        <a:rPr lang="en-IN" sz="1200" b="1" dirty="0"/>
                        <a:t>MSE</a:t>
                      </a:r>
                    </a:p>
                  </a:txBody>
                  <a:tcPr/>
                </a:tc>
                <a:tc>
                  <a:txBody>
                    <a:bodyPr/>
                    <a:lstStyle/>
                    <a:p>
                      <a:pPr algn="ctr"/>
                      <a:r>
                        <a:rPr lang="en-IN" sz="1200" dirty="0"/>
                        <a:t>0.0287</a:t>
                      </a:r>
                    </a:p>
                  </a:txBody>
                  <a:tcPr/>
                </a:tc>
                <a:tc>
                  <a:txBody>
                    <a:bodyPr/>
                    <a:lstStyle/>
                    <a:p>
                      <a:pPr algn="ctr"/>
                      <a:r>
                        <a:rPr lang="en-IN" sz="1200" dirty="0"/>
                        <a:t>0.0288</a:t>
                      </a:r>
                    </a:p>
                  </a:txBody>
                  <a:tcPr/>
                </a:tc>
                <a:tc>
                  <a:txBody>
                    <a:bodyPr/>
                    <a:lstStyle/>
                    <a:p>
                      <a:pPr algn="ctr"/>
                      <a:r>
                        <a:rPr lang="en-IN" sz="1200" dirty="0"/>
                        <a:t>0.0673</a:t>
                      </a:r>
                    </a:p>
                  </a:txBody>
                  <a:tcPr/>
                </a:tc>
                <a:tc>
                  <a:txBody>
                    <a:bodyPr/>
                    <a:lstStyle/>
                    <a:p>
                      <a:pPr algn="ctr"/>
                      <a:r>
                        <a:rPr lang="en-IN" sz="1200" dirty="0"/>
                        <a:t>0.0091</a:t>
                      </a:r>
                    </a:p>
                  </a:txBody>
                  <a:tcPr/>
                </a:tc>
                <a:tc>
                  <a:txBody>
                    <a:bodyPr/>
                    <a:lstStyle/>
                    <a:p>
                      <a:pPr algn="ctr"/>
                      <a:r>
                        <a:rPr lang="en-IN" sz="1200" dirty="0"/>
                        <a:t>0.0120</a:t>
                      </a:r>
                    </a:p>
                  </a:txBody>
                  <a:tcPr/>
                </a:tc>
                <a:tc>
                  <a:txBody>
                    <a:bodyPr/>
                    <a:lstStyle/>
                    <a:p>
                      <a:pPr algn="ctr"/>
                      <a:r>
                        <a:rPr lang="en-IN" sz="1200" dirty="0"/>
                        <a:t>0.100</a:t>
                      </a:r>
                    </a:p>
                  </a:txBody>
                  <a:tcPr/>
                </a:tc>
                <a:extLst>
                  <a:ext uri="{0D108BD9-81ED-4DB2-BD59-A6C34878D82A}">
                    <a16:rowId xmlns:a16="http://schemas.microsoft.com/office/drawing/2014/main" val="1592125455"/>
                  </a:ext>
                </a:extLst>
              </a:tr>
              <a:tr h="328902">
                <a:tc>
                  <a:txBody>
                    <a:bodyPr/>
                    <a:lstStyle/>
                    <a:p>
                      <a:pPr algn="ctr"/>
                      <a:r>
                        <a:rPr lang="en-IN" sz="1200" b="1" dirty="0"/>
                        <a:t>RMSE</a:t>
                      </a:r>
                    </a:p>
                  </a:txBody>
                  <a:tcPr/>
                </a:tc>
                <a:tc>
                  <a:txBody>
                    <a:bodyPr/>
                    <a:lstStyle/>
                    <a:p>
                      <a:pPr algn="ctr"/>
                      <a:r>
                        <a:rPr lang="en-IN" sz="1200" dirty="0"/>
                        <a:t>0.1695</a:t>
                      </a:r>
                    </a:p>
                  </a:txBody>
                  <a:tcPr/>
                </a:tc>
                <a:tc>
                  <a:txBody>
                    <a:bodyPr/>
                    <a:lstStyle/>
                    <a:p>
                      <a:pPr algn="ctr"/>
                      <a:r>
                        <a:rPr lang="en-IN" sz="1200" dirty="0"/>
                        <a:t>0.1699</a:t>
                      </a:r>
                    </a:p>
                  </a:txBody>
                  <a:tcPr/>
                </a:tc>
                <a:tc>
                  <a:txBody>
                    <a:bodyPr/>
                    <a:lstStyle/>
                    <a:p>
                      <a:pPr algn="ctr"/>
                      <a:r>
                        <a:rPr lang="en-IN" sz="1200" dirty="0"/>
                        <a:t>0.2595</a:t>
                      </a:r>
                    </a:p>
                  </a:txBody>
                  <a:tcPr/>
                </a:tc>
                <a:tc>
                  <a:txBody>
                    <a:bodyPr/>
                    <a:lstStyle/>
                    <a:p>
                      <a:pPr algn="ctr"/>
                      <a:r>
                        <a:rPr lang="en-IN" sz="1200" dirty="0"/>
                        <a:t>0.0954</a:t>
                      </a:r>
                    </a:p>
                  </a:txBody>
                  <a:tcPr/>
                </a:tc>
                <a:tc>
                  <a:txBody>
                    <a:bodyPr/>
                    <a:lstStyle/>
                    <a:p>
                      <a:pPr algn="ctr"/>
                      <a:r>
                        <a:rPr lang="en-IN" sz="1200" dirty="0"/>
                        <a:t>0.1096</a:t>
                      </a:r>
                    </a:p>
                  </a:txBody>
                  <a:tcPr/>
                </a:tc>
                <a:tc>
                  <a:txBody>
                    <a:bodyPr/>
                    <a:lstStyle/>
                    <a:p>
                      <a:pPr algn="ctr"/>
                      <a:r>
                        <a:rPr lang="en-IN" sz="1200" dirty="0"/>
                        <a:t>0.316</a:t>
                      </a:r>
                    </a:p>
                  </a:txBody>
                  <a:tcPr/>
                </a:tc>
                <a:extLst>
                  <a:ext uri="{0D108BD9-81ED-4DB2-BD59-A6C34878D82A}">
                    <a16:rowId xmlns:a16="http://schemas.microsoft.com/office/drawing/2014/main" val="3596590799"/>
                  </a:ext>
                </a:extLst>
              </a:tr>
              <a:tr h="328902">
                <a:tc>
                  <a:txBody>
                    <a:bodyPr/>
                    <a:lstStyle/>
                    <a:p>
                      <a:pPr algn="ctr"/>
                      <a:r>
                        <a:rPr lang="en-IN" sz="1200" b="1" dirty="0"/>
                        <a:t>MAE</a:t>
                      </a:r>
                    </a:p>
                  </a:txBody>
                  <a:tcPr/>
                </a:tc>
                <a:tc>
                  <a:txBody>
                    <a:bodyPr/>
                    <a:lstStyle/>
                    <a:p>
                      <a:pPr algn="ctr"/>
                      <a:r>
                        <a:rPr lang="en-IN" sz="1200" dirty="0"/>
                        <a:t>0.1324</a:t>
                      </a:r>
                    </a:p>
                  </a:txBody>
                  <a:tcPr/>
                </a:tc>
                <a:tc>
                  <a:txBody>
                    <a:bodyPr/>
                    <a:lstStyle/>
                    <a:p>
                      <a:pPr algn="ctr"/>
                      <a:r>
                        <a:rPr lang="en-IN" sz="1200" dirty="0"/>
                        <a:t>0.1317</a:t>
                      </a:r>
                    </a:p>
                  </a:txBody>
                  <a:tcPr/>
                </a:tc>
                <a:tc>
                  <a:txBody>
                    <a:bodyPr/>
                    <a:lstStyle/>
                    <a:p>
                      <a:pPr algn="ctr"/>
                      <a:r>
                        <a:rPr lang="en-IN" sz="1200" dirty="0"/>
                        <a:t>0.1794</a:t>
                      </a:r>
                    </a:p>
                  </a:txBody>
                  <a:tcPr/>
                </a:tc>
                <a:tc>
                  <a:txBody>
                    <a:bodyPr/>
                    <a:lstStyle/>
                    <a:p>
                      <a:pPr algn="ctr"/>
                      <a:r>
                        <a:rPr lang="en-IN" sz="1200" dirty="0"/>
                        <a:t>0.0529</a:t>
                      </a:r>
                    </a:p>
                  </a:txBody>
                  <a:tcPr/>
                </a:tc>
                <a:tc>
                  <a:txBody>
                    <a:bodyPr/>
                    <a:lstStyle/>
                    <a:p>
                      <a:pPr algn="ctr"/>
                      <a:r>
                        <a:rPr lang="en-IN" sz="1200" dirty="0"/>
                        <a:t>0.0587</a:t>
                      </a:r>
                    </a:p>
                  </a:txBody>
                  <a:tcPr/>
                </a:tc>
                <a:tc>
                  <a:txBody>
                    <a:bodyPr/>
                    <a:lstStyle/>
                    <a:p>
                      <a:pPr algn="ctr"/>
                      <a:r>
                        <a:rPr lang="en-IN" sz="1200" dirty="0"/>
                        <a:t>0.150</a:t>
                      </a:r>
                    </a:p>
                  </a:txBody>
                  <a:tcPr/>
                </a:tc>
                <a:extLst>
                  <a:ext uri="{0D108BD9-81ED-4DB2-BD59-A6C34878D82A}">
                    <a16:rowId xmlns:a16="http://schemas.microsoft.com/office/drawing/2014/main" val="3523468758"/>
                  </a:ext>
                </a:extLst>
              </a:tr>
              <a:tr h="328902">
                <a:tc>
                  <a:txBody>
                    <a:bodyPr/>
                    <a:lstStyle/>
                    <a:p>
                      <a:endParaRPr lang="en-IN" sz="1200" dirty="0"/>
                    </a:p>
                  </a:txBody>
                  <a:tcPr/>
                </a:tc>
                <a:tc>
                  <a:txBody>
                    <a:bodyPr/>
                    <a:lstStyle/>
                    <a:p>
                      <a:pPr algn="ctr"/>
                      <a:r>
                        <a:rPr lang="en-IN" sz="1200" b="1" dirty="0"/>
                        <a:t>Training</a:t>
                      </a:r>
                    </a:p>
                  </a:txBody>
                  <a:tcPr/>
                </a:tc>
                <a:tc>
                  <a:txBody>
                    <a:bodyPr/>
                    <a:lstStyle/>
                    <a:p>
                      <a:pPr algn="ctr"/>
                      <a:r>
                        <a:rPr lang="en-IN" sz="1200" b="1" dirty="0"/>
                        <a:t>Validation</a:t>
                      </a:r>
                    </a:p>
                  </a:txBody>
                  <a:tcPr/>
                </a:tc>
                <a:tc>
                  <a:txBody>
                    <a:bodyPr/>
                    <a:lstStyle/>
                    <a:p>
                      <a:pPr algn="ctr"/>
                      <a:r>
                        <a:rPr lang="en-IN" sz="1200" b="1" dirty="0"/>
                        <a:t>Testing</a:t>
                      </a:r>
                    </a:p>
                  </a:txBody>
                  <a:tcPr/>
                </a:tc>
                <a:tc>
                  <a:txBody>
                    <a:bodyPr/>
                    <a:lstStyle/>
                    <a:p>
                      <a:pPr algn="ctr"/>
                      <a:r>
                        <a:rPr lang="en-IN" sz="1200" b="1" dirty="0"/>
                        <a:t>Training</a:t>
                      </a:r>
                    </a:p>
                  </a:txBody>
                  <a:tcPr/>
                </a:tc>
                <a:tc>
                  <a:txBody>
                    <a:bodyPr/>
                    <a:lstStyle/>
                    <a:p>
                      <a:pPr algn="ctr"/>
                      <a:r>
                        <a:rPr lang="en-IN" sz="1200" b="1" dirty="0"/>
                        <a:t>Validation</a:t>
                      </a:r>
                    </a:p>
                  </a:txBody>
                  <a:tcPr/>
                </a:tc>
                <a:tc>
                  <a:txBody>
                    <a:bodyPr/>
                    <a:lstStyle/>
                    <a:p>
                      <a:pPr algn="ctr"/>
                      <a:r>
                        <a:rPr lang="en-IN" sz="1200" b="1" dirty="0"/>
                        <a:t>Testing</a:t>
                      </a:r>
                    </a:p>
                  </a:txBody>
                  <a:tcPr/>
                </a:tc>
                <a:extLst>
                  <a:ext uri="{0D108BD9-81ED-4DB2-BD59-A6C34878D82A}">
                    <a16:rowId xmlns:a16="http://schemas.microsoft.com/office/drawing/2014/main" val="3550424538"/>
                  </a:ext>
                </a:extLst>
              </a:tr>
            </a:tbl>
          </a:graphicData>
        </a:graphic>
      </p:graphicFrame>
      <p:sp>
        <p:nvSpPr>
          <p:cNvPr id="8" name="TextBox 7">
            <a:extLst>
              <a:ext uri="{FF2B5EF4-FFF2-40B4-BE49-F238E27FC236}">
                <a16:creationId xmlns:a16="http://schemas.microsoft.com/office/drawing/2014/main" id="{A173E138-C282-700C-5468-25B26F570EA4}"/>
              </a:ext>
            </a:extLst>
          </p:cNvPr>
          <p:cNvSpPr txBox="1"/>
          <p:nvPr/>
        </p:nvSpPr>
        <p:spPr>
          <a:xfrm>
            <a:off x="5878285" y="930761"/>
            <a:ext cx="4566196" cy="584775"/>
          </a:xfrm>
          <a:prstGeom prst="rect">
            <a:avLst/>
          </a:prstGeom>
          <a:noFill/>
        </p:spPr>
        <p:txBody>
          <a:bodyPr wrap="square" rtlCol="0">
            <a:spAutoFit/>
          </a:bodyPr>
          <a:lstStyle/>
          <a:p>
            <a:pPr algn="ctr"/>
            <a:r>
              <a:rPr lang="en-US" sz="1600" dirty="0">
                <a:solidFill>
                  <a:srgbClr val="0070C0"/>
                </a:solidFill>
              </a:rPr>
              <a:t>Table</a:t>
            </a:r>
            <a:r>
              <a:rPr lang="en-US" sz="1600" dirty="0"/>
              <a:t>: Performance Metrics for store = ‘CA1’ and item_id = ‘HOBBIES_1_001’.</a:t>
            </a:r>
            <a:endParaRPr lang="en-IN" sz="1600" dirty="0"/>
          </a:p>
        </p:txBody>
      </p:sp>
      <p:sp>
        <p:nvSpPr>
          <p:cNvPr id="10" name="Rectangle 9">
            <a:extLst>
              <a:ext uri="{FF2B5EF4-FFF2-40B4-BE49-F238E27FC236}">
                <a16:creationId xmlns:a16="http://schemas.microsoft.com/office/drawing/2014/main" id="{561ED4A3-902D-C6CD-53BE-8FE8D2A282E7}"/>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4C1889F-C093-0482-6D84-122FBD11F8C7}"/>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D5C3C32-BED0-C12F-9AAF-2DB4CF636DD6}"/>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3" name="TextBox 12">
            <a:extLst>
              <a:ext uri="{FF2B5EF4-FFF2-40B4-BE49-F238E27FC236}">
                <a16:creationId xmlns:a16="http://schemas.microsoft.com/office/drawing/2014/main" id="{53A046D9-983D-4521-2849-6FE2C6523DF4}"/>
              </a:ext>
            </a:extLst>
          </p:cNvPr>
          <p:cNvSpPr txBox="1"/>
          <p:nvPr/>
        </p:nvSpPr>
        <p:spPr>
          <a:xfrm>
            <a:off x="9542882" y="6593784"/>
            <a:ext cx="2834640" cy="276999"/>
          </a:xfrm>
          <a:prstGeom prst="rect">
            <a:avLst/>
          </a:prstGeom>
          <a:noFill/>
        </p:spPr>
        <p:txBody>
          <a:bodyPr wrap="square" rtlCol="0">
            <a:spAutoFit/>
          </a:bodyPr>
          <a:lstStyle/>
          <a:p>
            <a:pPr algn="ctr"/>
            <a:r>
              <a:rPr lang="en-US" sz="1200" dirty="0">
                <a:solidFill>
                  <a:schemeClr val="bg1"/>
                </a:solidFill>
              </a:rPr>
              <a:t>1</a:t>
            </a:r>
            <a:r>
              <a:rPr lang="en-IN" sz="1200" dirty="0">
                <a:solidFill>
                  <a:schemeClr val="bg1"/>
                </a:solidFill>
              </a:rPr>
              <a:t>6</a:t>
            </a:r>
          </a:p>
        </p:txBody>
      </p:sp>
      <p:sp>
        <p:nvSpPr>
          <p:cNvPr id="14" name="TextBox 13">
            <a:extLst>
              <a:ext uri="{FF2B5EF4-FFF2-40B4-BE49-F238E27FC236}">
                <a16:creationId xmlns:a16="http://schemas.microsoft.com/office/drawing/2014/main" id="{44EDAC2F-88F7-9A95-D496-F1559879C9AD}"/>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pic>
        <p:nvPicPr>
          <p:cNvPr id="3" name="Picture 2">
            <a:extLst>
              <a:ext uri="{FF2B5EF4-FFF2-40B4-BE49-F238E27FC236}">
                <a16:creationId xmlns:a16="http://schemas.microsoft.com/office/drawing/2014/main" id="{2B2AEEAD-CB51-FB97-880F-627E088D35B4}"/>
              </a:ext>
            </a:extLst>
          </p:cNvPr>
          <p:cNvPicPr>
            <a:picLocks noChangeAspect="1"/>
          </p:cNvPicPr>
          <p:nvPr/>
        </p:nvPicPr>
        <p:blipFill>
          <a:blip r:embed="rId2"/>
          <a:stretch>
            <a:fillRect/>
          </a:stretch>
        </p:blipFill>
        <p:spPr>
          <a:xfrm>
            <a:off x="1319378" y="2575271"/>
            <a:ext cx="9640824" cy="4046292"/>
          </a:xfrm>
          <a:prstGeom prst="rect">
            <a:avLst/>
          </a:prstGeom>
        </p:spPr>
      </p:pic>
    </p:spTree>
    <p:extLst>
      <p:ext uri="{BB962C8B-B14F-4D97-AF65-F5344CB8AC3E}">
        <p14:creationId xmlns:p14="http://schemas.microsoft.com/office/powerpoint/2010/main" val="290690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F3A95B-0588-B840-D344-F253E0D4A2E3}"/>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EA261FD-41B7-05B9-495A-920308F412C9}"/>
              </a:ext>
            </a:extLst>
          </p:cNvPr>
          <p:cNvSpPr txBox="1"/>
          <p:nvPr/>
        </p:nvSpPr>
        <p:spPr>
          <a:xfrm>
            <a:off x="74645" y="111546"/>
            <a:ext cx="8994710" cy="569387"/>
          </a:xfrm>
          <a:prstGeom prst="rect">
            <a:avLst/>
          </a:prstGeom>
          <a:noFill/>
        </p:spPr>
        <p:txBody>
          <a:bodyPr wrap="square" rtlCol="0">
            <a:spAutoFit/>
          </a:bodyPr>
          <a:lstStyle/>
          <a:p>
            <a:r>
              <a:rPr lang="en-US" sz="3100" dirty="0">
                <a:solidFill>
                  <a:schemeClr val="bg1"/>
                </a:solidFill>
              </a:rPr>
              <a:t>C</a:t>
            </a:r>
            <a:r>
              <a:rPr lang="en-IN" sz="3100" dirty="0">
                <a:solidFill>
                  <a:schemeClr val="bg1"/>
                </a:solidFill>
              </a:rPr>
              <a:t>ase Study and Dataset Description</a:t>
            </a:r>
          </a:p>
        </p:txBody>
      </p:sp>
      <p:sp>
        <p:nvSpPr>
          <p:cNvPr id="9" name="TextBox 8">
            <a:extLst>
              <a:ext uri="{FF2B5EF4-FFF2-40B4-BE49-F238E27FC236}">
                <a16:creationId xmlns:a16="http://schemas.microsoft.com/office/drawing/2014/main" id="{DEA0AFCC-CF1D-3031-9D10-349CE8193823}"/>
              </a:ext>
            </a:extLst>
          </p:cNvPr>
          <p:cNvSpPr txBox="1"/>
          <p:nvPr/>
        </p:nvSpPr>
        <p:spPr>
          <a:xfrm>
            <a:off x="181325" y="865019"/>
            <a:ext cx="2826678" cy="307777"/>
          </a:xfrm>
          <a:prstGeom prst="rect">
            <a:avLst/>
          </a:prstGeom>
          <a:noFill/>
        </p:spPr>
        <p:txBody>
          <a:bodyPr wrap="square" rtlCol="0">
            <a:spAutoFit/>
          </a:bodyPr>
          <a:lstStyle/>
          <a:p>
            <a:pPr algn="ctr"/>
            <a:r>
              <a:rPr lang="en-IN" sz="1400" b="1" dirty="0"/>
              <a:t>Corporacion Favorita dataset</a:t>
            </a:r>
          </a:p>
        </p:txBody>
      </p:sp>
      <p:sp>
        <p:nvSpPr>
          <p:cNvPr id="10" name="Oval 9">
            <a:extLst>
              <a:ext uri="{FF2B5EF4-FFF2-40B4-BE49-F238E27FC236}">
                <a16:creationId xmlns:a16="http://schemas.microsoft.com/office/drawing/2014/main" id="{76FD3E0D-5AF1-3FC0-4E46-EAF4AB3FB476}"/>
              </a:ext>
            </a:extLst>
          </p:cNvPr>
          <p:cNvSpPr/>
          <p:nvPr/>
        </p:nvSpPr>
        <p:spPr>
          <a:xfrm>
            <a:off x="181325" y="944765"/>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7EAEA8C-A412-9AEF-6FD1-B228CD54EEFD}"/>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1DED56C-6527-3F9F-F37E-484FED1930FC}"/>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1D68EBE-D4D6-D5AB-5D6B-EDEF1C9F03ED}"/>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4" name="TextBox 13">
            <a:extLst>
              <a:ext uri="{FF2B5EF4-FFF2-40B4-BE49-F238E27FC236}">
                <a16:creationId xmlns:a16="http://schemas.microsoft.com/office/drawing/2014/main" id="{D7B0EFEA-014D-7665-4C4A-119DC2A21580}"/>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17</a:t>
            </a:r>
          </a:p>
        </p:txBody>
      </p:sp>
      <p:sp>
        <p:nvSpPr>
          <p:cNvPr id="15" name="TextBox 14">
            <a:extLst>
              <a:ext uri="{FF2B5EF4-FFF2-40B4-BE49-F238E27FC236}">
                <a16:creationId xmlns:a16="http://schemas.microsoft.com/office/drawing/2014/main" id="{4864E68D-3C40-680A-4BB2-611C94539632}"/>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graphicFrame>
        <p:nvGraphicFramePr>
          <p:cNvPr id="16" name="Table 15">
            <a:extLst>
              <a:ext uri="{FF2B5EF4-FFF2-40B4-BE49-F238E27FC236}">
                <a16:creationId xmlns:a16="http://schemas.microsoft.com/office/drawing/2014/main" id="{6AE05554-C725-8769-3339-838E1890A265}"/>
              </a:ext>
            </a:extLst>
          </p:cNvPr>
          <p:cNvGraphicFramePr>
            <a:graphicFrameLocks noGrp="1"/>
          </p:cNvGraphicFramePr>
          <p:nvPr>
            <p:extLst>
              <p:ext uri="{D42A27DB-BD31-4B8C-83A1-F6EECF244321}">
                <p14:modId xmlns:p14="http://schemas.microsoft.com/office/powerpoint/2010/main" val="1384923452"/>
              </p:ext>
            </p:extLst>
          </p:nvPr>
        </p:nvGraphicFramePr>
        <p:xfrm>
          <a:off x="6056917" y="902861"/>
          <a:ext cx="5848367" cy="5192418"/>
        </p:xfrm>
        <a:graphic>
          <a:graphicData uri="http://schemas.openxmlformats.org/drawingml/2006/table">
            <a:tbl>
              <a:tblPr firstRow="1" bandRow="1">
                <a:tableStyleId>{5C22544A-7EE6-4342-B048-85BDC9FD1C3A}</a:tableStyleId>
              </a:tblPr>
              <a:tblGrid>
                <a:gridCol w="2048527">
                  <a:extLst>
                    <a:ext uri="{9D8B030D-6E8A-4147-A177-3AD203B41FA5}">
                      <a16:colId xmlns:a16="http://schemas.microsoft.com/office/drawing/2014/main" val="2965527952"/>
                    </a:ext>
                  </a:extLst>
                </a:gridCol>
                <a:gridCol w="1773259">
                  <a:extLst>
                    <a:ext uri="{9D8B030D-6E8A-4147-A177-3AD203B41FA5}">
                      <a16:colId xmlns:a16="http://schemas.microsoft.com/office/drawing/2014/main" val="2722925798"/>
                    </a:ext>
                  </a:extLst>
                </a:gridCol>
                <a:gridCol w="2026581">
                  <a:extLst>
                    <a:ext uri="{9D8B030D-6E8A-4147-A177-3AD203B41FA5}">
                      <a16:colId xmlns:a16="http://schemas.microsoft.com/office/drawing/2014/main" val="3512553519"/>
                    </a:ext>
                  </a:extLst>
                </a:gridCol>
              </a:tblGrid>
              <a:tr h="296019">
                <a:tc gridSpan="3">
                  <a:txBody>
                    <a:bodyPr/>
                    <a:lstStyle/>
                    <a:p>
                      <a:pPr algn="ctr"/>
                      <a:r>
                        <a:rPr lang="en-IN" sz="1200" dirty="0"/>
                        <a:t>Types of Features</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06548087"/>
                  </a:ext>
                </a:extLst>
              </a:tr>
              <a:tr h="769681">
                <a:tc>
                  <a:txBody>
                    <a:bodyPr/>
                    <a:lstStyle/>
                    <a:p>
                      <a:pPr algn="ctr"/>
                      <a:r>
                        <a:rPr lang="en-IN" sz="1200" dirty="0"/>
                        <a:t>Date</a:t>
                      </a:r>
                    </a:p>
                  </a:txBody>
                  <a:tcPr anchor="ctr"/>
                </a:tc>
                <a:tc>
                  <a:txBody>
                    <a:bodyPr/>
                    <a:lstStyle/>
                    <a:p>
                      <a:pPr algn="ctr"/>
                      <a:r>
                        <a:rPr lang="en-IN" sz="1200" dirty="0"/>
                        <a:t>Str_nbr (Store number)</a:t>
                      </a:r>
                    </a:p>
                  </a:txBody>
                  <a:tcPr anchor="ctr"/>
                </a:tc>
                <a:tc>
                  <a:txBody>
                    <a:bodyPr/>
                    <a:lstStyle/>
                    <a:p>
                      <a:pPr algn="ctr"/>
                      <a:r>
                        <a:rPr lang="en-IN" sz="1200" dirty="0"/>
                        <a:t>Cluster (which cluster the particular store lies in with store number.)</a:t>
                      </a:r>
                    </a:p>
                  </a:txBody>
                  <a:tcPr anchor="ctr"/>
                </a:tc>
                <a:extLst>
                  <a:ext uri="{0D108BD9-81ED-4DB2-BD59-A6C34878D82A}">
                    <a16:rowId xmlns:a16="http://schemas.microsoft.com/office/drawing/2014/main" val="2987051676"/>
                  </a:ext>
                </a:extLst>
              </a:tr>
              <a:tr h="688810">
                <a:tc>
                  <a:txBody>
                    <a:bodyPr/>
                    <a:lstStyle/>
                    <a:p>
                      <a:pPr algn="ctr"/>
                      <a:r>
                        <a:rPr lang="en-IN" sz="1200" dirty="0"/>
                        <a:t>Locale (Local holiday, Regional or National holiday)</a:t>
                      </a:r>
                    </a:p>
                  </a:txBody>
                  <a:tcPr anchor="ctr"/>
                </a:tc>
                <a:tc>
                  <a:txBody>
                    <a:bodyPr/>
                    <a:lstStyle/>
                    <a:p>
                      <a:pPr algn="ctr"/>
                      <a:r>
                        <a:rPr lang="en-IN" sz="1200" dirty="0"/>
                        <a:t>Item_nbr (item number)</a:t>
                      </a:r>
                    </a:p>
                  </a:txBody>
                  <a:tcPr anchor="ctr"/>
                </a:tc>
                <a:tc>
                  <a:txBody>
                    <a:bodyPr/>
                    <a:lstStyle/>
                    <a:p>
                      <a:pPr algn="ctr"/>
                      <a:r>
                        <a:rPr lang="en-IN" sz="1200" dirty="0"/>
                        <a:t>Type (Type of the store)</a:t>
                      </a:r>
                    </a:p>
                  </a:txBody>
                  <a:tcPr anchor="ctr"/>
                </a:tc>
                <a:extLst>
                  <a:ext uri="{0D108BD9-81ED-4DB2-BD59-A6C34878D82A}">
                    <a16:rowId xmlns:a16="http://schemas.microsoft.com/office/drawing/2014/main" val="3056443947"/>
                  </a:ext>
                </a:extLst>
              </a:tr>
              <a:tr h="1000585">
                <a:tc>
                  <a:txBody>
                    <a:bodyPr/>
                    <a:lstStyle/>
                    <a:p>
                      <a:pPr algn="ctr"/>
                      <a:r>
                        <a:rPr lang="en-IN" sz="1200" dirty="0"/>
                        <a:t>Locale_name (if National then Ecuador else region/state name for regional or local name</a:t>
                      </a:r>
                    </a:p>
                  </a:txBody>
                  <a:tcPr anchor="ctr"/>
                </a:tc>
                <a:tc>
                  <a:txBody>
                    <a:bodyPr/>
                    <a:lstStyle/>
                    <a:p>
                      <a:pPr algn="ctr"/>
                      <a:r>
                        <a:rPr lang="en-IN" sz="1200" dirty="0"/>
                        <a:t>Family (of item number)</a:t>
                      </a:r>
                    </a:p>
                  </a:txBody>
                  <a:tcPr anchor="ctr"/>
                </a:tc>
                <a:tc>
                  <a:txBody>
                    <a:bodyPr/>
                    <a:lstStyle/>
                    <a:p>
                      <a:pPr algn="ctr"/>
                      <a:r>
                        <a:rPr lang="en-IN" sz="1200" dirty="0"/>
                        <a:t>City (city of store)</a:t>
                      </a:r>
                    </a:p>
                  </a:txBody>
                  <a:tcPr anchor="ctr"/>
                </a:tc>
                <a:extLst>
                  <a:ext uri="{0D108BD9-81ED-4DB2-BD59-A6C34878D82A}">
                    <a16:rowId xmlns:a16="http://schemas.microsoft.com/office/drawing/2014/main" val="3746675519"/>
                  </a:ext>
                </a:extLst>
              </a:tr>
              <a:tr h="359184">
                <a:tc>
                  <a:txBody>
                    <a:bodyPr/>
                    <a:lstStyle/>
                    <a:p>
                      <a:pPr algn="ctr"/>
                      <a:r>
                        <a:rPr lang="en-IN" sz="1200" dirty="0"/>
                        <a:t>Description of holiday</a:t>
                      </a:r>
                    </a:p>
                  </a:txBody>
                  <a:tcPr anchor="ctr"/>
                </a:tc>
                <a:tc>
                  <a:txBody>
                    <a:bodyPr/>
                    <a:lstStyle/>
                    <a:p>
                      <a:pPr algn="ctr"/>
                      <a:r>
                        <a:rPr lang="en-IN" sz="1200" dirty="0"/>
                        <a:t> Class (of item number)</a:t>
                      </a:r>
                    </a:p>
                  </a:txBody>
                  <a:tcPr anchor="ctr"/>
                </a:tc>
                <a:tc>
                  <a:txBody>
                    <a:bodyPr/>
                    <a:lstStyle/>
                    <a:p>
                      <a:pPr algn="ctr"/>
                      <a:r>
                        <a:rPr lang="en-IN" sz="1200" dirty="0"/>
                        <a:t>State (state of store)</a:t>
                      </a:r>
                    </a:p>
                  </a:txBody>
                  <a:tcPr anchor="ctr"/>
                </a:tc>
                <a:extLst>
                  <a:ext uri="{0D108BD9-81ED-4DB2-BD59-A6C34878D82A}">
                    <a16:rowId xmlns:a16="http://schemas.microsoft.com/office/drawing/2014/main" val="27324687"/>
                  </a:ext>
                </a:extLst>
              </a:tr>
              <a:tr h="538777">
                <a:tc>
                  <a:txBody>
                    <a:bodyPr/>
                    <a:lstStyle/>
                    <a:p>
                      <a:pPr algn="ctr"/>
                      <a:r>
                        <a:rPr lang="en-IN" sz="1200" dirty="0"/>
                        <a:t>Transferred(True Or False)</a:t>
                      </a:r>
                    </a:p>
                  </a:txBody>
                  <a:tcPr anchor="ctr"/>
                </a:tc>
                <a:tc>
                  <a:txBody>
                    <a:bodyPr/>
                    <a:lstStyle/>
                    <a:p>
                      <a:pPr algn="ctr"/>
                      <a:r>
                        <a:rPr lang="en-IN" sz="1200" dirty="0"/>
                        <a:t>Perishable (True or False for item number)</a:t>
                      </a:r>
                    </a:p>
                  </a:txBody>
                  <a:tcPr anchor="ctr"/>
                </a:tc>
                <a:tc>
                  <a:txBody>
                    <a:bodyPr/>
                    <a:lstStyle/>
                    <a:p>
                      <a:pPr algn="ctr"/>
                      <a:r>
                        <a:rPr lang="en-IN" sz="1200" dirty="0"/>
                        <a:t>Type of holiday( Holiday or Additional)</a:t>
                      </a:r>
                    </a:p>
                  </a:txBody>
                  <a:tcPr anchor="ctr"/>
                </a:tc>
                <a:extLst>
                  <a:ext uri="{0D108BD9-81ED-4DB2-BD59-A6C34878D82A}">
                    <a16:rowId xmlns:a16="http://schemas.microsoft.com/office/drawing/2014/main" val="2851599775"/>
                  </a:ext>
                </a:extLst>
              </a:tr>
              <a:tr h="769681">
                <a:tc>
                  <a:txBody>
                    <a:bodyPr/>
                    <a:lstStyle/>
                    <a:p>
                      <a:pPr algn="ctr"/>
                      <a:r>
                        <a:rPr lang="en-IN" sz="1200" dirty="0"/>
                        <a:t>Daily oil price</a:t>
                      </a:r>
                    </a:p>
                  </a:txBody>
                  <a:tcPr anchor="ctr"/>
                </a:tc>
                <a:tc>
                  <a:txBody>
                    <a:bodyPr/>
                    <a:lstStyle/>
                    <a:p>
                      <a:pPr algn="ctr"/>
                      <a:r>
                        <a:rPr lang="en-IN" sz="1200" dirty="0"/>
                        <a:t>On promotion (with respect to date, item number, store number)</a:t>
                      </a:r>
                    </a:p>
                  </a:txBody>
                  <a:tcPr anchor="ctr"/>
                </a:tc>
                <a:tc>
                  <a:txBody>
                    <a:bodyPr/>
                    <a:lstStyle/>
                    <a:p>
                      <a:pPr algn="ctr"/>
                      <a:endParaRPr lang="en-IN" sz="1200" dirty="0"/>
                    </a:p>
                  </a:txBody>
                  <a:tcPr anchor="ctr"/>
                </a:tc>
                <a:extLst>
                  <a:ext uri="{0D108BD9-81ED-4DB2-BD59-A6C34878D82A}">
                    <a16:rowId xmlns:a16="http://schemas.microsoft.com/office/drawing/2014/main" val="547589341"/>
                  </a:ext>
                </a:extLst>
              </a:tr>
              <a:tr h="769681">
                <a:tc>
                  <a:txBody>
                    <a:bodyPr/>
                    <a:lstStyle/>
                    <a:p>
                      <a:pPr algn="ctr"/>
                      <a:r>
                        <a:rPr lang="en-IN" sz="1200" dirty="0"/>
                        <a:t>Total transactions (on particular store on particular date.)</a:t>
                      </a:r>
                    </a:p>
                  </a:txBody>
                  <a:tcPr anchor="ctr"/>
                </a:tc>
                <a:tc>
                  <a:txBody>
                    <a:bodyPr/>
                    <a:lstStyle/>
                    <a:p>
                      <a:pPr algn="ctr"/>
                      <a:r>
                        <a:rPr lang="en-IN" sz="1200" dirty="0"/>
                        <a:t>Unit sales.</a:t>
                      </a:r>
                    </a:p>
                  </a:txBody>
                  <a:tcPr anchor="ctr"/>
                </a:tc>
                <a:tc>
                  <a:txBody>
                    <a:bodyPr/>
                    <a:lstStyle/>
                    <a:p>
                      <a:pPr algn="ctr"/>
                      <a:endParaRPr lang="en-IN" sz="1200" dirty="0"/>
                    </a:p>
                  </a:txBody>
                  <a:tcPr anchor="ctr"/>
                </a:tc>
                <a:extLst>
                  <a:ext uri="{0D108BD9-81ED-4DB2-BD59-A6C34878D82A}">
                    <a16:rowId xmlns:a16="http://schemas.microsoft.com/office/drawing/2014/main" val="3426899376"/>
                  </a:ext>
                </a:extLst>
              </a:tr>
            </a:tbl>
          </a:graphicData>
        </a:graphic>
      </p:graphicFrame>
      <p:sp>
        <p:nvSpPr>
          <p:cNvPr id="17" name="TextBox 16">
            <a:extLst>
              <a:ext uri="{FF2B5EF4-FFF2-40B4-BE49-F238E27FC236}">
                <a16:creationId xmlns:a16="http://schemas.microsoft.com/office/drawing/2014/main" id="{150E8188-C954-2880-DFA7-EBBF7837BB0B}"/>
              </a:ext>
            </a:extLst>
          </p:cNvPr>
          <p:cNvSpPr txBox="1"/>
          <p:nvPr/>
        </p:nvSpPr>
        <p:spPr>
          <a:xfrm>
            <a:off x="439837" y="1294885"/>
            <a:ext cx="3877519"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17 clusters</a:t>
            </a:r>
          </a:p>
          <a:p>
            <a:pPr marL="285750" indent="-285750">
              <a:lnSpc>
                <a:spcPct val="150000"/>
              </a:lnSpc>
              <a:buFont typeface="Arial" panose="020B0604020202020204" pitchFamily="34" charset="0"/>
              <a:buChar char="•"/>
            </a:pPr>
            <a:r>
              <a:rPr lang="en-IN" dirty="0"/>
              <a:t>15 stores</a:t>
            </a:r>
          </a:p>
          <a:p>
            <a:pPr marL="285750" indent="-285750">
              <a:lnSpc>
                <a:spcPct val="150000"/>
              </a:lnSpc>
              <a:buFont typeface="Arial" panose="020B0604020202020204" pitchFamily="34" charset="0"/>
              <a:buChar char="•"/>
            </a:pPr>
            <a:r>
              <a:rPr lang="en-IN" dirty="0"/>
              <a:t>16 states</a:t>
            </a:r>
          </a:p>
          <a:p>
            <a:pPr marL="285750" indent="-285750">
              <a:lnSpc>
                <a:spcPct val="150000"/>
              </a:lnSpc>
              <a:buFont typeface="Arial" panose="020B0604020202020204" pitchFamily="34" charset="0"/>
              <a:buChar char="•"/>
            </a:pPr>
            <a:r>
              <a:rPr lang="en-IN" dirty="0"/>
              <a:t>44 cities</a:t>
            </a:r>
          </a:p>
          <a:p>
            <a:pPr marL="285750" indent="-285750">
              <a:lnSpc>
                <a:spcPct val="150000"/>
              </a:lnSpc>
              <a:buFont typeface="Arial" panose="020B0604020202020204" pitchFamily="34" charset="0"/>
              <a:buChar char="•"/>
            </a:pPr>
            <a:r>
              <a:rPr lang="en-IN" dirty="0"/>
              <a:t>33 types</a:t>
            </a:r>
          </a:p>
          <a:p>
            <a:pPr marL="285750" indent="-285750">
              <a:lnSpc>
                <a:spcPct val="150000"/>
              </a:lnSpc>
              <a:buFont typeface="Arial" panose="020B0604020202020204" pitchFamily="34" charset="0"/>
              <a:buChar char="•"/>
            </a:pPr>
            <a:r>
              <a:rPr lang="en-IN" dirty="0"/>
              <a:t>1235 days</a:t>
            </a:r>
          </a:p>
          <a:p>
            <a:pPr marL="285750" indent="-285750">
              <a:lnSpc>
                <a:spcPct val="150000"/>
              </a:lnSpc>
              <a:buFont typeface="Arial" panose="020B0604020202020204" pitchFamily="34" charset="0"/>
              <a:buChar char="•"/>
            </a:pPr>
            <a:r>
              <a:rPr lang="en-IN" dirty="0"/>
              <a:t>18154 SKUs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2020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D1D3C22-8CEA-2D16-1B1E-F4AE6F7D4F8C}"/>
              </a:ext>
            </a:extLst>
          </p:cNvPr>
          <p:cNvPicPr>
            <a:picLocks noChangeAspect="1"/>
          </p:cNvPicPr>
          <p:nvPr/>
        </p:nvPicPr>
        <p:blipFill>
          <a:blip r:embed="rId3"/>
          <a:stretch>
            <a:fillRect/>
          </a:stretch>
        </p:blipFill>
        <p:spPr>
          <a:xfrm>
            <a:off x="0" y="1619460"/>
            <a:ext cx="7584608" cy="3376753"/>
          </a:xfrm>
          <a:prstGeom prst="rect">
            <a:avLst/>
          </a:prstGeom>
        </p:spPr>
      </p:pic>
      <p:sp>
        <p:nvSpPr>
          <p:cNvPr id="4" name="Rectangle 3">
            <a:extLst>
              <a:ext uri="{FF2B5EF4-FFF2-40B4-BE49-F238E27FC236}">
                <a16:creationId xmlns:a16="http://schemas.microsoft.com/office/drawing/2014/main" id="{8AA527CA-5404-E0C2-C9A4-7B9605C5FDB4}"/>
              </a:ext>
            </a:extLst>
          </p:cNvPr>
          <p:cNvSpPr/>
          <p:nvPr/>
        </p:nvSpPr>
        <p:spPr>
          <a:xfrm>
            <a:off x="1" y="-2032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EE5ED67-1189-9E2F-41B6-05F63C33D890}"/>
              </a:ext>
            </a:extLst>
          </p:cNvPr>
          <p:cNvSpPr txBox="1"/>
          <p:nvPr/>
        </p:nvSpPr>
        <p:spPr>
          <a:xfrm>
            <a:off x="83975" y="62369"/>
            <a:ext cx="9912635" cy="569387"/>
          </a:xfrm>
          <a:prstGeom prst="rect">
            <a:avLst/>
          </a:prstGeom>
          <a:noFill/>
        </p:spPr>
        <p:txBody>
          <a:bodyPr wrap="square" rtlCol="0">
            <a:spAutoFit/>
          </a:bodyPr>
          <a:lstStyle/>
          <a:p>
            <a:r>
              <a:rPr lang="en-IN" sz="3100" dirty="0">
                <a:solidFill>
                  <a:schemeClr val="bg1"/>
                </a:solidFill>
              </a:rPr>
              <a:t>Results (Corporacion Favorita Dataset)</a:t>
            </a:r>
          </a:p>
        </p:txBody>
      </p:sp>
      <p:sp>
        <p:nvSpPr>
          <p:cNvPr id="6" name="TextBox 5">
            <a:extLst>
              <a:ext uri="{FF2B5EF4-FFF2-40B4-BE49-F238E27FC236}">
                <a16:creationId xmlns:a16="http://schemas.microsoft.com/office/drawing/2014/main" id="{69C048BB-C803-E86E-E857-28946886ADCE}"/>
              </a:ext>
            </a:extLst>
          </p:cNvPr>
          <p:cNvSpPr txBox="1"/>
          <p:nvPr/>
        </p:nvSpPr>
        <p:spPr>
          <a:xfrm>
            <a:off x="284582" y="968551"/>
            <a:ext cx="11907417" cy="369332"/>
          </a:xfrm>
          <a:prstGeom prst="rect">
            <a:avLst/>
          </a:prstGeom>
          <a:noFill/>
        </p:spPr>
        <p:txBody>
          <a:bodyPr wrap="square">
            <a:spAutoFit/>
          </a:bodyPr>
          <a:lstStyle/>
          <a:p>
            <a:r>
              <a:rPr lang="en-IN" dirty="0"/>
              <a:t>The forecasting is done for the particular item_nbr = 108701 and the store_nbr = 25. </a:t>
            </a:r>
          </a:p>
        </p:txBody>
      </p:sp>
      <p:sp>
        <p:nvSpPr>
          <p:cNvPr id="12" name="TextBox 11">
            <a:extLst>
              <a:ext uri="{FF2B5EF4-FFF2-40B4-BE49-F238E27FC236}">
                <a16:creationId xmlns:a16="http://schemas.microsoft.com/office/drawing/2014/main" id="{48FC9CC9-CC3F-630B-25E9-D70B129942A5}"/>
              </a:ext>
            </a:extLst>
          </p:cNvPr>
          <p:cNvSpPr txBox="1"/>
          <p:nvPr/>
        </p:nvSpPr>
        <p:spPr>
          <a:xfrm>
            <a:off x="1991360" y="5127471"/>
            <a:ext cx="5494115" cy="353943"/>
          </a:xfrm>
          <a:prstGeom prst="rect">
            <a:avLst/>
          </a:prstGeom>
          <a:noFill/>
        </p:spPr>
        <p:txBody>
          <a:bodyPr wrap="square" rtlCol="0">
            <a:spAutoFit/>
          </a:bodyPr>
          <a:lstStyle/>
          <a:p>
            <a:r>
              <a:rPr lang="en-IN" sz="1700" dirty="0">
                <a:solidFill>
                  <a:schemeClr val="accent1"/>
                </a:solidFill>
              </a:rPr>
              <a:t>Figure</a:t>
            </a:r>
            <a:r>
              <a:rPr lang="en-IN" sz="1700" dirty="0"/>
              <a:t> : Actual vs Predicted plot for testing dataset.</a:t>
            </a:r>
          </a:p>
        </p:txBody>
      </p:sp>
      <p:pic>
        <p:nvPicPr>
          <p:cNvPr id="16" name="Picture 15">
            <a:extLst>
              <a:ext uri="{FF2B5EF4-FFF2-40B4-BE49-F238E27FC236}">
                <a16:creationId xmlns:a16="http://schemas.microsoft.com/office/drawing/2014/main" id="{157C083B-7E71-4825-794E-53F1B61F5769}"/>
              </a:ext>
            </a:extLst>
          </p:cNvPr>
          <p:cNvPicPr>
            <a:picLocks noChangeAspect="1"/>
          </p:cNvPicPr>
          <p:nvPr/>
        </p:nvPicPr>
        <p:blipFill>
          <a:blip r:embed="rId4"/>
          <a:stretch>
            <a:fillRect/>
          </a:stretch>
        </p:blipFill>
        <p:spPr>
          <a:xfrm>
            <a:off x="7805166" y="2045830"/>
            <a:ext cx="4282631" cy="964510"/>
          </a:xfrm>
          <a:prstGeom prst="rect">
            <a:avLst/>
          </a:prstGeom>
        </p:spPr>
      </p:pic>
      <p:pic>
        <p:nvPicPr>
          <p:cNvPr id="18" name="Picture 17">
            <a:extLst>
              <a:ext uri="{FF2B5EF4-FFF2-40B4-BE49-F238E27FC236}">
                <a16:creationId xmlns:a16="http://schemas.microsoft.com/office/drawing/2014/main" id="{14DD600C-08FE-D8E8-496C-0FF9CBA462DD}"/>
              </a:ext>
            </a:extLst>
          </p:cNvPr>
          <p:cNvPicPr>
            <a:picLocks noChangeAspect="1"/>
          </p:cNvPicPr>
          <p:nvPr/>
        </p:nvPicPr>
        <p:blipFill>
          <a:blip r:embed="rId5"/>
          <a:stretch>
            <a:fillRect/>
          </a:stretch>
        </p:blipFill>
        <p:spPr>
          <a:xfrm>
            <a:off x="7817667" y="3884274"/>
            <a:ext cx="4182377" cy="986507"/>
          </a:xfrm>
          <a:prstGeom prst="rect">
            <a:avLst/>
          </a:prstGeom>
        </p:spPr>
      </p:pic>
      <p:sp>
        <p:nvSpPr>
          <p:cNvPr id="19" name="TextBox 18">
            <a:extLst>
              <a:ext uri="{FF2B5EF4-FFF2-40B4-BE49-F238E27FC236}">
                <a16:creationId xmlns:a16="http://schemas.microsoft.com/office/drawing/2014/main" id="{EAD2404F-2A73-BDA8-625D-03928F4DED29}"/>
              </a:ext>
            </a:extLst>
          </p:cNvPr>
          <p:cNvSpPr txBox="1"/>
          <p:nvPr/>
        </p:nvSpPr>
        <p:spPr>
          <a:xfrm>
            <a:off x="8066746" y="5034741"/>
            <a:ext cx="5495730" cy="307777"/>
          </a:xfrm>
          <a:prstGeom prst="rect">
            <a:avLst/>
          </a:prstGeom>
          <a:noFill/>
        </p:spPr>
        <p:txBody>
          <a:bodyPr wrap="square" rtlCol="0">
            <a:spAutoFit/>
          </a:bodyPr>
          <a:lstStyle/>
          <a:p>
            <a:r>
              <a:rPr lang="en-IN" sz="1400" dirty="0">
                <a:solidFill>
                  <a:schemeClr val="accent1"/>
                </a:solidFill>
              </a:rPr>
              <a:t>Table</a:t>
            </a:r>
            <a:r>
              <a:rPr lang="en-IN" sz="1400" dirty="0"/>
              <a:t> : Performance metrics of training dataset.</a:t>
            </a:r>
          </a:p>
        </p:txBody>
      </p:sp>
      <p:sp>
        <p:nvSpPr>
          <p:cNvPr id="20" name="TextBox 19">
            <a:extLst>
              <a:ext uri="{FF2B5EF4-FFF2-40B4-BE49-F238E27FC236}">
                <a16:creationId xmlns:a16="http://schemas.microsoft.com/office/drawing/2014/main" id="{E7095AB4-03DC-8A03-4949-A005F02BBB4A}"/>
              </a:ext>
            </a:extLst>
          </p:cNvPr>
          <p:cNvSpPr txBox="1"/>
          <p:nvPr/>
        </p:nvSpPr>
        <p:spPr>
          <a:xfrm>
            <a:off x="8066746" y="3153949"/>
            <a:ext cx="5495730" cy="307777"/>
          </a:xfrm>
          <a:prstGeom prst="rect">
            <a:avLst/>
          </a:prstGeom>
          <a:noFill/>
        </p:spPr>
        <p:txBody>
          <a:bodyPr wrap="square" rtlCol="0">
            <a:spAutoFit/>
          </a:bodyPr>
          <a:lstStyle/>
          <a:p>
            <a:r>
              <a:rPr lang="en-IN" sz="1400" dirty="0">
                <a:solidFill>
                  <a:schemeClr val="accent1"/>
                </a:solidFill>
              </a:rPr>
              <a:t>Table</a:t>
            </a:r>
            <a:r>
              <a:rPr lang="en-IN" sz="1400" dirty="0"/>
              <a:t> : Performance metrics of testing dataset.</a:t>
            </a:r>
          </a:p>
        </p:txBody>
      </p:sp>
      <p:sp>
        <p:nvSpPr>
          <p:cNvPr id="21" name="Rectangle 20">
            <a:extLst>
              <a:ext uri="{FF2B5EF4-FFF2-40B4-BE49-F238E27FC236}">
                <a16:creationId xmlns:a16="http://schemas.microsoft.com/office/drawing/2014/main" id="{30280B8D-35F9-D488-4259-06405598C64E}"/>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4FB5D097-A4E3-02DB-9B4B-7501912C42E7}"/>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A1EDF6AD-7722-94D5-C749-9A6D0C68437E}"/>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24" name="TextBox 23">
            <a:extLst>
              <a:ext uri="{FF2B5EF4-FFF2-40B4-BE49-F238E27FC236}">
                <a16:creationId xmlns:a16="http://schemas.microsoft.com/office/drawing/2014/main" id="{4E506F70-7B2F-89D7-EF05-5D5F941F6A39}"/>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18</a:t>
            </a:r>
          </a:p>
        </p:txBody>
      </p:sp>
      <p:sp>
        <p:nvSpPr>
          <p:cNvPr id="25" name="TextBox 24">
            <a:extLst>
              <a:ext uri="{FF2B5EF4-FFF2-40B4-BE49-F238E27FC236}">
                <a16:creationId xmlns:a16="http://schemas.microsoft.com/office/drawing/2014/main" id="{EBC3F2F5-9794-2D26-673B-3F58F96D4882}"/>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Tree>
    <p:extLst>
      <p:ext uri="{BB962C8B-B14F-4D97-AF65-F5344CB8AC3E}">
        <p14:creationId xmlns:p14="http://schemas.microsoft.com/office/powerpoint/2010/main" val="2823999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F53A4C-97EC-1ABC-DBD0-FB958B9925A7}"/>
              </a:ext>
            </a:extLst>
          </p:cNvPr>
          <p:cNvSpPr/>
          <p:nvPr/>
        </p:nvSpPr>
        <p:spPr>
          <a:xfrm>
            <a:off x="0" y="218"/>
            <a:ext cx="12191999" cy="7435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7FDE505D-8FE6-E5A7-B6E8-E16E0483D51C}"/>
              </a:ext>
            </a:extLst>
          </p:cNvPr>
          <p:cNvSpPr txBox="1"/>
          <p:nvPr/>
        </p:nvSpPr>
        <p:spPr>
          <a:xfrm>
            <a:off x="-1" y="35819"/>
            <a:ext cx="9912635" cy="954107"/>
          </a:xfrm>
          <a:prstGeom prst="rect">
            <a:avLst/>
          </a:prstGeom>
          <a:noFill/>
        </p:spPr>
        <p:txBody>
          <a:bodyPr wrap="square" rtlCol="0">
            <a:spAutoFit/>
          </a:bodyPr>
          <a:lstStyle/>
          <a:p>
            <a:r>
              <a:rPr lang="en-IN" sz="2800" dirty="0">
                <a:solidFill>
                  <a:schemeClr val="bg1"/>
                </a:solidFill>
              </a:rPr>
              <a:t>Plots</a:t>
            </a:r>
          </a:p>
          <a:p>
            <a:endParaRPr lang="en-IN" sz="2800" dirty="0">
              <a:solidFill>
                <a:schemeClr val="bg1"/>
              </a:solidFill>
            </a:endParaRPr>
          </a:p>
        </p:txBody>
      </p:sp>
      <p:pic>
        <p:nvPicPr>
          <p:cNvPr id="6" name="Picture 5">
            <a:extLst>
              <a:ext uri="{FF2B5EF4-FFF2-40B4-BE49-F238E27FC236}">
                <a16:creationId xmlns:a16="http://schemas.microsoft.com/office/drawing/2014/main" id="{44EBF1F1-9345-6729-3911-35BDA8F4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17" y="763736"/>
            <a:ext cx="4707022" cy="5892715"/>
          </a:xfrm>
          <a:prstGeom prst="rect">
            <a:avLst/>
          </a:prstGeom>
        </p:spPr>
      </p:pic>
      <p:sp>
        <p:nvSpPr>
          <p:cNvPr id="8" name="Rectangle 7">
            <a:extLst>
              <a:ext uri="{FF2B5EF4-FFF2-40B4-BE49-F238E27FC236}">
                <a16:creationId xmlns:a16="http://schemas.microsoft.com/office/drawing/2014/main" id="{B5EFB74A-E595-AD5D-040B-6A7D58C4440E}"/>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A4CFD8D-BF9C-6517-0D8E-6FA5589FB5D4}"/>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7001886-6E0E-8619-099C-D099B3120D2F}"/>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1" name="TextBox 10">
            <a:extLst>
              <a:ext uri="{FF2B5EF4-FFF2-40B4-BE49-F238E27FC236}">
                <a16:creationId xmlns:a16="http://schemas.microsoft.com/office/drawing/2014/main" id="{76CF749B-B1E3-A554-BF13-3989C93D0C89}"/>
              </a:ext>
            </a:extLst>
          </p:cNvPr>
          <p:cNvSpPr txBox="1"/>
          <p:nvPr/>
        </p:nvSpPr>
        <p:spPr>
          <a:xfrm>
            <a:off x="9542882" y="6593784"/>
            <a:ext cx="2834640" cy="276999"/>
          </a:xfrm>
          <a:prstGeom prst="rect">
            <a:avLst/>
          </a:prstGeom>
          <a:noFill/>
        </p:spPr>
        <p:txBody>
          <a:bodyPr wrap="square" rtlCol="0">
            <a:spAutoFit/>
          </a:bodyPr>
          <a:lstStyle/>
          <a:p>
            <a:pPr algn="ctr"/>
            <a:r>
              <a:rPr lang="en-US" sz="1200" dirty="0">
                <a:solidFill>
                  <a:schemeClr val="bg1"/>
                </a:solidFill>
              </a:rPr>
              <a:t>19</a:t>
            </a:r>
            <a:endParaRPr lang="en-IN" sz="1200" dirty="0">
              <a:solidFill>
                <a:schemeClr val="bg1"/>
              </a:solidFill>
            </a:endParaRPr>
          </a:p>
        </p:txBody>
      </p:sp>
      <p:sp>
        <p:nvSpPr>
          <p:cNvPr id="12" name="TextBox 11">
            <a:extLst>
              <a:ext uri="{FF2B5EF4-FFF2-40B4-BE49-F238E27FC236}">
                <a16:creationId xmlns:a16="http://schemas.microsoft.com/office/drawing/2014/main" id="{82D59B9F-44C5-DB39-AB15-E0E24F94CDBC}"/>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pic>
        <p:nvPicPr>
          <p:cNvPr id="16" name="Picture 15">
            <a:extLst>
              <a:ext uri="{FF2B5EF4-FFF2-40B4-BE49-F238E27FC236}">
                <a16:creationId xmlns:a16="http://schemas.microsoft.com/office/drawing/2014/main" id="{39050554-37D3-5059-6D50-1682CA91B783}"/>
              </a:ext>
            </a:extLst>
          </p:cNvPr>
          <p:cNvPicPr>
            <a:picLocks noChangeAspect="1"/>
          </p:cNvPicPr>
          <p:nvPr/>
        </p:nvPicPr>
        <p:blipFill>
          <a:blip r:embed="rId3"/>
          <a:stretch>
            <a:fillRect/>
          </a:stretch>
        </p:blipFill>
        <p:spPr>
          <a:xfrm>
            <a:off x="5553183" y="824738"/>
            <a:ext cx="6232997" cy="4583820"/>
          </a:xfrm>
          <a:prstGeom prst="rect">
            <a:avLst/>
          </a:prstGeom>
        </p:spPr>
      </p:pic>
      <p:sp>
        <p:nvSpPr>
          <p:cNvPr id="17" name="TextBox 16">
            <a:extLst>
              <a:ext uri="{FF2B5EF4-FFF2-40B4-BE49-F238E27FC236}">
                <a16:creationId xmlns:a16="http://schemas.microsoft.com/office/drawing/2014/main" id="{55EE2751-29C0-8682-7485-93F2A1A273DA}"/>
              </a:ext>
            </a:extLst>
          </p:cNvPr>
          <p:cNvSpPr txBox="1"/>
          <p:nvPr/>
        </p:nvSpPr>
        <p:spPr>
          <a:xfrm>
            <a:off x="4764717" y="6072288"/>
            <a:ext cx="3396117" cy="353943"/>
          </a:xfrm>
          <a:prstGeom prst="rect">
            <a:avLst/>
          </a:prstGeom>
          <a:noFill/>
        </p:spPr>
        <p:txBody>
          <a:bodyPr wrap="square" rtlCol="0">
            <a:spAutoFit/>
          </a:bodyPr>
          <a:lstStyle/>
          <a:p>
            <a:r>
              <a:rPr lang="en-IN" sz="1700" dirty="0">
                <a:solidFill>
                  <a:schemeClr val="accent1"/>
                </a:solidFill>
              </a:rPr>
              <a:t>Figure</a:t>
            </a:r>
            <a:r>
              <a:rPr lang="en-IN" sz="1700" dirty="0"/>
              <a:t> : Features Importance plot.</a:t>
            </a:r>
          </a:p>
        </p:txBody>
      </p:sp>
      <p:sp>
        <p:nvSpPr>
          <p:cNvPr id="18" name="TextBox 17">
            <a:extLst>
              <a:ext uri="{FF2B5EF4-FFF2-40B4-BE49-F238E27FC236}">
                <a16:creationId xmlns:a16="http://schemas.microsoft.com/office/drawing/2014/main" id="{FBCEE7A5-123C-9DC9-B105-33F54FF20FC4}"/>
              </a:ext>
            </a:extLst>
          </p:cNvPr>
          <p:cNvSpPr txBox="1"/>
          <p:nvPr/>
        </p:nvSpPr>
        <p:spPr>
          <a:xfrm>
            <a:off x="6697885" y="5353694"/>
            <a:ext cx="5494115" cy="353943"/>
          </a:xfrm>
          <a:prstGeom prst="rect">
            <a:avLst/>
          </a:prstGeom>
          <a:noFill/>
        </p:spPr>
        <p:txBody>
          <a:bodyPr wrap="square" rtlCol="0">
            <a:spAutoFit/>
          </a:bodyPr>
          <a:lstStyle/>
          <a:p>
            <a:r>
              <a:rPr lang="en-IN" sz="1700" dirty="0">
                <a:solidFill>
                  <a:schemeClr val="accent1"/>
                </a:solidFill>
              </a:rPr>
              <a:t>Figure</a:t>
            </a:r>
            <a:r>
              <a:rPr lang="en-IN" sz="1700" dirty="0"/>
              <a:t> : To find the most common significant lags.</a:t>
            </a:r>
          </a:p>
        </p:txBody>
      </p:sp>
    </p:spTree>
    <p:extLst>
      <p:ext uri="{BB962C8B-B14F-4D97-AF65-F5344CB8AC3E}">
        <p14:creationId xmlns:p14="http://schemas.microsoft.com/office/powerpoint/2010/main" val="259879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ECC0A0-E975-DE3A-EADC-D743AA86D5E4}"/>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E94D201-279C-9747-1A27-688C9259BAEE}"/>
              </a:ext>
            </a:extLst>
          </p:cNvPr>
          <p:cNvSpPr txBox="1"/>
          <p:nvPr/>
        </p:nvSpPr>
        <p:spPr>
          <a:xfrm>
            <a:off x="74645" y="111546"/>
            <a:ext cx="8994710" cy="569387"/>
          </a:xfrm>
          <a:prstGeom prst="rect">
            <a:avLst/>
          </a:prstGeom>
          <a:noFill/>
        </p:spPr>
        <p:txBody>
          <a:bodyPr wrap="square" rtlCol="0">
            <a:spAutoFit/>
          </a:bodyPr>
          <a:lstStyle/>
          <a:p>
            <a:r>
              <a:rPr lang="en-IN" sz="3100" dirty="0">
                <a:solidFill>
                  <a:schemeClr val="bg1"/>
                </a:solidFill>
              </a:rPr>
              <a:t>Outline</a:t>
            </a:r>
          </a:p>
        </p:txBody>
      </p:sp>
      <p:sp>
        <p:nvSpPr>
          <p:cNvPr id="9" name="Oval 8">
            <a:extLst>
              <a:ext uri="{FF2B5EF4-FFF2-40B4-BE49-F238E27FC236}">
                <a16:creationId xmlns:a16="http://schemas.microsoft.com/office/drawing/2014/main" id="{F1816EC4-76BE-9E92-B4F8-244A1788DA66}"/>
              </a:ext>
            </a:extLst>
          </p:cNvPr>
          <p:cNvSpPr/>
          <p:nvPr/>
        </p:nvSpPr>
        <p:spPr>
          <a:xfrm>
            <a:off x="414732" y="985251"/>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C6EC958-DFBC-6561-E0C5-C37B0C9106FB}"/>
              </a:ext>
            </a:extLst>
          </p:cNvPr>
          <p:cNvSpPr txBox="1"/>
          <p:nvPr/>
        </p:nvSpPr>
        <p:spPr>
          <a:xfrm>
            <a:off x="720774" y="1717931"/>
            <a:ext cx="4608310" cy="369332"/>
          </a:xfrm>
          <a:prstGeom prst="rect">
            <a:avLst/>
          </a:prstGeom>
          <a:noFill/>
        </p:spPr>
        <p:txBody>
          <a:bodyPr wrap="square" rtlCol="0">
            <a:spAutoFit/>
          </a:bodyPr>
          <a:lstStyle/>
          <a:p>
            <a:r>
              <a:rPr lang="en-IN" dirty="0">
                <a:solidFill>
                  <a:srgbClr val="0070C0"/>
                </a:solidFill>
              </a:rPr>
              <a:t>Time Series Models (Phase-I)</a:t>
            </a:r>
          </a:p>
        </p:txBody>
      </p:sp>
      <p:sp>
        <p:nvSpPr>
          <p:cNvPr id="11" name="TextBox 10">
            <a:extLst>
              <a:ext uri="{FF2B5EF4-FFF2-40B4-BE49-F238E27FC236}">
                <a16:creationId xmlns:a16="http://schemas.microsoft.com/office/drawing/2014/main" id="{4179EA42-64D1-F995-D84A-DEEF6A1E3D82}"/>
              </a:ext>
            </a:extLst>
          </p:cNvPr>
          <p:cNvSpPr txBox="1"/>
          <p:nvPr/>
        </p:nvSpPr>
        <p:spPr>
          <a:xfrm>
            <a:off x="720774" y="1322267"/>
            <a:ext cx="3347252" cy="369332"/>
          </a:xfrm>
          <a:prstGeom prst="rect">
            <a:avLst/>
          </a:prstGeom>
          <a:noFill/>
        </p:spPr>
        <p:txBody>
          <a:bodyPr wrap="square" rtlCol="0">
            <a:spAutoFit/>
          </a:bodyPr>
          <a:lstStyle/>
          <a:p>
            <a:r>
              <a:rPr lang="en-IN" dirty="0">
                <a:solidFill>
                  <a:srgbClr val="0070C0"/>
                </a:solidFill>
              </a:rPr>
              <a:t>Problem Statement</a:t>
            </a:r>
          </a:p>
        </p:txBody>
      </p:sp>
      <p:sp>
        <p:nvSpPr>
          <p:cNvPr id="13" name="TextBox 12">
            <a:extLst>
              <a:ext uri="{FF2B5EF4-FFF2-40B4-BE49-F238E27FC236}">
                <a16:creationId xmlns:a16="http://schemas.microsoft.com/office/drawing/2014/main" id="{AC830271-8A94-EB9F-0F7B-F94EAA28733F}"/>
              </a:ext>
            </a:extLst>
          </p:cNvPr>
          <p:cNvSpPr txBox="1"/>
          <p:nvPr/>
        </p:nvSpPr>
        <p:spPr>
          <a:xfrm>
            <a:off x="720774" y="904026"/>
            <a:ext cx="3347252" cy="369332"/>
          </a:xfrm>
          <a:prstGeom prst="rect">
            <a:avLst/>
          </a:prstGeom>
          <a:noFill/>
        </p:spPr>
        <p:txBody>
          <a:bodyPr wrap="square" rtlCol="0">
            <a:spAutoFit/>
          </a:bodyPr>
          <a:lstStyle/>
          <a:p>
            <a:r>
              <a:rPr lang="en-IN" dirty="0">
                <a:solidFill>
                  <a:srgbClr val="0070C0"/>
                </a:solidFill>
              </a:rPr>
              <a:t>Introduction</a:t>
            </a:r>
          </a:p>
        </p:txBody>
      </p:sp>
      <p:sp>
        <p:nvSpPr>
          <p:cNvPr id="16" name="TextBox 15">
            <a:extLst>
              <a:ext uri="{FF2B5EF4-FFF2-40B4-BE49-F238E27FC236}">
                <a16:creationId xmlns:a16="http://schemas.microsoft.com/office/drawing/2014/main" id="{E6200F6F-577E-AACB-4448-4B0F8CAA2965}"/>
              </a:ext>
            </a:extLst>
          </p:cNvPr>
          <p:cNvSpPr txBox="1"/>
          <p:nvPr/>
        </p:nvSpPr>
        <p:spPr>
          <a:xfrm>
            <a:off x="1387494" y="2563170"/>
            <a:ext cx="5647716" cy="369332"/>
          </a:xfrm>
          <a:prstGeom prst="rect">
            <a:avLst/>
          </a:prstGeom>
          <a:noFill/>
        </p:spPr>
        <p:txBody>
          <a:bodyPr wrap="square" rtlCol="0">
            <a:spAutoFit/>
          </a:bodyPr>
          <a:lstStyle/>
          <a:p>
            <a:r>
              <a:rPr lang="en-IN" dirty="0">
                <a:solidFill>
                  <a:srgbClr val="0070C0"/>
                </a:solidFill>
              </a:rPr>
              <a:t>Light Gradient Boosting Machine (Phase-II)</a:t>
            </a:r>
          </a:p>
        </p:txBody>
      </p:sp>
      <p:sp>
        <p:nvSpPr>
          <p:cNvPr id="18" name="Oval 17">
            <a:extLst>
              <a:ext uri="{FF2B5EF4-FFF2-40B4-BE49-F238E27FC236}">
                <a16:creationId xmlns:a16="http://schemas.microsoft.com/office/drawing/2014/main" id="{9A01F082-43F5-EE68-50E1-022132D62878}"/>
              </a:ext>
            </a:extLst>
          </p:cNvPr>
          <p:cNvSpPr/>
          <p:nvPr/>
        </p:nvSpPr>
        <p:spPr>
          <a:xfrm>
            <a:off x="414290" y="1419489"/>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19E521FB-8E9F-33FA-0CDB-2C12664E13D9}"/>
              </a:ext>
            </a:extLst>
          </p:cNvPr>
          <p:cNvSpPr/>
          <p:nvPr/>
        </p:nvSpPr>
        <p:spPr>
          <a:xfrm>
            <a:off x="414290" y="1819400"/>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9B5F2710-4A34-FC54-0F6F-FD381BE21251}"/>
              </a:ext>
            </a:extLst>
          </p:cNvPr>
          <p:cNvSpPr/>
          <p:nvPr/>
        </p:nvSpPr>
        <p:spPr>
          <a:xfrm>
            <a:off x="414290" y="2241590"/>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53433C74-C0B7-2E18-B915-EDDC74E7CC0B}"/>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8FB1D387-35D2-DEE9-CF01-C7BFED84DFF3}"/>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833B16D-FEA5-DB94-1862-E99F8C3A7E42}"/>
              </a:ext>
            </a:extLst>
          </p:cNvPr>
          <p:cNvSpPr txBox="1"/>
          <p:nvPr/>
        </p:nvSpPr>
        <p:spPr>
          <a:xfrm>
            <a:off x="181326" y="657299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33" name="TextBox 32">
            <a:extLst>
              <a:ext uri="{FF2B5EF4-FFF2-40B4-BE49-F238E27FC236}">
                <a16:creationId xmlns:a16="http://schemas.microsoft.com/office/drawing/2014/main" id="{DAF6E711-5D15-6844-6F3D-659140A46354}"/>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2</a:t>
            </a:r>
          </a:p>
        </p:txBody>
      </p:sp>
      <p:sp>
        <p:nvSpPr>
          <p:cNvPr id="34" name="TextBox 33">
            <a:extLst>
              <a:ext uri="{FF2B5EF4-FFF2-40B4-BE49-F238E27FC236}">
                <a16:creationId xmlns:a16="http://schemas.microsoft.com/office/drawing/2014/main" id="{2033A6C1-ED6B-D193-E476-A58CAE3B7458}"/>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2" name="Oval 1">
            <a:extLst>
              <a:ext uri="{FF2B5EF4-FFF2-40B4-BE49-F238E27FC236}">
                <a16:creationId xmlns:a16="http://schemas.microsoft.com/office/drawing/2014/main" id="{D19925C5-0DEE-B5D1-A204-CBC5AC189574}"/>
              </a:ext>
            </a:extLst>
          </p:cNvPr>
          <p:cNvSpPr/>
          <p:nvPr/>
        </p:nvSpPr>
        <p:spPr>
          <a:xfrm>
            <a:off x="1017793" y="2667906"/>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2D8A79E-0F4C-4BF0-1040-C2961DA413A8}"/>
              </a:ext>
            </a:extLst>
          </p:cNvPr>
          <p:cNvSpPr txBox="1"/>
          <p:nvPr/>
        </p:nvSpPr>
        <p:spPr>
          <a:xfrm>
            <a:off x="737100" y="2145878"/>
            <a:ext cx="3347252" cy="369332"/>
          </a:xfrm>
          <a:prstGeom prst="rect">
            <a:avLst/>
          </a:prstGeom>
          <a:noFill/>
        </p:spPr>
        <p:txBody>
          <a:bodyPr wrap="square" rtlCol="0">
            <a:spAutoFit/>
          </a:bodyPr>
          <a:lstStyle/>
          <a:p>
            <a:r>
              <a:rPr lang="en-IN" dirty="0">
                <a:solidFill>
                  <a:srgbClr val="0070C0"/>
                </a:solidFill>
              </a:rPr>
              <a:t>Machine Learning Models</a:t>
            </a:r>
          </a:p>
        </p:txBody>
      </p:sp>
      <p:sp>
        <p:nvSpPr>
          <p:cNvPr id="4" name="Oval 3">
            <a:extLst>
              <a:ext uri="{FF2B5EF4-FFF2-40B4-BE49-F238E27FC236}">
                <a16:creationId xmlns:a16="http://schemas.microsoft.com/office/drawing/2014/main" id="{A8228F62-3CC3-995F-FB0C-81DCCDC32999}"/>
              </a:ext>
            </a:extLst>
          </p:cNvPr>
          <p:cNvSpPr/>
          <p:nvPr/>
        </p:nvSpPr>
        <p:spPr>
          <a:xfrm>
            <a:off x="414290" y="3079427"/>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863FEC4-3F07-B46B-949E-C9C68D4CC69A}"/>
              </a:ext>
            </a:extLst>
          </p:cNvPr>
          <p:cNvSpPr txBox="1"/>
          <p:nvPr/>
        </p:nvSpPr>
        <p:spPr>
          <a:xfrm>
            <a:off x="737100" y="2992460"/>
            <a:ext cx="3347252" cy="369332"/>
          </a:xfrm>
          <a:prstGeom prst="rect">
            <a:avLst/>
          </a:prstGeom>
          <a:noFill/>
        </p:spPr>
        <p:txBody>
          <a:bodyPr wrap="square" rtlCol="0">
            <a:spAutoFit/>
          </a:bodyPr>
          <a:lstStyle/>
          <a:p>
            <a:r>
              <a:rPr lang="en-IN" dirty="0">
                <a:solidFill>
                  <a:srgbClr val="0070C0"/>
                </a:solidFill>
              </a:rPr>
              <a:t>Deep Learning Models</a:t>
            </a:r>
          </a:p>
        </p:txBody>
      </p:sp>
      <p:sp>
        <p:nvSpPr>
          <p:cNvPr id="6" name="TextBox 5">
            <a:extLst>
              <a:ext uri="{FF2B5EF4-FFF2-40B4-BE49-F238E27FC236}">
                <a16:creationId xmlns:a16="http://schemas.microsoft.com/office/drawing/2014/main" id="{591FA739-727B-DE98-0B12-3EA17FF6B0FC}"/>
              </a:ext>
            </a:extLst>
          </p:cNvPr>
          <p:cNvSpPr txBox="1"/>
          <p:nvPr/>
        </p:nvSpPr>
        <p:spPr>
          <a:xfrm>
            <a:off x="1387494" y="3436138"/>
            <a:ext cx="5647716" cy="369332"/>
          </a:xfrm>
          <a:prstGeom prst="rect">
            <a:avLst/>
          </a:prstGeom>
          <a:noFill/>
        </p:spPr>
        <p:txBody>
          <a:bodyPr wrap="square" rtlCol="0">
            <a:spAutoFit/>
          </a:bodyPr>
          <a:lstStyle/>
          <a:p>
            <a:r>
              <a:rPr lang="en-US" dirty="0">
                <a:solidFill>
                  <a:srgbClr val="0070C0"/>
                </a:solidFill>
              </a:rPr>
              <a:t>Recurrent Neural Networks (Phase-II)</a:t>
            </a:r>
            <a:endParaRPr lang="en-IN" dirty="0">
              <a:solidFill>
                <a:srgbClr val="0070C0"/>
              </a:solidFill>
            </a:endParaRPr>
          </a:p>
        </p:txBody>
      </p:sp>
      <p:sp>
        <p:nvSpPr>
          <p:cNvPr id="17" name="Oval 16">
            <a:extLst>
              <a:ext uri="{FF2B5EF4-FFF2-40B4-BE49-F238E27FC236}">
                <a16:creationId xmlns:a16="http://schemas.microsoft.com/office/drawing/2014/main" id="{2A01D848-E6C1-6089-B8E7-D7183D1BE88A}"/>
              </a:ext>
            </a:extLst>
          </p:cNvPr>
          <p:cNvSpPr/>
          <p:nvPr/>
        </p:nvSpPr>
        <p:spPr>
          <a:xfrm>
            <a:off x="1017793" y="3539580"/>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D44457E4-14FD-FF2F-13BE-57ADA99FE6D4}"/>
              </a:ext>
            </a:extLst>
          </p:cNvPr>
          <p:cNvSpPr/>
          <p:nvPr/>
        </p:nvSpPr>
        <p:spPr>
          <a:xfrm>
            <a:off x="1017793" y="3969267"/>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03C33B73-8C5B-9DE1-CFC9-AB135CC5E20F}"/>
              </a:ext>
            </a:extLst>
          </p:cNvPr>
          <p:cNvSpPr txBox="1"/>
          <p:nvPr/>
        </p:nvSpPr>
        <p:spPr>
          <a:xfrm>
            <a:off x="1387494" y="3843404"/>
            <a:ext cx="5647716" cy="369332"/>
          </a:xfrm>
          <a:prstGeom prst="rect">
            <a:avLst/>
          </a:prstGeom>
          <a:noFill/>
        </p:spPr>
        <p:txBody>
          <a:bodyPr wrap="square" rtlCol="0">
            <a:spAutoFit/>
          </a:bodyPr>
          <a:lstStyle/>
          <a:p>
            <a:r>
              <a:rPr lang="en-US" dirty="0">
                <a:solidFill>
                  <a:srgbClr val="0070C0"/>
                </a:solidFill>
              </a:rPr>
              <a:t>Long Short-Term Memory (Phase-II)</a:t>
            </a:r>
            <a:endParaRPr lang="en-IN" dirty="0">
              <a:solidFill>
                <a:srgbClr val="0070C0"/>
              </a:solidFill>
            </a:endParaRPr>
          </a:p>
        </p:txBody>
      </p:sp>
      <p:sp>
        <p:nvSpPr>
          <p:cNvPr id="40" name="Oval 39">
            <a:extLst>
              <a:ext uri="{FF2B5EF4-FFF2-40B4-BE49-F238E27FC236}">
                <a16:creationId xmlns:a16="http://schemas.microsoft.com/office/drawing/2014/main" id="{A9A37831-B463-3288-04B6-809B8CD37119}"/>
              </a:ext>
            </a:extLst>
          </p:cNvPr>
          <p:cNvSpPr/>
          <p:nvPr/>
        </p:nvSpPr>
        <p:spPr>
          <a:xfrm>
            <a:off x="420386" y="4410636"/>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7A51E535-8555-F3C1-5186-D7E80CB18E46}"/>
              </a:ext>
            </a:extLst>
          </p:cNvPr>
          <p:cNvSpPr txBox="1"/>
          <p:nvPr/>
        </p:nvSpPr>
        <p:spPr>
          <a:xfrm>
            <a:off x="743196" y="4323669"/>
            <a:ext cx="3347252" cy="369332"/>
          </a:xfrm>
          <a:prstGeom prst="rect">
            <a:avLst/>
          </a:prstGeom>
          <a:noFill/>
        </p:spPr>
        <p:txBody>
          <a:bodyPr wrap="square" rtlCol="0">
            <a:spAutoFit/>
          </a:bodyPr>
          <a:lstStyle/>
          <a:p>
            <a:r>
              <a:rPr lang="en-IN" dirty="0">
                <a:solidFill>
                  <a:srgbClr val="0070C0"/>
                </a:solidFill>
              </a:rPr>
              <a:t>Case Study</a:t>
            </a:r>
          </a:p>
        </p:txBody>
      </p:sp>
      <p:sp>
        <p:nvSpPr>
          <p:cNvPr id="42" name="TextBox 41">
            <a:extLst>
              <a:ext uri="{FF2B5EF4-FFF2-40B4-BE49-F238E27FC236}">
                <a16:creationId xmlns:a16="http://schemas.microsoft.com/office/drawing/2014/main" id="{D5233BFE-4C78-0324-AE33-AB489DF70F52}"/>
              </a:ext>
            </a:extLst>
          </p:cNvPr>
          <p:cNvSpPr txBox="1"/>
          <p:nvPr/>
        </p:nvSpPr>
        <p:spPr>
          <a:xfrm>
            <a:off x="1387494" y="5066116"/>
            <a:ext cx="5647716" cy="369332"/>
          </a:xfrm>
          <a:prstGeom prst="rect">
            <a:avLst/>
          </a:prstGeom>
          <a:noFill/>
        </p:spPr>
        <p:txBody>
          <a:bodyPr wrap="square" rtlCol="0">
            <a:spAutoFit/>
          </a:bodyPr>
          <a:lstStyle/>
          <a:p>
            <a:r>
              <a:rPr lang="en-US" dirty="0">
                <a:solidFill>
                  <a:srgbClr val="0070C0"/>
                </a:solidFill>
              </a:rPr>
              <a:t>Application 1: SKU Forecasting (Phase-I &amp;Phase-II)</a:t>
            </a:r>
            <a:endParaRPr lang="en-IN" dirty="0">
              <a:solidFill>
                <a:srgbClr val="0070C0"/>
              </a:solidFill>
            </a:endParaRPr>
          </a:p>
        </p:txBody>
      </p:sp>
      <p:sp>
        <p:nvSpPr>
          <p:cNvPr id="43" name="Oval 42">
            <a:extLst>
              <a:ext uri="{FF2B5EF4-FFF2-40B4-BE49-F238E27FC236}">
                <a16:creationId xmlns:a16="http://schemas.microsoft.com/office/drawing/2014/main" id="{435930CE-FED0-7D2D-C7B7-BB9F06EB9FFC}"/>
              </a:ext>
            </a:extLst>
          </p:cNvPr>
          <p:cNvSpPr/>
          <p:nvPr/>
        </p:nvSpPr>
        <p:spPr>
          <a:xfrm>
            <a:off x="1017793" y="5169558"/>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C47D9938-B5EF-3302-53C7-291C911AAC11}"/>
              </a:ext>
            </a:extLst>
          </p:cNvPr>
          <p:cNvSpPr/>
          <p:nvPr/>
        </p:nvSpPr>
        <p:spPr>
          <a:xfrm>
            <a:off x="1017793" y="5599245"/>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74EA5D1F-0A12-8708-02A9-5E8D3A04913A}"/>
              </a:ext>
            </a:extLst>
          </p:cNvPr>
          <p:cNvSpPr txBox="1"/>
          <p:nvPr/>
        </p:nvSpPr>
        <p:spPr>
          <a:xfrm>
            <a:off x="1387494" y="5473382"/>
            <a:ext cx="5647716" cy="369332"/>
          </a:xfrm>
          <a:prstGeom prst="rect">
            <a:avLst/>
          </a:prstGeom>
          <a:noFill/>
        </p:spPr>
        <p:txBody>
          <a:bodyPr wrap="square" rtlCol="0">
            <a:spAutoFit/>
          </a:bodyPr>
          <a:lstStyle/>
          <a:p>
            <a:r>
              <a:rPr lang="en-US" dirty="0">
                <a:solidFill>
                  <a:srgbClr val="0070C0"/>
                </a:solidFill>
              </a:rPr>
              <a:t>Application 2: Soft Sensing (Phase-II)</a:t>
            </a:r>
            <a:endParaRPr lang="en-IN" dirty="0">
              <a:solidFill>
                <a:srgbClr val="0070C0"/>
              </a:solidFill>
            </a:endParaRPr>
          </a:p>
        </p:txBody>
      </p:sp>
      <p:sp>
        <p:nvSpPr>
          <p:cNvPr id="46" name="Oval 45">
            <a:extLst>
              <a:ext uri="{FF2B5EF4-FFF2-40B4-BE49-F238E27FC236}">
                <a16:creationId xmlns:a16="http://schemas.microsoft.com/office/drawing/2014/main" id="{D8B3338E-033D-DB0C-55D8-2D8ADEFC5D33}"/>
              </a:ext>
            </a:extLst>
          </p:cNvPr>
          <p:cNvSpPr/>
          <p:nvPr/>
        </p:nvSpPr>
        <p:spPr>
          <a:xfrm>
            <a:off x="414290" y="6026373"/>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19496B7B-ECE7-AB4B-9C5F-E60F1F4971D0}"/>
              </a:ext>
            </a:extLst>
          </p:cNvPr>
          <p:cNvSpPr txBox="1"/>
          <p:nvPr/>
        </p:nvSpPr>
        <p:spPr>
          <a:xfrm>
            <a:off x="737100" y="5953647"/>
            <a:ext cx="3874307" cy="369332"/>
          </a:xfrm>
          <a:prstGeom prst="rect">
            <a:avLst/>
          </a:prstGeom>
          <a:noFill/>
        </p:spPr>
        <p:txBody>
          <a:bodyPr wrap="square" rtlCol="0">
            <a:spAutoFit/>
          </a:bodyPr>
          <a:lstStyle/>
          <a:p>
            <a:r>
              <a:rPr lang="en-US" dirty="0">
                <a:solidFill>
                  <a:srgbClr val="0070C0"/>
                </a:solidFill>
              </a:rPr>
              <a:t>Conclusion and Potential Extensions</a:t>
            </a:r>
            <a:endParaRPr lang="en-IN" dirty="0">
              <a:solidFill>
                <a:srgbClr val="0070C0"/>
              </a:solidFill>
            </a:endParaRPr>
          </a:p>
        </p:txBody>
      </p:sp>
      <p:sp>
        <p:nvSpPr>
          <p:cNvPr id="12" name="Oval 11">
            <a:extLst>
              <a:ext uri="{FF2B5EF4-FFF2-40B4-BE49-F238E27FC236}">
                <a16:creationId xmlns:a16="http://schemas.microsoft.com/office/drawing/2014/main" id="{423B6BEF-0598-4258-4E6C-A7DF6B55ECBC}"/>
              </a:ext>
            </a:extLst>
          </p:cNvPr>
          <p:cNvSpPr/>
          <p:nvPr/>
        </p:nvSpPr>
        <p:spPr>
          <a:xfrm>
            <a:off x="1017792" y="4791262"/>
            <a:ext cx="214397" cy="207182"/>
          </a:xfrm>
          <a:prstGeom prst="ellipse">
            <a:avLst/>
          </a:prstGeom>
          <a:solidFill>
            <a:srgbClr val="03038B"/>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9096008-39FE-6F2C-C370-933D973AC45D}"/>
              </a:ext>
            </a:extLst>
          </p:cNvPr>
          <p:cNvSpPr txBox="1"/>
          <p:nvPr/>
        </p:nvSpPr>
        <p:spPr>
          <a:xfrm>
            <a:off x="1387494" y="4689534"/>
            <a:ext cx="5647716" cy="369332"/>
          </a:xfrm>
          <a:prstGeom prst="rect">
            <a:avLst/>
          </a:prstGeom>
          <a:noFill/>
        </p:spPr>
        <p:txBody>
          <a:bodyPr wrap="square" rtlCol="0">
            <a:spAutoFit/>
          </a:bodyPr>
          <a:lstStyle/>
          <a:p>
            <a:r>
              <a:rPr lang="en-US" dirty="0">
                <a:solidFill>
                  <a:srgbClr val="0070C0"/>
                </a:solidFill>
              </a:rPr>
              <a:t>Case Study 1: Simulated Data (Phase-II)</a:t>
            </a:r>
            <a:endParaRPr lang="en-IN" dirty="0">
              <a:solidFill>
                <a:srgbClr val="0070C0"/>
              </a:solidFill>
            </a:endParaRPr>
          </a:p>
        </p:txBody>
      </p:sp>
    </p:spTree>
    <p:extLst>
      <p:ext uri="{BB962C8B-B14F-4D97-AF65-F5344CB8AC3E}">
        <p14:creationId xmlns:p14="http://schemas.microsoft.com/office/powerpoint/2010/main" val="453774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DBD7-29E5-19D6-3293-315B280902BC}"/>
              </a:ext>
            </a:extLst>
          </p:cNvPr>
          <p:cNvSpPr/>
          <p:nvPr/>
        </p:nvSpPr>
        <p:spPr>
          <a:xfrm>
            <a:off x="0" y="-5407"/>
            <a:ext cx="12191999" cy="5693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F644474-04FF-7EEF-25C0-15C061092F5C}"/>
              </a:ext>
            </a:extLst>
          </p:cNvPr>
          <p:cNvSpPr txBox="1"/>
          <p:nvPr/>
        </p:nvSpPr>
        <p:spPr>
          <a:xfrm>
            <a:off x="74646" y="-18190"/>
            <a:ext cx="12027158" cy="523220"/>
          </a:xfrm>
          <a:prstGeom prst="rect">
            <a:avLst/>
          </a:prstGeom>
          <a:noFill/>
        </p:spPr>
        <p:txBody>
          <a:bodyPr wrap="square" rtlCol="0">
            <a:spAutoFit/>
          </a:bodyPr>
          <a:lstStyle/>
          <a:p>
            <a:r>
              <a:rPr lang="en-IN" sz="2800" dirty="0">
                <a:solidFill>
                  <a:schemeClr val="bg1"/>
                </a:solidFill>
              </a:rPr>
              <a:t>NARMA (Nonlinear ARMA) Simulated Series</a:t>
            </a:r>
          </a:p>
        </p:txBody>
      </p:sp>
      <p:sp>
        <p:nvSpPr>
          <p:cNvPr id="9" name="TextBox 8">
            <a:extLst>
              <a:ext uri="{FF2B5EF4-FFF2-40B4-BE49-F238E27FC236}">
                <a16:creationId xmlns:a16="http://schemas.microsoft.com/office/drawing/2014/main" id="{2E337A78-898B-C814-8ECB-DC87ECE0958A}"/>
              </a:ext>
            </a:extLst>
          </p:cNvPr>
          <p:cNvSpPr txBox="1"/>
          <p:nvPr/>
        </p:nvSpPr>
        <p:spPr>
          <a:xfrm>
            <a:off x="1167856" y="2417761"/>
            <a:ext cx="3979412" cy="338554"/>
          </a:xfrm>
          <a:prstGeom prst="rect">
            <a:avLst/>
          </a:prstGeom>
          <a:noFill/>
        </p:spPr>
        <p:txBody>
          <a:bodyPr wrap="square" rtlCol="0">
            <a:spAutoFit/>
          </a:bodyPr>
          <a:lstStyle/>
          <a:p>
            <a:pPr algn="ctr"/>
            <a:r>
              <a:rPr lang="en-US" sz="1200" dirty="0">
                <a:solidFill>
                  <a:srgbClr val="0070C0"/>
                </a:solidFill>
              </a:rPr>
              <a:t>Table</a:t>
            </a:r>
            <a:r>
              <a:rPr lang="en-US" sz="1200" dirty="0"/>
              <a:t>: Performance Metrics</a:t>
            </a:r>
            <a:r>
              <a:rPr lang="en-US" sz="1600" dirty="0"/>
              <a:t>.</a:t>
            </a:r>
            <a:endParaRPr lang="en-IN" sz="1600" dirty="0"/>
          </a:p>
        </p:txBody>
      </p:sp>
      <p:graphicFrame>
        <p:nvGraphicFramePr>
          <p:cNvPr id="10" name="Table 9">
            <a:extLst>
              <a:ext uri="{FF2B5EF4-FFF2-40B4-BE49-F238E27FC236}">
                <a16:creationId xmlns:a16="http://schemas.microsoft.com/office/drawing/2014/main" id="{E4CDD8FE-0A9F-C918-2599-FD7F1468005F}"/>
              </a:ext>
            </a:extLst>
          </p:cNvPr>
          <p:cNvGraphicFramePr>
            <a:graphicFrameLocks noGrp="1"/>
          </p:cNvGraphicFramePr>
          <p:nvPr/>
        </p:nvGraphicFramePr>
        <p:xfrm>
          <a:off x="83975" y="763409"/>
          <a:ext cx="5656427" cy="1634350"/>
        </p:xfrm>
        <a:graphic>
          <a:graphicData uri="http://schemas.openxmlformats.org/drawingml/2006/table">
            <a:tbl>
              <a:tblPr firstRow="1" bandRow="1">
                <a:tableStyleId>{5C22544A-7EE6-4342-B048-85BDC9FD1C3A}</a:tableStyleId>
              </a:tblPr>
              <a:tblGrid>
                <a:gridCol w="808061">
                  <a:extLst>
                    <a:ext uri="{9D8B030D-6E8A-4147-A177-3AD203B41FA5}">
                      <a16:colId xmlns:a16="http://schemas.microsoft.com/office/drawing/2014/main" val="1244258702"/>
                    </a:ext>
                  </a:extLst>
                </a:gridCol>
                <a:gridCol w="808061">
                  <a:extLst>
                    <a:ext uri="{9D8B030D-6E8A-4147-A177-3AD203B41FA5}">
                      <a16:colId xmlns:a16="http://schemas.microsoft.com/office/drawing/2014/main" val="3278961240"/>
                    </a:ext>
                  </a:extLst>
                </a:gridCol>
                <a:gridCol w="808061">
                  <a:extLst>
                    <a:ext uri="{9D8B030D-6E8A-4147-A177-3AD203B41FA5}">
                      <a16:colId xmlns:a16="http://schemas.microsoft.com/office/drawing/2014/main" val="4052561538"/>
                    </a:ext>
                  </a:extLst>
                </a:gridCol>
                <a:gridCol w="808061">
                  <a:extLst>
                    <a:ext uri="{9D8B030D-6E8A-4147-A177-3AD203B41FA5}">
                      <a16:colId xmlns:a16="http://schemas.microsoft.com/office/drawing/2014/main" val="3538860636"/>
                    </a:ext>
                  </a:extLst>
                </a:gridCol>
                <a:gridCol w="808061">
                  <a:extLst>
                    <a:ext uri="{9D8B030D-6E8A-4147-A177-3AD203B41FA5}">
                      <a16:colId xmlns:a16="http://schemas.microsoft.com/office/drawing/2014/main" val="137611967"/>
                    </a:ext>
                  </a:extLst>
                </a:gridCol>
                <a:gridCol w="808061">
                  <a:extLst>
                    <a:ext uri="{9D8B030D-6E8A-4147-A177-3AD203B41FA5}">
                      <a16:colId xmlns:a16="http://schemas.microsoft.com/office/drawing/2014/main" val="2139279381"/>
                    </a:ext>
                  </a:extLst>
                </a:gridCol>
                <a:gridCol w="808061">
                  <a:extLst>
                    <a:ext uri="{9D8B030D-6E8A-4147-A177-3AD203B41FA5}">
                      <a16:colId xmlns:a16="http://schemas.microsoft.com/office/drawing/2014/main" val="3991787347"/>
                    </a:ext>
                  </a:extLst>
                </a:gridCol>
              </a:tblGrid>
              <a:tr h="326870">
                <a:tc>
                  <a:txBody>
                    <a:bodyPr/>
                    <a:lstStyle/>
                    <a:p>
                      <a:endParaRPr lang="en-IN" sz="1100" dirty="0"/>
                    </a:p>
                  </a:txBody>
                  <a:tcPr/>
                </a:tc>
                <a:tc gridSpan="3">
                  <a:txBody>
                    <a:bodyPr/>
                    <a:lstStyle/>
                    <a:p>
                      <a:pPr algn="ctr"/>
                      <a:r>
                        <a:rPr lang="en-IN" sz="1100" dirty="0"/>
                        <a:t>RNN</a:t>
                      </a:r>
                    </a:p>
                  </a:txBody>
                  <a:tcPr/>
                </a:tc>
                <a:tc hMerge="1">
                  <a:txBody>
                    <a:bodyPr/>
                    <a:lstStyle/>
                    <a:p>
                      <a:endParaRPr lang="en-IN" dirty="0"/>
                    </a:p>
                  </a:txBody>
                  <a:tcPr/>
                </a:tc>
                <a:tc hMerge="1">
                  <a:txBody>
                    <a:bodyPr/>
                    <a:lstStyle/>
                    <a:p>
                      <a:endParaRPr lang="en-IN" dirty="0"/>
                    </a:p>
                  </a:txBody>
                  <a:tcPr/>
                </a:tc>
                <a:tc gridSpan="3">
                  <a:txBody>
                    <a:bodyPr/>
                    <a:lstStyle/>
                    <a:p>
                      <a:pPr algn="ctr"/>
                      <a:r>
                        <a:rPr lang="en-IN" sz="1100" dirty="0"/>
                        <a:t>LSTM</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89794664"/>
                  </a:ext>
                </a:extLst>
              </a:tr>
              <a:tr h="326870">
                <a:tc>
                  <a:txBody>
                    <a:bodyPr/>
                    <a:lstStyle/>
                    <a:p>
                      <a:pPr algn="ctr"/>
                      <a:r>
                        <a:rPr lang="en-IN" sz="1100" b="1" dirty="0"/>
                        <a:t>MSE</a:t>
                      </a:r>
                    </a:p>
                  </a:txBody>
                  <a:tcPr/>
                </a:tc>
                <a:tc>
                  <a:txBody>
                    <a:bodyPr/>
                    <a:lstStyle/>
                    <a:p>
                      <a:pPr algn="ctr"/>
                      <a:r>
                        <a:rPr lang="en-IN" sz="1100" dirty="0"/>
                        <a:t>0.004</a:t>
                      </a:r>
                    </a:p>
                  </a:txBody>
                  <a:tcPr/>
                </a:tc>
                <a:tc>
                  <a:txBody>
                    <a:bodyPr/>
                    <a:lstStyle/>
                    <a:p>
                      <a:pPr algn="ctr"/>
                      <a:r>
                        <a:rPr lang="en-IN" sz="1100" dirty="0"/>
                        <a:t>0.004</a:t>
                      </a:r>
                    </a:p>
                  </a:txBody>
                  <a:tcPr/>
                </a:tc>
                <a:tc>
                  <a:txBody>
                    <a:bodyPr/>
                    <a:lstStyle/>
                    <a:p>
                      <a:pPr algn="ctr"/>
                      <a:r>
                        <a:rPr lang="en-IN" sz="1100" dirty="0"/>
                        <a:t>0.004</a:t>
                      </a:r>
                    </a:p>
                  </a:txBody>
                  <a:tcPr/>
                </a:tc>
                <a:tc>
                  <a:txBody>
                    <a:bodyPr/>
                    <a:lstStyle/>
                    <a:p>
                      <a:pPr algn="ctr"/>
                      <a:r>
                        <a:rPr lang="en-IN" sz="1100" dirty="0"/>
                        <a:t>0.003</a:t>
                      </a:r>
                    </a:p>
                  </a:txBody>
                  <a:tcPr/>
                </a:tc>
                <a:tc>
                  <a:txBody>
                    <a:bodyPr/>
                    <a:lstStyle/>
                    <a:p>
                      <a:pPr algn="ctr"/>
                      <a:r>
                        <a:rPr lang="en-IN" sz="1100" dirty="0"/>
                        <a:t>0.004</a:t>
                      </a:r>
                    </a:p>
                  </a:txBody>
                  <a:tcPr/>
                </a:tc>
                <a:tc>
                  <a:txBody>
                    <a:bodyPr/>
                    <a:lstStyle/>
                    <a:p>
                      <a:pPr algn="ctr"/>
                      <a:r>
                        <a:rPr lang="en-IN" sz="1100" dirty="0"/>
                        <a:t>0.003</a:t>
                      </a:r>
                    </a:p>
                  </a:txBody>
                  <a:tcPr/>
                </a:tc>
                <a:extLst>
                  <a:ext uri="{0D108BD9-81ED-4DB2-BD59-A6C34878D82A}">
                    <a16:rowId xmlns:a16="http://schemas.microsoft.com/office/drawing/2014/main" val="1592125455"/>
                  </a:ext>
                </a:extLst>
              </a:tr>
              <a:tr h="326870">
                <a:tc>
                  <a:txBody>
                    <a:bodyPr/>
                    <a:lstStyle/>
                    <a:p>
                      <a:pPr algn="ctr"/>
                      <a:r>
                        <a:rPr lang="en-IN" sz="1100" b="1" dirty="0"/>
                        <a:t>RMSE</a:t>
                      </a:r>
                    </a:p>
                  </a:txBody>
                  <a:tcPr/>
                </a:tc>
                <a:tc>
                  <a:txBody>
                    <a:bodyPr/>
                    <a:lstStyle/>
                    <a:p>
                      <a:pPr algn="ctr"/>
                      <a:r>
                        <a:rPr lang="en-IN" sz="1100" dirty="0"/>
                        <a:t>0.064</a:t>
                      </a:r>
                    </a:p>
                  </a:txBody>
                  <a:tcPr/>
                </a:tc>
                <a:tc>
                  <a:txBody>
                    <a:bodyPr/>
                    <a:lstStyle/>
                    <a:p>
                      <a:pPr algn="ctr"/>
                      <a:r>
                        <a:rPr lang="en-IN" sz="1100" dirty="0"/>
                        <a:t>0.063</a:t>
                      </a:r>
                    </a:p>
                  </a:txBody>
                  <a:tcPr/>
                </a:tc>
                <a:tc>
                  <a:txBody>
                    <a:bodyPr/>
                    <a:lstStyle/>
                    <a:p>
                      <a:pPr algn="ctr"/>
                      <a:r>
                        <a:rPr lang="en-IN" sz="1100" dirty="0"/>
                        <a:t>0.063</a:t>
                      </a:r>
                    </a:p>
                  </a:txBody>
                  <a:tcPr/>
                </a:tc>
                <a:tc>
                  <a:txBody>
                    <a:bodyPr/>
                    <a:lstStyle/>
                    <a:p>
                      <a:pPr algn="ctr"/>
                      <a:r>
                        <a:rPr lang="en-IN" sz="1100" dirty="0"/>
                        <a:t>0.063</a:t>
                      </a:r>
                    </a:p>
                  </a:txBody>
                  <a:tcPr/>
                </a:tc>
                <a:tc>
                  <a:txBody>
                    <a:bodyPr/>
                    <a:lstStyle/>
                    <a:p>
                      <a:pPr algn="ctr"/>
                      <a:r>
                        <a:rPr lang="en-IN" sz="1100" dirty="0"/>
                        <a:t>0.063</a:t>
                      </a:r>
                    </a:p>
                  </a:txBody>
                  <a:tcPr/>
                </a:tc>
                <a:tc>
                  <a:txBody>
                    <a:bodyPr/>
                    <a:lstStyle/>
                    <a:p>
                      <a:pPr algn="ctr"/>
                      <a:r>
                        <a:rPr lang="en-IN" sz="1100" dirty="0"/>
                        <a:t>0.058</a:t>
                      </a:r>
                    </a:p>
                  </a:txBody>
                  <a:tcPr/>
                </a:tc>
                <a:extLst>
                  <a:ext uri="{0D108BD9-81ED-4DB2-BD59-A6C34878D82A}">
                    <a16:rowId xmlns:a16="http://schemas.microsoft.com/office/drawing/2014/main" val="3596590799"/>
                  </a:ext>
                </a:extLst>
              </a:tr>
              <a:tr h="326870">
                <a:tc>
                  <a:txBody>
                    <a:bodyPr/>
                    <a:lstStyle/>
                    <a:p>
                      <a:pPr algn="ctr"/>
                      <a:r>
                        <a:rPr lang="en-IN" sz="1100" b="1" dirty="0"/>
                        <a:t>MAE</a:t>
                      </a:r>
                    </a:p>
                  </a:txBody>
                  <a:tcPr/>
                </a:tc>
                <a:tc>
                  <a:txBody>
                    <a:bodyPr/>
                    <a:lstStyle/>
                    <a:p>
                      <a:pPr algn="ctr"/>
                      <a:r>
                        <a:rPr lang="en-IN" sz="1100" dirty="0"/>
                        <a:t>0.052</a:t>
                      </a:r>
                    </a:p>
                  </a:txBody>
                  <a:tcPr/>
                </a:tc>
                <a:tc>
                  <a:txBody>
                    <a:bodyPr/>
                    <a:lstStyle/>
                    <a:p>
                      <a:pPr algn="ctr"/>
                      <a:r>
                        <a:rPr lang="en-IN" sz="1100" dirty="0"/>
                        <a:t>0.052</a:t>
                      </a:r>
                    </a:p>
                  </a:txBody>
                  <a:tcPr/>
                </a:tc>
                <a:tc>
                  <a:txBody>
                    <a:bodyPr/>
                    <a:lstStyle/>
                    <a:p>
                      <a:pPr algn="ctr"/>
                      <a:r>
                        <a:rPr lang="en-IN" sz="1100" dirty="0"/>
                        <a:t>0.051</a:t>
                      </a:r>
                    </a:p>
                  </a:txBody>
                  <a:tcPr/>
                </a:tc>
                <a:tc>
                  <a:txBody>
                    <a:bodyPr/>
                    <a:lstStyle/>
                    <a:p>
                      <a:pPr algn="ctr"/>
                      <a:r>
                        <a:rPr lang="en-IN" sz="1100" dirty="0"/>
                        <a:t>0.050</a:t>
                      </a:r>
                    </a:p>
                  </a:txBody>
                  <a:tcPr/>
                </a:tc>
                <a:tc>
                  <a:txBody>
                    <a:bodyPr/>
                    <a:lstStyle/>
                    <a:p>
                      <a:pPr algn="ctr"/>
                      <a:r>
                        <a:rPr lang="en-IN" sz="1100" dirty="0"/>
                        <a:t>0.054</a:t>
                      </a:r>
                    </a:p>
                  </a:txBody>
                  <a:tcPr/>
                </a:tc>
                <a:tc>
                  <a:txBody>
                    <a:bodyPr/>
                    <a:lstStyle/>
                    <a:p>
                      <a:pPr algn="ctr"/>
                      <a:r>
                        <a:rPr lang="en-IN" sz="1100" dirty="0"/>
                        <a:t>0.050</a:t>
                      </a:r>
                    </a:p>
                  </a:txBody>
                  <a:tcPr/>
                </a:tc>
                <a:extLst>
                  <a:ext uri="{0D108BD9-81ED-4DB2-BD59-A6C34878D82A}">
                    <a16:rowId xmlns:a16="http://schemas.microsoft.com/office/drawing/2014/main" val="3523468758"/>
                  </a:ext>
                </a:extLst>
              </a:tr>
              <a:tr h="326870">
                <a:tc>
                  <a:txBody>
                    <a:bodyPr/>
                    <a:lstStyle/>
                    <a:p>
                      <a:endParaRPr lang="en-IN" sz="1100" dirty="0"/>
                    </a:p>
                  </a:txBody>
                  <a:tcPr/>
                </a:tc>
                <a:tc>
                  <a:txBody>
                    <a:bodyPr/>
                    <a:lstStyle/>
                    <a:p>
                      <a:pPr algn="ctr"/>
                      <a:r>
                        <a:rPr lang="en-IN" sz="1100" b="1" dirty="0"/>
                        <a:t>Training</a:t>
                      </a:r>
                    </a:p>
                  </a:txBody>
                  <a:tcPr/>
                </a:tc>
                <a:tc>
                  <a:txBody>
                    <a:bodyPr/>
                    <a:lstStyle/>
                    <a:p>
                      <a:pPr algn="ctr"/>
                      <a:r>
                        <a:rPr lang="en-IN" sz="1100" b="1" dirty="0"/>
                        <a:t>Validation</a:t>
                      </a:r>
                    </a:p>
                  </a:txBody>
                  <a:tcPr/>
                </a:tc>
                <a:tc>
                  <a:txBody>
                    <a:bodyPr/>
                    <a:lstStyle/>
                    <a:p>
                      <a:pPr algn="ctr"/>
                      <a:r>
                        <a:rPr lang="en-IN" sz="1100" b="1" dirty="0"/>
                        <a:t>Testing</a:t>
                      </a:r>
                    </a:p>
                  </a:txBody>
                  <a:tcPr/>
                </a:tc>
                <a:tc>
                  <a:txBody>
                    <a:bodyPr/>
                    <a:lstStyle/>
                    <a:p>
                      <a:pPr algn="ctr"/>
                      <a:r>
                        <a:rPr lang="en-IN" sz="1100" b="1" dirty="0"/>
                        <a:t>Training</a:t>
                      </a:r>
                    </a:p>
                  </a:txBody>
                  <a:tcPr/>
                </a:tc>
                <a:tc>
                  <a:txBody>
                    <a:bodyPr/>
                    <a:lstStyle/>
                    <a:p>
                      <a:pPr algn="ctr"/>
                      <a:r>
                        <a:rPr lang="en-IN" sz="1100" b="1" dirty="0"/>
                        <a:t>Validation</a:t>
                      </a:r>
                    </a:p>
                  </a:txBody>
                  <a:tcPr/>
                </a:tc>
                <a:tc>
                  <a:txBody>
                    <a:bodyPr/>
                    <a:lstStyle/>
                    <a:p>
                      <a:pPr algn="ctr"/>
                      <a:r>
                        <a:rPr lang="en-IN" sz="1100" b="1" dirty="0"/>
                        <a:t>Testing</a:t>
                      </a:r>
                    </a:p>
                  </a:txBody>
                  <a:tcPr/>
                </a:tc>
                <a:extLst>
                  <a:ext uri="{0D108BD9-81ED-4DB2-BD59-A6C34878D82A}">
                    <a16:rowId xmlns:a16="http://schemas.microsoft.com/office/drawing/2014/main" val="3550424538"/>
                  </a:ext>
                </a:extLst>
              </a:tr>
            </a:tbl>
          </a:graphicData>
        </a:graphic>
      </p:graphicFrame>
      <p:sp>
        <p:nvSpPr>
          <p:cNvPr id="16" name="TextBox 15">
            <a:extLst>
              <a:ext uri="{FF2B5EF4-FFF2-40B4-BE49-F238E27FC236}">
                <a16:creationId xmlns:a16="http://schemas.microsoft.com/office/drawing/2014/main" id="{94798A1A-8F1D-A22F-BAFD-B94BE763FCF3}"/>
              </a:ext>
            </a:extLst>
          </p:cNvPr>
          <p:cNvSpPr txBox="1"/>
          <p:nvPr/>
        </p:nvSpPr>
        <p:spPr>
          <a:xfrm>
            <a:off x="2632970" y="6191895"/>
            <a:ext cx="3107432" cy="276999"/>
          </a:xfrm>
          <a:prstGeom prst="rect">
            <a:avLst/>
          </a:prstGeom>
          <a:noFill/>
        </p:spPr>
        <p:txBody>
          <a:bodyPr wrap="square" rtlCol="0">
            <a:spAutoFit/>
          </a:bodyPr>
          <a:lstStyle/>
          <a:p>
            <a:r>
              <a:rPr lang="en-IN" sz="1200" dirty="0">
                <a:solidFill>
                  <a:schemeClr val="accent1"/>
                </a:solidFill>
              </a:rPr>
              <a:t>Figure</a:t>
            </a:r>
            <a:r>
              <a:rPr lang="en-IN" sz="1200" dirty="0"/>
              <a:t> :Actual vs predicted plot for testing set.</a:t>
            </a:r>
          </a:p>
        </p:txBody>
      </p:sp>
      <p:sp>
        <p:nvSpPr>
          <p:cNvPr id="11" name="Rectangle 10">
            <a:extLst>
              <a:ext uri="{FF2B5EF4-FFF2-40B4-BE49-F238E27FC236}">
                <a16:creationId xmlns:a16="http://schemas.microsoft.com/office/drawing/2014/main" id="{5DF7675F-C491-4705-5521-08146BBAE022}"/>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881287B-FB9C-A92F-5358-CBA08FD6BCC5}"/>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013F7DBB-33E0-A1B9-1132-0D759FEC2ADE}"/>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8" name="TextBox 17">
            <a:extLst>
              <a:ext uri="{FF2B5EF4-FFF2-40B4-BE49-F238E27FC236}">
                <a16:creationId xmlns:a16="http://schemas.microsoft.com/office/drawing/2014/main" id="{0B669C4F-4645-F877-D297-AE3790DEBA77}"/>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20</a:t>
            </a:r>
          </a:p>
        </p:txBody>
      </p:sp>
      <p:sp>
        <p:nvSpPr>
          <p:cNvPr id="19" name="TextBox 18">
            <a:extLst>
              <a:ext uri="{FF2B5EF4-FFF2-40B4-BE49-F238E27FC236}">
                <a16:creationId xmlns:a16="http://schemas.microsoft.com/office/drawing/2014/main" id="{F3AA700D-F6F9-95F9-DE48-30323EFCCDEC}"/>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pic>
        <p:nvPicPr>
          <p:cNvPr id="7" name="Picture 6">
            <a:extLst>
              <a:ext uri="{FF2B5EF4-FFF2-40B4-BE49-F238E27FC236}">
                <a16:creationId xmlns:a16="http://schemas.microsoft.com/office/drawing/2014/main" id="{99294CF3-F6C5-BB19-C99C-D84A2B56570F}"/>
              </a:ext>
            </a:extLst>
          </p:cNvPr>
          <p:cNvPicPr>
            <a:picLocks noChangeAspect="1"/>
          </p:cNvPicPr>
          <p:nvPr/>
        </p:nvPicPr>
        <p:blipFill>
          <a:blip r:embed="rId2"/>
          <a:stretch>
            <a:fillRect/>
          </a:stretch>
        </p:blipFill>
        <p:spPr>
          <a:xfrm>
            <a:off x="83975" y="2838512"/>
            <a:ext cx="7745507" cy="3243459"/>
          </a:xfrm>
          <a:prstGeom prst="rect">
            <a:avLst/>
          </a:prstGeom>
        </p:spPr>
      </p:pic>
      <p:pic>
        <p:nvPicPr>
          <p:cNvPr id="20" name="Picture 19">
            <a:extLst>
              <a:ext uri="{FF2B5EF4-FFF2-40B4-BE49-F238E27FC236}">
                <a16:creationId xmlns:a16="http://schemas.microsoft.com/office/drawing/2014/main" id="{83BF2785-060B-B25D-D17A-8BC58F3841F5}"/>
              </a:ext>
            </a:extLst>
          </p:cNvPr>
          <p:cNvPicPr>
            <a:picLocks noChangeAspect="1"/>
          </p:cNvPicPr>
          <p:nvPr/>
        </p:nvPicPr>
        <p:blipFill>
          <a:blip r:embed="rId3"/>
          <a:stretch>
            <a:fillRect/>
          </a:stretch>
        </p:blipFill>
        <p:spPr>
          <a:xfrm>
            <a:off x="7727882" y="1968539"/>
            <a:ext cx="4464118" cy="417986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BC834F-D835-0A25-883C-9EE90F5B1BB0}"/>
                  </a:ext>
                </a:extLst>
              </p:cNvPr>
              <p:cNvSpPr txBox="1"/>
              <p:nvPr/>
            </p:nvSpPr>
            <p:spPr>
              <a:xfrm>
                <a:off x="5740403" y="709600"/>
                <a:ext cx="6451598" cy="16673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200" dirty="0"/>
                  <a:t>The input signal </a:t>
                </a:r>
                <a14:m>
                  <m:oMath xmlns:m="http://schemas.openxmlformats.org/officeDocument/2006/math">
                    <m:sSub>
                      <m:sSubPr>
                        <m:ctrlPr>
                          <a:rPr lang="en-IN" sz="1200" i="1" smtClean="0">
                            <a:solidFill>
                              <a:srgbClr val="836967"/>
                            </a:solidFill>
                            <a:latin typeface="Cambria Math" panose="02040503050406030204" pitchFamily="18" charset="0"/>
                          </a:rPr>
                        </m:ctrlPr>
                      </m:sSubPr>
                      <m:e>
                        <m:r>
                          <a:rPr lang="en-IN" sz="1200" i="1" smtClean="0">
                            <a:latin typeface="Cambria Math" panose="02040503050406030204" pitchFamily="18" charset="0"/>
                          </a:rPr>
                          <m:t>𝑢</m:t>
                        </m:r>
                      </m:e>
                      <m:sub>
                        <m:r>
                          <a:rPr lang="en-IN" sz="1200" i="1" smtClean="0">
                            <a:latin typeface="Cambria Math" panose="02040503050406030204" pitchFamily="18" charset="0"/>
                          </a:rPr>
                          <m:t>𝑡</m:t>
                        </m:r>
                      </m:sub>
                    </m:sSub>
                  </m:oMath>
                </a14:m>
                <a:r>
                  <a:rPr lang="en-IN" sz="1200" dirty="0"/>
                  <a:t> is created using the ARMA model of order (2,2).</a:t>
                </a:r>
              </a:p>
              <a:p>
                <a:pPr marL="285750" indent="-285750">
                  <a:lnSpc>
                    <a:spcPct val="150000"/>
                  </a:lnSpc>
                  <a:buFont typeface="Arial" panose="020B0604020202020204" pitchFamily="34" charset="0"/>
                  <a:buChar char="•"/>
                </a:pPr>
                <a14:m>
                  <m:oMath xmlns:m="http://schemas.openxmlformats.org/officeDocument/2006/math">
                    <m:sSub>
                      <m:sSubPr>
                        <m:ctrlPr>
                          <a:rPr lang="en-IN" sz="1200" i="1" smtClean="0">
                            <a:solidFill>
                              <a:srgbClr val="836967"/>
                            </a:solidFill>
                            <a:latin typeface="Cambria Math" panose="02040503050406030204" pitchFamily="18" charset="0"/>
                          </a:rPr>
                        </m:ctrlPr>
                      </m:sSubPr>
                      <m:e>
                        <m:r>
                          <a:rPr lang="en-IN" sz="1200" i="1" smtClean="0">
                            <a:latin typeface="Cambria Math" panose="02040503050406030204" pitchFamily="18" charset="0"/>
                          </a:rPr>
                          <m:t>𝑢</m:t>
                        </m:r>
                      </m:e>
                      <m:sub>
                        <m:r>
                          <a:rPr lang="en-IN" sz="1200" i="1" smtClean="0">
                            <a:latin typeface="Cambria Math" panose="02040503050406030204" pitchFamily="18" charset="0"/>
                          </a:rPr>
                          <m:t>𝑡</m:t>
                        </m:r>
                      </m:sub>
                    </m:sSub>
                    <m:r>
                      <a:rPr lang="en-IN" sz="1200" i="1" smtClean="0">
                        <a:latin typeface="Cambria Math" panose="02040503050406030204" pitchFamily="18" charset="0"/>
                      </a:rPr>
                      <m:t>=</m:t>
                    </m:r>
                    <m:r>
                      <a:rPr lang="en-IN" sz="1200" b="0" i="1" smtClean="0">
                        <a:latin typeface="Cambria Math" panose="02040503050406030204" pitchFamily="18" charset="0"/>
                      </a:rPr>
                      <m:t>0.5</m:t>
                    </m:r>
                    <m:sSub>
                      <m:sSubPr>
                        <m:ctrlPr>
                          <a:rPr lang="en-IN" sz="1200" i="1">
                            <a:solidFill>
                              <a:srgbClr val="836967"/>
                            </a:solidFill>
                            <a:latin typeface="Cambria Math" panose="02040503050406030204" pitchFamily="18" charset="0"/>
                          </a:rPr>
                        </m:ctrlPr>
                      </m:sSubPr>
                      <m:e>
                        <m:r>
                          <a:rPr lang="en-IN" sz="1200" i="1">
                            <a:latin typeface="Cambria Math" panose="02040503050406030204" pitchFamily="18" charset="0"/>
                          </a:rPr>
                          <m:t>𝑢</m:t>
                        </m:r>
                      </m:e>
                      <m:sub>
                        <m:r>
                          <a:rPr lang="en-IN" sz="1200" i="1">
                            <a:latin typeface="Cambria Math" panose="02040503050406030204" pitchFamily="18" charset="0"/>
                          </a:rPr>
                          <m:t>𝑡</m:t>
                        </m:r>
                        <m:r>
                          <a:rPr lang="en-IN" sz="1200" b="0" i="1" smtClean="0">
                            <a:latin typeface="Cambria Math" panose="02040503050406030204" pitchFamily="18" charset="0"/>
                          </a:rPr>
                          <m:t>−1</m:t>
                        </m:r>
                      </m:sub>
                    </m:sSub>
                    <m:r>
                      <a:rPr lang="en-IN" sz="1200" b="0" i="1" smtClean="0">
                        <a:latin typeface="Cambria Math" panose="02040503050406030204" pitchFamily="18" charset="0"/>
                      </a:rPr>
                      <m:t> −0.2</m:t>
                    </m:r>
                    <m:sSub>
                      <m:sSubPr>
                        <m:ctrlPr>
                          <a:rPr lang="en-IN" sz="1200" i="1">
                            <a:solidFill>
                              <a:srgbClr val="836967"/>
                            </a:solidFill>
                            <a:latin typeface="Cambria Math" panose="02040503050406030204" pitchFamily="18" charset="0"/>
                          </a:rPr>
                        </m:ctrlPr>
                      </m:sSubPr>
                      <m:e>
                        <m:r>
                          <a:rPr lang="en-IN" sz="1200" i="1">
                            <a:latin typeface="Cambria Math" panose="02040503050406030204" pitchFamily="18" charset="0"/>
                          </a:rPr>
                          <m:t>𝑢</m:t>
                        </m:r>
                      </m:e>
                      <m:sub>
                        <m:r>
                          <a:rPr lang="en-IN" sz="1200" i="1">
                            <a:latin typeface="Cambria Math" panose="02040503050406030204" pitchFamily="18" charset="0"/>
                          </a:rPr>
                          <m:t>𝑡</m:t>
                        </m:r>
                        <m:r>
                          <a:rPr lang="en-IN" sz="1200" b="0" i="1" smtClean="0">
                            <a:latin typeface="Cambria Math" panose="02040503050406030204" pitchFamily="18" charset="0"/>
                          </a:rPr>
                          <m:t>−2</m:t>
                        </m:r>
                      </m:sub>
                    </m:sSub>
                    <m:r>
                      <a:rPr lang="en-IN" sz="1200" b="0" i="1" smtClean="0">
                        <a:latin typeface="Cambria Math" panose="02040503050406030204" pitchFamily="18" charset="0"/>
                      </a:rPr>
                      <m:t>+0.3</m:t>
                    </m:r>
                    <m:sSub>
                      <m:sSubPr>
                        <m:ctrlPr>
                          <a:rPr lang="en-IN" sz="1200" i="1">
                            <a:solidFill>
                              <a:srgbClr val="836967"/>
                            </a:solidFill>
                            <a:latin typeface="Cambria Math" panose="02040503050406030204" pitchFamily="18" charset="0"/>
                          </a:rPr>
                        </m:ctrlPr>
                      </m:sSubPr>
                      <m:e>
                        <m:r>
                          <a:rPr lang="en-IN" sz="1200" i="1">
                            <a:latin typeface="Cambria Math" panose="02040503050406030204" pitchFamily="18" charset="0"/>
                          </a:rPr>
                          <m:t>𝜃</m:t>
                        </m:r>
                      </m:e>
                      <m:sub>
                        <m:r>
                          <a:rPr lang="en-IN" sz="1200" i="1">
                            <a:latin typeface="Cambria Math" panose="02040503050406030204" pitchFamily="18" charset="0"/>
                          </a:rPr>
                          <m:t>𝑡</m:t>
                        </m:r>
                        <m:r>
                          <a:rPr lang="en-IN" sz="1200" b="0" i="1" smtClean="0">
                            <a:latin typeface="Cambria Math" panose="02040503050406030204" pitchFamily="18" charset="0"/>
                          </a:rPr>
                          <m:t>−1</m:t>
                        </m:r>
                      </m:sub>
                    </m:sSub>
                    <m:r>
                      <a:rPr lang="en-IN" sz="1200" b="0" i="1" smtClean="0">
                        <a:latin typeface="Cambria Math" panose="02040503050406030204" pitchFamily="18" charset="0"/>
                      </a:rPr>
                      <m:t> −0.1</m:t>
                    </m:r>
                    <m:sSub>
                      <m:sSubPr>
                        <m:ctrlPr>
                          <a:rPr lang="en-IN" sz="1200" i="1">
                            <a:solidFill>
                              <a:srgbClr val="836967"/>
                            </a:solidFill>
                            <a:latin typeface="Cambria Math" panose="02040503050406030204" pitchFamily="18" charset="0"/>
                          </a:rPr>
                        </m:ctrlPr>
                      </m:sSubPr>
                      <m:e>
                        <m:r>
                          <a:rPr lang="en-IN" sz="1200" i="1">
                            <a:latin typeface="Cambria Math" panose="02040503050406030204" pitchFamily="18" charset="0"/>
                          </a:rPr>
                          <m:t>𝜃</m:t>
                        </m:r>
                      </m:e>
                      <m:sub>
                        <m:r>
                          <a:rPr lang="en-IN" sz="1200" i="1">
                            <a:latin typeface="Cambria Math" panose="02040503050406030204" pitchFamily="18" charset="0"/>
                          </a:rPr>
                          <m:t>𝑡</m:t>
                        </m:r>
                        <m:r>
                          <a:rPr lang="en-IN" sz="1200" b="0" i="1" smtClean="0">
                            <a:latin typeface="Cambria Math" panose="02040503050406030204" pitchFamily="18" charset="0"/>
                          </a:rPr>
                          <m:t>−2</m:t>
                        </m:r>
                      </m:sub>
                    </m:sSub>
                    <m:r>
                      <a:rPr lang="en-IN" sz="1200" b="0" i="1" smtClean="0">
                        <a:latin typeface="Cambria Math" panose="02040503050406030204" pitchFamily="18" charset="0"/>
                      </a:rPr>
                      <m:t>+</m:t>
                    </m:r>
                    <m:sSub>
                      <m:sSubPr>
                        <m:ctrlPr>
                          <a:rPr lang="en-IN" sz="1200" i="1">
                            <a:solidFill>
                              <a:srgbClr val="836967"/>
                            </a:solidFill>
                            <a:latin typeface="Cambria Math" panose="02040503050406030204" pitchFamily="18" charset="0"/>
                          </a:rPr>
                        </m:ctrlPr>
                      </m:sSubPr>
                      <m:e>
                        <m:r>
                          <a:rPr lang="en-IN" sz="1200" i="1">
                            <a:latin typeface="Cambria Math" panose="02040503050406030204" pitchFamily="18" charset="0"/>
                          </a:rPr>
                          <m:t>𝜃</m:t>
                        </m:r>
                      </m:e>
                      <m:sub>
                        <m:r>
                          <a:rPr lang="en-IN" sz="1200" i="1">
                            <a:latin typeface="Cambria Math" panose="02040503050406030204" pitchFamily="18" charset="0"/>
                          </a:rPr>
                          <m:t>𝑡</m:t>
                        </m:r>
                      </m:sub>
                    </m:sSub>
                  </m:oMath>
                </a14:m>
                <a:r>
                  <a:rPr lang="en-IN" sz="1200" dirty="0"/>
                  <a:t>.</a:t>
                </a:r>
              </a:p>
              <a:p>
                <a:pPr marL="285750" indent="-285750">
                  <a:lnSpc>
                    <a:spcPct val="150000"/>
                  </a:lnSpc>
                  <a:buFont typeface="Arial" panose="020B0604020202020204" pitchFamily="34" charset="0"/>
                  <a:buChar char="•"/>
                </a:pPr>
                <a:r>
                  <a:rPr lang="en-IN" sz="1200" dirty="0"/>
                  <a:t>Output signal </a:t>
                </a:r>
                <a14:m>
                  <m:oMath xmlns:m="http://schemas.openxmlformats.org/officeDocument/2006/math">
                    <m:sSub>
                      <m:sSubPr>
                        <m:ctrlPr>
                          <a:rPr lang="en-IN" sz="1200" i="1" smtClean="0">
                            <a:solidFill>
                              <a:srgbClr val="836967"/>
                            </a:solidFill>
                            <a:latin typeface="Cambria Math" panose="02040503050406030204" pitchFamily="18" charset="0"/>
                          </a:rPr>
                        </m:ctrlPr>
                      </m:sSubPr>
                      <m:e>
                        <m:r>
                          <a:rPr lang="en-IN" sz="1200" b="0" i="1" smtClean="0">
                            <a:latin typeface="Cambria Math" panose="02040503050406030204" pitchFamily="18" charset="0"/>
                          </a:rPr>
                          <m:t>𝑦</m:t>
                        </m:r>
                      </m:e>
                      <m:sub>
                        <m:r>
                          <a:rPr lang="en-IN" sz="1200" i="1" smtClean="0">
                            <a:latin typeface="Cambria Math" panose="02040503050406030204" pitchFamily="18" charset="0"/>
                          </a:rPr>
                          <m:t>𝑡</m:t>
                        </m:r>
                      </m:sub>
                    </m:sSub>
                    <m:r>
                      <a:rPr lang="en-IN" sz="1200" b="0" i="1" smtClean="0">
                        <a:latin typeface="Cambria Math" panose="02040503050406030204" pitchFamily="18" charset="0"/>
                      </a:rPr>
                      <m:t> </m:t>
                    </m:r>
                  </m:oMath>
                </a14:m>
                <a:r>
                  <a:rPr lang="en-IN" sz="1200" dirty="0"/>
                  <a:t>is created using the NARMA model from the paper </a:t>
                </a:r>
                <a:r>
                  <a:rPr lang="en-IN" sz="1200" dirty="0">
                    <a:hlinkClick r:id="rId4" action="ppaction://hlinksldjump"/>
                  </a:rPr>
                  <a:t>Ki H. Chon et al. (1997).</a:t>
                </a:r>
                <a:endParaRPr lang="en-IN" sz="1200" dirty="0"/>
              </a:p>
              <a:p>
                <a:pPr marL="285750" indent="-285750">
                  <a:lnSpc>
                    <a:spcPct val="150000"/>
                  </a:lnSpc>
                  <a:buFont typeface="Arial" panose="020B0604020202020204" pitchFamily="34" charset="0"/>
                  <a:buChar char="•"/>
                </a:pPr>
                <a14:m>
                  <m:oMath xmlns:m="http://schemas.openxmlformats.org/officeDocument/2006/math">
                    <m:sSub>
                      <m:sSubPr>
                        <m:ctrlPr>
                          <a:rPr lang="en-IN" sz="1200" i="1" smtClean="0">
                            <a:solidFill>
                              <a:srgbClr val="836967"/>
                            </a:solidFill>
                            <a:latin typeface="Cambria Math" panose="02040503050406030204" pitchFamily="18" charset="0"/>
                          </a:rPr>
                        </m:ctrlPr>
                      </m:sSubPr>
                      <m:e>
                        <m:r>
                          <a:rPr lang="en-IN" sz="1200" b="0" i="1" smtClean="0">
                            <a:latin typeface="Cambria Math" panose="02040503050406030204" pitchFamily="18" charset="0"/>
                          </a:rPr>
                          <m:t>𝑦</m:t>
                        </m:r>
                      </m:e>
                      <m:sub>
                        <m:r>
                          <a:rPr lang="en-IN" sz="1200" i="1" smtClean="0">
                            <a:latin typeface="Cambria Math" panose="02040503050406030204" pitchFamily="18" charset="0"/>
                          </a:rPr>
                          <m:t>𝑡</m:t>
                        </m:r>
                      </m:sub>
                    </m:sSub>
                    <m:r>
                      <a:rPr lang="en-IN" sz="1200" b="0" i="1" smtClean="0">
                        <a:latin typeface="Cambria Math" panose="02040503050406030204" pitchFamily="18" charset="0"/>
                      </a:rPr>
                      <m:t>=0.8</m:t>
                    </m:r>
                    <m:sSub>
                      <m:sSubPr>
                        <m:ctrlPr>
                          <a:rPr lang="en-IN" sz="1200" i="1">
                            <a:solidFill>
                              <a:srgbClr val="836967"/>
                            </a:solidFill>
                            <a:latin typeface="Cambria Math" panose="02040503050406030204" pitchFamily="18" charset="0"/>
                          </a:rPr>
                        </m:ctrlPr>
                      </m:sSubPr>
                      <m:e>
                        <m:r>
                          <a:rPr lang="en-IN" sz="1200" b="0" i="1" smtClean="0">
                            <a:solidFill>
                              <a:schemeClr val="tx1"/>
                            </a:solidFill>
                            <a:latin typeface="Cambria Math" panose="02040503050406030204" pitchFamily="18" charset="0"/>
                          </a:rPr>
                          <m:t>𝑢</m:t>
                        </m:r>
                      </m:e>
                      <m:sub>
                        <m:r>
                          <a:rPr lang="en-IN" sz="1200" i="1">
                            <a:latin typeface="Cambria Math" panose="02040503050406030204" pitchFamily="18" charset="0"/>
                          </a:rPr>
                          <m:t>𝑡</m:t>
                        </m:r>
                      </m:sub>
                    </m:sSub>
                    <m:r>
                      <a:rPr lang="en-IN" sz="1200" b="0" i="1" smtClean="0">
                        <a:latin typeface="Cambria Math" panose="02040503050406030204" pitchFamily="18" charset="0"/>
                      </a:rPr>
                      <m:t> −0.13</m:t>
                    </m:r>
                    <m:sSub>
                      <m:sSubPr>
                        <m:ctrlPr>
                          <a:rPr lang="en-IN" sz="1200" i="1">
                            <a:solidFill>
                              <a:srgbClr val="836967"/>
                            </a:solidFill>
                            <a:latin typeface="Cambria Math" panose="02040503050406030204" pitchFamily="18" charset="0"/>
                          </a:rPr>
                        </m:ctrlPr>
                      </m:sSubPr>
                      <m:e>
                        <m:r>
                          <a:rPr lang="en-IN" sz="1200" b="0" i="1" smtClean="0">
                            <a:latin typeface="Cambria Math" panose="02040503050406030204" pitchFamily="18" charset="0"/>
                          </a:rPr>
                          <m:t>𝑢</m:t>
                        </m:r>
                      </m:e>
                      <m:sub>
                        <m:r>
                          <a:rPr lang="en-IN" sz="1200" i="1">
                            <a:latin typeface="Cambria Math" panose="02040503050406030204" pitchFamily="18" charset="0"/>
                          </a:rPr>
                          <m:t>𝑡</m:t>
                        </m:r>
                        <m:r>
                          <a:rPr lang="en-IN" sz="1200" b="0" i="1" smtClean="0">
                            <a:latin typeface="Cambria Math" panose="02040503050406030204" pitchFamily="18" charset="0"/>
                          </a:rPr>
                          <m:t>−2</m:t>
                        </m:r>
                      </m:sub>
                    </m:sSub>
                    <m:r>
                      <a:rPr lang="en-IN" sz="1200" b="0" i="1" smtClean="0">
                        <a:latin typeface="Cambria Math" panose="02040503050406030204" pitchFamily="18" charset="0"/>
                      </a:rPr>
                      <m:t>+0.2</m:t>
                    </m:r>
                    <m:sSub>
                      <m:sSubPr>
                        <m:ctrlPr>
                          <a:rPr lang="en-IN" sz="1200" i="1">
                            <a:solidFill>
                              <a:srgbClr val="836967"/>
                            </a:solidFill>
                            <a:latin typeface="Cambria Math" panose="02040503050406030204" pitchFamily="18" charset="0"/>
                          </a:rPr>
                        </m:ctrlPr>
                      </m:sSubPr>
                      <m:e>
                        <m:r>
                          <a:rPr lang="en-IN" sz="1200" i="1">
                            <a:latin typeface="Cambria Math" panose="02040503050406030204" pitchFamily="18" charset="0"/>
                          </a:rPr>
                          <m:t>𝑦</m:t>
                        </m:r>
                      </m:e>
                      <m:sub>
                        <m:r>
                          <a:rPr lang="en-IN" sz="1200" i="1">
                            <a:latin typeface="Cambria Math" panose="02040503050406030204" pitchFamily="18" charset="0"/>
                          </a:rPr>
                          <m:t>𝑡</m:t>
                        </m:r>
                        <m:r>
                          <a:rPr lang="en-IN" sz="1200" b="0" i="1" smtClean="0">
                            <a:latin typeface="Cambria Math" panose="02040503050406030204" pitchFamily="18" charset="0"/>
                          </a:rPr>
                          <m:t>−1</m:t>
                        </m:r>
                      </m:sub>
                    </m:sSub>
                    <m:r>
                      <a:rPr lang="en-IN" sz="1200" b="0" i="1" smtClean="0">
                        <a:latin typeface="Cambria Math" panose="02040503050406030204" pitchFamily="18" charset="0"/>
                      </a:rPr>
                      <m:t> −0.11</m:t>
                    </m:r>
                    <m:sSub>
                      <m:sSubPr>
                        <m:ctrlPr>
                          <a:rPr lang="en-IN" sz="1200" i="1">
                            <a:solidFill>
                              <a:srgbClr val="836967"/>
                            </a:solidFill>
                            <a:latin typeface="Cambria Math" panose="02040503050406030204" pitchFamily="18" charset="0"/>
                          </a:rPr>
                        </m:ctrlPr>
                      </m:sSubPr>
                      <m:e>
                        <m:r>
                          <a:rPr lang="en-IN" sz="1200" i="1">
                            <a:latin typeface="Cambria Math" panose="02040503050406030204" pitchFamily="18" charset="0"/>
                          </a:rPr>
                          <m:t>𝑦</m:t>
                        </m:r>
                      </m:e>
                      <m:sub>
                        <m:r>
                          <a:rPr lang="en-IN" sz="1200" i="1">
                            <a:latin typeface="Cambria Math" panose="02040503050406030204" pitchFamily="18" charset="0"/>
                          </a:rPr>
                          <m:t>𝑡</m:t>
                        </m:r>
                        <m:r>
                          <a:rPr lang="en-IN" sz="1200" b="0" i="1" smtClean="0">
                            <a:latin typeface="Cambria Math" panose="02040503050406030204" pitchFamily="18" charset="0"/>
                          </a:rPr>
                          <m:t>−3</m:t>
                        </m:r>
                      </m:sub>
                    </m:sSub>
                    <m:r>
                      <a:rPr lang="en-IN" sz="1200" b="0" i="1" smtClean="0">
                        <a:latin typeface="Cambria Math" panose="02040503050406030204" pitchFamily="18" charset="0"/>
                      </a:rPr>
                      <m:t> −0.11</m:t>
                    </m:r>
                    <m:sSubSup>
                      <m:sSubSupPr>
                        <m:ctrlPr>
                          <a:rPr lang="en-IN" sz="1200" b="0" i="1" smtClean="0">
                            <a:latin typeface="Cambria Math" panose="02040503050406030204" pitchFamily="18" charset="0"/>
                          </a:rPr>
                        </m:ctrlPr>
                      </m:sSubSupPr>
                      <m:e>
                        <m:r>
                          <a:rPr lang="en-IN" sz="1200" b="0" i="1" smtClean="0">
                            <a:latin typeface="Cambria Math" panose="02040503050406030204" pitchFamily="18" charset="0"/>
                          </a:rPr>
                          <m:t>𝑢</m:t>
                        </m:r>
                      </m:e>
                      <m:sub>
                        <m:r>
                          <a:rPr lang="en-IN" sz="1200" b="0" i="1" smtClean="0">
                            <a:latin typeface="Cambria Math" panose="02040503050406030204" pitchFamily="18" charset="0"/>
                          </a:rPr>
                          <m:t>𝑡</m:t>
                        </m:r>
                        <m:r>
                          <a:rPr lang="en-IN" sz="1200" b="0" i="1" smtClean="0">
                            <a:latin typeface="Cambria Math" panose="02040503050406030204" pitchFamily="18" charset="0"/>
                          </a:rPr>
                          <m:t>−1</m:t>
                        </m:r>
                      </m:sub>
                      <m:sup>
                        <m:r>
                          <a:rPr lang="en-IN" sz="1200" b="0" i="1" smtClean="0">
                            <a:latin typeface="Cambria Math" panose="02040503050406030204" pitchFamily="18" charset="0"/>
                          </a:rPr>
                          <m:t>2</m:t>
                        </m:r>
                      </m:sup>
                    </m:sSubSup>
                    <m:r>
                      <a:rPr lang="en-IN" sz="1200" b="0" i="1" smtClean="0">
                        <a:latin typeface="Cambria Math" panose="02040503050406030204" pitchFamily="18" charset="0"/>
                      </a:rPr>
                      <m:t>+0.13</m:t>
                    </m:r>
                    <m:sSubSup>
                      <m:sSubSupPr>
                        <m:ctrlPr>
                          <a:rPr lang="en-IN" sz="1200" i="1">
                            <a:latin typeface="Cambria Math" panose="02040503050406030204" pitchFamily="18" charset="0"/>
                          </a:rPr>
                        </m:ctrlPr>
                      </m:sSubSupPr>
                      <m:e>
                        <m:r>
                          <a:rPr lang="en-IN" sz="1200" b="0" i="1" smtClean="0">
                            <a:latin typeface="Cambria Math" panose="02040503050406030204" pitchFamily="18" charset="0"/>
                          </a:rPr>
                          <m:t>𝑦</m:t>
                        </m:r>
                      </m:e>
                      <m:sub>
                        <m:r>
                          <a:rPr lang="en-IN" sz="1200" i="1">
                            <a:latin typeface="Cambria Math" panose="02040503050406030204" pitchFamily="18" charset="0"/>
                          </a:rPr>
                          <m:t>𝑡</m:t>
                        </m:r>
                        <m:r>
                          <a:rPr lang="en-IN" sz="1200" i="1">
                            <a:latin typeface="Cambria Math" panose="02040503050406030204" pitchFamily="18" charset="0"/>
                          </a:rPr>
                          <m:t>−2</m:t>
                        </m:r>
                      </m:sub>
                      <m:sup>
                        <m:r>
                          <a:rPr lang="en-IN" sz="1200" i="1">
                            <a:latin typeface="Cambria Math" panose="02040503050406030204" pitchFamily="18" charset="0"/>
                          </a:rPr>
                          <m:t>2</m:t>
                        </m:r>
                      </m:sup>
                    </m:sSubSup>
                    <m:r>
                      <a:rPr lang="en-IN" sz="1200" b="0" i="1" smtClean="0">
                        <a:latin typeface="Cambria Math" panose="02040503050406030204" pitchFamily="18" charset="0"/>
                      </a:rPr>
                      <m:t> −0.18</m:t>
                    </m:r>
                    <m:sSub>
                      <m:sSubPr>
                        <m:ctrlPr>
                          <a:rPr lang="en-IN" sz="1200" i="1">
                            <a:solidFill>
                              <a:srgbClr val="836967"/>
                            </a:solidFill>
                            <a:latin typeface="Cambria Math" panose="02040503050406030204" pitchFamily="18" charset="0"/>
                          </a:rPr>
                        </m:ctrlPr>
                      </m:sSubPr>
                      <m:e>
                        <m:r>
                          <a:rPr lang="en-IN" sz="1200" b="0" i="1" smtClean="0">
                            <a:latin typeface="Cambria Math" panose="02040503050406030204" pitchFamily="18" charset="0"/>
                          </a:rPr>
                          <m:t>𝑢</m:t>
                        </m:r>
                      </m:e>
                      <m:sub>
                        <m:r>
                          <a:rPr lang="en-IN" sz="1200" i="1">
                            <a:latin typeface="Cambria Math" panose="02040503050406030204" pitchFamily="18" charset="0"/>
                          </a:rPr>
                          <m:t>𝑡</m:t>
                        </m:r>
                        <m:r>
                          <a:rPr lang="en-IN" sz="1200" b="0" i="1" smtClean="0">
                            <a:latin typeface="Cambria Math" panose="02040503050406030204" pitchFamily="18" charset="0"/>
                          </a:rPr>
                          <m:t>−1</m:t>
                        </m:r>
                      </m:sub>
                    </m:sSub>
                    <m:sSub>
                      <m:sSubPr>
                        <m:ctrlPr>
                          <a:rPr lang="en-IN" sz="1200" i="1">
                            <a:solidFill>
                              <a:srgbClr val="836967"/>
                            </a:solidFill>
                            <a:latin typeface="Cambria Math" panose="02040503050406030204" pitchFamily="18" charset="0"/>
                          </a:rPr>
                        </m:ctrlPr>
                      </m:sSubPr>
                      <m:e>
                        <m:r>
                          <a:rPr lang="en-IN" sz="1200" i="1">
                            <a:latin typeface="Cambria Math" panose="02040503050406030204" pitchFamily="18" charset="0"/>
                          </a:rPr>
                          <m:t>𝑦</m:t>
                        </m:r>
                      </m:e>
                      <m:sub>
                        <m:r>
                          <a:rPr lang="en-IN" sz="1200" i="1">
                            <a:latin typeface="Cambria Math" panose="02040503050406030204" pitchFamily="18" charset="0"/>
                          </a:rPr>
                          <m:t>𝑡</m:t>
                        </m:r>
                        <m:r>
                          <a:rPr lang="en-IN" sz="1200" b="0" i="1" smtClean="0">
                            <a:latin typeface="Cambria Math" panose="02040503050406030204" pitchFamily="18" charset="0"/>
                          </a:rPr>
                          <m:t>−1</m:t>
                        </m:r>
                      </m:sub>
                    </m:sSub>
                  </m:oMath>
                </a14:m>
                <a:endParaRPr lang="en-IN" sz="12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400" dirty="0"/>
              </a:p>
            </p:txBody>
          </p:sp>
        </mc:Choice>
        <mc:Fallback xmlns="">
          <p:sp>
            <p:nvSpPr>
              <p:cNvPr id="4" name="TextBox 3">
                <a:extLst>
                  <a:ext uri="{FF2B5EF4-FFF2-40B4-BE49-F238E27FC236}">
                    <a16:creationId xmlns:a16="http://schemas.microsoft.com/office/drawing/2014/main" id="{B5BC834F-D835-0A25-883C-9EE90F5B1BB0}"/>
                  </a:ext>
                </a:extLst>
              </p:cNvPr>
              <p:cNvSpPr txBox="1">
                <a:spLocks noRot="1" noChangeAspect="1" noMove="1" noResize="1" noEditPoints="1" noAdjustHandles="1" noChangeArrowheads="1" noChangeShapeType="1" noTextEdit="1"/>
              </p:cNvSpPr>
              <p:nvPr/>
            </p:nvSpPr>
            <p:spPr>
              <a:xfrm>
                <a:off x="5740403" y="709600"/>
                <a:ext cx="6451598" cy="1667316"/>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4869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D66DB-D4E5-D285-E291-CB2D04620AA3}"/>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B840AF3-0E65-2498-203E-3011EBAA35B9}"/>
              </a:ext>
            </a:extLst>
          </p:cNvPr>
          <p:cNvSpPr txBox="1"/>
          <p:nvPr/>
        </p:nvSpPr>
        <p:spPr>
          <a:xfrm>
            <a:off x="74644" y="63555"/>
            <a:ext cx="11420669" cy="569387"/>
          </a:xfrm>
          <a:prstGeom prst="rect">
            <a:avLst/>
          </a:prstGeom>
          <a:noFill/>
        </p:spPr>
        <p:txBody>
          <a:bodyPr wrap="square" rtlCol="0">
            <a:spAutoFit/>
          </a:bodyPr>
          <a:lstStyle/>
          <a:p>
            <a:r>
              <a:rPr lang="en-IN" sz="3100" dirty="0">
                <a:solidFill>
                  <a:schemeClr val="bg1"/>
                </a:solidFill>
              </a:rPr>
              <a:t>SRU(Sulphur Recovery Unit) and Debutanizer Column Dataset</a:t>
            </a:r>
          </a:p>
        </p:txBody>
      </p:sp>
      <p:sp>
        <p:nvSpPr>
          <p:cNvPr id="6" name="TextBox 5">
            <a:extLst>
              <a:ext uri="{FF2B5EF4-FFF2-40B4-BE49-F238E27FC236}">
                <a16:creationId xmlns:a16="http://schemas.microsoft.com/office/drawing/2014/main" id="{B3D7E4B9-9851-0C47-F9C4-138343021047}"/>
              </a:ext>
            </a:extLst>
          </p:cNvPr>
          <p:cNvSpPr txBox="1"/>
          <p:nvPr/>
        </p:nvSpPr>
        <p:spPr>
          <a:xfrm>
            <a:off x="74644" y="856035"/>
            <a:ext cx="12117356"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The process variables for each process are defined below:</a:t>
            </a:r>
          </a:p>
          <a:p>
            <a:pPr>
              <a:lnSpc>
                <a:spcPct val="150000"/>
              </a:lnSpc>
            </a:pPr>
            <a:endParaRPr lang="en-IN" dirty="0"/>
          </a:p>
          <a:p>
            <a:pPr marL="285750" indent="-285750">
              <a:lnSpc>
                <a:spcPct val="150000"/>
              </a:lnSpc>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7" name="Table 6">
            <a:extLst>
              <a:ext uri="{FF2B5EF4-FFF2-40B4-BE49-F238E27FC236}">
                <a16:creationId xmlns:a16="http://schemas.microsoft.com/office/drawing/2014/main" id="{BBD96D33-CDE6-40EA-2100-467329C53BD5}"/>
              </a:ext>
            </a:extLst>
          </p:cNvPr>
          <p:cNvGraphicFramePr>
            <a:graphicFrameLocks noGrp="1"/>
          </p:cNvGraphicFramePr>
          <p:nvPr>
            <p:extLst>
              <p:ext uri="{D42A27DB-BD31-4B8C-83A1-F6EECF244321}">
                <p14:modId xmlns:p14="http://schemas.microsoft.com/office/powerpoint/2010/main" val="2682720496"/>
              </p:ext>
            </p:extLst>
          </p:nvPr>
        </p:nvGraphicFramePr>
        <p:xfrm>
          <a:off x="257783" y="1476215"/>
          <a:ext cx="5516364" cy="2436840"/>
        </p:xfrm>
        <a:graphic>
          <a:graphicData uri="http://schemas.openxmlformats.org/drawingml/2006/table">
            <a:tbl>
              <a:tblPr firstRow="1" bandRow="1">
                <a:tableStyleId>{5C22544A-7EE6-4342-B048-85BDC9FD1C3A}</a:tableStyleId>
              </a:tblPr>
              <a:tblGrid>
                <a:gridCol w="1838788">
                  <a:extLst>
                    <a:ext uri="{9D8B030D-6E8A-4147-A177-3AD203B41FA5}">
                      <a16:colId xmlns:a16="http://schemas.microsoft.com/office/drawing/2014/main" val="920147986"/>
                    </a:ext>
                  </a:extLst>
                </a:gridCol>
                <a:gridCol w="1117877">
                  <a:extLst>
                    <a:ext uri="{9D8B030D-6E8A-4147-A177-3AD203B41FA5}">
                      <a16:colId xmlns:a16="http://schemas.microsoft.com/office/drawing/2014/main" val="27196914"/>
                    </a:ext>
                  </a:extLst>
                </a:gridCol>
                <a:gridCol w="2559699">
                  <a:extLst>
                    <a:ext uri="{9D8B030D-6E8A-4147-A177-3AD203B41FA5}">
                      <a16:colId xmlns:a16="http://schemas.microsoft.com/office/drawing/2014/main" val="1901014220"/>
                    </a:ext>
                  </a:extLst>
                </a:gridCol>
              </a:tblGrid>
              <a:tr h="255075">
                <a:tc>
                  <a:txBody>
                    <a:bodyPr/>
                    <a:lstStyle/>
                    <a:p>
                      <a:pPr algn="ctr"/>
                      <a:r>
                        <a:rPr lang="en-IN" sz="1000" dirty="0"/>
                        <a:t>Variables</a:t>
                      </a:r>
                    </a:p>
                  </a:txBody>
                  <a:tcPr anchor="ctr"/>
                </a:tc>
                <a:tc>
                  <a:txBody>
                    <a:bodyPr/>
                    <a:lstStyle/>
                    <a:p>
                      <a:pPr algn="ctr"/>
                      <a:r>
                        <a:rPr lang="en-IN" sz="1000" dirty="0"/>
                        <a:t>Notation</a:t>
                      </a:r>
                    </a:p>
                  </a:txBody>
                  <a:tcPr anchor="ctr"/>
                </a:tc>
                <a:tc>
                  <a:txBody>
                    <a:bodyPr/>
                    <a:lstStyle/>
                    <a:p>
                      <a:pPr algn="ctr"/>
                      <a:r>
                        <a:rPr lang="en-IN" sz="1000" dirty="0"/>
                        <a:t>Description</a:t>
                      </a:r>
                    </a:p>
                  </a:txBody>
                  <a:tcPr anchor="ctr"/>
                </a:tc>
                <a:extLst>
                  <a:ext uri="{0D108BD9-81ED-4DB2-BD59-A6C34878D82A}">
                    <a16:rowId xmlns:a16="http://schemas.microsoft.com/office/drawing/2014/main" val="3729473551"/>
                  </a:ext>
                </a:extLst>
              </a:tr>
              <a:tr h="255075">
                <a:tc rowSpan="7">
                  <a:txBody>
                    <a:bodyPr/>
                    <a:lstStyle/>
                    <a:p>
                      <a:pPr algn="ctr"/>
                      <a:r>
                        <a:rPr lang="en-IN" sz="1000" dirty="0"/>
                        <a:t>Inputs</a:t>
                      </a:r>
                    </a:p>
                  </a:txBody>
                  <a:tcPr anchor="ctr"/>
                </a:tc>
                <a:tc>
                  <a:txBody>
                    <a:bodyPr/>
                    <a:lstStyle/>
                    <a:p>
                      <a:pPr algn="ct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000" dirty="0"/>
                    </a:p>
                  </a:txBody>
                  <a:tcPr anchor="ctr"/>
                </a:tc>
                <a:tc>
                  <a:txBody>
                    <a:bodyPr/>
                    <a:lstStyle/>
                    <a:p>
                      <a:pPr algn="ctr"/>
                      <a:r>
                        <a:rPr lang="en-IN" sz="1000" dirty="0"/>
                        <a:t>Top temperature</a:t>
                      </a:r>
                    </a:p>
                  </a:txBody>
                  <a:tcPr anchor="ctr"/>
                </a:tc>
                <a:extLst>
                  <a:ext uri="{0D108BD9-81ED-4DB2-BD59-A6C34878D82A}">
                    <a16:rowId xmlns:a16="http://schemas.microsoft.com/office/drawing/2014/main" val="988284803"/>
                  </a:ext>
                </a:extLst>
              </a:tr>
              <a:tr h="255075">
                <a:tc vMerge="1">
                  <a:txBody>
                    <a:bodyPr/>
                    <a:lstStyle/>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000" dirty="0"/>
                    </a:p>
                  </a:txBody>
                  <a:tcPr anchor="ctr"/>
                </a:tc>
                <a:tc>
                  <a:txBody>
                    <a:bodyPr/>
                    <a:lstStyle/>
                    <a:p>
                      <a:pPr algn="ctr"/>
                      <a:r>
                        <a:rPr lang="en-IN" sz="1000" dirty="0"/>
                        <a:t>Top pressure</a:t>
                      </a:r>
                    </a:p>
                  </a:txBody>
                  <a:tcPr anchor="ctr"/>
                </a:tc>
                <a:extLst>
                  <a:ext uri="{0D108BD9-81ED-4DB2-BD59-A6C34878D82A}">
                    <a16:rowId xmlns:a16="http://schemas.microsoft.com/office/drawing/2014/main" val="2317198118"/>
                  </a:ext>
                </a:extLst>
              </a:tr>
              <a:tr h="255075">
                <a:tc vMerge="1">
                  <a:txBody>
                    <a:bodyPr/>
                    <a:lstStyle/>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000" dirty="0"/>
                    </a:p>
                  </a:txBody>
                  <a:tcPr anchor="ctr"/>
                </a:tc>
                <a:tc>
                  <a:txBody>
                    <a:bodyPr/>
                    <a:lstStyle/>
                    <a:p>
                      <a:pPr algn="ctr"/>
                      <a:r>
                        <a:rPr lang="en-IN" sz="1000" dirty="0"/>
                        <a:t>Reflux flow</a:t>
                      </a:r>
                    </a:p>
                  </a:txBody>
                  <a:tcPr anchor="ctr"/>
                </a:tc>
                <a:extLst>
                  <a:ext uri="{0D108BD9-81ED-4DB2-BD59-A6C34878D82A}">
                    <a16:rowId xmlns:a16="http://schemas.microsoft.com/office/drawing/2014/main" val="1737640791"/>
                  </a:ext>
                </a:extLst>
              </a:tr>
              <a:tr h="255075">
                <a:tc vMerge="1">
                  <a:txBody>
                    <a:bodyPr/>
                    <a:lstStyle/>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000" dirty="0"/>
                    </a:p>
                  </a:txBody>
                  <a:tcPr anchor="ctr"/>
                </a:tc>
                <a:tc>
                  <a:txBody>
                    <a:bodyPr/>
                    <a:lstStyle/>
                    <a:p>
                      <a:pPr algn="ctr"/>
                      <a:r>
                        <a:rPr lang="en-IN" sz="1000" dirty="0"/>
                        <a:t>Flow to next process</a:t>
                      </a:r>
                    </a:p>
                  </a:txBody>
                  <a:tcPr anchor="ctr"/>
                </a:tc>
                <a:extLst>
                  <a:ext uri="{0D108BD9-81ED-4DB2-BD59-A6C34878D82A}">
                    <a16:rowId xmlns:a16="http://schemas.microsoft.com/office/drawing/2014/main" val="2357333307"/>
                  </a:ext>
                </a:extLst>
              </a:tr>
              <a:tr h="255075">
                <a:tc vMerge="1">
                  <a:txBody>
                    <a:bodyPr/>
                    <a:lstStyle/>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000" dirty="0"/>
                    </a:p>
                  </a:txBody>
                  <a:tcPr anchor="ctr"/>
                </a:tc>
                <a:tc>
                  <a:txBody>
                    <a:bodyPr/>
                    <a:lstStyle/>
                    <a:p>
                      <a:pPr algn="ctr"/>
                      <a:r>
                        <a:rPr lang="en-IN" sz="1000" dirty="0"/>
                        <a:t>6</a:t>
                      </a:r>
                      <a:r>
                        <a:rPr lang="en-IN" sz="1000" baseline="30000" dirty="0"/>
                        <a:t>th</a:t>
                      </a:r>
                      <a:r>
                        <a:rPr lang="en-IN" sz="1000" dirty="0"/>
                        <a:t> tray temperature</a:t>
                      </a:r>
                    </a:p>
                  </a:txBody>
                  <a:tcPr anchor="ctr"/>
                </a:tc>
                <a:extLst>
                  <a:ext uri="{0D108BD9-81ED-4DB2-BD59-A6C34878D82A}">
                    <a16:rowId xmlns:a16="http://schemas.microsoft.com/office/drawing/2014/main" val="3491394626"/>
                  </a:ext>
                </a:extLst>
              </a:tr>
              <a:tr h="255075">
                <a:tc vMerge="1">
                  <a:txBody>
                    <a:bodyPr/>
                    <a:lstStyle/>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000" dirty="0"/>
                    </a:p>
                  </a:txBody>
                  <a:tcPr anchor="ctr"/>
                </a:tc>
                <a:tc>
                  <a:txBody>
                    <a:bodyPr/>
                    <a:lstStyle/>
                    <a:p>
                      <a:pPr algn="ctr"/>
                      <a:r>
                        <a:rPr lang="en-IN" sz="1000" dirty="0"/>
                        <a:t>Bottom temperature</a:t>
                      </a:r>
                    </a:p>
                  </a:txBody>
                  <a:tcPr anchor="ctr"/>
                </a:tc>
                <a:extLst>
                  <a:ext uri="{0D108BD9-81ED-4DB2-BD59-A6C34878D82A}">
                    <a16:rowId xmlns:a16="http://schemas.microsoft.com/office/drawing/2014/main" val="2672284686"/>
                  </a:ext>
                </a:extLst>
              </a:tr>
              <a:tr h="255075">
                <a:tc vMerge="1">
                  <a:txBody>
                    <a:bodyPr/>
                    <a:lstStyle/>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000" dirty="0"/>
                    </a:p>
                  </a:txBody>
                  <a:tcPr anchor="ctr"/>
                </a:tc>
                <a:tc>
                  <a:txBody>
                    <a:bodyPr/>
                    <a:lstStyle/>
                    <a:p>
                      <a:pPr algn="ctr"/>
                      <a:r>
                        <a:rPr lang="en-IN" sz="1000" dirty="0"/>
                        <a:t>Bottom temperature</a:t>
                      </a:r>
                    </a:p>
                  </a:txBody>
                  <a:tcPr anchor="ctr"/>
                </a:tc>
                <a:extLst>
                  <a:ext uri="{0D108BD9-81ED-4DB2-BD59-A6C34878D82A}">
                    <a16:rowId xmlns:a16="http://schemas.microsoft.com/office/drawing/2014/main" val="416713043"/>
                  </a:ext>
                </a:extLst>
              </a:tr>
              <a:tr h="392714">
                <a:tc>
                  <a:txBody>
                    <a:bodyPr/>
                    <a:lstStyle/>
                    <a:p>
                      <a:pPr algn="ctr"/>
                      <a:r>
                        <a:rPr lang="en-IN" sz="1000" dirty="0"/>
                        <a:t>Output</a:t>
                      </a:r>
                    </a:p>
                  </a:txBody>
                  <a:tcPr anchor="ctr"/>
                </a:tc>
                <a:tc>
                  <a:txBody>
                    <a:bodyPr/>
                    <a:lstStyle/>
                    <a:p>
                      <a:pPr algn="ctr"/>
                      <a:r>
                        <a:rPr lang="en-IN" sz="1000" dirty="0"/>
                        <a:t>y</a:t>
                      </a:r>
                    </a:p>
                  </a:txBody>
                  <a:tcPr anchor="ctr"/>
                </a:tc>
                <a:tc>
                  <a:txBody>
                    <a:bodyPr/>
                    <a:lstStyle/>
                    <a:p>
                      <a:pPr algn="ctr"/>
                      <a:r>
                        <a:rPr lang="en-IN" sz="1000" dirty="0"/>
                        <a:t>Butane (C4) content in the debutanizer column bottom</a:t>
                      </a:r>
                    </a:p>
                  </a:txBody>
                  <a:tcPr anchor="ctr"/>
                </a:tc>
                <a:extLst>
                  <a:ext uri="{0D108BD9-81ED-4DB2-BD59-A6C34878D82A}">
                    <a16:rowId xmlns:a16="http://schemas.microsoft.com/office/drawing/2014/main" val="2586310404"/>
                  </a:ext>
                </a:extLst>
              </a:tr>
            </a:tbl>
          </a:graphicData>
        </a:graphic>
      </p:graphicFrame>
      <p:graphicFrame>
        <p:nvGraphicFramePr>
          <p:cNvPr id="8" name="Table 7">
            <a:extLst>
              <a:ext uri="{FF2B5EF4-FFF2-40B4-BE49-F238E27FC236}">
                <a16:creationId xmlns:a16="http://schemas.microsoft.com/office/drawing/2014/main" id="{06B3E5F0-97EC-F916-988C-9961C2E76F5F}"/>
              </a:ext>
            </a:extLst>
          </p:cNvPr>
          <p:cNvGraphicFramePr>
            <a:graphicFrameLocks noGrp="1"/>
          </p:cNvGraphicFramePr>
          <p:nvPr>
            <p:extLst>
              <p:ext uri="{D42A27DB-BD31-4B8C-83A1-F6EECF244321}">
                <p14:modId xmlns:p14="http://schemas.microsoft.com/office/powerpoint/2010/main" val="386135098"/>
              </p:ext>
            </p:extLst>
          </p:nvPr>
        </p:nvGraphicFramePr>
        <p:xfrm>
          <a:off x="6224891" y="1489092"/>
          <a:ext cx="5516364" cy="2420435"/>
        </p:xfrm>
        <a:graphic>
          <a:graphicData uri="http://schemas.openxmlformats.org/drawingml/2006/table">
            <a:tbl>
              <a:tblPr firstRow="1" bandRow="1">
                <a:tableStyleId>{5C22544A-7EE6-4342-B048-85BDC9FD1C3A}</a:tableStyleId>
              </a:tblPr>
              <a:tblGrid>
                <a:gridCol w="1838788">
                  <a:extLst>
                    <a:ext uri="{9D8B030D-6E8A-4147-A177-3AD203B41FA5}">
                      <a16:colId xmlns:a16="http://schemas.microsoft.com/office/drawing/2014/main" val="920147986"/>
                    </a:ext>
                  </a:extLst>
                </a:gridCol>
                <a:gridCol w="1117877">
                  <a:extLst>
                    <a:ext uri="{9D8B030D-6E8A-4147-A177-3AD203B41FA5}">
                      <a16:colId xmlns:a16="http://schemas.microsoft.com/office/drawing/2014/main" val="27196914"/>
                    </a:ext>
                  </a:extLst>
                </a:gridCol>
                <a:gridCol w="2559699">
                  <a:extLst>
                    <a:ext uri="{9D8B030D-6E8A-4147-A177-3AD203B41FA5}">
                      <a16:colId xmlns:a16="http://schemas.microsoft.com/office/drawing/2014/main" val="1901014220"/>
                    </a:ext>
                  </a:extLst>
                </a:gridCol>
              </a:tblGrid>
              <a:tr h="255075">
                <a:tc>
                  <a:txBody>
                    <a:bodyPr/>
                    <a:lstStyle/>
                    <a:p>
                      <a:pPr algn="ctr"/>
                      <a:r>
                        <a:rPr lang="en-IN" sz="1000" dirty="0"/>
                        <a:t>Variables</a:t>
                      </a:r>
                    </a:p>
                  </a:txBody>
                  <a:tcPr anchor="ctr"/>
                </a:tc>
                <a:tc>
                  <a:txBody>
                    <a:bodyPr/>
                    <a:lstStyle/>
                    <a:p>
                      <a:pPr algn="ctr"/>
                      <a:r>
                        <a:rPr lang="en-IN" sz="1000" dirty="0"/>
                        <a:t>Notation</a:t>
                      </a:r>
                    </a:p>
                  </a:txBody>
                  <a:tcPr anchor="ctr"/>
                </a:tc>
                <a:tc>
                  <a:txBody>
                    <a:bodyPr/>
                    <a:lstStyle/>
                    <a:p>
                      <a:pPr algn="ctr"/>
                      <a:r>
                        <a:rPr lang="en-IN" sz="1000" dirty="0"/>
                        <a:t>Description</a:t>
                      </a:r>
                    </a:p>
                  </a:txBody>
                  <a:tcPr anchor="ctr"/>
                </a:tc>
                <a:extLst>
                  <a:ext uri="{0D108BD9-81ED-4DB2-BD59-A6C34878D82A}">
                    <a16:rowId xmlns:a16="http://schemas.microsoft.com/office/drawing/2014/main" val="3729473551"/>
                  </a:ext>
                </a:extLst>
              </a:tr>
              <a:tr h="255075">
                <a:tc rowSpan="5">
                  <a:txBody>
                    <a:bodyPr/>
                    <a:lstStyle/>
                    <a:p>
                      <a:pPr algn="ctr"/>
                      <a:r>
                        <a:rPr lang="en-IN" sz="1000" dirty="0"/>
                        <a:t>Inputs</a:t>
                      </a:r>
                    </a:p>
                  </a:txBody>
                  <a:tcPr anchor="ctr"/>
                </a:tc>
                <a:tc>
                  <a:txBody>
                    <a:bodyPr/>
                    <a:lstStyle/>
                    <a:p>
                      <a:pPr algn="ct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000" dirty="0"/>
                    </a:p>
                  </a:txBody>
                  <a:tcPr anchor="ctr"/>
                </a:tc>
                <a:tc>
                  <a:txBody>
                    <a:bodyPr/>
                    <a:lstStyle/>
                    <a:p>
                      <a:pPr algn="ctr"/>
                      <a:r>
                        <a:rPr lang="en-IN" sz="1000" dirty="0"/>
                        <a:t>MEA gas flow (Monoethanolamine)</a:t>
                      </a:r>
                    </a:p>
                  </a:txBody>
                  <a:tcPr anchor="ctr"/>
                </a:tc>
                <a:extLst>
                  <a:ext uri="{0D108BD9-81ED-4DB2-BD59-A6C34878D82A}">
                    <a16:rowId xmlns:a16="http://schemas.microsoft.com/office/drawing/2014/main" val="988284803"/>
                  </a:ext>
                </a:extLst>
              </a:tr>
              <a:tr h="255075">
                <a:tc vMerge="1">
                  <a:txBody>
                    <a:bodyPr/>
                    <a:lstStyle/>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000" dirty="0"/>
                    </a:p>
                  </a:txBody>
                  <a:tcPr anchor="ctr"/>
                </a:tc>
                <a:tc>
                  <a:txBody>
                    <a:bodyPr/>
                    <a:lstStyle/>
                    <a:p>
                      <a:pPr algn="ctr"/>
                      <a:r>
                        <a:rPr lang="en-IN" sz="1000" dirty="0"/>
                        <a:t>First air flow</a:t>
                      </a:r>
                    </a:p>
                  </a:txBody>
                  <a:tcPr anchor="ctr"/>
                </a:tc>
                <a:extLst>
                  <a:ext uri="{0D108BD9-81ED-4DB2-BD59-A6C34878D82A}">
                    <a16:rowId xmlns:a16="http://schemas.microsoft.com/office/drawing/2014/main" val="2317198118"/>
                  </a:ext>
                </a:extLst>
              </a:tr>
              <a:tr h="255075">
                <a:tc vMerge="1">
                  <a:txBody>
                    <a:bodyPr/>
                    <a:lstStyle/>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000" dirty="0"/>
                    </a:p>
                  </a:txBody>
                  <a:tcPr anchor="ctr"/>
                </a:tc>
                <a:tc>
                  <a:txBody>
                    <a:bodyPr/>
                    <a:lstStyle/>
                    <a:p>
                      <a:pPr algn="ctr"/>
                      <a:r>
                        <a:rPr lang="en-IN" sz="1000" dirty="0"/>
                        <a:t>Second air flow</a:t>
                      </a:r>
                    </a:p>
                  </a:txBody>
                  <a:tcPr anchor="ctr"/>
                </a:tc>
                <a:extLst>
                  <a:ext uri="{0D108BD9-81ED-4DB2-BD59-A6C34878D82A}">
                    <a16:rowId xmlns:a16="http://schemas.microsoft.com/office/drawing/2014/main" val="1737640791"/>
                  </a:ext>
                </a:extLst>
              </a:tr>
              <a:tr h="255075">
                <a:tc vMerge="1">
                  <a:txBody>
                    <a:bodyPr/>
                    <a:lstStyle/>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000" dirty="0"/>
                    </a:p>
                  </a:txBody>
                  <a:tcPr anchor="ctr"/>
                </a:tc>
                <a:tc>
                  <a:txBody>
                    <a:bodyPr/>
                    <a:lstStyle/>
                    <a:p>
                      <a:pPr algn="ctr"/>
                      <a:r>
                        <a:rPr lang="en-IN" sz="1000" dirty="0"/>
                        <a:t>Gas flow in SWS zone</a:t>
                      </a:r>
                    </a:p>
                  </a:txBody>
                  <a:tcPr anchor="ctr"/>
                </a:tc>
                <a:extLst>
                  <a:ext uri="{0D108BD9-81ED-4DB2-BD59-A6C34878D82A}">
                    <a16:rowId xmlns:a16="http://schemas.microsoft.com/office/drawing/2014/main" val="2357333307"/>
                  </a:ext>
                </a:extLst>
              </a:tr>
              <a:tr h="255075">
                <a:tc vMerge="1">
                  <a:txBody>
                    <a:bodyPr/>
                    <a:lstStyle/>
                    <a:p>
                      <a:pPr algn="ct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x</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000" dirty="0"/>
                    </a:p>
                  </a:txBody>
                  <a:tcPr anchor="ctr"/>
                </a:tc>
                <a:tc>
                  <a:txBody>
                    <a:bodyPr/>
                    <a:lstStyle/>
                    <a:p>
                      <a:pPr algn="ctr"/>
                      <a:r>
                        <a:rPr lang="en-IN" sz="1000" dirty="0"/>
                        <a:t>Air flow in SWS zone</a:t>
                      </a:r>
                    </a:p>
                  </a:txBody>
                  <a:tcPr anchor="ctr"/>
                </a:tc>
                <a:extLst>
                  <a:ext uri="{0D108BD9-81ED-4DB2-BD59-A6C34878D82A}">
                    <a16:rowId xmlns:a16="http://schemas.microsoft.com/office/drawing/2014/main" val="3789742017"/>
                  </a:ext>
                </a:extLst>
              </a:tr>
              <a:tr h="392714">
                <a:tc rowSpan="2">
                  <a:txBody>
                    <a:bodyPr/>
                    <a:lstStyle/>
                    <a:p>
                      <a:pPr algn="ctr"/>
                      <a:r>
                        <a:rPr lang="en-IN" sz="1000" dirty="0"/>
                        <a:t>Outputs</a:t>
                      </a:r>
                    </a:p>
                  </a:txBody>
                  <a:tcPr anchor="ctr"/>
                </a:tc>
                <a:tc>
                  <a:txBody>
                    <a:bodyPr/>
                    <a:lstStyle/>
                    <a:p>
                      <a:pPr algn="ct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y</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000" dirty="0"/>
                    </a:p>
                  </a:txBody>
                  <a:tcPr anchor="ctr"/>
                </a:tc>
                <a:tc>
                  <a:txBody>
                    <a:bodyPr/>
                    <a:lstStyle/>
                    <a:p>
                      <a:pPr algn="ctr"/>
                      <a:r>
                        <a:rPr lang="en-IN" sz="1000" dirty="0"/>
                        <a:t>Concentration of </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H</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S.</a:t>
                      </a:r>
                      <a:endParaRPr lang="en-IN" sz="1000" dirty="0"/>
                    </a:p>
                  </a:txBody>
                  <a:tcPr anchor="ctr"/>
                </a:tc>
                <a:extLst>
                  <a:ext uri="{0D108BD9-81ED-4DB2-BD59-A6C34878D82A}">
                    <a16:rowId xmlns:a16="http://schemas.microsoft.com/office/drawing/2014/main" val="2586310404"/>
                  </a:ext>
                </a:extLst>
              </a:tr>
              <a:tr h="497271">
                <a:tc vMerge="1">
                  <a:txBody>
                    <a:bodyPr/>
                    <a:lstStyle/>
                    <a:p>
                      <a:pPr algn="ctr"/>
                      <a:endParaRPr lang="en-IN"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y</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000" dirty="0"/>
                    </a:p>
                  </a:txBody>
                  <a:tcPr anchor="ctr"/>
                </a:tc>
                <a:tc>
                  <a:txBody>
                    <a:bodyPr/>
                    <a:lstStyle/>
                    <a:p>
                      <a:pPr algn="ctr"/>
                      <a:r>
                        <a:rPr lang="en-IN" sz="1000" dirty="0"/>
                        <a:t>Concentration of SO</a:t>
                      </a:r>
                      <a:r>
                        <a:rPr lang="en-IN" sz="1000" kern="100" baseline="-25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000" dirty="0"/>
                    </a:p>
                  </a:txBody>
                  <a:tcPr anchor="ctr"/>
                </a:tc>
                <a:extLst>
                  <a:ext uri="{0D108BD9-81ED-4DB2-BD59-A6C34878D82A}">
                    <a16:rowId xmlns:a16="http://schemas.microsoft.com/office/drawing/2014/main" val="2860823798"/>
                  </a:ext>
                </a:extLst>
              </a:tr>
            </a:tbl>
          </a:graphicData>
        </a:graphic>
      </p:graphicFrame>
      <p:sp>
        <p:nvSpPr>
          <p:cNvPr id="9" name="TextBox 8">
            <a:extLst>
              <a:ext uri="{FF2B5EF4-FFF2-40B4-BE49-F238E27FC236}">
                <a16:creationId xmlns:a16="http://schemas.microsoft.com/office/drawing/2014/main" id="{B744BC16-250D-969F-FF30-7C1EAD152FBE}"/>
              </a:ext>
            </a:extLst>
          </p:cNvPr>
          <p:cNvSpPr txBox="1"/>
          <p:nvPr/>
        </p:nvSpPr>
        <p:spPr>
          <a:xfrm>
            <a:off x="613383" y="4038601"/>
            <a:ext cx="5060199" cy="338554"/>
          </a:xfrm>
          <a:prstGeom prst="rect">
            <a:avLst/>
          </a:prstGeom>
          <a:noFill/>
        </p:spPr>
        <p:txBody>
          <a:bodyPr wrap="square" rtlCol="0">
            <a:spAutoFit/>
          </a:bodyPr>
          <a:lstStyle/>
          <a:p>
            <a:pPr algn="ctr"/>
            <a:r>
              <a:rPr lang="en-US" sz="1600" dirty="0">
                <a:solidFill>
                  <a:srgbClr val="0070C0"/>
                </a:solidFill>
              </a:rPr>
              <a:t>Table</a:t>
            </a:r>
            <a:r>
              <a:rPr lang="en-US" sz="1600" dirty="0"/>
              <a:t>: Debutanizer column variables.</a:t>
            </a:r>
            <a:endParaRPr lang="en-IN" sz="1600" dirty="0"/>
          </a:p>
        </p:txBody>
      </p:sp>
      <p:sp>
        <p:nvSpPr>
          <p:cNvPr id="10" name="TextBox 9">
            <a:extLst>
              <a:ext uri="{FF2B5EF4-FFF2-40B4-BE49-F238E27FC236}">
                <a16:creationId xmlns:a16="http://schemas.microsoft.com/office/drawing/2014/main" id="{A411FE51-F6F0-5E73-6B33-0D469C105B1F}"/>
              </a:ext>
            </a:extLst>
          </p:cNvPr>
          <p:cNvSpPr txBox="1"/>
          <p:nvPr/>
        </p:nvSpPr>
        <p:spPr>
          <a:xfrm>
            <a:off x="6518420" y="4024917"/>
            <a:ext cx="5060199" cy="338554"/>
          </a:xfrm>
          <a:prstGeom prst="rect">
            <a:avLst/>
          </a:prstGeom>
          <a:noFill/>
        </p:spPr>
        <p:txBody>
          <a:bodyPr wrap="square" rtlCol="0">
            <a:spAutoFit/>
          </a:bodyPr>
          <a:lstStyle/>
          <a:p>
            <a:pPr algn="ctr"/>
            <a:r>
              <a:rPr lang="en-US" sz="1600" dirty="0">
                <a:solidFill>
                  <a:srgbClr val="0070C0"/>
                </a:solidFill>
              </a:rPr>
              <a:t>Table</a:t>
            </a:r>
            <a:r>
              <a:rPr lang="en-US" sz="1600" dirty="0"/>
              <a:t>: SRU variables.</a:t>
            </a:r>
            <a:endParaRPr lang="en-IN" sz="1600" dirty="0"/>
          </a:p>
        </p:txBody>
      </p:sp>
      <p:sp>
        <p:nvSpPr>
          <p:cNvPr id="11" name="Rectangle 10">
            <a:extLst>
              <a:ext uri="{FF2B5EF4-FFF2-40B4-BE49-F238E27FC236}">
                <a16:creationId xmlns:a16="http://schemas.microsoft.com/office/drawing/2014/main" id="{7164CC7D-B417-0794-CAE5-E2C8FB99F3DD}"/>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9172913-95E5-0B90-AB27-DFE85ED13780}"/>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ABD71C0-17E3-F1EF-EFC7-6C0896F0CE53}"/>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4" name="TextBox 13">
            <a:extLst>
              <a:ext uri="{FF2B5EF4-FFF2-40B4-BE49-F238E27FC236}">
                <a16:creationId xmlns:a16="http://schemas.microsoft.com/office/drawing/2014/main" id="{319F5228-08C2-977D-CEAE-08AF510F5107}"/>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21</a:t>
            </a:r>
          </a:p>
        </p:txBody>
      </p:sp>
      <p:sp>
        <p:nvSpPr>
          <p:cNvPr id="15" name="TextBox 14">
            <a:extLst>
              <a:ext uri="{FF2B5EF4-FFF2-40B4-BE49-F238E27FC236}">
                <a16:creationId xmlns:a16="http://schemas.microsoft.com/office/drawing/2014/main" id="{E1FEA4CB-64EF-75F5-1832-574A8B6A6E97}"/>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Tree>
    <p:extLst>
      <p:ext uri="{BB962C8B-B14F-4D97-AF65-F5344CB8AC3E}">
        <p14:creationId xmlns:p14="http://schemas.microsoft.com/office/powerpoint/2010/main" val="176280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84F24-8DFB-D58A-1EB9-E92785716485}"/>
              </a:ext>
            </a:extLst>
          </p:cNvPr>
          <p:cNvSpPr/>
          <p:nvPr/>
        </p:nvSpPr>
        <p:spPr>
          <a:xfrm>
            <a:off x="0" y="-5407"/>
            <a:ext cx="12191999" cy="5693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B11A41D-1B5B-71B3-FD64-CB7AD87D4D60}"/>
              </a:ext>
            </a:extLst>
          </p:cNvPr>
          <p:cNvSpPr txBox="1"/>
          <p:nvPr/>
        </p:nvSpPr>
        <p:spPr>
          <a:xfrm>
            <a:off x="74646" y="-18190"/>
            <a:ext cx="12027158" cy="523220"/>
          </a:xfrm>
          <a:prstGeom prst="rect">
            <a:avLst/>
          </a:prstGeom>
          <a:noFill/>
        </p:spPr>
        <p:txBody>
          <a:bodyPr wrap="square" rtlCol="0">
            <a:spAutoFit/>
          </a:bodyPr>
          <a:lstStyle/>
          <a:p>
            <a:r>
              <a:rPr lang="en-IN" sz="2700" dirty="0">
                <a:solidFill>
                  <a:schemeClr val="bg1"/>
                </a:solidFill>
              </a:rPr>
              <a:t>Results and Performance Metrics (SRU Dataset </a:t>
            </a:r>
            <a:r>
              <a:rPr lang="en-IN" sz="27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t>
            </a:r>
            <a:r>
              <a:rPr lang="en-IN" sz="2700" kern="100" baseline="-25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r>
              <a:rPr lang="en-IN" sz="2700" dirty="0">
                <a:solidFill>
                  <a:schemeClr val="bg1"/>
                </a:solidFill>
              </a:rPr>
              <a:t>S) of RNN and LSTM Univariate </a:t>
            </a:r>
          </a:p>
        </p:txBody>
      </p:sp>
      <p:graphicFrame>
        <p:nvGraphicFramePr>
          <p:cNvPr id="9" name="Table 8">
            <a:extLst>
              <a:ext uri="{FF2B5EF4-FFF2-40B4-BE49-F238E27FC236}">
                <a16:creationId xmlns:a16="http://schemas.microsoft.com/office/drawing/2014/main" id="{41A75CB0-4202-3F1D-355B-1EFFA628A111}"/>
              </a:ext>
            </a:extLst>
          </p:cNvPr>
          <p:cNvGraphicFramePr>
            <a:graphicFrameLocks noGrp="1"/>
          </p:cNvGraphicFramePr>
          <p:nvPr/>
        </p:nvGraphicFramePr>
        <p:xfrm>
          <a:off x="83975" y="763409"/>
          <a:ext cx="5656427" cy="1634350"/>
        </p:xfrm>
        <a:graphic>
          <a:graphicData uri="http://schemas.openxmlformats.org/drawingml/2006/table">
            <a:tbl>
              <a:tblPr firstRow="1" bandRow="1">
                <a:tableStyleId>{5C22544A-7EE6-4342-B048-85BDC9FD1C3A}</a:tableStyleId>
              </a:tblPr>
              <a:tblGrid>
                <a:gridCol w="808061">
                  <a:extLst>
                    <a:ext uri="{9D8B030D-6E8A-4147-A177-3AD203B41FA5}">
                      <a16:colId xmlns:a16="http://schemas.microsoft.com/office/drawing/2014/main" val="1244258702"/>
                    </a:ext>
                  </a:extLst>
                </a:gridCol>
                <a:gridCol w="808061">
                  <a:extLst>
                    <a:ext uri="{9D8B030D-6E8A-4147-A177-3AD203B41FA5}">
                      <a16:colId xmlns:a16="http://schemas.microsoft.com/office/drawing/2014/main" val="3278961240"/>
                    </a:ext>
                  </a:extLst>
                </a:gridCol>
                <a:gridCol w="808061">
                  <a:extLst>
                    <a:ext uri="{9D8B030D-6E8A-4147-A177-3AD203B41FA5}">
                      <a16:colId xmlns:a16="http://schemas.microsoft.com/office/drawing/2014/main" val="4052561538"/>
                    </a:ext>
                  </a:extLst>
                </a:gridCol>
                <a:gridCol w="808061">
                  <a:extLst>
                    <a:ext uri="{9D8B030D-6E8A-4147-A177-3AD203B41FA5}">
                      <a16:colId xmlns:a16="http://schemas.microsoft.com/office/drawing/2014/main" val="3538860636"/>
                    </a:ext>
                  </a:extLst>
                </a:gridCol>
                <a:gridCol w="808061">
                  <a:extLst>
                    <a:ext uri="{9D8B030D-6E8A-4147-A177-3AD203B41FA5}">
                      <a16:colId xmlns:a16="http://schemas.microsoft.com/office/drawing/2014/main" val="137611967"/>
                    </a:ext>
                  </a:extLst>
                </a:gridCol>
                <a:gridCol w="808061">
                  <a:extLst>
                    <a:ext uri="{9D8B030D-6E8A-4147-A177-3AD203B41FA5}">
                      <a16:colId xmlns:a16="http://schemas.microsoft.com/office/drawing/2014/main" val="2139279381"/>
                    </a:ext>
                  </a:extLst>
                </a:gridCol>
                <a:gridCol w="808061">
                  <a:extLst>
                    <a:ext uri="{9D8B030D-6E8A-4147-A177-3AD203B41FA5}">
                      <a16:colId xmlns:a16="http://schemas.microsoft.com/office/drawing/2014/main" val="3991787347"/>
                    </a:ext>
                  </a:extLst>
                </a:gridCol>
              </a:tblGrid>
              <a:tr h="326870">
                <a:tc>
                  <a:txBody>
                    <a:bodyPr/>
                    <a:lstStyle/>
                    <a:p>
                      <a:endParaRPr lang="en-IN" sz="1100" dirty="0"/>
                    </a:p>
                  </a:txBody>
                  <a:tcPr/>
                </a:tc>
                <a:tc gridSpan="3">
                  <a:txBody>
                    <a:bodyPr/>
                    <a:lstStyle/>
                    <a:p>
                      <a:pPr algn="ctr"/>
                      <a:r>
                        <a:rPr lang="en-IN" sz="1100" dirty="0"/>
                        <a:t>RNN</a:t>
                      </a:r>
                    </a:p>
                  </a:txBody>
                  <a:tcPr/>
                </a:tc>
                <a:tc hMerge="1">
                  <a:txBody>
                    <a:bodyPr/>
                    <a:lstStyle/>
                    <a:p>
                      <a:endParaRPr lang="en-IN" dirty="0"/>
                    </a:p>
                  </a:txBody>
                  <a:tcPr/>
                </a:tc>
                <a:tc hMerge="1">
                  <a:txBody>
                    <a:bodyPr/>
                    <a:lstStyle/>
                    <a:p>
                      <a:endParaRPr lang="en-IN" dirty="0"/>
                    </a:p>
                  </a:txBody>
                  <a:tcPr/>
                </a:tc>
                <a:tc gridSpan="3">
                  <a:txBody>
                    <a:bodyPr/>
                    <a:lstStyle/>
                    <a:p>
                      <a:pPr algn="ctr"/>
                      <a:r>
                        <a:rPr lang="en-IN" sz="1100" dirty="0"/>
                        <a:t>LSTM</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89794664"/>
                  </a:ext>
                </a:extLst>
              </a:tr>
              <a:tr h="326870">
                <a:tc>
                  <a:txBody>
                    <a:bodyPr/>
                    <a:lstStyle/>
                    <a:p>
                      <a:pPr algn="ctr"/>
                      <a:r>
                        <a:rPr lang="en-IN" sz="1100" b="1" dirty="0"/>
                        <a:t>MSE</a:t>
                      </a:r>
                    </a:p>
                  </a:txBody>
                  <a:tcPr/>
                </a:tc>
                <a:tc>
                  <a:txBody>
                    <a:bodyPr/>
                    <a:lstStyle/>
                    <a:p>
                      <a:pPr algn="ctr"/>
                      <a:r>
                        <a:rPr lang="en-IN" sz="1100" dirty="0"/>
                        <a:t>0.000192</a:t>
                      </a:r>
                    </a:p>
                  </a:txBody>
                  <a:tcPr/>
                </a:tc>
                <a:tc>
                  <a:txBody>
                    <a:bodyPr/>
                    <a:lstStyle/>
                    <a:p>
                      <a:pPr algn="ctr"/>
                      <a:r>
                        <a:rPr lang="en-IN" sz="1100" dirty="0"/>
                        <a:t>0.00018</a:t>
                      </a:r>
                    </a:p>
                  </a:txBody>
                  <a:tcPr/>
                </a:tc>
                <a:tc>
                  <a:txBody>
                    <a:bodyPr/>
                    <a:lstStyle/>
                    <a:p>
                      <a:pPr algn="ctr"/>
                      <a:r>
                        <a:rPr lang="en-IN" sz="1100" dirty="0"/>
                        <a:t>0.00020</a:t>
                      </a:r>
                    </a:p>
                  </a:txBody>
                  <a:tcPr/>
                </a:tc>
                <a:tc>
                  <a:txBody>
                    <a:bodyPr/>
                    <a:lstStyle/>
                    <a:p>
                      <a:pPr algn="ctr"/>
                      <a:r>
                        <a:rPr lang="en-IN" sz="1100" dirty="0"/>
                        <a:t>0.0008</a:t>
                      </a:r>
                    </a:p>
                  </a:txBody>
                  <a:tcPr/>
                </a:tc>
                <a:tc>
                  <a:txBody>
                    <a:bodyPr/>
                    <a:lstStyle/>
                    <a:p>
                      <a:pPr algn="ctr"/>
                      <a:r>
                        <a:rPr lang="en-IN" sz="1100" dirty="0"/>
                        <a:t>0.0008</a:t>
                      </a:r>
                    </a:p>
                  </a:txBody>
                  <a:tcPr/>
                </a:tc>
                <a:tc>
                  <a:txBody>
                    <a:bodyPr/>
                    <a:lstStyle/>
                    <a:p>
                      <a:pPr algn="ctr"/>
                      <a:r>
                        <a:rPr lang="en-IN" sz="1100" dirty="0"/>
                        <a:t>0.00128</a:t>
                      </a:r>
                    </a:p>
                  </a:txBody>
                  <a:tcPr/>
                </a:tc>
                <a:extLst>
                  <a:ext uri="{0D108BD9-81ED-4DB2-BD59-A6C34878D82A}">
                    <a16:rowId xmlns:a16="http://schemas.microsoft.com/office/drawing/2014/main" val="1592125455"/>
                  </a:ext>
                </a:extLst>
              </a:tr>
              <a:tr h="326870">
                <a:tc>
                  <a:txBody>
                    <a:bodyPr/>
                    <a:lstStyle/>
                    <a:p>
                      <a:pPr algn="ctr"/>
                      <a:r>
                        <a:rPr lang="en-IN" sz="1100" b="1" dirty="0"/>
                        <a:t>RMSE</a:t>
                      </a:r>
                    </a:p>
                  </a:txBody>
                  <a:tcPr/>
                </a:tc>
                <a:tc>
                  <a:txBody>
                    <a:bodyPr/>
                    <a:lstStyle/>
                    <a:p>
                      <a:pPr algn="ctr"/>
                      <a:r>
                        <a:rPr lang="en-IN" sz="1100" dirty="0"/>
                        <a:t>0.01386</a:t>
                      </a:r>
                    </a:p>
                  </a:txBody>
                  <a:tcPr/>
                </a:tc>
                <a:tc>
                  <a:txBody>
                    <a:bodyPr/>
                    <a:lstStyle/>
                    <a:p>
                      <a:pPr algn="ctr"/>
                      <a:r>
                        <a:rPr lang="en-IN" sz="1100" dirty="0"/>
                        <a:t>0.01356</a:t>
                      </a:r>
                    </a:p>
                  </a:txBody>
                  <a:tcPr/>
                </a:tc>
                <a:tc>
                  <a:txBody>
                    <a:bodyPr/>
                    <a:lstStyle/>
                    <a:p>
                      <a:pPr algn="ctr"/>
                      <a:r>
                        <a:rPr lang="en-IN" sz="1100" dirty="0"/>
                        <a:t>0.0141</a:t>
                      </a:r>
                    </a:p>
                  </a:txBody>
                  <a:tcPr/>
                </a:tc>
                <a:tc>
                  <a:txBody>
                    <a:bodyPr/>
                    <a:lstStyle/>
                    <a:p>
                      <a:pPr algn="ctr"/>
                      <a:r>
                        <a:rPr lang="en-IN" sz="1100" dirty="0"/>
                        <a:t>0.028</a:t>
                      </a:r>
                    </a:p>
                  </a:txBody>
                  <a:tcPr/>
                </a:tc>
                <a:tc>
                  <a:txBody>
                    <a:bodyPr/>
                    <a:lstStyle/>
                    <a:p>
                      <a:pPr algn="ctr"/>
                      <a:r>
                        <a:rPr lang="en-IN" sz="1100" dirty="0"/>
                        <a:t>0.029</a:t>
                      </a:r>
                    </a:p>
                  </a:txBody>
                  <a:tcPr/>
                </a:tc>
                <a:tc>
                  <a:txBody>
                    <a:bodyPr/>
                    <a:lstStyle/>
                    <a:p>
                      <a:pPr algn="ctr"/>
                      <a:r>
                        <a:rPr lang="en-IN" sz="1100" dirty="0"/>
                        <a:t>0.0357</a:t>
                      </a:r>
                    </a:p>
                  </a:txBody>
                  <a:tcPr/>
                </a:tc>
                <a:extLst>
                  <a:ext uri="{0D108BD9-81ED-4DB2-BD59-A6C34878D82A}">
                    <a16:rowId xmlns:a16="http://schemas.microsoft.com/office/drawing/2014/main" val="3596590799"/>
                  </a:ext>
                </a:extLst>
              </a:tr>
              <a:tr h="326870">
                <a:tc>
                  <a:txBody>
                    <a:bodyPr/>
                    <a:lstStyle/>
                    <a:p>
                      <a:pPr algn="ctr"/>
                      <a:r>
                        <a:rPr lang="en-IN" sz="1100" b="1" dirty="0"/>
                        <a:t>MAE</a:t>
                      </a:r>
                    </a:p>
                  </a:txBody>
                  <a:tcPr/>
                </a:tc>
                <a:tc>
                  <a:txBody>
                    <a:bodyPr/>
                    <a:lstStyle/>
                    <a:p>
                      <a:pPr algn="ctr"/>
                      <a:r>
                        <a:rPr lang="en-IN" sz="1100" dirty="0"/>
                        <a:t>0.00571</a:t>
                      </a:r>
                    </a:p>
                  </a:txBody>
                  <a:tcPr/>
                </a:tc>
                <a:tc>
                  <a:txBody>
                    <a:bodyPr/>
                    <a:lstStyle/>
                    <a:p>
                      <a:pPr algn="ctr"/>
                      <a:r>
                        <a:rPr lang="en-IN" sz="1100" dirty="0"/>
                        <a:t>0.0054</a:t>
                      </a:r>
                    </a:p>
                  </a:txBody>
                  <a:tcPr/>
                </a:tc>
                <a:tc>
                  <a:txBody>
                    <a:bodyPr/>
                    <a:lstStyle/>
                    <a:p>
                      <a:pPr algn="ctr"/>
                      <a:r>
                        <a:rPr lang="en-IN" sz="1100" dirty="0"/>
                        <a:t>0.0067</a:t>
                      </a:r>
                    </a:p>
                  </a:txBody>
                  <a:tcPr/>
                </a:tc>
                <a:tc>
                  <a:txBody>
                    <a:bodyPr/>
                    <a:lstStyle/>
                    <a:p>
                      <a:pPr algn="ctr"/>
                      <a:r>
                        <a:rPr lang="en-IN" sz="1100" dirty="0"/>
                        <a:t>0.0155</a:t>
                      </a:r>
                    </a:p>
                  </a:txBody>
                  <a:tcPr/>
                </a:tc>
                <a:tc>
                  <a:txBody>
                    <a:bodyPr/>
                    <a:lstStyle/>
                    <a:p>
                      <a:pPr algn="ctr"/>
                      <a:r>
                        <a:rPr lang="en-IN" sz="1100" dirty="0"/>
                        <a:t>0.0150</a:t>
                      </a:r>
                    </a:p>
                  </a:txBody>
                  <a:tcPr/>
                </a:tc>
                <a:tc>
                  <a:txBody>
                    <a:bodyPr/>
                    <a:lstStyle/>
                    <a:p>
                      <a:pPr algn="ctr"/>
                      <a:r>
                        <a:rPr lang="en-IN" sz="1100" dirty="0"/>
                        <a:t>0.0182</a:t>
                      </a:r>
                    </a:p>
                  </a:txBody>
                  <a:tcPr/>
                </a:tc>
                <a:extLst>
                  <a:ext uri="{0D108BD9-81ED-4DB2-BD59-A6C34878D82A}">
                    <a16:rowId xmlns:a16="http://schemas.microsoft.com/office/drawing/2014/main" val="3523468758"/>
                  </a:ext>
                </a:extLst>
              </a:tr>
              <a:tr h="326870">
                <a:tc>
                  <a:txBody>
                    <a:bodyPr/>
                    <a:lstStyle/>
                    <a:p>
                      <a:endParaRPr lang="en-IN" sz="1100" dirty="0"/>
                    </a:p>
                  </a:txBody>
                  <a:tcPr/>
                </a:tc>
                <a:tc>
                  <a:txBody>
                    <a:bodyPr/>
                    <a:lstStyle/>
                    <a:p>
                      <a:pPr algn="ctr"/>
                      <a:r>
                        <a:rPr lang="en-IN" sz="1100" b="1" dirty="0"/>
                        <a:t>Training</a:t>
                      </a:r>
                    </a:p>
                  </a:txBody>
                  <a:tcPr/>
                </a:tc>
                <a:tc>
                  <a:txBody>
                    <a:bodyPr/>
                    <a:lstStyle/>
                    <a:p>
                      <a:pPr algn="ctr"/>
                      <a:r>
                        <a:rPr lang="en-IN" sz="1100" b="1" dirty="0"/>
                        <a:t>Validation</a:t>
                      </a:r>
                    </a:p>
                  </a:txBody>
                  <a:tcPr/>
                </a:tc>
                <a:tc>
                  <a:txBody>
                    <a:bodyPr/>
                    <a:lstStyle/>
                    <a:p>
                      <a:pPr algn="ctr"/>
                      <a:r>
                        <a:rPr lang="en-IN" sz="1100" b="1" dirty="0"/>
                        <a:t>Testing</a:t>
                      </a:r>
                    </a:p>
                  </a:txBody>
                  <a:tcPr/>
                </a:tc>
                <a:tc>
                  <a:txBody>
                    <a:bodyPr/>
                    <a:lstStyle/>
                    <a:p>
                      <a:pPr algn="ctr"/>
                      <a:r>
                        <a:rPr lang="en-IN" sz="1100" b="1" dirty="0"/>
                        <a:t>Training</a:t>
                      </a:r>
                    </a:p>
                  </a:txBody>
                  <a:tcPr/>
                </a:tc>
                <a:tc>
                  <a:txBody>
                    <a:bodyPr/>
                    <a:lstStyle/>
                    <a:p>
                      <a:pPr algn="ctr"/>
                      <a:r>
                        <a:rPr lang="en-IN" sz="1100" b="1" dirty="0"/>
                        <a:t>Validation</a:t>
                      </a:r>
                    </a:p>
                  </a:txBody>
                  <a:tcPr/>
                </a:tc>
                <a:tc>
                  <a:txBody>
                    <a:bodyPr/>
                    <a:lstStyle/>
                    <a:p>
                      <a:pPr algn="ctr"/>
                      <a:r>
                        <a:rPr lang="en-IN" sz="1100" b="1" dirty="0"/>
                        <a:t>Testing</a:t>
                      </a:r>
                    </a:p>
                  </a:txBody>
                  <a:tcPr/>
                </a:tc>
                <a:extLst>
                  <a:ext uri="{0D108BD9-81ED-4DB2-BD59-A6C34878D82A}">
                    <a16:rowId xmlns:a16="http://schemas.microsoft.com/office/drawing/2014/main" val="3550424538"/>
                  </a:ext>
                </a:extLst>
              </a:tr>
            </a:tbl>
          </a:graphicData>
        </a:graphic>
      </p:graphicFrame>
      <p:sp>
        <p:nvSpPr>
          <p:cNvPr id="14" name="TextBox 13">
            <a:extLst>
              <a:ext uri="{FF2B5EF4-FFF2-40B4-BE49-F238E27FC236}">
                <a16:creationId xmlns:a16="http://schemas.microsoft.com/office/drawing/2014/main" id="{A1FC2446-7CD1-EC26-3F0A-989383FA10E9}"/>
              </a:ext>
            </a:extLst>
          </p:cNvPr>
          <p:cNvSpPr txBox="1"/>
          <p:nvPr/>
        </p:nvSpPr>
        <p:spPr>
          <a:xfrm>
            <a:off x="2433407" y="5989255"/>
            <a:ext cx="3306995" cy="276999"/>
          </a:xfrm>
          <a:prstGeom prst="rect">
            <a:avLst/>
          </a:prstGeom>
          <a:noFill/>
        </p:spPr>
        <p:txBody>
          <a:bodyPr wrap="square" rtlCol="0">
            <a:spAutoFit/>
          </a:bodyPr>
          <a:lstStyle/>
          <a:p>
            <a:r>
              <a:rPr lang="en-IN" sz="1200" dirty="0">
                <a:solidFill>
                  <a:schemeClr val="accent1"/>
                </a:solidFill>
              </a:rPr>
              <a:t>Figure</a:t>
            </a:r>
            <a:r>
              <a:rPr lang="en-IN" sz="1200" dirty="0"/>
              <a:t> : Actual vs predicted plot  on testing set.</a:t>
            </a:r>
          </a:p>
        </p:txBody>
      </p:sp>
      <p:sp>
        <p:nvSpPr>
          <p:cNvPr id="10" name="Rectangle 9">
            <a:extLst>
              <a:ext uri="{FF2B5EF4-FFF2-40B4-BE49-F238E27FC236}">
                <a16:creationId xmlns:a16="http://schemas.microsoft.com/office/drawing/2014/main" id="{AFEBBF46-92E2-DA59-0F76-4BA33B51F153}"/>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FAAA634-D7DE-729D-7FBA-A347D049A752}"/>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8E4655C-84E0-6F68-5ED7-7FC63A19B9F2}"/>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7" name="TextBox 16">
            <a:extLst>
              <a:ext uri="{FF2B5EF4-FFF2-40B4-BE49-F238E27FC236}">
                <a16:creationId xmlns:a16="http://schemas.microsoft.com/office/drawing/2014/main" id="{60AC1745-1A5E-D175-1C08-73C2A23DFFAA}"/>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22</a:t>
            </a:r>
          </a:p>
        </p:txBody>
      </p:sp>
      <p:sp>
        <p:nvSpPr>
          <p:cNvPr id="18" name="TextBox 17">
            <a:extLst>
              <a:ext uri="{FF2B5EF4-FFF2-40B4-BE49-F238E27FC236}">
                <a16:creationId xmlns:a16="http://schemas.microsoft.com/office/drawing/2014/main" id="{3E08A523-7BBC-D4C9-6A14-4AA696E77F7B}"/>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pic>
        <p:nvPicPr>
          <p:cNvPr id="5" name="Picture 4">
            <a:extLst>
              <a:ext uri="{FF2B5EF4-FFF2-40B4-BE49-F238E27FC236}">
                <a16:creationId xmlns:a16="http://schemas.microsoft.com/office/drawing/2014/main" id="{75E954CF-0BEC-7ABA-CD05-2ECE979C3758}"/>
              </a:ext>
            </a:extLst>
          </p:cNvPr>
          <p:cNvPicPr>
            <a:picLocks noChangeAspect="1"/>
          </p:cNvPicPr>
          <p:nvPr/>
        </p:nvPicPr>
        <p:blipFill>
          <a:blip r:embed="rId2"/>
          <a:stretch>
            <a:fillRect/>
          </a:stretch>
        </p:blipFill>
        <p:spPr>
          <a:xfrm>
            <a:off x="5715" y="2690241"/>
            <a:ext cx="7487000" cy="3221265"/>
          </a:xfrm>
          <a:prstGeom prst="rect">
            <a:avLst/>
          </a:prstGeom>
        </p:spPr>
      </p:pic>
      <p:pic>
        <p:nvPicPr>
          <p:cNvPr id="7" name="Picture 6">
            <a:extLst>
              <a:ext uri="{FF2B5EF4-FFF2-40B4-BE49-F238E27FC236}">
                <a16:creationId xmlns:a16="http://schemas.microsoft.com/office/drawing/2014/main" id="{2FB2D680-ED4B-5B12-586A-9D58380998FC}"/>
              </a:ext>
            </a:extLst>
          </p:cNvPr>
          <p:cNvPicPr>
            <a:picLocks noChangeAspect="1"/>
          </p:cNvPicPr>
          <p:nvPr/>
        </p:nvPicPr>
        <p:blipFill>
          <a:blip r:embed="rId3"/>
          <a:stretch>
            <a:fillRect/>
          </a:stretch>
        </p:blipFill>
        <p:spPr>
          <a:xfrm>
            <a:off x="7796643" y="1845457"/>
            <a:ext cx="4222637" cy="4282297"/>
          </a:xfrm>
          <a:prstGeom prst="rect">
            <a:avLst/>
          </a:prstGeom>
        </p:spPr>
      </p:pic>
    </p:spTree>
    <p:extLst>
      <p:ext uri="{BB962C8B-B14F-4D97-AF65-F5344CB8AC3E}">
        <p14:creationId xmlns:p14="http://schemas.microsoft.com/office/powerpoint/2010/main" val="375182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B79F02-6416-B5F5-EF02-D9C93B8F11E0}"/>
              </a:ext>
            </a:extLst>
          </p:cNvPr>
          <p:cNvSpPr/>
          <p:nvPr/>
        </p:nvSpPr>
        <p:spPr>
          <a:xfrm>
            <a:off x="0" y="-5407"/>
            <a:ext cx="12191999" cy="5693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77BBAC1-9CD4-3C5B-CD8A-4D4F78B56C75}"/>
              </a:ext>
            </a:extLst>
          </p:cNvPr>
          <p:cNvSpPr txBox="1"/>
          <p:nvPr/>
        </p:nvSpPr>
        <p:spPr>
          <a:xfrm>
            <a:off x="0" y="0"/>
            <a:ext cx="12652310" cy="507831"/>
          </a:xfrm>
          <a:prstGeom prst="rect">
            <a:avLst/>
          </a:prstGeom>
          <a:noFill/>
        </p:spPr>
        <p:txBody>
          <a:bodyPr wrap="square" rtlCol="0">
            <a:spAutoFit/>
          </a:bodyPr>
          <a:lstStyle/>
          <a:p>
            <a:r>
              <a:rPr lang="en-IN" sz="2700" dirty="0">
                <a:solidFill>
                  <a:schemeClr val="bg1"/>
                </a:solidFill>
              </a:rPr>
              <a:t>Results and Performance Metrics (SRU Dataset </a:t>
            </a:r>
            <a:r>
              <a:rPr lang="en-IN" sz="27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a:t>
            </a:r>
            <a:r>
              <a:rPr lang="en-IN" sz="2700" kern="100" baseline="-25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a:t>
            </a:r>
            <a:r>
              <a:rPr lang="en-IN" sz="2700" dirty="0">
                <a:solidFill>
                  <a:schemeClr val="bg1"/>
                </a:solidFill>
              </a:rPr>
              <a:t>) of RNN and LSTM Univariate </a:t>
            </a:r>
          </a:p>
        </p:txBody>
      </p:sp>
      <p:graphicFrame>
        <p:nvGraphicFramePr>
          <p:cNvPr id="9" name="Table 8">
            <a:extLst>
              <a:ext uri="{FF2B5EF4-FFF2-40B4-BE49-F238E27FC236}">
                <a16:creationId xmlns:a16="http://schemas.microsoft.com/office/drawing/2014/main" id="{B77B2347-05DF-4F0A-2788-610E0E835793}"/>
              </a:ext>
            </a:extLst>
          </p:cNvPr>
          <p:cNvGraphicFramePr>
            <a:graphicFrameLocks noGrp="1"/>
          </p:cNvGraphicFramePr>
          <p:nvPr/>
        </p:nvGraphicFramePr>
        <p:xfrm>
          <a:off x="83975" y="763409"/>
          <a:ext cx="5656427" cy="1634350"/>
        </p:xfrm>
        <a:graphic>
          <a:graphicData uri="http://schemas.openxmlformats.org/drawingml/2006/table">
            <a:tbl>
              <a:tblPr firstRow="1" bandRow="1">
                <a:tableStyleId>{5C22544A-7EE6-4342-B048-85BDC9FD1C3A}</a:tableStyleId>
              </a:tblPr>
              <a:tblGrid>
                <a:gridCol w="808061">
                  <a:extLst>
                    <a:ext uri="{9D8B030D-6E8A-4147-A177-3AD203B41FA5}">
                      <a16:colId xmlns:a16="http://schemas.microsoft.com/office/drawing/2014/main" val="1244258702"/>
                    </a:ext>
                  </a:extLst>
                </a:gridCol>
                <a:gridCol w="808061">
                  <a:extLst>
                    <a:ext uri="{9D8B030D-6E8A-4147-A177-3AD203B41FA5}">
                      <a16:colId xmlns:a16="http://schemas.microsoft.com/office/drawing/2014/main" val="3278961240"/>
                    </a:ext>
                  </a:extLst>
                </a:gridCol>
                <a:gridCol w="808061">
                  <a:extLst>
                    <a:ext uri="{9D8B030D-6E8A-4147-A177-3AD203B41FA5}">
                      <a16:colId xmlns:a16="http://schemas.microsoft.com/office/drawing/2014/main" val="4052561538"/>
                    </a:ext>
                  </a:extLst>
                </a:gridCol>
                <a:gridCol w="808061">
                  <a:extLst>
                    <a:ext uri="{9D8B030D-6E8A-4147-A177-3AD203B41FA5}">
                      <a16:colId xmlns:a16="http://schemas.microsoft.com/office/drawing/2014/main" val="3538860636"/>
                    </a:ext>
                  </a:extLst>
                </a:gridCol>
                <a:gridCol w="808061">
                  <a:extLst>
                    <a:ext uri="{9D8B030D-6E8A-4147-A177-3AD203B41FA5}">
                      <a16:colId xmlns:a16="http://schemas.microsoft.com/office/drawing/2014/main" val="137611967"/>
                    </a:ext>
                  </a:extLst>
                </a:gridCol>
                <a:gridCol w="808061">
                  <a:extLst>
                    <a:ext uri="{9D8B030D-6E8A-4147-A177-3AD203B41FA5}">
                      <a16:colId xmlns:a16="http://schemas.microsoft.com/office/drawing/2014/main" val="2139279381"/>
                    </a:ext>
                  </a:extLst>
                </a:gridCol>
                <a:gridCol w="808061">
                  <a:extLst>
                    <a:ext uri="{9D8B030D-6E8A-4147-A177-3AD203B41FA5}">
                      <a16:colId xmlns:a16="http://schemas.microsoft.com/office/drawing/2014/main" val="3991787347"/>
                    </a:ext>
                  </a:extLst>
                </a:gridCol>
              </a:tblGrid>
              <a:tr h="326870">
                <a:tc>
                  <a:txBody>
                    <a:bodyPr/>
                    <a:lstStyle/>
                    <a:p>
                      <a:endParaRPr lang="en-IN" sz="1100" dirty="0"/>
                    </a:p>
                  </a:txBody>
                  <a:tcPr/>
                </a:tc>
                <a:tc gridSpan="3">
                  <a:txBody>
                    <a:bodyPr/>
                    <a:lstStyle/>
                    <a:p>
                      <a:pPr algn="ctr"/>
                      <a:r>
                        <a:rPr lang="en-IN" sz="1100" dirty="0"/>
                        <a:t>RNN</a:t>
                      </a:r>
                    </a:p>
                  </a:txBody>
                  <a:tcPr/>
                </a:tc>
                <a:tc hMerge="1">
                  <a:txBody>
                    <a:bodyPr/>
                    <a:lstStyle/>
                    <a:p>
                      <a:endParaRPr lang="en-IN" dirty="0"/>
                    </a:p>
                  </a:txBody>
                  <a:tcPr/>
                </a:tc>
                <a:tc hMerge="1">
                  <a:txBody>
                    <a:bodyPr/>
                    <a:lstStyle/>
                    <a:p>
                      <a:endParaRPr lang="en-IN" dirty="0"/>
                    </a:p>
                  </a:txBody>
                  <a:tcPr/>
                </a:tc>
                <a:tc gridSpan="3">
                  <a:txBody>
                    <a:bodyPr/>
                    <a:lstStyle/>
                    <a:p>
                      <a:pPr algn="ctr"/>
                      <a:r>
                        <a:rPr lang="en-IN" sz="1100" dirty="0"/>
                        <a:t>LSTM</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89794664"/>
                  </a:ext>
                </a:extLst>
              </a:tr>
              <a:tr h="326870">
                <a:tc>
                  <a:txBody>
                    <a:bodyPr/>
                    <a:lstStyle/>
                    <a:p>
                      <a:pPr algn="ctr"/>
                      <a:r>
                        <a:rPr lang="en-IN" sz="1100" b="1" dirty="0"/>
                        <a:t>MSE</a:t>
                      </a:r>
                    </a:p>
                  </a:txBody>
                  <a:tcPr/>
                </a:tc>
                <a:tc>
                  <a:txBody>
                    <a:bodyPr/>
                    <a:lstStyle/>
                    <a:p>
                      <a:pPr algn="ctr"/>
                      <a:r>
                        <a:rPr lang="en-IN" sz="1100" dirty="0"/>
                        <a:t>0.00032</a:t>
                      </a:r>
                    </a:p>
                  </a:txBody>
                  <a:tcPr/>
                </a:tc>
                <a:tc>
                  <a:txBody>
                    <a:bodyPr/>
                    <a:lstStyle/>
                    <a:p>
                      <a:pPr algn="ctr"/>
                      <a:r>
                        <a:rPr lang="en-IN" sz="1100" dirty="0"/>
                        <a:t>0.00027</a:t>
                      </a:r>
                    </a:p>
                  </a:txBody>
                  <a:tcPr/>
                </a:tc>
                <a:tc>
                  <a:txBody>
                    <a:bodyPr/>
                    <a:lstStyle/>
                    <a:p>
                      <a:pPr algn="ctr"/>
                      <a:r>
                        <a:rPr lang="en-IN" sz="1100" dirty="0"/>
                        <a:t>0.00028</a:t>
                      </a:r>
                    </a:p>
                  </a:txBody>
                  <a:tcPr/>
                </a:tc>
                <a:tc>
                  <a:txBody>
                    <a:bodyPr/>
                    <a:lstStyle/>
                    <a:p>
                      <a:pPr algn="ctr"/>
                      <a:r>
                        <a:rPr lang="en-IN" sz="1100" dirty="0"/>
                        <a:t>0.0013</a:t>
                      </a:r>
                    </a:p>
                  </a:txBody>
                  <a:tcPr/>
                </a:tc>
                <a:tc>
                  <a:txBody>
                    <a:bodyPr/>
                    <a:lstStyle/>
                    <a:p>
                      <a:pPr algn="ctr"/>
                      <a:r>
                        <a:rPr lang="en-IN" sz="1100" dirty="0"/>
                        <a:t>0.0008</a:t>
                      </a:r>
                    </a:p>
                  </a:txBody>
                  <a:tcPr/>
                </a:tc>
                <a:tc>
                  <a:txBody>
                    <a:bodyPr/>
                    <a:lstStyle/>
                    <a:p>
                      <a:pPr algn="ctr"/>
                      <a:r>
                        <a:rPr lang="en-IN" sz="1100" dirty="0"/>
                        <a:t>0.0009</a:t>
                      </a:r>
                    </a:p>
                  </a:txBody>
                  <a:tcPr/>
                </a:tc>
                <a:extLst>
                  <a:ext uri="{0D108BD9-81ED-4DB2-BD59-A6C34878D82A}">
                    <a16:rowId xmlns:a16="http://schemas.microsoft.com/office/drawing/2014/main" val="1592125455"/>
                  </a:ext>
                </a:extLst>
              </a:tr>
              <a:tr h="326870">
                <a:tc>
                  <a:txBody>
                    <a:bodyPr/>
                    <a:lstStyle/>
                    <a:p>
                      <a:pPr algn="ctr"/>
                      <a:r>
                        <a:rPr lang="en-IN" sz="1100" b="1" dirty="0"/>
                        <a:t>RMSE</a:t>
                      </a:r>
                    </a:p>
                  </a:txBody>
                  <a:tcPr/>
                </a:tc>
                <a:tc>
                  <a:txBody>
                    <a:bodyPr/>
                    <a:lstStyle/>
                    <a:p>
                      <a:pPr algn="ctr"/>
                      <a:r>
                        <a:rPr lang="en-IN" sz="1100" dirty="0"/>
                        <a:t>0.01799</a:t>
                      </a:r>
                    </a:p>
                  </a:txBody>
                  <a:tcPr/>
                </a:tc>
                <a:tc>
                  <a:txBody>
                    <a:bodyPr/>
                    <a:lstStyle/>
                    <a:p>
                      <a:pPr algn="ctr"/>
                      <a:r>
                        <a:rPr lang="en-IN" sz="1100" dirty="0"/>
                        <a:t>0.01653</a:t>
                      </a:r>
                    </a:p>
                  </a:txBody>
                  <a:tcPr/>
                </a:tc>
                <a:tc>
                  <a:txBody>
                    <a:bodyPr/>
                    <a:lstStyle/>
                    <a:p>
                      <a:pPr algn="ctr"/>
                      <a:r>
                        <a:rPr lang="en-IN" sz="1100" dirty="0"/>
                        <a:t>0.01679</a:t>
                      </a:r>
                    </a:p>
                  </a:txBody>
                  <a:tcPr/>
                </a:tc>
                <a:tc>
                  <a:txBody>
                    <a:bodyPr/>
                    <a:lstStyle/>
                    <a:p>
                      <a:pPr algn="ctr"/>
                      <a:r>
                        <a:rPr lang="en-IN" sz="1100" dirty="0"/>
                        <a:t>0.0365</a:t>
                      </a:r>
                    </a:p>
                  </a:txBody>
                  <a:tcPr/>
                </a:tc>
                <a:tc>
                  <a:txBody>
                    <a:bodyPr/>
                    <a:lstStyle/>
                    <a:p>
                      <a:pPr algn="ctr"/>
                      <a:r>
                        <a:rPr lang="en-IN" sz="1100" dirty="0"/>
                        <a:t>0.0286</a:t>
                      </a:r>
                    </a:p>
                  </a:txBody>
                  <a:tcPr/>
                </a:tc>
                <a:tc>
                  <a:txBody>
                    <a:bodyPr/>
                    <a:lstStyle/>
                    <a:p>
                      <a:pPr algn="ctr"/>
                      <a:r>
                        <a:rPr lang="en-IN" sz="1100" dirty="0"/>
                        <a:t>0.0312</a:t>
                      </a:r>
                    </a:p>
                  </a:txBody>
                  <a:tcPr/>
                </a:tc>
                <a:extLst>
                  <a:ext uri="{0D108BD9-81ED-4DB2-BD59-A6C34878D82A}">
                    <a16:rowId xmlns:a16="http://schemas.microsoft.com/office/drawing/2014/main" val="3596590799"/>
                  </a:ext>
                </a:extLst>
              </a:tr>
              <a:tr h="326870">
                <a:tc>
                  <a:txBody>
                    <a:bodyPr/>
                    <a:lstStyle/>
                    <a:p>
                      <a:pPr algn="ctr"/>
                      <a:r>
                        <a:rPr lang="en-IN" sz="1100" b="1" dirty="0"/>
                        <a:t>MAE</a:t>
                      </a:r>
                    </a:p>
                  </a:txBody>
                  <a:tcPr/>
                </a:tc>
                <a:tc>
                  <a:txBody>
                    <a:bodyPr/>
                    <a:lstStyle/>
                    <a:p>
                      <a:pPr algn="ctr"/>
                      <a:r>
                        <a:rPr lang="en-IN" sz="1100" dirty="0"/>
                        <a:t>0.0122</a:t>
                      </a:r>
                    </a:p>
                  </a:txBody>
                  <a:tcPr/>
                </a:tc>
                <a:tc>
                  <a:txBody>
                    <a:bodyPr/>
                    <a:lstStyle/>
                    <a:p>
                      <a:pPr algn="ctr"/>
                      <a:r>
                        <a:rPr lang="en-IN" sz="1100" dirty="0"/>
                        <a:t>0.0119</a:t>
                      </a:r>
                    </a:p>
                  </a:txBody>
                  <a:tcPr/>
                </a:tc>
                <a:tc>
                  <a:txBody>
                    <a:bodyPr/>
                    <a:lstStyle/>
                    <a:p>
                      <a:pPr algn="ctr"/>
                      <a:r>
                        <a:rPr lang="en-IN" sz="1100" dirty="0"/>
                        <a:t>0.0129</a:t>
                      </a:r>
                    </a:p>
                  </a:txBody>
                  <a:tcPr/>
                </a:tc>
                <a:tc>
                  <a:txBody>
                    <a:bodyPr/>
                    <a:lstStyle/>
                    <a:p>
                      <a:pPr algn="ctr"/>
                      <a:r>
                        <a:rPr lang="en-IN" sz="1100" dirty="0"/>
                        <a:t>0.0233</a:t>
                      </a:r>
                    </a:p>
                  </a:txBody>
                  <a:tcPr/>
                </a:tc>
                <a:tc>
                  <a:txBody>
                    <a:bodyPr/>
                    <a:lstStyle/>
                    <a:p>
                      <a:pPr algn="ctr"/>
                      <a:r>
                        <a:rPr lang="en-IN" sz="1100" dirty="0"/>
                        <a:t>0.0210</a:t>
                      </a:r>
                    </a:p>
                  </a:txBody>
                  <a:tcPr/>
                </a:tc>
                <a:tc>
                  <a:txBody>
                    <a:bodyPr/>
                    <a:lstStyle/>
                    <a:p>
                      <a:pPr algn="ctr"/>
                      <a:r>
                        <a:rPr lang="en-IN" sz="1100" dirty="0"/>
                        <a:t>0.0230</a:t>
                      </a:r>
                    </a:p>
                  </a:txBody>
                  <a:tcPr/>
                </a:tc>
                <a:extLst>
                  <a:ext uri="{0D108BD9-81ED-4DB2-BD59-A6C34878D82A}">
                    <a16:rowId xmlns:a16="http://schemas.microsoft.com/office/drawing/2014/main" val="3523468758"/>
                  </a:ext>
                </a:extLst>
              </a:tr>
              <a:tr h="326870">
                <a:tc>
                  <a:txBody>
                    <a:bodyPr/>
                    <a:lstStyle/>
                    <a:p>
                      <a:endParaRPr lang="en-IN" sz="1100" dirty="0"/>
                    </a:p>
                  </a:txBody>
                  <a:tcPr/>
                </a:tc>
                <a:tc>
                  <a:txBody>
                    <a:bodyPr/>
                    <a:lstStyle/>
                    <a:p>
                      <a:pPr algn="ctr"/>
                      <a:r>
                        <a:rPr lang="en-IN" sz="1100" b="1" dirty="0"/>
                        <a:t>Training</a:t>
                      </a:r>
                    </a:p>
                  </a:txBody>
                  <a:tcPr/>
                </a:tc>
                <a:tc>
                  <a:txBody>
                    <a:bodyPr/>
                    <a:lstStyle/>
                    <a:p>
                      <a:pPr algn="ctr"/>
                      <a:r>
                        <a:rPr lang="en-IN" sz="1100" b="1" dirty="0"/>
                        <a:t>Validation</a:t>
                      </a:r>
                    </a:p>
                  </a:txBody>
                  <a:tcPr/>
                </a:tc>
                <a:tc>
                  <a:txBody>
                    <a:bodyPr/>
                    <a:lstStyle/>
                    <a:p>
                      <a:pPr algn="ctr"/>
                      <a:r>
                        <a:rPr lang="en-IN" sz="1100" b="1" dirty="0"/>
                        <a:t>Testing</a:t>
                      </a:r>
                    </a:p>
                  </a:txBody>
                  <a:tcPr/>
                </a:tc>
                <a:tc>
                  <a:txBody>
                    <a:bodyPr/>
                    <a:lstStyle/>
                    <a:p>
                      <a:pPr algn="ctr"/>
                      <a:r>
                        <a:rPr lang="en-IN" sz="1100" b="1" dirty="0"/>
                        <a:t>Training</a:t>
                      </a:r>
                    </a:p>
                  </a:txBody>
                  <a:tcPr/>
                </a:tc>
                <a:tc>
                  <a:txBody>
                    <a:bodyPr/>
                    <a:lstStyle/>
                    <a:p>
                      <a:pPr algn="ctr"/>
                      <a:r>
                        <a:rPr lang="en-IN" sz="1100" b="1" dirty="0"/>
                        <a:t>Validation</a:t>
                      </a:r>
                    </a:p>
                  </a:txBody>
                  <a:tcPr/>
                </a:tc>
                <a:tc>
                  <a:txBody>
                    <a:bodyPr/>
                    <a:lstStyle/>
                    <a:p>
                      <a:pPr algn="ctr"/>
                      <a:r>
                        <a:rPr lang="en-IN" sz="1100" b="1" dirty="0"/>
                        <a:t>Testing</a:t>
                      </a:r>
                    </a:p>
                  </a:txBody>
                  <a:tcPr/>
                </a:tc>
                <a:extLst>
                  <a:ext uri="{0D108BD9-81ED-4DB2-BD59-A6C34878D82A}">
                    <a16:rowId xmlns:a16="http://schemas.microsoft.com/office/drawing/2014/main" val="3550424538"/>
                  </a:ext>
                </a:extLst>
              </a:tr>
            </a:tbl>
          </a:graphicData>
        </a:graphic>
      </p:graphicFrame>
      <p:sp>
        <p:nvSpPr>
          <p:cNvPr id="10" name="Rectangle 9">
            <a:extLst>
              <a:ext uri="{FF2B5EF4-FFF2-40B4-BE49-F238E27FC236}">
                <a16:creationId xmlns:a16="http://schemas.microsoft.com/office/drawing/2014/main" id="{8B2AF9F9-7B90-E07E-2304-47F8C676EDAA}"/>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23E26F1-1426-F89E-C0F9-84EBE11DB2AC}"/>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976AF79-5EB1-EF0D-E0E4-0663779A3D17}"/>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7" name="TextBox 16">
            <a:extLst>
              <a:ext uri="{FF2B5EF4-FFF2-40B4-BE49-F238E27FC236}">
                <a16:creationId xmlns:a16="http://schemas.microsoft.com/office/drawing/2014/main" id="{63DB171E-7008-A9DF-8ADE-FA8DD90666A1}"/>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23</a:t>
            </a:r>
          </a:p>
        </p:txBody>
      </p:sp>
      <p:sp>
        <p:nvSpPr>
          <p:cNvPr id="18" name="TextBox 17">
            <a:extLst>
              <a:ext uri="{FF2B5EF4-FFF2-40B4-BE49-F238E27FC236}">
                <a16:creationId xmlns:a16="http://schemas.microsoft.com/office/drawing/2014/main" id="{040EA0C5-CB75-679E-E275-903E1B623E6C}"/>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pic>
        <p:nvPicPr>
          <p:cNvPr id="5" name="Picture 4">
            <a:extLst>
              <a:ext uri="{FF2B5EF4-FFF2-40B4-BE49-F238E27FC236}">
                <a16:creationId xmlns:a16="http://schemas.microsoft.com/office/drawing/2014/main" id="{F05523AB-B936-D708-C2A5-6583AF2D36A6}"/>
              </a:ext>
            </a:extLst>
          </p:cNvPr>
          <p:cNvPicPr>
            <a:picLocks noChangeAspect="1"/>
          </p:cNvPicPr>
          <p:nvPr/>
        </p:nvPicPr>
        <p:blipFill>
          <a:blip r:embed="rId2"/>
          <a:stretch>
            <a:fillRect/>
          </a:stretch>
        </p:blipFill>
        <p:spPr>
          <a:xfrm>
            <a:off x="38245" y="2755396"/>
            <a:ext cx="7393151" cy="3160171"/>
          </a:xfrm>
          <a:prstGeom prst="rect">
            <a:avLst/>
          </a:prstGeom>
        </p:spPr>
      </p:pic>
      <p:sp>
        <p:nvSpPr>
          <p:cNvPr id="6" name="TextBox 5">
            <a:extLst>
              <a:ext uri="{FF2B5EF4-FFF2-40B4-BE49-F238E27FC236}">
                <a16:creationId xmlns:a16="http://schemas.microsoft.com/office/drawing/2014/main" id="{A614BDB4-AD79-DFF4-967C-5EEB0D002E11}"/>
              </a:ext>
            </a:extLst>
          </p:cNvPr>
          <p:cNvSpPr txBox="1"/>
          <p:nvPr/>
        </p:nvSpPr>
        <p:spPr>
          <a:xfrm>
            <a:off x="2329222" y="6075931"/>
            <a:ext cx="3306995" cy="276999"/>
          </a:xfrm>
          <a:prstGeom prst="rect">
            <a:avLst/>
          </a:prstGeom>
          <a:noFill/>
        </p:spPr>
        <p:txBody>
          <a:bodyPr wrap="square" rtlCol="0">
            <a:spAutoFit/>
          </a:bodyPr>
          <a:lstStyle/>
          <a:p>
            <a:r>
              <a:rPr lang="en-IN" sz="1200" dirty="0">
                <a:solidFill>
                  <a:schemeClr val="accent1"/>
                </a:solidFill>
              </a:rPr>
              <a:t>Figure</a:t>
            </a:r>
            <a:r>
              <a:rPr lang="en-IN" sz="1200" dirty="0"/>
              <a:t> : Actual vs predicted plot  on testing set.</a:t>
            </a:r>
          </a:p>
        </p:txBody>
      </p:sp>
      <p:pic>
        <p:nvPicPr>
          <p:cNvPr id="8" name="Picture 7">
            <a:extLst>
              <a:ext uri="{FF2B5EF4-FFF2-40B4-BE49-F238E27FC236}">
                <a16:creationId xmlns:a16="http://schemas.microsoft.com/office/drawing/2014/main" id="{69E972D4-2F4A-B3C0-9044-7023223255EB}"/>
              </a:ext>
            </a:extLst>
          </p:cNvPr>
          <p:cNvPicPr>
            <a:picLocks noChangeAspect="1"/>
          </p:cNvPicPr>
          <p:nvPr/>
        </p:nvPicPr>
        <p:blipFill>
          <a:blip r:embed="rId3"/>
          <a:stretch>
            <a:fillRect/>
          </a:stretch>
        </p:blipFill>
        <p:spPr>
          <a:xfrm>
            <a:off x="7596726" y="1597408"/>
            <a:ext cx="4381913" cy="4478523"/>
          </a:xfrm>
          <a:prstGeom prst="rect">
            <a:avLst/>
          </a:prstGeom>
        </p:spPr>
      </p:pic>
    </p:spTree>
    <p:extLst>
      <p:ext uri="{BB962C8B-B14F-4D97-AF65-F5344CB8AC3E}">
        <p14:creationId xmlns:p14="http://schemas.microsoft.com/office/powerpoint/2010/main" val="329175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FD5342-BA41-23FF-D2C6-364B2FE47BB9}"/>
              </a:ext>
            </a:extLst>
          </p:cNvPr>
          <p:cNvSpPr/>
          <p:nvPr/>
        </p:nvSpPr>
        <p:spPr>
          <a:xfrm>
            <a:off x="0" y="-5407"/>
            <a:ext cx="12191999" cy="5693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D2403A4-11D8-A5F5-CB23-E1848A6D3E38}"/>
              </a:ext>
            </a:extLst>
          </p:cNvPr>
          <p:cNvSpPr txBox="1"/>
          <p:nvPr/>
        </p:nvSpPr>
        <p:spPr>
          <a:xfrm>
            <a:off x="0" y="0"/>
            <a:ext cx="12652310" cy="523220"/>
          </a:xfrm>
          <a:prstGeom prst="rect">
            <a:avLst/>
          </a:prstGeom>
          <a:noFill/>
        </p:spPr>
        <p:txBody>
          <a:bodyPr wrap="square" rtlCol="0">
            <a:spAutoFit/>
          </a:bodyPr>
          <a:lstStyle/>
          <a:p>
            <a:r>
              <a:rPr lang="en-IN" sz="2700" dirty="0">
                <a:solidFill>
                  <a:schemeClr val="bg1"/>
                </a:solidFill>
              </a:rPr>
              <a:t>Results and Performance Metrics (Debutanizer Dataset) of RNN and LSTM Univariate </a:t>
            </a:r>
          </a:p>
        </p:txBody>
      </p:sp>
      <p:graphicFrame>
        <p:nvGraphicFramePr>
          <p:cNvPr id="9" name="Table 8">
            <a:extLst>
              <a:ext uri="{FF2B5EF4-FFF2-40B4-BE49-F238E27FC236}">
                <a16:creationId xmlns:a16="http://schemas.microsoft.com/office/drawing/2014/main" id="{D37E8BBC-AA48-8143-793C-3662CDD60120}"/>
              </a:ext>
            </a:extLst>
          </p:cNvPr>
          <p:cNvGraphicFramePr>
            <a:graphicFrameLocks noGrp="1"/>
          </p:cNvGraphicFramePr>
          <p:nvPr>
            <p:extLst>
              <p:ext uri="{D42A27DB-BD31-4B8C-83A1-F6EECF244321}">
                <p14:modId xmlns:p14="http://schemas.microsoft.com/office/powerpoint/2010/main" val="2724765098"/>
              </p:ext>
            </p:extLst>
          </p:nvPr>
        </p:nvGraphicFramePr>
        <p:xfrm>
          <a:off x="83975" y="763409"/>
          <a:ext cx="5656427" cy="1634350"/>
        </p:xfrm>
        <a:graphic>
          <a:graphicData uri="http://schemas.openxmlformats.org/drawingml/2006/table">
            <a:tbl>
              <a:tblPr firstRow="1" bandRow="1">
                <a:tableStyleId>{5C22544A-7EE6-4342-B048-85BDC9FD1C3A}</a:tableStyleId>
              </a:tblPr>
              <a:tblGrid>
                <a:gridCol w="808061">
                  <a:extLst>
                    <a:ext uri="{9D8B030D-6E8A-4147-A177-3AD203B41FA5}">
                      <a16:colId xmlns:a16="http://schemas.microsoft.com/office/drawing/2014/main" val="1244258702"/>
                    </a:ext>
                  </a:extLst>
                </a:gridCol>
                <a:gridCol w="808061">
                  <a:extLst>
                    <a:ext uri="{9D8B030D-6E8A-4147-A177-3AD203B41FA5}">
                      <a16:colId xmlns:a16="http://schemas.microsoft.com/office/drawing/2014/main" val="3278961240"/>
                    </a:ext>
                  </a:extLst>
                </a:gridCol>
                <a:gridCol w="808061">
                  <a:extLst>
                    <a:ext uri="{9D8B030D-6E8A-4147-A177-3AD203B41FA5}">
                      <a16:colId xmlns:a16="http://schemas.microsoft.com/office/drawing/2014/main" val="4052561538"/>
                    </a:ext>
                  </a:extLst>
                </a:gridCol>
                <a:gridCol w="808061">
                  <a:extLst>
                    <a:ext uri="{9D8B030D-6E8A-4147-A177-3AD203B41FA5}">
                      <a16:colId xmlns:a16="http://schemas.microsoft.com/office/drawing/2014/main" val="3538860636"/>
                    </a:ext>
                  </a:extLst>
                </a:gridCol>
                <a:gridCol w="808061">
                  <a:extLst>
                    <a:ext uri="{9D8B030D-6E8A-4147-A177-3AD203B41FA5}">
                      <a16:colId xmlns:a16="http://schemas.microsoft.com/office/drawing/2014/main" val="137611967"/>
                    </a:ext>
                  </a:extLst>
                </a:gridCol>
                <a:gridCol w="808061">
                  <a:extLst>
                    <a:ext uri="{9D8B030D-6E8A-4147-A177-3AD203B41FA5}">
                      <a16:colId xmlns:a16="http://schemas.microsoft.com/office/drawing/2014/main" val="2139279381"/>
                    </a:ext>
                  </a:extLst>
                </a:gridCol>
                <a:gridCol w="808061">
                  <a:extLst>
                    <a:ext uri="{9D8B030D-6E8A-4147-A177-3AD203B41FA5}">
                      <a16:colId xmlns:a16="http://schemas.microsoft.com/office/drawing/2014/main" val="3991787347"/>
                    </a:ext>
                  </a:extLst>
                </a:gridCol>
              </a:tblGrid>
              <a:tr h="326870">
                <a:tc>
                  <a:txBody>
                    <a:bodyPr/>
                    <a:lstStyle/>
                    <a:p>
                      <a:endParaRPr lang="en-IN" sz="1100" dirty="0"/>
                    </a:p>
                  </a:txBody>
                  <a:tcPr/>
                </a:tc>
                <a:tc gridSpan="3">
                  <a:txBody>
                    <a:bodyPr/>
                    <a:lstStyle/>
                    <a:p>
                      <a:pPr algn="ctr"/>
                      <a:r>
                        <a:rPr lang="en-IN" sz="1100" dirty="0"/>
                        <a:t>RNN</a:t>
                      </a:r>
                    </a:p>
                  </a:txBody>
                  <a:tcPr/>
                </a:tc>
                <a:tc hMerge="1">
                  <a:txBody>
                    <a:bodyPr/>
                    <a:lstStyle/>
                    <a:p>
                      <a:endParaRPr lang="en-IN" dirty="0"/>
                    </a:p>
                  </a:txBody>
                  <a:tcPr/>
                </a:tc>
                <a:tc hMerge="1">
                  <a:txBody>
                    <a:bodyPr/>
                    <a:lstStyle/>
                    <a:p>
                      <a:endParaRPr lang="en-IN" dirty="0"/>
                    </a:p>
                  </a:txBody>
                  <a:tcPr/>
                </a:tc>
                <a:tc gridSpan="3">
                  <a:txBody>
                    <a:bodyPr/>
                    <a:lstStyle/>
                    <a:p>
                      <a:pPr algn="ctr"/>
                      <a:r>
                        <a:rPr lang="en-IN" sz="1100" dirty="0"/>
                        <a:t>LSTM</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89794664"/>
                  </a:ext>
                </a:extLst>
              </a:tr>
              <a:tr h="326870">
                <a:tc>
                  <a:txBody>
                    <a:bodyPr/>
                    <a:lstStyle/>
                    <a:p>
                      <a:pPr algn="ctr"/>
                      <a:r>
                        <a:rPr lang="en-IN" sz="1100" b="1" dirty="0"/>
                        <a:t>MSE</a:t>
                      </a:r>
                    </a:p>
                  </a:txBody>
                  <a:tcPr/>
                </a:tc>
                <a:tc>
                  <a:txBody>
                    <a:bodyPr/>
                    <a:lstStyle/>
                    <a:p>
                      <a:pPr algn="ctr"/>
                      <a:r>
                        <a:rPr lang="en-IN" sz="1100" dirty="0"/>
                        <a:t>0.0018</a:t>
                      </a:r>
                    </a:p>
                  </a:txBody>
                  <a:tcPr/>
                </a:tc>
                <a:tc>
                  <a:txBody>
                    <a:bodyPr/>
                    <a:lstStyle/>
                    <a:p>
                      <a:pPr algn="ctr"/>
                      <a:r>
                        <a:rPr lang="en-IN" sz="1100" dirty="0"/>
                        <a:t>0.00256</a:t>
                      </a:r>
                    </a:p>
                  </a:txBody>
                  <a:tcPr/>
                </a:tc>
                <a:tc>
                  <a:txBody>
                    <a:bodyPr/>
                    <a:lstStyle/>
                    <a:p>
                      <a:pPr algn="ctr"/>
                      <a:r>
                        <a:rPr lang="en-IN" sz="1100" dirty="0"/>
                        <a:t>0.0046</a:t>
                      </a:r>
                    </a:p>
                  </a:txBody>
                  <a:tcPr/>
                </a:tc>
                <a:tc>
                  <a:txBody>
                    <a:bodyPr/>
                    <a:lstStyle/>
                    <a:p>
                      <a:pPr algn="ctr"/>
                      <a:r>
                        <a:rPr lang="en-IN" sz="1100" dirty="0"/>
                        <a:t>0.00038</a:t>
                      </a:r>
                    </a:p>
                  </a:txBody>
                  <a:tcPr/>
                </a:tc>
                <a:tc>
                  <a:txBody>
                    <a:bodyPr/>
                    <a:lstStyle/>
                    <a:p>
                      <a:pPr algn="ctr"/>
                      <a:r>
                        <a:rPr lang="en-IN" sz="1100" dirty="0"/>
                        <a:t>0.00054</a:t>
                      </a:r>
                    </a:p>
                  </a:txBody>
                  <a:tcPr/>
                </a:tc>
                <a:tc>
                  <a:txBody>
                    <a:bodyPr/>
                    <a:lstStyle/>
                    <a:p>
                      <a:pPr algn="ctr"/>
                      <a:r>
                        <a:rPr lang="en-IN" sz="1100" dirty="0"/>
                        <a:t>0.0007</a:t>
                      </a:r>
                    </a:p>
                  </a:txBody>
                  <a:tcPr/>
                </a:tc>
                <a:extLst>
                  <a:ext uri="{0D108BD9-81ED-4DB2-BD59-A6C34878D82A}">
                    <a16:rowId xmlns:a16="http://schemas.microsoft.com/office/drawing/2014/main" val="1592125455"/>
                  </a:ext>
                </a:extLst>
              </a:tr>
              <a:tr h="326870">
                <a:tc>
                  <a:txBody>
                    <a:bodyPr/>
                    <a:lstStyle/>
                    <a:p>
                      <a:pPr algn="ctr"/>
                      <a:r>
                        <a:rPr lang="en-IN" sz="1100" b="1" dirty="0"/>
                        <a:t>RMSE</a:t>
                      </a:r>
                    </a:p>
                  </a:txBody>
                  <a:tcPr/>
                </a:tc>
                <a:tc>
                  <a:txBody>
                    <a:bodyPr/>
                    <a:lstStyle/>
                    <a:p>
                      <a:pPr algn="ctr"/>
                      <a:r>
                        <a:rPr lang="en-IN" sz="1100" dirty="0"/>
                        <a:t>0.04258</a:t>
                      </a:r>
                    </a:p>
                  </a:txBody>
                  <a:tcPr/>
                </a:tc>
                <a:tc>
                  <a:txBody>
                    <a:bodyPr/>
                    <a:lstStyle/>
                    <a:p>
                      <a:pPr algn="ctr"/>
                      <a:r>
                        <a:rPr lang="en-IN" sz="1100" dirty="0"/>
                        <a:t>0.0506</a:t>
                      </a:r>
                    </a:p>
                  </a:txBody>
                  <a:tcPr/>
                </a:tc>
                <a:tc>
                  <a:txBody>
                    <a:bodyPr/>
                    <a:lstStyle/>
                    <a:p>
                      <a:pPr algn="ctr"/>
                      <a:r>
                        <a:rPr lang="en-IN" sz="1100" dirty="0"/>
                        <a:t>0.068</a:t>
                      </a:r>
                    </a:p>
                  </a:txBody>
                  <a:tcPr/>
                </a:tc>
                <a:tc>
                  <a:txBody>
                    <a:bodyPr/>
                    <a:lstStyle/>
                    <a:p>
                      <a:pPr algn="ctr"/>
                      <a:r>
                        <a:rPr lang="en-IN" sz="1100" dirty="0"/>
                        <a:t>0.0196</a:t>
                      </a:r>
                    </a:p>
                  </a:txBody>
                  <a:tcPr/>
                </a:tc>
                <a:tc>
                  <a:txBody>
                    <a:bodyPr/>
                    <a:lstStyle/>
                    <a:p>
                      <a:pPr algn="ctr"/>
                      <a:r>
                        <a:rPr lang="en-IN" sz="1100" dirty="0"/>
                        <a:t>0.0233</a:t>
                      </a:r>
                    </a:p>
                  </a:txBody>
                  <a:tcPr/>
                </a:tc>
                <a:tc>
                  <a:txBody>
                    <a:bodyPr/>
                    <a:lstStyle/>
                    <a:p>
                      <a:pPr algn="ctr"/>
                      <a:r>
                        <a:rPr lang="en-IN" sz="1100" dirty="0"/>
                        <a:t>0.0269</a:t>
                      </a:r>
                    </a:p>
                  </a:txBody>
                  <a:tcPr/>
                </a:tc>
                <a:extLst>
                  <a:ext uri="{0D108BD9-81ED-4DB2-BD59-A6C34878D82A}">
                    <a16:rowId xmlns:a16="http://schemas.microsoft.com/office/drawing/2014/main" val="3596590799"/>
                  </a:ext>
                </a:extLst>
              </a:tr>
              <a:tr h="326870">
                <a:tc>
                  <a:txBody>
                    <a:bodyPr/>
                    <a:lstStyle/>
                    <a:p>
                      <a:pPr algn="ctr"/>
                      <a:r>
                        <a:rPr lang="en-IN" sz="1100" b="1" dirty="0"/>
                        <a:t>MAE</a:t>
                      </a:r>
                    </a:p>
                  </a:txBody>
                  <a:tcPr/>
                </a:tc>
                <a:tc>
                  <a:txBody>
                    <a:bodyPr/>
                    <a:lstStyle/>
                    <a:p>
                      <a:pPr algn="ctr"/>
                      <a:r>
                        <a:rPr lang="en-IN" sz="1100" dirty="0"/>
                        <a:t>0.0283</a:t>
                      </a:r>
                    </a:p>
                  </a:txBody>
                  <a:tcPr/>
                </a:tc>
                <a:tc>
                  <a:txBody>
                    <a:bodyPr/>
                    <a:lstStyle/>
                    <a:p>
                      <a:pPr algn="ctr"/>
                      <a:r>
                        <a:rPr lang="en-IN" sz="1100" dirty="0"/>
                        <a:t>0.034</a:t>
                      </a:r>
                    </a:p>
                  </a:txBody>
                  <a:tcPr/>
                </a:tc>
                <a:tc>
                  <a:txBody>
                    <a:bodyPr/>
                    <a:lstStyle/>
                    <a:p>
                      <a:pPr algn="ctr"/>
                      <a:r>
                        <a:rPr lang="en-IN" sz="1100" dirty="0"/>
                        <a:t>0.0545</a:t>
                      </a:r>
                    </a:p>
                  </a:txBody>
                  <a:tcPr/>
                </a:tc>
                <a:tc>
                  <a:txBody>
                    <a:bodyPr/>
                    <a:lstStyle/>
                    <a:p>
                      <a:pPr algn="ctr"/>
                      <a:r>
                        <a:rPr lang="en-IN" sz="1100" dirty="0"/>
                        <a:t>0..0137</a:t>
                      </a:r>
                    </a:p>
                  </a:txBody>
                  <a:tcPr/>
                </a:tc>
                <a:tc>
                  <a:txBody>
                    <a:bodyPr/>
                    <a:lstStyle/>
                    <a:p>
                      <a:pPr algn="ctr"/>
                      <a:r>
                        <a:rPr lang="en-IN" sz="1100" dirty="0"/>
                        <a:t>0.0143</a:t>
                      </a:r>
                    </a:p>
                  </a:txBody>
                  <a:tcPr/>
                </a:tc>
                <a:tc>
                  <a:txBody>
                    <a:bodyPr/>
                    <a:lstStyle/>
                    <a:p>
                      <a:pPr algn="ctr"/>
                      <a:r>
                        <a:rPr lang="en-IN" sz="1100" dirty="0"/>
                        <a:t>0.0205</a:t>
                      </a:r>
                    </a:p>
                  </a:txBody>
                  <a:tcPr/>
                </a:tc>
                <a:extLst>
                  <a:ext uri="{0D108BD9-81ED-4DB2-BD59-A6C34878D82A}">
                    <a16:rowId xmlns:a16="http://schemas.microsoft.com/office/drawing/2014/main" val="3523468758"/>
                  </a:ext>
                </a:extLst>
              </a:tr>
              <a:tr h="326870">
                <a:tc>
                  <a:txBody>
                    <a:bodyPr/>
                    <a:lstStyle/>
                    <a:p>
                      <a:endParaRPr lang="en-IN" sz="1100" dirty="0"/>
                    </a:p>
                  </a:txBody>
                  <a:tcPr/>
                </a:tc>
                <a:tc>
                  <a:txBody>
                    <a:bodyPr/>
                    <a:lstStyle/>
                    <a:p>
                      <a:pPr algn="ctr"/>
                      <a:r>
                        <a:rPr lang="en-IN" sz="1100" b="1" dirty="0"/>
                        <a:t>Training</a:t>
                      </a:r>
                    </a:p>
                  </a:txBody>
                  <a:tcPr/>
                </a:tc>
                <a:tc>
                  <a:txBody>
                    <a:bodyPr/>
                    <a:lstStyle/>
                    <a:p>
                      <a:pPr algn="ctr"/>
                      <a:r>
                        <a:rPr lang="en-IN" sz="1100" b="1" dirty="0"/>
                        <a:t>Validation</a:t>
                      </a:r>
                    </a:p>
                  </a:txBody>
                  <a:tcPr/>
                </a:tc>
                <a:tc>
                  <a:txBody>
                    <a:bodyPr/>
                    <a:lstStyle/>
                    <a:p>
                      <a:pPr algn="ctr"/>
                      <a:r>
                        <a:rPr lang="en-IN" sz="1100" b="1" dirty="0"/>
                        <a:t>Testing</a:t>
                      </a:r>
                    </a:p>
                  </a:txBody>
                  <a:tcPr/>
                </a:tc>
                <a:tc>
                  <a:txBody>
                    <a:bodyPr/>
                    <a:lstStyle/>
                    <a:p>
                      <a:pPr algn="ctr"/>
                      <a:r>
                        <a:rPr lang="en-IN" sz="1100" b="1" dirty="0"/>
                        <a:t>Training</a:t>
                      </a:r>
                    </a:p>
                  </a:txBody>
                  <a:tcPr/>
                </a:tc>
                <a:tc>
                  <a:txBody>
                    <a:bodyPr/>
                    <a:lstStyle/>
                    <a:p>
                      <a:pPr algn="ctr"/>
                      <a:r>
                        <a:rPr lang="en-IN" sz="1100" b="1" dirty="0"/>
                        <a:t>Validation</a:t>
                      </a:r>
                    </a:p>
                  </a:txBody>
                  <a:tcPr/>
                </a:tc>
                <a:tc>
                  <a:txBody>
                    <a:bodyPr/>
                    <a:lstStyle/>
                    <a:p>
                      <a:pPr algn="ctr"/>
                      <a:r>
                        <a:rPr lang="en-IN" sz="1100" b="1" dirty="0"/>
                        <a:t>Testing</a:t>
                      </a:r>
                    </a:p>
                  </a:txBody>
                  <a:tcPr/>
                </a:tc>
                <a:extLst>
                  <a:ext uri="{0D108BD9-81ED-4DB2-BD59-A6C34878D82A}">
                    <a16:rowId xmlns:a16="http://schemas.microsoft.com/office/drawing/2014/main" val="3550424538"/>
                  </a:ext>
                </a:extLst>
              </a:tr>
            </a:tbl>
          </a:graphicData>
        </a:graphic>
      </p:graphicFrame>
      <p:sp>
        <p:nvSpPr>
          <p:cNvPr id="10" name="Rectangle 9">
            <a:extLst>
              <a:ext uri="{FF2B5EF4-FFF2-40B4-BE49-F238E27FC236}">
                <a16:creationId xmlns:a16="http://schemas.microsoft.com/office/drawing/2014/main" id="{00C1D46E-D40B-EF30-ADE5-73DA2D8AF4D8}"/>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575EC6B-9007-846D-0FDC-31300F416695}"/>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91FF0D7-6634-A419-A349-148D04552831}"/>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7" name="TextBox 16">
            <a:extLst>
              <a:ext uri="{FF2B5EF4-FFF2-40B4-BE49-F238E27FC236}">
                <a16:creationId xmlns:a16="http://schemas.microsoft.com/office/drawing/2014/main" id="{EC68A4B5-DDBF-F6EF-D010-91E188E92879}"/>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24</a:t>
            </a:r>
          </a:p>
        </p:txBody>
      </p:sp>
      <p:sp>
        <p:nvSpPr>
          <p:cNvPr id="18" name="TextBox 17">
            <a:extLst>
              <a:ext uri="{FF2B5EF4-FFF2-40B4-BE49-F238E27FC236}">
                <a16:creationId xmlns:a16="http://schemas.microsoft.com/office/drawing/2014/main" id="{BC134189-ACBB-FA62-3055-52B37D65EC76}"/>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pic>
        <p:nvPicPr>
          <p:cNvPr id="5" name="Picture 4">
            <a:extLst>
              <a:ext uri="{FF2B5EF4-FFF2-40B4-BE49-F238E27FC236}">
                <a16:creationId xmlns:a16="http://schemas.microsoft.com/office/drawing/2014/main" id="{E5E76806-AF7B-A04D-82E8-E251064779D6}"/>
              </a:ext>
            </a:extLst>
          </p:cNvPr>
          <p:cNvPicPr>
            <a:picLocks noChangeAspect="1"/>
          </p:cNvPicPr>
          <p:nvPr/>
        </p:nvPicPr>
        <p:blipFill>
          <a:blip r:embed="rId2"/>
          <a:stretch>
            <a:fillRect/>
          </a:stretch>
        </p:blipFill>
        <p:spPr>
          <a:xfrm>
            <a:off x="7572281" y="1641115"/>
            <a:ext cx="4457159" cy="4534370"/>
          </a:xfrm>
          <a:prstGeom prst="rect">
            <a:avLst/>
          </a:prstGeom>
        </p:spPr>
      </p:pic>
      <p:pic>
        <p:nvPicPr>
          <p:cNvPr id="7" name="Picture 6">
            <a:extLst>
              <a:ext uri="{FF2B5EF4-FFF2-40B4-BE49-F238E27FC236}">
                <a16:creationId xmlns:a16="http://schemas.microsoft.com/office/drawing/2014/main" id="{BE2C3607-413D-5107-AC2E-3EBF5A650A58}"/>
              </a:ext>
            </a:extLst>
          </p:cNvPr>
          <p:cNvPicPr>
            <a:picLocks noChangeAspect="1"/>
          </p:cNvPicPr>
          <p:nvPr/>
        </p:nvPicPr>
        <p:blipFill>
          <a:blip r:embed="rId3"/>
          <a:stretch>
            <a:fillRect/>
          </a:stretch>
        </p:blipFill>
        <p:spPr>
          <a:xfrm>
            <a:off x="-1" y="3074277"/>
            <a:ext cx="7180305" cy="2933331"/>
          </a:xfrm>
          <a:prstGeom prst="rect">
            <a:avLst/>
          </a:prstGeom>
        </p:spPr>
      </p:pic>
      <p:sp>
        <p:nvSpPr>
          <p:cNvPr id="8" name="TextBox 7">
            <a:extLst>
              <a:ext uri="{FF2B5EF4-FFF2-40B4-BE49-F238E27FC236}">
                <a16:creationId xmlns:a16="http://schemas.microsoft.com/office/drawing/2014/main" id="{A335656D-F47F-B3BF-289A-9DAEDC7F89CC}"/>
              </a:ext>
            </a:extLst>
          </p:cNvPr>
          <p:cNvSpPr txBox="1"/>
          <p:nvPr/>
        </p:nvSpPr>
        <p:spPr>
          <a:xfrm>
            <a:off x="2528106" y="6175484"/>
            <a:ext cx="3160585" cy="276999"/>
          </a:xfrm>
          <a:prstGeom prst="rect">
            <a:avLst/>
          </a:prstGeom>
          <a:noFill/>
        </p:spPr>
        <p:txBody>
          <a:bodyPr wrap="square" rtlCol="0">
            <a:spAutoFit/>
          </a:bodyPr>
          <a:lstStyle/>
          <a:p>
            <a:r>
              <a:rPr lang="en-IN" sz="1200" dirty="0">
                <a:solidFill>
                  <a:schemeClr val="accent1"/>
                </a:solidFill>
              </a:rPr>
              <a:t>Figure</a:t>
            </a:r>
            <a:r>
              <a:rPr lang="en-IN" sz="1200" dirty="0"/>
              <a:t>: Actual vs predicted plot on testing set.</a:t>
            </a:r>
          </a:p>
        </p:txBody>
      </p:sp>
    </p:spTree>
    <p:extLst>
      <p:ext uri="{BB962C8B-B14F-4D97-AF65-F5344CB8AC3E}">
        <p14:creationId xmlns:p14="http://schemas.microsoft.com/office/powerpoint/2010/main" val="2762290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BD9CC6-16F8-CD64-1FF2-C29461D5C098}"/>
              </a:ext>
            </a:extLst>
          </p:cNvPr>
          <p:cNvSpPr/>
          <p:nvPr/>
        </p:nvSpPr>
        <p:spPr>
          <a:xfrm>
            <a:off x="1" y="-2032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B301FF0-372E-70CB-F235-1332A785C3AC}"/>
              </a:ext>
            </a:extLst>
          </p:cNvPr>
          <p:cNvSpPr txBox="1"/>
          <p:nvPr/>
        </p:nvSpPr>
        <p:spPr>
          <a:xfrm>
            <a:off x="21658" y="45778"/>
            <a:ext cx="9912635" cy="569387"/>
          </a:xfrm>
          <a:prstGeom prst="rect">
            <a:avLst/>
          </a:prstGeom>
          <a:noFill/>
        </p:spPr>
        <p:txBody>
          <a:bodyPr wrap="square" rtlCol="0">
            <a:spAutoFit/>
          </a:bodyPr>
          <a:lstStyle/>
          <a:p>
            <a:r>
              <a:rPr lang="en-US" sz="3100" dirty="0">
                <a:solidFill>
                  <a:schemeClr val="bg1"/>
                </a:solidFill>
              </a:rPr>
              <a:t>D</a:t>
            </a:r>
            <a:r>
              <a:rPr lang="en-IN" sz="3100" dirty="0">
                <a:solidFill>
                  <a:schemeClr val="bg1"/>
                </a:solidFill>
              </a:rPr>
              <a:t>iscussions</a:t>
            </a:r>
          </a:p>
        </p:txBody>
      </p:sp>
      <p:sp>
        <p:nvSpPr>
          <p:cNvPr id="9" name="Oval 8">
            <a:extLst>
              <a:ext uri="{FF2B5EF4-FFF2-40B4-BE49-F238E27FC236}">
                <a16:creationId xmlns:a16="http://schemas.microsoft.com/office/drawing/2014/main" id="{5CA31B49-0E5D-1042-7C34-C5F369CC3A5D}"/>
              </a:ext>
            </a:extLst>
          </p:cNvPr>
          <p:cNvSpPr/>
          <p:nvPr/>
        </p:nvSpPr>
        <p:spPr>
          <a:xfrm>
            <a:off x="483205" y="1152570"/>
            <a:ext cx="146429"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81FE329-BD99-E4B9-0FC3-61F5DC82C0F8}"/>
              </a:ext>
            </a:extLst>
          </p:cNvPr>
          <p:cNvSpPr txBox="1"/>
          <p:nvPr/>
        </p:nvSpPr>
        <p:spPr>
          <a:xfrm>
            <a:off x="749433" y="920378"/>
            <a:ext cx="11311507" cy="646331"/>
          </a:xfrm>
          <a:prstGeom prst="rect">
            <a:avLst/>
          </a:prstGeom>
          <a:noFill/>
        </p:spPr>
        <p:txBody>
          <a:bodyPr wrap="square">
            <a:spAutoFit/>
          </a:bodyPr>
          <a:lstStyle/>
          <a:p>
            <a:r>
              <a:rPr lang="en-IN" dirty="0"/>
              <a:t>The decision of taking the significant lags is totally dependent on us. We always try to reduce the number of the significant lags as to reduce the computational complexity.</a:t>
            </a:r>
          </a:p>
        </p:txBody>
      </p:sp>
      <p:sp>
        <p:nvSpPr>
          <p:cNvPr id="14" name="TextBox 13">
            <a:extLst>
              <a:ext uri="{FF2B5EF4-FFF2-40B4-BE49-F238E27FC236}">
                <a16:creationId xmlns:a16="http://schemas.microsoft.com/office/drawing/2014/main" id="{A2723C08-B084-AFCA-136A-3AB4FA92E7C2}"/>
              </a:ext>
            </a:extLst>
          </p:cNvPr>
          <p:cNvSpPr txBox="1"/>
          <p:nvPr/>
        </p:nvSpPr>
        <p:spPr>
          <a:xfrm>
            <a:off x="749429" y="1646433"/>
            <a:ext cx="11311507" cy="646331"/>
          </a:xfrm>
          <a:prstGeom prst="rect">
            <a:avLst/>
          </a:prstGeom>
          <a:noFill/>
        </p:spPr>
        <p:txBody>
          <a:bodyPr wrap="square">
            <a:spAutoFit/>
          </a:bodyPr>
          <a:lstStyle/>
          <a:p>
            <a:r>
              <a:rPr lang="en-US" dirty="0"/>
              <a:t>We didn’t implement the ARIMA model as it is mainly used for the non-stationary time series. In all datasets we didn’t find any non-stationary time series.</a:t>
            </a:r>
            <a:endParaRPr lang="en-IN" dirty="0"/>
          </a:p>
        </p:txBody>
      </p:sp>
      <p:sp>
        <p:nvSpPr>
          <p:cNvPr id="15" name="Oval 14">
            <a:extLst>
              <a:ext uri="{FF2B5EF4-FFF2-40B4-BE49-F238E27FC236}">
                <a16:creationId xmlns:a16="http://schemas.microsoft.com/office/drawing/2014/main" id="{93CB31DE-D3D4-6A96-4151-19DA514D91CC}"/>
              </a:ext>
            </a:extLst>
          </p:cNvPr>
          <p:cNvSpPr/>
          <p:nvPr/>
        </p:nvSpPr>
        <p:spPr>
          <a:xfrm>
            <a:off x="483205" y="1845439"/>
            <a:ext cx="146429"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A7CDE6F1-69EB-236A-8037-76A439DD1110}"/>
              </a:ext>
            </a:extLst>
          </p:cNvPr>
          <p:cNvSpPr/>
          <p:nvPr/>
        </p:nvSpPr>
        <p:spPr>
          <a:xfrm>
            <a:off x="483205" y="2569449"/>
            <a:ext cx="146429"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2735CA3-9C89-89A7-F989-188620102F3D}"/>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642C8B2-563F-A23E-F785-302A0FD07262}"/>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F1DB9B9-53A0-5ABC-3013-96E73EC762F4}"/>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7" name="TextBox 6">
            <a:extLst>
              <a:ext uri="{FF2B5EF4-FFF2-40B4-BE49-F238E27FC236}">
                <a16:creationId xmlns:a16="http://schemas.microsoft.com/office/drawing/2014/main" id="{822B871B-264F-A4A2-95B5-AAA02E7B7A33}"/>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25</a:t>
            </a:r>
          </a:p>
        </p:txBody>
      </p:sp>
      <p:sp>
        <p:nvSpPr>
          <p:cNvPr id="8" name="TextBox 7">
            <a:extLst>
              <a:ext uri="{FF2B5EF4-FFF2-40B4-BE49-F238E27FC236}">
                <a16:creationId xmlns:a16="http://schemas.microsoft.com/office/drawing/2014/main" id="{96E2190E-3CCF-47F7-E806-49E43BA1A672}"/>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12" name="Oval 11">
            <a:extLst>
              <a:ext uri="{FF2B5EF4-FFF2-40B4-BE49-F238E27FC236}">
                <a16:creationId xmlns:a16="http://schemas.microsoft.com/office/drawing/2014/main" id="{590FEF34-415A-331D-D628-09FD7E8C8CA7}"/>
              </a:ext>
            </a:extLst>
          </p:cNvPr>
          <p:cNvSpPr/>
          <p:nvPr/>
        </p:nvSpPr>
        <p:spPr>
          <a:xfrm>
            <a:off x="483206" y="3302795"/>
            <a:ext cx="148952"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34B0EA7-FE56-661C-156C-57EBD909F27A}"/>
              </a:ext>
            </a:extLst>
          </p:cNvPr>
          <p:cNvSpPr txBox="1"/>
          <p:nvPr/>
        </p:nvSpPr>
        <p:spPr>
          <a:xfrm>
            <a:off x="749429" y="3167037"/>
            <a:ext cx="11311507" cy="369332"/>
          </a:xfrm>
          <a:prstGeom prst="rect">
            <a:avLst/>
          </a:prstGeom>
          <a:noFill/>
        </p:spPr>
        <p:txBody>
          <a:bodyPr wrap="square">
            <a:spAutoFit/>
          </a:bodyPr>
          <a:lstStyle/>
          <a:p>
            <a:r>
              <a:rPr lang="en-US" dirty="0"/>
              <a:t>As we created univariate RNN and LSTM models, we have considered the lags of output value as the features. </a:t>
            </a:r>
            <a:endParaRPr lang="en-IN" dirty="0"/>
          </a:p>
        </p:txBody>
      </p:sp>
      <p:sp>
        <p:nvSpPr>
          <p:cNvPr id="17" name="TextBox 16">
            <a:extLst>
              <a:ext uri="{FF2B5EF4-FFF2-40B4-BE49-F238E27FC236}">
                <a16:creationId xmlns:a16="http://schemas.microsoft.com/office/drawing/2014/main" id="{B8B55DA8-4C76-F9E7-4CFD-AF341E5BA46B}"/>
              </a:ext>
            </a:extLst>
          </p:cNvPr>
          <p:cNvSpPr txBox="1"/>
          <p:nvPr/>
        </p:nvSpPr>
        <p:spPr>
          <a:xfrm>
            <a:off x="749429" y="2340295"/>
            <a:ext cx="11506312" cy="646331"/>
          </a:xfrm>
          <a:prstGeom prst="rect">
            <a:avLst/>
          </a:prstGeom>
          <a:noFill/>
        </p:spPr>
        <p:txBody>
          <a:bodyPr wrap="square">
            <a:spAutoFit/>
          </a:bodyPr>
          <a:lstStyle/>
          <a:p>
            <a:r>
              <a:rPr lang="en-US" dirty="0"/>
              <a:t>Have implemented the RNN and LSTM on Corporacion Favorita dataset but due to some missing days, any interpolation method did not give good results with any of the RNN and LSTM.</a:t>
            </a:r>
            <a:endParaRPr lang="en-IN" dirty="0"/>
          </a:p>
        </p:txBody>
      </p:sp>
    </p:spTree>
    <p:extLst>
      <p:ext uri="{BB962C8B-B14F-4D97-AF65-F5344CB8AC3E}">
        <p14:creationId xmlns:p14="http://schemas.microsoft.com/office/powerpoint/2010/main" val="9300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466095-61D7-2FAA-6825-BEB6C58982CE}"/>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3FACC8B-6838-91EA-6F92-51245B269A10}"/>
              </a:ext>
            </a:extLst>
          </p:cNvPr>
          <p:cNvSpPr txBox="1"/>
          <p:nvPr/>
        </p:nvSpPr>
        <p:spPr>
          <a:xfrm>
            <a:off x="35871" y="75764"/>
            <a:ext cx="7893698" cy="569387"/>
          </a:xfrm>
          <a:prstGeom prst="rect">
            <a:avLst/>
          </a:prstGeom>
          <a:noFill/>
        </p:spPr>
        <p:txBody>
          <a:bodyPr wrap="square" rtlCol="0">
            <a:spAutoFit/>
          </a:bodyPr>
          <a:lstStyle/>
          <a:p>
            <a:r>
              <a:rPr lang="en-IN" sz="3100" dirty="0">
                <a:solidFill>
                  <a:schemeClr val="bg1"/>
                </a:solidFill>
              </a:rPr>
              <a:t>Conclusions and Potential Extensions</a:t>
            </a:r>
          </a:p>
        </p:txBody>
      </p:sp>
      <p:sp>
        <p:nvSpPr>
          <p:cNvPr id="12" name="Oval 11">
            <a:extLst>
              <a:ext uri="{FF2B5EF4-FFF2-40B4-BE49-F238E27FC236}">
                <a16:creationId xmlns:a16="http://schemas.microsoft.com/office/drawing/2014/main" id="{18EDC5C6-A3B4-E86D-7CDE-2E1D07D76A60}"/>
              </a:ext>
            </a:extLst>
          </p:cNvPr>
          <p:cNvSpPr/>
          <p:nvPr/>
        </p:nvSpPr>
        <p:spPr>
          <a:xfrm>
            <a:off x="1048844" y="1933315"/>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ABCD56E5-966D-5AC5-9C86-D61A019A49B6}"/>
              </a:ext>
            </a:extLst>
          </p:cNvPr>
          <p:cNvSpPr/>
          <p:nvPr/>
        </p:nvSpPr>
        <p:spPr>
          <a:xfrm>
            <a:off x="1048844" y="1428135"/>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F5D3A179-9D06-FCEB-BAFF-21830D43B38B}"/>
              </a:ext>
            </a:extLst>
          </p:cNvPr>
          <p:cNvSpPr txBox="1"/>
          <p:nvPr/>
        </p:nvSpPr>
        <p:spPr>
          <a:xfrm>
            <a:off x="1376262" y="1281105"/>
            <a:ext cx="10370978" cy="369332"/>
          </a:xfrm>
          <a:prstGeom prst="rect">
            <a:avLst/>
          </a:prstGeom>
          <a:noFill/>
        </p:spPr>
        <p:txBody>
          <a:bodyPr wrap="square" rtlCol="0">
            <a:spAutoFit/>
          </a:bodyPr>
          <a:lstStyle/>
          <a:p>
            <a:r>
              <a:rPr lang="en-IN" dirty="0"/>
              <a:t>AR model didn’t perform well as MA and ARMA on both Walmart and Corporacion Favorita dataset.</a:t>
            </a:r>
          </a:p>
        </p:txBody>
      </p:sp>
      <p:sp>
        <p:nvSpPr>
          <p:cNvPr id="2" name="Oval 1">
            <a:extLst>
              <a:ext uri="{FF2B5EF4-FFF2-40B4-BE49-F238E27FC236}">
                <a16:creationId xmlns:a16="http://schemas.microsoft.com/office/drawing/2014/main" id="{F1B3D0DD-D087-C783-2A33-4D680227151A}"/>
              </a:ext>
            </a:extLst>
          </p:cNvPr>
          <p:cNvSpPr/>
          <p:nvPr/>
        </p:nvSpPr>
        <p:spPr>
          <a:xfrm>
            <a:off x="603042" y="1011157"/>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56E8361-64FD-E41B-7913-9EECBCBE7B27}"/>
              </a:ext>
            </a:extLst>
          </p:cNvPr>
          <p:cNvSpPr txBox="1"/>
          <p:nvPr/>
        </p:nvSpPr>
        <p:spPr>
          <a:xfrm>
            <a:off x="900609" y="885245"/>
            <a:ext cx="10370978" cy="369332"/>
          </a:xfrm>
          <a:prstGeom prst="rect">
            <a:avLst/>
          </a:prstGeom>
          <a:noFill/>
        </p:spPr>
        <p:txBody>
          <a:bodyPr wrap="square" rtlCol="0">
            <a:spAutoFit/>
          </a:bodyPr>
          <a:lstStyle/>
          <a:p>
            <a:r>
              <a:rPr lang="en-IN" dirty="0"/>
              <a:t>Conclusions</a:t>
            </a:r>
          </a:p>
        </p:txBody>
      </p:sp>
      <p:sp>
        <p:nvSpPr>
          <p:cNvPr id="11" name="Oval 10">
            <a:extLst>
              <a:ext uri="{FF2B5EF4-FFF2-40B4-BE49-F238E27FC236}">
                <a16:creationId xmlns:a16="http://schemas.microsoft.com/office/drawing/2014/main" id="{A4DE17EA-445A-C0F5-CD2D-B99268578B85}"/>
              </a:ext>
            </a:extLst>
          </p:cNvPr>
          <p:cNvSpPr/>
          <p:nvPr/>
        </p:nvSpPr>
        <p:spPr>
          <a:xfrm>
            <a:off x="621004" y="5765495"/>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1DE7F9B-F5AF-C032-3A70-4B958D5918B8}"/>
              </a:ext>
            </a:extLst>
          </p:cNvPr>
          <p:cNvSpPr txBox="1"/>
          <p:nvPr/>
        </p:nvSpPr>
        <p:spPr>
          <a:xfrm>
            <a:off x="900609" y="5637517"/>
            <a:ext cx="10370978" cy="369332"/>
          </a:xfrm>
          <a:prstGeom prst="rect">
            <a:avLst/>
          </a:prstGeom>
          <a:noFill/>
        </p:spPr>
        <p:txBody>
          <a:bodyPr wrap="square" rtlCol="0">
            <a:spAutoFit/>
          </a:bodyPr>
          <a:lstStyle/>
          <a:p>
            <a:r>
              <a:rPr lang="en-IN" dirty="0"/>
              <a:t>Potential Extensions</a:t>
            </a:r>
          </a:p>
        </p:txBody>
      </p:sp>
      <p:sp>
        <p:nvSpPr>
          <p:cNvPr id="18" name="TextBox 17">
            <a:extLst>
              <a:ext uri="{FF2B5EF4-FFF2-40B4-BE49-F238E27FC236}">
                <a16:creationId xmlns:a16="http://schemas.microsoft.com/office/drawing/2014/main" id="{33716055-732A-7DE0-92B3-E69446A249F7}"/>
              </a:ext>
            </a:extLst>
          </p:cNvPr>
          <p:cNvSpPr txBox="1"/>
          <p:nvPr/>
        </p:nvSpPr>
        <p:spPr>
          <a:xfrm>
            <a:off x="1346061" y="6165793"/>
            <a:ext cx="10669557" cy="369332"/>
          </a:xfrm>
          <a:prstGeom prst="rect">
            <a:avLst/>
          </a:prstGeom>
          <a:noFill/>
        </p:spPr>
        <p:txBody>
          <a:bodyPr wrap="square" rtlCol="0">
            <a:spAutoFit/>
          </a:bodyPr>
          <a:lstStyle/>
          <a:p>
            <a:r>
              <a:rPr lang="en-IN" dirty="0"/>
              <a:t>Using Transformers and Seq2Seq for SKU forecasting and soft sensing.</a:t>
            </a:r>
          </a:p>
        </p:txBody>
      </p:sp>
      <p:sp>
        <p:nvSpPr>
          <p:cNvPr id="19" name="Oval 18">
            <a:extLst>
              <a:ext uri="{FF2B5EF4-FFF2-40B4-BE49-F238E27FC236}">
                <a16:creationId xmlns:a16="http://schemas.microsoft.com/office/drawing/2014/main" id="{C1C244AA-4373-9E8A-0E1F-9B96B66D7956}"/>
              </a:ext>
            </a:extLst>
          </p:cNvPr>
          <p:cNvSpPr/>
          <p:nvPr/>
        </p:nvSpPr>
        <p:spPr>
          <a:xfrm>
            <a:off x="1066464" y="6276316"/>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29C5D040-3F86-7E15-7DC3-854B1488D9FC}"/>
              </a:ext>
            </a:extLst>
          </p:cNvPr>
          <p:cNvSpPr/>
          <p:nvPr/>
        </p:nvSpPr>
        <p:spPr>
          <a:xfrm>
            <a:off x="1048844" y="2791284"/>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0063F48-30F4-1B0C-49BC-7A6E671FF147}"/>
              </a:ext>
            </a:extLst>
          </p:cNvPr>
          <p:cNvSpPr txBox="1"/>
          <p:nvPr/>
        </p:nvSpPr>
        <p:spPr>
          <a:xfrm>
            <a:off x="1376260" y="1611069"/>
            <a:ext cx="10669558" cy="923330"/>
          </a:xfrm>
          <a:prstGeom prst="rect">
            <a:avLst/>
          </a:prstGeom>
          <a:noFill/>
        </p:spPr>
        <p:txBody>
          <a:bodyPr wrap="square" rtlCol="0">
            <a:spAutoFit/>
          </a:bodyPr>
          <a:lstStyle/>
          <a:p>
            <a:r>
              <a:rPr lang="en-US" dirty="0"/>
              <a:t>PACF and ACF are the most important concepts that will help you to get the significant lags and will help you to improve the performance of any whether it is time series model, machine learning model or deep learning models. You can include the significant lags as your features.</a:t>
            </a:r>
          </a:p>
        </p:txBody>
      </p:sp>
      <p:sp>
        <p:nvSpPr>
          <p:cNvPr id="22" name="TextBox 21">
            <a:extLst>
              <a:ext uri="{FF2B5EF4-FFF2-40B4-BE49-F238E27FC236}">
                <a16:creationId xmlns:a16="http://schemas.microsoft.com/office/drawing/2014/main" id="{37CFEDE8-FB36-06AE-7E7A-69CE17AE2B4A}"/>
              </a:ext>
            </a:extLst>
          </p:cNvPr>
          <p:cNvSpPr txBox="1"/>
          <p:nvPr/>
        </p:nvSpPr>
        <p:spPr>
          <a:xfrm>
            <a:off x="1376261" y="2514303"/>
            <a:ext cx="10669558" cy="923330"/>
          </a:xfrm>
          <a:prstGeom prst="rect">
            <a:avLst/>
          </a:prstGeom>
          <a:noFill/>
        </p:spPr>
        <p:txBody>
          <a:bodyPr wrap="square" rtlCol="0">
            <a:spAutoFit/>
          </a:bodyPr>
          <a:lstStyle/>
          <a:p>
            <a:r>
              <a:rPr lang="en-US" dirty="0"/>
              <a:t>Implementing time series and univariate deep learning model is easy to implement as compared to machine learning model but have more computational complexity if want to do forecasting for large number of time series in once.</a:t>
            </a:r>
          </a:p>
        </p:txBody>
      </p:sp>
      <p:sp>
        <p:nvSpPr>
          <p:cNvPr id="24" name="Oval 23">
            <a:extLst>
              <a:ext uri="{FF2B5EF4-FFF2-40B4-BE49-F238E27FC236}">
                <a16:creationId xmlns:a16="http://schemas.microsoft.com/office/drawing/2014/main" id="{03C4A789-A401-61E9-822C-7D8D12B0ECC6}"/>
              </a:ext>
            </a:extLst>
          </p:cNvPr>
          <p:cNvSpPr/>
          <p:nvPr/>
        </p:nvSpPr>
        <p:spPr>
          <a:xfrm>
            <a:off x="1043634" y="3664863"/>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CF2D4F35-F02E-24DB-9967-FB8F1AF5411A}"/>
              </a:ext>
            </a:extLst>
          </p:cNvPr>
          <p:cNvSpPr/>
          <p:nvPr/>
        </p:nvSpPr>
        <p:spPr>
          <a:xfrm>
            <a:off x="1043634" y="4179569"/>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25BC186-4E11-2345-191F-0EB93989EB80}"/>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186C930-5BFD-3820-9014-C6CAD9D9FD06}"/>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55A04CC-58B8-6B9C-3E82-912AEBCBE984}"/>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9" name="TextBox 8">
            <a:extLst>
              <a:ext uri="{FF2B5EF4-FFF2-40B4-BE49-F238E27FC236}">
                <a16:creationId xmlns:a16="http://schemas.microsoft.com/office/drawing/2014/main" id="{83EC91B0-E243-B811-C22D-507FF64B047C}"/>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26</a:t>
            </a:r>
          </a:p>
        </p:txBody>
      </p:sp>
      <p:sp>
        <p:nvSpPr>
          <p:cNvPr id="10" name="TextBox 9">
            <a:extLst>
              <a:ext uri="{FF2B5EF4-FFF2-40B4-BE49-F238E27FC236}">
                <a16:creationId xmlns:a16="http://schemas.microsoft.com/office/drawing/2014/main" id="{13F559E9-F2BC-2091-52CC-FB629288D7DA}"/>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17" name="TextBox 16">
            <a:extLst>
              <a:ext uri="{FF2B5EF4-FFF2-40B4-BE49-F238E27FC236}">
                <a16:creationId xmlns:a16="http://schemas.microsoft.com/office/drawing/2014/main" id="{431F3005-17DA-9E0F-6C14-224ABEB64C62}"/>
              </a:ext>
            </a:extLst>
          </p:cNvPr>
          <p:cNvSpPr txBox="1"/>
          <p:nvPr/>
        </p:nvSpPr>
        <p:spPr>
          <a:xfrm>
            <a:off x="1376261" y="3411487"/>
            <a:ext cx="10737182" cy="646331"/>
          </a:xfrm>
          <a:prstGeom prst="rect">
            <a:avLst/>
          </a:prstGeom>
          <a:noFill/>
        </p:spPr>
        <p:txBody>
          <a:bodyPr wrap="square">
            <a:spAutoFit/>
          </a:bodyPr>
          <a:lstStyle/>
          <a:p>
            <a:r>
              <a:rPr lang="en-IN" dirty="0"/>
              <a:t>After accounting the effect of significant lags, the deep learning models like RNN and LSTM show very good improvement.</a:t>
            </a:r>
          </a:p>
        </p:txBody>
      </p:sp>
      <p:sp>
        <p:nvSpPr>
          <p:cNvPr id="23" name="TextBox 22">
            <a:extLst>
              <a:ext uri="{FF2B5EF4-FFF2-40B4-BE49-F238E27FC236}">
                <a16:creationId xmlns:a16="http://schemas.microsoft.com/office/drawing/2014/main" id="{52936711-B586-3204-0269-DE34ADDEC592}"/>
              </a:ext>
            </a:extLst>
          </p:cNvPr>
          <p:cNvSpPr txBox="1"/>
          <p:nvPr/>
        </p:nvSpPr>
        <p:spPr>
          <a:xfrm>
            <a:off x="1346062" y="4055497"/>
            <a:ext cx="11506312" cy="369332"/>
          </a:xfrm>
          <a:prstGeom prst="rect">
            <a:avLst/>
          </a:prstGeom>
          <a:noFill/>
        </p:spPr>
        <p:txBody>
          <a:bodyPr wrap="square">
            <a:spAutoFit/>
          </a:bodyPr>
          <a:lstStyle/>
          <a:p>
            <a:r>
              <a:rPr lang="en-US" dirty="0"/>
              <a:t>LSTM performed well as compared to RNN in soft sensing but for Walmart dataset RNN performed well. </a:t>
            </a:r>
            <a:endParaRPr lang="en-IN" dirty="0"/>
          </a:p>
        </p:txBody>
      </p:sp>
      <p:sp>
        <p:nvSpPr>
          <p:cNvPr id="27" name="Oval 26">
            <a:extLst>
              <a:ext uri="{FF2B5EF4-FFF2-40B4-BE49-F238E27FC236}">
                <a16:creationId xmlns:a16="http://schemas.microsoft.com/office/drawing/2014/main" id="{574C39C1-4A69-45B0-FB8B-39AC9DEB9BA2}"/>
              </a:ext>
            </a:extLst>
          </p:cNvPr>
          <p:cNvSpPr/>
          <p:nvPr/>
        </p:nvSpPr>
        <p:spPr>
          <a:xfrm>
            <a:off x="1048844" y="4738416"/>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9E014D4-040B-530D-54D6-37835EE2C10A}"/>
              </a:ext>
            </a:extLst>
          </p:cNvPr>
          <p:cNvSpPr txBox="1"/>
          <p:nvPr/>
        </p:nvSpPr>
        <p:spPr>
          <a:xfrm>
            <a:off x="1346062" y="4437612"/>
            <a:ext cx="10669557" cy="646331"/>
          </a:xfrm>
          <a:prstGeom prst="rect">
            <a:avLst/>
          </a:prstGeom>
          <a:noFill/>
        </p:spPr>
        <p:txBody>
          <a:bodyPr wrap="square">
            <a:spAutoFit/>
          </a:bodyPr>
          <a:lstStyle/>
          <a:p>
            <a:r>
              <a:rPr lang="en-US" dirty="0"/>
              <a:t>Univariate deep learning model can be used to forecast the single time series however the multivariate deep learning model is capable to forecast the different time series.</a:t>
            </a:r>
            <a:endParaRPr lang="en-IN" dirty="0"/>
          </a:p>
        </p:txBody>
      </p:sp>
      <p:sp>
        <p:nvSpPr>
          <p:cNvPr id="29" name="Oval 28">
            <a:extLst>
              <a:ext uri="{FF2B5EF4-FFF2-40B4-BE49-F238E27FC236}">
                <a16:creationId xmlns:a16="http://schemas.microsoft.com/office/drawing/2014/main" id="{A8F8E67B-E981-900B-2579-3BD208D29691}"/>
              </a:ext>
            </a:extLst>
          </p:cNvPr>
          <p:cNvSpPr/>
          <p:nvPr/>
        </p:nvSpPr>
        <p:spPr>
          <a:xfrm>
            <a:off x="1048844" y="5267594"/>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ADEA01E0-9A97-5265-0FD3-1FF8B15017CA}"/>
              </a:ext>
            </a:extLst>
          </p:cNvPr>
          <p:cNvSpPr txBox="1"/>
          <p:nvPr/>
        </p:nvSpPr>
        <p:spPr>
          <a:xfrm>
            <a:off x="1376261" y="5135980"/>
            <a:ext cx="10669557" cy="369332"/>
          </a:xfrm>
          <a:prstGeom prst="rect">
            <a:avLst/>
          </a:prstGeom>
          <a:noFill/>
        </p:spPr>
        <p:txBody>
          <a:bodyPr wrap="square">
            <a:spAutoFit/>
          </a:bodyPr>
          <a:lstStyle/>
          <a:p>
            <a:r>
              <a:rPr lang="en-US" dirty="0"/>
              <a:t>Deep Learning models are capable to handle the non-stationary time series also.</a:t>
            </a:r>
            <a:endParaRPr lang="en-IN" dirty="0"/>
          </a:p>
        </p:txBody>
      </p:sp>
    </p:spTree>
    <p:extLst>
      <p:ext uri="{BB962C8B-B14F-4D97-AF65-F5344CB8AC3E}">
        <p14:creationId xmlns:p14="http://schemas.microsoft.com/office/powerpoint/2010/main" val="1960827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9FEEC4-5E74-5E60-4369-29AE15C7EB0E}"/>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2C1C26A-8472-6F6B-6701-39A48B29E908}"/>
              </a:ext>
            </a:extLst>
          </p:cNvPr>
          <p:cNvSpPr txBox="1"/>
          <p:nvPr/>
        </p:nvSpPr>
        <p:spPr>
          <a:xfrm>
            <a:off x="74645" y="111546"/>
            <a:ext cx="7893698" cy="569387"/>
          </a:xfrm>
          <a:prstGeom prst="rect">
            <a:avLst/>
          </a:prstGeom>
          <a:noFill/>
        </p:spPr>
        <p:txBody>
          <a:bodyPr wrap="square" rtlCol="0">
            <a:spAutoFit/>
          </a:bodyPr>
          <a:lstStyle/>
          <a:p>
            <a:r>
              <a:rPr lang="en-IN" sz="3100" dirty="0">
                <a:solidFill>
                  <a:schemeClr val="bg1"/>
                </a:solidFill>
              </a:rPr>
              <a:t>References</a:t>
            </a:r>
          </a:p>
        </p:txBody>
      </p:sp>
      <p:pic>
        <p:nvPicPr>
          <p:cNvPr id="12" name="Picture 11">
            <a:extLst>
              <a:ext uri="{FF2B5EF4-FFF2-40B4-BE49-F238E27FC236}">
                <a16:creationId xmlns:a16="http://schemas.microsoft.com/office/drawing/2014/main" id="{7512B052-BECC-66A2-7C32-AFB6BB8C9875}"/>
              </a:ext>
            </a:extLst>
          </p:cNvPr>
          <p:cNvPicPr>
            <a:picLocks noChangeAspect="1"/>
          </p:cNvPicPr>
          <p:nvPr/>
        </p:nvPicPr>
        <p:blipFill>
          <a:blip r:embed="rId2"/>
          <a:stretch>
            <a:fillRect/>
          </a:stretch>
        </p:blipFill>
        <p:spPr>
          <a:xfrm>
            <a:off x="1077908" y="1899189"/>
            <a:ext cx="251482" cy="289585"/>
          </a:xfrm>
          <a:prstGeom prst="rect">
            <a:avLst/>
          </a:prstGeom>
        </p:spPr>
      </p:pic>
      <p:pic>
        <p:nvPicPr>
          <p:cNvPr id="14" name="Picture 13">
            <a:extLst>
              <a:ext uri="{FF2B5EF4-FFF2-40B4-BE49-F238E27FC236}">
                <a16:creationId xmlns:a16="http://schemas.microsoft.com/office/drawing/2014/main" id="{6AA4CBA9-DF59-B618-C514-704B8CCE6721}"/>
              </a:ext>
            </a:extLst>
          </p:cNvPr>
          <p:cNvPicPr>
            <a:picLocks noChangeAspect="1"/>
          </p:cNvPicPr>
          <p:nvPr/>
        </p:nvPicPr>
        <p:blipFill>
          <a:blip r:embed="rId2"/>
          <a:stretch>
            <a:fillRect/>
          </a:stretch>
        </p:blipFill>
        <p:spPr>
          <a:xfrm>
            <a:off x="1078047" y="2688897"/>
            <a:ext cx="251482" cy="289585"/>
          </a:xfrm>
          <a:prstGeom prst="rect">
            <a:avLst/>
          </a:prstGeom>
        </p:spPr>
      </p:pic>
      <p:pic>
        <p:nvPicPr>
          <p:cNvPr id="16" name="Picture 15">
            <a:extLst>
              <a:ext uri="{FF2B5EF4-FFF2-40B4-BE49-F238E27FC236}">
                <a16:creationId xmlns:a16="http://schemas.microsoft.com/office/drawing/2014/main" id="{62E3ED32-C27C-364A-D383-65BC3F81FFA5}"/>
              </a:ext>
            </a:extLst>
          </p:cNvPr>
          <p:cNvPicPr>
            <a:picLocks noChangeAspect="1"/>
          </p:cNvPicPr>
          <p:nvPr/>
        </p:nvPicPr>
        <p:blipFill>
          <a:blip r:embed="rId2"/>
          <a:stretch>
            <a:fillRect/>
          </a:stretch>
        </p:blipFill>
        <p:spPr>
          <a:xfrm>
            <a:off x="1077908" y="3575512"/>
            <a:ext cx="251482" cy="289585"/>
          </a:xfrm>
          <a:prstGeom prst="rect">
            <a:avLst/>
          </a:prstGeom>
        </p:spPr>
      </p:pic>
      <p:pic>
        <p:nvPicPr>
          <p:cNvPr id="18" name="Picture 17">
            <a:extLst>
              <a:ext uri="{FF2B5EF4-FFF2-40B4-BE49-F238E27FC236}">
                <a16:creationId xmlns:a16="http://schemas.microsoft.com/office/drawing/2014/main" id="{773D6D51-D99E-0372-2A36-C9BC0A0C4D8A}"/>
              </a:ext>
            </a:extLst>
          </p:cNvPr>
          <p:cNvPicPr>
            <a:picLocks noChangeAspect="1"/>
          </p:cNvPicPr>
          <p:nvPr/>
        </p:nvPicPr>
        <p:blipFill>
          <a:blip r:embed="rId2"/>
          <a:stretch>
            <a:fillRect/>
          </a:stretch>
        </p:blipFill>
        <p:spPr>
          <a:xfrm>
            <a:off x="1077908" y="1036199"/>
            <a:ext cx="251482" cy="289585"/>
          </a:xfrm>
          <a:prstGeom prst="rect">
            <a:avLst/>
          </a:prstGeom>
        </p:spPr>
      </p:pic>
      <p:sp>
        <p:nvSpPr>
          <p:cNvPr id="20" name="TextBox 19">
            <a:extLst>
              <a:ext uri="{FF2B5EF4-FFF2-40B4-BE49-F238E27FC236}">
                <a16:creationId xmlns:a16="http://schemas.microsoft.com/office/drawing/2014/main" id="{53231D67-4C0A-8564-A13F-8D2217FE8A85}"/>
              </a:ext>
            </a:extLst>
          </p:cNvPr>
          <p:cNvSpPr txBox="1"/>
          <p:nvPr/>
        </p:nvSpPr>
        <p:spPr>
          <a:xfrm>
            <a:off x="1425111" y="955446"/>
            <a:ext cx="9883451" cy="815608"/>
          </a:xfrm>
          <a:prstGeom prst="rect">
            <a:avLst/>
          </a:prstGeom>
          <a:noFill/>
        </p:spPr>
        <p:txBody>
          <a:bodyPr wrap="square">
            <a:spAutoFit/>
          </a:bodyPr>
          <a:lstStyle/>
          <a:p>
            <a:pPr algn="l"/>
            <a:r>
              <a:rPr lang="pt-BR" sz="1500" b="0" i="0" u="none" strike="noStrike" baseline="0" dirty="0">
                <a:solidFill>
                  <a:srgbClr val="3333B3"/>
                </a:solidFill>
                <a:latin typeface="CMSS8"/>
              </a:rPr>
              <a:t>Taghiyeh, S., Lengacher, D. C., Sadeghi, A. H., Sahebi-Fakhrabad, A., &amp; Handfield, R. B. (2023, September)</a:t>
            </a:r>
          </a:p>
          <a:p>
            <a:pPr algn="l"/>
            <a:r>
              <a:rPr lang="en-US" sz="1600" dirty="0"/>
              <a:t>A novel multi-phase hierarchical forecasting approach with machine learning in supply chain management</a:t>
            </a:r>
            <a:r>
              <a:rPr lang="en-US" sz="1500" b="0" i="0" u="none" strike="noStrike" baseline="0" dirty="0">
                <a:solidFill>
                  <a:srgbClr val="000000"/>
                </a:solidFill>
                <a:latin typeface="CMSS8"/>
              </a:rPr>
              <a:t>.</a:t>
            </a:r>
          </a:p>
          <a:p>
            <a:pPr algn="l"/>
            <a:r>
              <a:rPr lang="en-US" sz="1500" b="0" i="0" u="none" strike="noStrike" baseline="0" dirty="0">
                <a:solidFill>
                  <a:srgbClr val="7B7BCE"/>
                </a:solidFill>
                <a:latin typeface="CMSSI8"/>
              </a:rPr>
              <a:t>Supply Chain Analytics, 3, 100032</a:t>
            </a:r>
            <a:r>
              <a:rPr lang="en-IN" sz="1500" b="0" i="0" u="none" strike="noStrike" baseline="0" dirty="0">
                <a:solidFill>
                  <a:srgbClr val="7B7BCE"/>
                </a:solidFill>
                <a:latin typeface="CMSS8"/>
              </a:rPr>
              <a:t>.</a:t>
            </a:r>
            <a:endParaRPr lang="en-IN" sz="1500" dirty="0"/>
          </a:p>
        </p:txBody>
      </p:sp>
      <p:sp>
        <p:nvSpPr>
          <p:cNvPr id="22" name="TextBox 21">
            <a:extLst>
              <a:ext uri="{FF2B5EF4-FFF2-40B4-BE49-F238E27FC236}">
                <a16:creationId xmlns:a16="http://schemas.microsoft.com/office/drawing/2014/main" id="{D80445DD-406F-FBCC-D1A7-A10A8E6A1E8B}"/>
              </a:ext>
            </a:extLst>
          </p:cNvPr>
          <p:cNvSpPr txBox="1"/>
          <p:nvPr/>
        </p:nvSpPr>
        <p:spPr>
          <a:xfrm>
            <a:off x="1425110" y="1804064"/>
            <a:ext cx="10657893" cy="784830"/>
          </a:xfrm>
          <a:prstGeom prst="rect">
            <a:avLst/>
          </a:prstGeom>
          <a:noFill/>
        </p:spPr>
        <p:txBody>
          <a:bodyPr wrap="square">
            <a:spAutoFit/>
          </a:bodyPr>
          <a:lstStyle/>
          <a:p>
            <a:pPr algn="l"/>
            <a:r>
              <a:rPr lang="pt-BR" sz="1500" b="0" i="0" u="none" strike="noStrike" baseline="0" dirty="0">
                <a:solidFill>
                  <a:srgbClr val="3333B3"/>
                </a:solidFill>
                <a:latin typeface="CMSS8"/>
              </a:rPr>
              <a:t>Curreri, F., Patané, L., &amp; Xibilia, M. G. (2021). </a:t>
            </a:r>
          </a:p>
          <a:p>
            <a:pPr algn="l"/>
            <a:r>
              <a:rPr lang="en-US" sz="1500" b="0" i="0" u="none" strike="noStrike" baseline="0" dirty="0">
                <a:solidFill>
                  <a:srgbClr val="000000"/>
                </a:solidFill>
                <a:latin typeface="CMSS8"/>
              </a:rPr>
              <a:t>and LSTM-Based soft sensors transferability for an industrial process. </a:t>
            </a:r>
          </a:p>
          <a:p>
            <a:pPr algn="l"/>
            <a:r>
              <a:rPr lang="en-IN" sz="1500" b="0" i="0" u="none" strike="noStrike" baseline="0" dirty="0">
                <a:solidFill>
                  <a:srgbClr val="7B7BCE"/>
                </a:solidFill>
                <a:latin typeface="CMSSI8"/>
              </a:rPr>
              <a:t>Sensors, 21(3), 823.</a:t>
            </a:r>
            <a:r>
              <a:rPr lang="en-IN" sz="800" b="0" i="0" u="none" strike="noStrike" baseline="0" dirty="0">
                <a:solidFill>
                  <a:srgbClr val="FFFFFF"/>
                </a:solidFill>
                <a:latin typeface="CMSS8"/>
              </a:rPr>
              <a:t>U</a:t>
            </a:r>
            <a:endParaRPr lang="en-IN" dirty="0"/>
          </a:p>
        </p:txBody>
      </p:sp>
      <p:sp>
        <p:nvSpPr>
          <p:cNvPr id="24" name="TextBox 23">
            <a:extLst>
              <a:ext uri="{FF2B5EF4-FFF2-40B4-BE49-F238E27FC236}">
                <a16:creationId xmlns:a16="http://schemas.microsoft.com/office/drawing/2014/main" id="{F79FADA0-3D04-A311-C51F-0CE4CAAC4AE3}"/>
              </a:ext>
            </a:extLst>
          </p:cNvPr>
          <p:cNvSpPr txBox="1"/>
          <p:nvPr/>
        </p:nvSpPr>
        <p:spPr>
          <a:xfrm>
            <a:off x="1425110" y="2602856"/>
            <a:ext cx="10321992" cy="784830"/>
          </a:xfrm>
          <a:prstGeom prst="rect">
            <a:avLst/>
          </a:prstGeom>
          <a:noFill/>
        </p:spPr>
        <p:txBody>
          <a:bodyPr wrap="square">
            <a:spAutoFit/>
          </a:bodyPr>
          <a:lstStyle/>
          <a:p>
            <a:pPr algn="l"/>
            <a:r>
              <a:rPr lang="it-IT" sz="1500" b="0" i="0" u="none" strike="noStrike" baseline="0" dirty="0">
                <a:solidFill>
                  <a:srgbClr val="3333B3"/>
                </a:solidFill>
                <a:latin typeface="CMSS8"/>
              </a:rPr>
              <a:t>Li, J., &amp; Qin, S. J. (2023).</a:t>
            </a:r>
          </a:p>
          <a:p>
            <a:pPr algn="l"/>
            <a:r>
              <a:rPr lang="en-US" sz="1500" b="0" i="0" u="none" strike="noStrike" baseline="0" dirty="0">
                <a:solidFill>
                  <a:srgbClr val="000000"/>
                </a:solidFill>
                <a:latin typeface="CMSS8"/>
              </a:rPr>
              <a:t>Applying and dissecting LSTM neural networks and regularized learning for dynamic inferential modeling.</a:t>
            </a:r>
          </a:p>
          <a:p>
            <a:pPr algn="l"/>
            <a:r>
              <a:rPr lang="en-US" sz="1500" dirty="0">
                <a:solidFill>
                  <a:srgbClr val="7B7BCE"/>
                </a:solidFill>
                <a:latin typeface="CMSSI8"/>
              </a:rPr>
              <a:t>Computers &amp; Chemical Engineering, 175, 108264.</a:t>
            </a:r>
            <a:endParaRPr lang="en-IN" sz="1500" dirty="0"/>
          </a:p>
        </p:txBody>
      </p:sp>
      <p:sp>
        <p:nvSpPr>
          <p:cNvPr id="25" name="TextBox 24">
            <a:extLst>
              <a:ext uri="{FF2B5EF4-FFF2-40B4-BE49-F238E27FC236}">
                <a16:creationId xmlns:a16="http://schemas.microsoft.com/office/drawing/2014/main" id="{B2C851D0-BFDF-DDB8-0CD4-AAEAF1A37A32}"/>
              </a:ext>
            </a:extLst>
          </p:cNvPr>
          <p:cNvSpPr txBox="1"/>
          <p:nvPr/>
        </p:nvSpPr>
        <p:spPr>
          <a:xfrm>
            <a:off x="1425110" y="3472682"/>
            <a:ext cx="10014082" cy="815608"/>
          </a:xfrm>
          <a:prstGeom prst="rect">
            <a:avLst/>
          </a:prstGeom>
          <a:noFill/>
        </p:spPr>
        <p:txBody>
          <a:bodyPr wrap="square">
            <a:spAutoFit/>
          </a:bodyPr>
          <a:lstStyle/>
          <a:p>
            <a:pPr algn="l"/>
            <a:r>
              <a:rPr lang="pt-BR" sz="1500" b="0" i="0" u="none" strike="noStrike" baseline="0" dirty="0">
                <a:solidFill>
                  <a:srgbClr val="3333B3"/>
                </a:solidFill>
                <a:latin typeface="CMSS8"/>
              </a:rPr>
              <a:t>Vallés-Ṕerez, I., Soria-Olivas, E., Martínez‐Sober, M., Serrano-López, A. J., Gómez-Sanchís, J., &amp; Mateo, F. (2022).</a:t>
            </a:r>
          </a:p>
          <a:p>
            <a:pPr algn="l"/>
            <a:r>
              <a:rPr lang="en-US" sz="1600" dirty="0"/>
              <a:t>Approaching sales forecasting using recurrent neural networks and transformers </a:t>
            </a:r>
          </a:p>
          <a:p>
            <a:pPr algn="l"/>
            <a:r>
              <a:rPr lang="en-US" sz="1500" b="0" i="0" u="none" strike="noStrike" baseline="0" dirty="0">
                <a:solidFill>
                  <a:srgbClr val="7B7BCE"/>
                </a:solidFill>
                <a:latin typeface="CMSSI8"/>
              </a:rPr>
              <a:t>Expert Systems With Applications, 201, 116993.</a:t>
            </a:r>
            <a:endParaRPr lang="en-IN" sz="1500" dirty="0"/>
          </a:p>
        </p:txBody>
      </p:sp>
      <p:pic>
        <p:nvPicPr>
          <p:cNvPr id="28" name="Picture 27">
            <a:extLst>
              <a:ext uri="{FF2B5EF4-FFF2-40B4-BE49-F238E27FC236}">
                <a16:creationId xmlns:a16="http://schemas.microsoft.com/office/drawing/2014/main" id="{DE365664-885F-E70A-E347-D6F43D9BFC54}"/>
              </a:ext>
            </a:extLst>
          </p:cNvPr>
          <p:cNvPicPr>
            <a:picLocks noChangeAspect="1"/>
          </p:cNvPicPr>
          <p:nvPr/>
        </p:nvPicPr>
        <p:blipFill>
          <a:blip r:embed="rId2"/>
          <a:stretch>
            <a:fillRect/>
          </a:stretch>
        </p:blipFill>
        <p:spPr>
          <a:xfrm>
            <a:off x="1077908" y="5223022"/>
            <a:ext cx="251482" cy="289585"/>
          </a:xfrm>
          <a:prstGeom prst="rect">
            <a:avLst/>
          </a:prstGeom>
        </p:spPr>
      </p:pic>
      <p:sp>
        <p:nvSpPr>
          <p:cNvPr id="29" name="TextBox 28">
            <a:extLst>
              <a:ext uri="{FF2B5EF4-FFF2-40B4-BE49-F238E27FC236}">
                <a16:creationId xmlns:a16="http://schemas.microsoft.com/office/drawing/2014/main" id="{0EC22D47-182A-8B11-D287-AC379A39A145}"/>
              </a:ext>
            </a:extLst>
          </p:cNvPr>
          <p:cNvSpPr txBox="1"/>
          <p:nvPr/>
        </p:nvSpPr>
        <p:spPr>
          <a:xfrm>
            <a:off x="1425110" y="5086947"/>
            <a:ext cx="9043698" cy="569387"/>
          </a:xfrm>
          <a:prstGeom prst="rect">
            <a:avLst/>
          </a:prstGeom>
          <a:noFill/>
        </p:spPr>
        <p:txBody>
          <a:bodyPr wrap="square">
            <a:spAutoFit/>
          </a:bodyPr>
          <a:lstStyle/>
          <a:p>
            <a:pPr algn="l"/>
            <a:r>
              <a:rPr lang="pt-BR" sz="1500" dirty="0">
                <a:solidFill>
                  <a:srgbClr val="3333B3"/>
                </a:solidFill>
                <a:latin typeface="CMSS8"/>
              </a:rPr>
              <a:t>University of Nicosia, Kaggle (2020)</a:t>
            </a:r>
            <a:endParaRPr lang="pt-BR" sz="1500" b="0" i="0" u="none" strike="noStrike" baseline="0" dirty="0">
              <a:solidFill>
                <a:srgbClr val="3333B3"/>
              </a:solidFill>
              <a:latin typeface="CMSS8"/>
            </a:endParaRPr>
          </a:p>
          <a:p>
            <a:pPr algn="l"/>
            <a:r>
              <a:rPr lang="en-US" sz="1500" b="0" i="0" u="none" strike="noStrike" baseline="0" dirty="0">
                <a:solidFill>
                  <a:srgbClr val="000000"/>
                </a:solidFill>
                <a:latin typeface="CMSS8"/>
              </a:rPr>
              <a:t>Kaggle dataset</a:t>
            </a:r>
            <a:r>
              <a:rPr lang="en-US" sz="1500" dirty="0">
                <a:solidFill>
                  <a:srgbClr val="000000"/>
                </a:solidFill>
                <a:latin typeface="CMSS8"/>
              </a:rPr>
              <a:t> link:- </a:t>
            </a:r>
            <a:r>
              <a:rPr lang="en-IN" sz="1600" dirty="0">
                <a:hlinkClick r:id="rId3"/>
              </a:rPr>
              <a:t>M5 Forecasting - Accuracy | Kaggle</a:t>
            </a:r>
            <a:endParaRPr lang="en-US" sz="1500" b="0" i="0" u="none" strike="noStrike" baseline="0" dirty="0">
              <a:solidFill>
                <a:srgbClr val="000000"/>
              </a:solidFill>
              <a:latin typeface="CMSS8"/>
            </a:endParaRPr>
          </a:p>
        </p:txBody>
      </p:sp>
      <p:pic>
        <p:nvPicPr>
          <p:cNvPr id="2" name="Picture 1">
            <a:extLst>
              <a:ext uri="{FF2B5EF4-FFF2-40B4-BE49-F238E27FC236}">
                <a16:creationId xmlns:a16="http://schemas.microsoft.com/office/drawing/2014/main" id="{14C05884-D4D8-D74D-E754-9F2A4BD87347}"/>
              </a:ext>
            </a:extLst>
          </p:cNvPr>
          <p:cNvPicPr>
            <a:picLocks noChangeAspect="1"/>
          </p:cNvPicPr>
          <p:nvPr/>
        </p:nvPicPr>
        <p:blipFill>
          <a:blip r:embed="rId2"/>
          <a:stretch>
            <a:fillRect/>
          </a:stretch>
        </p:blipFill>
        <p:spPr>
          <a:xfrm>
            <a:off x="1077908" y="5952266"/>
            <a:ext cx="251482" cy="289585"/>
          </a:xfrm>
          <a:prstGeom prst="rect">
            <a:avLst/>
          </a:prstGeom>
        </p:spPr>
      </p:pic>
      <p:sp>
        <p:nvSpPr>
          <p:cNvPr id="3" name="TextBox 2">
            <a:extLst>
              <a:ext uri="{FF2B5EF4-FFF2-40B4-BE49-F238E27FC236}">
                <a16:creationId xmlns:a16="http://schemas.microsoft.com/office/drawing/2014/main" id="{5A210861-F416-897B-EA8F-34382D5C2D52}"/>
              </a:ext>
            </a:extLst>
          </p:cNvPr>
          <p:cNvSpPr txBox="1"/>
          <p:nvPr/>
        </p:nvSpPr>
        <p:spPr>
          <a:xfrm>
            <a:off x="1427287" y="5819300"/>
            <a:ext cx="9043698" cy="569387"/>
          </a:xfrm>
          <a:prstGeom prst="rect">
            <a:avLst/>
          </a:prstGeom>
          <a:noFill/>
        </p:spPr>
        <p:txBody>
          <a:bodyPr wrap="square">
            <a:spAutoFit/>
          </a:bodyPr>
          <a:lstStyle/>
          <a:p>
            <a:pPr algn="l"/>
            <a:r>
              <a:rPr lang="pt-BR" sz="1500" dirty="0">
                <a:solidFill>
                  <a:srgbClr val="3333B3"/>
                </a:solidFill>
                <a:latin typeface="CMSS8"/>
              </a:rPr>
              <a:t>CORPORACIÓN FAVORITA, Kaggle (2018)</a:t>
            </a:r>
          </a:p>
          <a:p>
            <a:pPr algn="l"/>
            <a:r>
              <a:rPr lang="en-US" sz="1500" b="0" i="0" u="none" strike="noStrike" baseline="0" dirty="0">
                <a:solidFill>
                  <a:srgbClr val="000000"/>
                </a:solidFill>
                <a:latin typeface="CMSS8"/>
              </a:rPr>
              <a:t>Kaggle dataset</a:t>
            </a:r>
            <a:r>
              <a:rPr lang="en-US" sz="1500" dirty="0">
                <a:solidFill>
                  <a:srgbClr val="000000"/>
                </a:solidFill>
                <a:latin typeface="CMSS8"/>
              </a:rPr>
              <a:t> link:- </a:t>
            </a:r>
            <a:r>
              <a:rPr lang="en-US" sz="1600" dirty="0" err="1">
                <a:hlinkClick r:id="rId4"/>
              </a:rPr>
              <a:t>Corporación</a:t>
            </a:r>
            <a:r>
              <a:rPr lang="en-US" sz="1600" dirty="0">
                <a:hlinkClick r:id="rId4"/>
              </a:rPr>
              <a:t> Favorita Grocery Sales Forecasting | Kaggle</a:t>
            </a:r>
            <a:endParaRPr lang="en-US" sz="1500" b="0" i="0" u="none" strike="noStrike" baseline="0" dirty="0">
              <a:solidFill>
                <a:srgbClr val="000000"/>
              </a:solidFill>
              <a:latin typeface="CMSS8"/>
            </a:endParaRPr>
          </a:p>
        </p:txBody>
      </p:sp>
      <p:pic>
        <p:nvPicPr>
          <p:cNvPr id="11" name="Picture 10">
            <a:extLst>
              <a:ext uri="{FF2B5EF4-FFF2-40B4-BE49-F238E27FC236}">
                <a16:creationId xmlns:a16="http://schemas.microsoft.com/office/drawing/2014/main" id="{183503F5-8F64-5E96-544D-9F04AEC31B80}"/>
              </a:ext>
            </a:extLst>
          </p:cNvPr>
          <p:cNvPicPr>
            <a:picLocks noChangeAspect="1"/>
          </p:cNvPicPr>
          <p:nvPr/>
        </p:nvPicPr>
        <p:blipFill>
          <a:blip r:embed="rId2"/>
          <a:stretch>
            <a:fillRect/>
          </a:stretch>
        </p:blipFill>
        <p:spPr>
          <a:xfrm>
            <a:off x="1077908" y="4480935"/>
            <a:ext cx="251482" cy="289585"/>
          </a:xfrm>
          <a:prstGeom prst="rect">
            <a:avLst/>
          </a:prstGeom>
        </p:spPr>
      </p:pic>
      <p:sp>
        <p:nvSpPr>
          <p:cNvPr id="13" name="TextBox 12">
            <a:extLst>
              <a:ext uri="{FF2B5EF4-FFF2-40B4-BE49-F238E27FC236}">
                <a16:creationId xmlns:a16="http://schemas.microsoft.com/office/drawing/2014/main" id="{A86C02F5-0977-6A8A-96F0-7E7847EA0810}"/>
              </a:ext>
            </a:extLst>
          </p:cNvPr>
          <p:cNvSpPr txBox="1"/>
          <p:nvPr/>
        </p:nvSpPr>
        <p:spPr>
          <a:xfrm>
            <a:off x="1425110" y="4298217"/>
            <a:ext cx="10014082" cy="800219"/>
          </a:xfrm>
          <a:prstGeom prst="rect">
            <a:avLst/>
          </a:prstGeom>
          <a:noFill/>
        </p:spPr>
        <p:txBody>
          <a:bodyPr wrap="square">
            <a:spAutoFit/>
          </a:bodyPr>
          <a:lstStyle/>
          <a:p>
            <a:pPr algn="l"/>
            <a:r>
              <a:rPr lang="pt-BR" sz="1500" dirty="0">
                <a:solidFill>
                  <a:srgbClr val="3333B3"/>
                </a:solidFill>
                <a:latin typeface="CMSS8"/>
              </a:rPr>
              <a:t>Ki H. Chon , Richard J. Cohen</a:t>
            </a:r>
            <a:r>
              <a:rPr lang="pt-BR" sz="1500" b="0" i="0" u="none" strike="noStrike" baseline="0" dirty="0">
                <a:solidFill>
                  <a:srgbClr val="3333B3"/>
                </a:solidFill>
                <a:latin typeface="CMSS8"/>
              </a:rPr>
              <a:t>(</a:t>
            </a:r>
            <a:r>
              <a:rPr lang="pt-BR" sz="1500" dirty="0">
                <a:solidFill>
                  <a:srgbClr val="3333B3"/>
                </a:solidFill>
                <a:latin typeface="CMSS8"/>
              </a:rPr>
              <a:t>1997</a:t>
            </a:r>
            <a:r>
              <a:rPr lang="pt-BR" sz="1500" b="0" i="0" u="none" strike="noStrike" baseline="0" dirty="0">
                <a:solidFill>
                  <a:srgbClr val="3333B3"/>
                </a:solidFill>
                <a:latin typeface="CMSS8"/>
              </a:rPr>
              <a:t>, March).</a:t>
            </a:r>
          </a:p>
          <a:p>
            <a:pPr algn="l"/>
            <a:r>
              <a:rPr lang="en-US" sz="1500" dirty="0"/>
              <a:t>Linear and Nonlinear ARMA Model Parameter Estimation Using an Artificial Neural Network.</a:t>
            </a:r>
            <a:endParaRPr lang="pt-BR" sz="1500" b="0" i="0" u="none" strike="noStrike" baseline="0" dirty="0">
              <a:solidFill>
                <a:srgbClr val="3333B3"/>
              </a:solidFill>
              <a:latin typeface="CMSS8"/>
            </a:endParaRPr>
          </a:p>
          <a:p>
            <a:pPr algn="l"/>
            <a:r>
              <a:rPr lang="en-US" sz="1500" b="0" i="0" u="none" strike="noStrike" baseline="0" dirty="0">
                <a:solidFill>
                  <a:srgbClr val="7B7BCE"/>
                </a:solidFill>
                <a:latin typeface="CMSSI8"/>
              </a:rPr>
              <a:t>IEEE TRANSACTIONS ON BIOMEDICAL ENGINEERING, VOL. 44, NO. 3. </a:t>
            </a:r>
            <a:endParaRPr lang="en-IN" sz="1500" dirty="0"/>
          </a:p>
        </p:txBody>
      </p:sp>
      <p:sp>
        <p:nvSpPr>
          <p:cNvPr id="4" name="Rectangle 3">
            <a:extLst>
              <a:ext uri="{FF2B5EF4-FFF2-40B4-BE49-F238E27FC236}">
                <a16:creationId xmlns:a16="http://schemas.microsoft.com/office/drawing/2014/main" id="{7A786955-1D3B-E831-6990-43D3911470AE}"/>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DE6016A-4DE1-5F95-D17C-2588BD3CCEA9}"/>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B926020-FB74-1537-987F-399B1D35C8D0}"/>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8" name="TextBox 7">
            <a:extLst>
              <a:ext uri="{FF2B5EF4-FFF2-40B4-BE49-F238E27FC236}">
                <a16:creationId xmlns:a16="http://schemas.microsoft.com/office/drawing/2014/main" id="{DE2F0FF7-EC28-0C59-69B3-9D3B4F16EE42}"/>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7" name="TextBox 6">
            <a:extLst>
              <a:ext uri="{FF2B5EF4-FFF2-40B4-BE49-F238E27FC236}">
                <a16:creationId xmlns:a16="http://schemas.microsoft.com/office/drawing/2014/main" id="{35B0A983-364B-337B-2139-B43FC5475BAC}"/>
              </a:ext>
            </a:extLst>
          </p:cNvPr>
          <p:cNvSpPr txBox="1"/>
          <p:nvPr/>
        </p:nvSpPr>
        <p:spPr>
          <a:xfrm>
            <a:off x="9542882" y="6593784"/>
            <a:ext cx="2834640" cy="276999"/>
          </a:xfrm>
          <a:prstGeom prst="rect">
            <a:avLst/>
          </a:prstGeom>
          <a:noFill/>
        </p:spPr>
        <p:txBody>
          <a:bodyPr wrap="square" rtlCol="0">
            <a:spAutoFit/>
          </a:bodyPr>
          <a:lstStyle/>
          <a:p>
            <a:pPr algn="ctr"/>
            <a:r>
              <a:rPr lang="en-US" sz="1200" dirty="0">
                <a:solidFill>
                  <a:schemeClr val="bg1"/>
                </a:solidFill>
              </a:rPr>
              <a:t>27</a:t>
            </a:r>
            <a:endParaRPr lang="en-IN" sz="1200" dirty="0">
              <a:solidFill>
                <a:schemeClr val="bg1"/>
              </a:solidFill>
            </a:endParaRPr>
          </a:p>
        </p:txBody>
      </p:sp>
    </p:spTree>
    <p:extLst>
      <p:ext uri="{BB962C8B-B14F-4D97-AF65-F5344CB8AC3E}">
        <p14:creationId xmlns:p14="http://schemas.microsoft.com/office/powerpoint/2010/main" val="323650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34B794-FBEB-54AA-3063-D07D2ACB3AC8}"/>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E7F04D8-CE02-0BF6-4E74-3E0685F8C9B6}"/>
              </a:ext>
            </a:extLst>
          </p:cNvPr>
          <p:cNvSpPr txBox="1"/>
          <p:nvPr/>
        </p:nvSpPr>
        <p:spPr>
          <a:xfrm>
            <a:off x="74645" y="111546"/>
            <a:ext cx="8994710" cy="569387"/>
          </a:xfrm>
          <a:prstGeom prst="rect">
            <a:avLst/>
          </a:prstGeom>
          <a:noFill/>
        </p:spPr>
        <p:txBody>
          <a:bodyPr wrap="square" rtlCol="0">
            <a:spAutoFit/>
          </a:bodyPr>
          <a:lstStyle/>
          <a:p>
            <a:r>
              <a:rPr lang="en-IN" sz="3100" dirty="0">
                <a:solidFill>
                  <a:schemeClr val="bg1"/>
                </a:solidFill>
              </a:rPr>
              <a:t> Introduction – SKU Forecasting and Soft Sensing</a:t>
            </a:r>
          </a:p>
        </p:txBody>
      </p:sp>
      <p:sp>
        <p:nvSpPr>
          <p:cNvPr id="6" name="Rectangle 5">
            <a:extLst>
              <a:ext uri="{FF2B5EF4-FFF2-40B4-BE49-F238E27FC236}">
                <a16:creationId xmlns:a16="http://schemas.microsoft.com/office/drawing/2014/main" id="{6F19B21D-4185-31CE-7932-4318FF16221F}"/>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6ABD606-DB00-8A71-6840-5F052F4273B1}"/>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76D9996-A0F9-C637-A51E-D1F8D9CC0B56}"/>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9" name="TextBox 8">
            <a:extLst>
              <a:ext uri="{FF2B5EF4-FFF2-40B4-BE49-F238E27FC236}">
                <a16:creationId xmlns:a16="http://schemas.microsoft.com/office/drawing/2014/main" id="{3428906E-C15F-C61E-67AB-FCC7199E52EE}"/>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3</a:t>
            </a:r>
          </a:p>
        </p:txBody>
      </p:sp>
      <p:sp>
        <p:nvSpPr>
          <p:cNvPr id="10" name="TextBox 9">
            <a:extLst>
              <a:ext uri="{FF2B5EF4-FFF2-40B4-BE49-F238E27FC236}">
                <a16:creationId xmlns:a16="http://schemas.microsoft.com/office/drawing/2014/main" id="{B8F2FC97-D7DF-02C4-200C-797BFE5E3292}"/>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11" name="Oval 10">
            <a:extLst>
              <a:ext uri="{FF2B5EF4-FFF2-40B4-BE49-F238E27FC236}">
                <a16:creationId xmlns:a16="http://schemas.microsoft.com/office/drawing/2014/main" id="{CD1DDE85-0674-CA4E-AA97-E674EDDCA16E}"/>
              </a:ext>
            </a:extLst>
          </p:cNvPr>
          <p:cNvSpPr/>
          <p:nvPr/>
        </p:nvSpPr>
        <p:spPr>
          <a:xfrm>
            <a:off x="200276" y="1273582"/>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3366979D-FD30-26BB-5891-BF200DA5F2AB}"/>
              </a:ext>
            </a:extLst>
          </p:cNvPr>
          <p:cNvSpPr txBox="1"/>
          <p:nvPr/>
        </p:nvSpPr>
        <p:spPr>
          <a:xfrm>
            <a:off x="518797" y="1052165"/>
            <a:ext cx="11610736" cy="646331"/>
          </a:xfrm>
          <a:prstGeom prst="rect">
            <a:avLst/>
          </a:prstGeom>
          <a:noFill/>
        </p:spPr>
        <p:txBody>
          <a:bodyPr wrap="square" rtlCol="0">
            <a:spAutoFit/>
          </a:bodyPr>
          <a:lstStyle/>
          <a:p>
            <a:r>
              <a:rPr lang="en-US" dirty="0"/>
              <a:t>The primary challenge in SKU forecasting lies in the fluctuating and intricate factors impacting product demand, including seasonality, promotions, and external market dynamics.</a:t>
            </a:r>
            <a:endParaRPr lang="en-IN" dirty="0"/>
          </a:p>
        </p:txBody>
      </p:sp>
      <p:sp>
        <p:nvSpPr>
          <p:cNvPr id="13" name="Oval 12">
            <a:extLst>
              <a:ext uri="{FF2B5EF4-FFF2-40B4-BE49-F238E27FC236}">
                <a16:creationId xmlns:a16="http://schemas.microsoft.com/office/drawing/2014/main" id="{5E4C434C-3326-7FCA-0F05-0ECBB8027163}"/>
              </a:ext>
            </a:extLst>
          </p:cNvPr>
          <p:cNvSpPr/>
          <p:nvPr/>
        </p:nvSpPr>
        <p:spPr>
          <a:xfrm>
            <a:off x="195788" y="2061475"/>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7AAB7C68-1BC1-FCCB-A1B0-218397D1C7FF}"/>
              </a:ext>
            </a:extLst>
          </p:cNvPr>
          <p:cNvSpPr txBox="1"/>
          <p:nvPr/>
        </p:nvSpPr>
        <p:spPr>
          <a:xfrm>
            <a:off x="518797" y="1780004"/>
            <a:ext cx="11718891" cy="646331"/>
          </a:xfrm>
          <a:prstGeom prst="rect">
            <a:avLst/>
          </a:prstGeom>
          <a:noFill/>
        </p:spPr>
        <p:txBody>
          <a:bodyPr wrap="square" rtlCol="0">
            <a:spAutoFit/>
          </a:bodyPr>
          <a:lstStyle/>
          <a:p>
            <a:r>
              <a:rPr lang="en-IN" b="1" dirty="0"/>
              <a:t>Objective 1</a:t>
            </a:r>
            <a:r>
              <a:rPr lang="en-IN" dirty="0"/>
              <a:t>:  </a:t>
            </a:r>
            <a:r>
              <a:rPr lang="en-US" dirty="0"/>
              <a:t>To accurately forecast SKU demand by addressing the challenges posed by factors like seasonality, promotions, and external market dynamics.</a:t>
            </a:r>
            <a:endParaRPr lang="en-IN" dirty="0"/>
          </a:p>
        </p:txBody>
      </p:sp>
      <p:sp>
        <p:nvSpPr>
          <p:cNvPr id="15" name="Oval 14">
            <a:extLst>
              <a:ext uri="{FF2B5EF4-FFF2-40B4-BE49-F238E27FC236}">
                <a16:creationId xmlns:a16="http://schemas.microsoft.com/office/drawing/2014/main" id="{174E4A70-F063-4BB2-90D9-ADD6D27EB13F}"/>
              </a:ext>
            </a:extLst>
          </p:cNvPr>
          <p:cNvSpPr/>
          <p:nvPr/>
        </p:nvSpPr>
        <p:spPr>
          <a:xfrm>
            <a:off x="195788" y="2757252"/>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53C07973-F585-6917-DFB7-F2DE7A0DB4E9}"/>
              </a:ext>
            </a:extLst>
          </p:cNvPr>
          <p:cNvSpPr txBox="1"/>
          <p:nvPr/>
        </p:nvSpPr>
        <p:spPr>
          <a:xfrm>
            <a:off x="516924" y="2557505"/>
            <a:ext cx="11610736" cy="646331"/>
          </a:xfrm>
          <a:prstGeom prst="rect">
            <a:avLst/>
          </a:prstGeom>
          <a:noFill/>
        </p:spPr>
        <p:txBody>
          <a:bodyPr wrap="square" rtlCol="0">
            <a:spAutoFit/>
          </a:bodyPr>
          <a:lstStyle/>
          <a:p>
            <a:r>
              <a:rPr lang="en-US" dirty="0"/>
              <a:t>The challenge arises in industrial processes when certain variables are hard to measure or cannot be measured due to difficulties, high costs, or impracticality.</a:t>
            </a:r>
            <a:endParaRPr lang="en-IN" dirty="0"/>
          </a:p>
        </p:txBody>
      </p:sp>
      <p:sp>
        <p:nvSpPr>
          <p:cNvPr id="18" name="TextBox 17">
            <a:extLst>
              <a:ext uri="{FF2B5EF4-FFF2-40B4-BE49-F238E27FC236}">
                <a16:creationId xmlns:a16="http://schemas.microsoft.com/office/drawing/2014/main" id="{17220CA8-2843-3D1F-B234-0AB1C70930F8}"/>
              </a:ext>
            </a:extLst>
          </p:cNvPr>
          <p:cNvSpPr txBox="1"/>
          <p:nvPr/>
        </p:nvSpPr>
        <p:spPr>
          <a:xfrm>
            <a:off x="527185" y="3322926"/>
            <a:ext cx="11718891" cy="646331"/>
          </a:xfrm>
          <a:prstGeom prst="rect">
            <a:avLst/>
          </a:prstGeom>
          <a:noFill/>
        </p:spPr>
        <p:txBody>
          <a:bodyPr wrap="square" rtlCol="0">
            <a:spAutoFit/>
          </a:bodyPr>
          <a:lstStyle/>
          <a:p>
            <a:r>
              <a:rPr lang="en-IN" b="1" dirty="0"/>
              <a:t>Objective 2</a:t>
            </a:r>
            <a:r>
              <a:rPr lang="en-IN" dirty="0"/>
              <a:t>:  </a:t>
            </a:r>
            <a:r>
              <a:rPr lang="en-US" dirty="0"/>
              <a:t>To estimate or infer process variables indirectly which are difficult, impractical and costly to predict without measuring them directly.</a:t>
            </a:r>
            <a:endParaRPr lang="en-IN" dirty="0"/>
          </a:p>
        </p:txBody>
      </p:sp>
      <p:sp>
        <p:nvSpPr>
          <p:cNvPr id="19" name="Oval 18">
            <a:extLst>
              <a:ext uri="{FF2B5EF4-FFF2-40B4-BE49-F238E27FC236}">
                <a16:creationId xmlns:a16="http://schemas.microsoft.com/office/drawing/2014/main" id="{67ED395E-5412-15FA-37A2-A570FD50E743}"/>
              </a:ext>
            </a:extLst>
          </p:cNvPr>
          <p:cNvSpPr/>
          <p:nvPr/>
        </p:nvSpPr>
        <p:spPr>
          <a:xfrm>
            <a:off x="200276" y="3538265"/>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0F84DEE3-4EB1-7522-2B5D-E3D79FDB7DD0}"/>
              </a:ext>
            </a:extLst>
          </p:cNvPr>
          <p:cNvSpPr txBox="1"/>
          <p:nvPr/>
        </p:nvSpPr>
        <p:spPr>
          <a:xfrm>
            <a:off x="527185" y="4062956"/>
            <a:ext cx="11718891" cy="369332"/>
          </a:xfrm>
          <a:prstGeom prst="rect">
            <a:avLst/>
          </a:prstGeom>
          <a:noFill/>
        </p:spPr>
        <p:txBody>
          <a:bodyPr wrap="square" rtlCol="0">
            <a:spAutoFit/>
          </a:bodyPr>
          <a:lstStyle/>
          <a:p>
            <a:r>
              <a:rPr lang="en-IN" dirty="0"/>
              <a:t>Pointers from literature survey:</a:t>
            </a:r>
          </a:p>
        </p:txBody>
      </p:sp>
      <p:sp>
        <p:nvSpPr>
          <p:cNvPr id="21" name="Oval 20">
            <a:extLst>
              <a:ext uri="{FF2B5EF4-FFF2-40B4-BE49-F238E27FC236}">
                <a16:creationId xmlns:a16="http://schemas.microsoft.com/office/drawing/2014/main" id="{2AA37FBC-BAB5-BBF3-3CBD-757C46D7B946}"/>
              </a:ext>
            </a:extLst>
          </p:cNvPr>
          <p:cNvSpPr/>
          <p:nvPr/>
        </p:nvSpPr>
        <p:spPr>
          <a:xfrm>
            <a:off x="195788" y="4189832"/>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F7D59F74-6790-6528-0D62-6A1A093159CB}"/>
              </a:ext>
            </a:extLst>
          </p:cNvPr>
          <p:cNvSpPr/>
          <p:nvPr/>
        </p:nvSpPr>
        <p:spPr>
          <a:xfrm>
            <a:off x="756655" y="4537683"/>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7AB1F502-DAD3-9EDB-7F34-10DB7C64CE36}"/>
              </a:ext>
            </a:extLst>
          </p:cNvPr>
          <p:cNvSpPr txBox="1"/>
          <p:nvPr/>
        </p:nvSpPr>
        <p:spPr>
          <a:xfrm>
            <a:off x="994360" y="4411910"/>
            <a:ext cx="11718891" cy="369332"/>
          </a:xfrm>
          <a:prstGeom prst="rect">
            <a:avLst/>
          </a:prstGeom>
          <a:noFill/>
        </p:spPr>
        <p:txBody>
          <a:bodyPr wrap="square" rtlCol="0">
            <a:spAutoFit/>
          </a:bodyPr>
          <a:lstStyle/>
          <a:p>
            <a:r>
              <a:rPr lang="en-IN" dirty="0">
                <a:hlinkClick r:id="rId2" action="ppaction://hlinksldjump"/>
              </a:rPr>
              <a:t>[Perez et al., 2022]</a:t>
            </a:r>
            <a:r>
              <a:rPr lang="en-IN" dirty="0"/>
              <a:t> used RNN and Transformer architecture to forecast the SKU  on Corporacion Favorita dataset.</a:t>
            </a:r>
          </a:p>
        </p:txBody>
      </p:sp>
      <p:sp>
        <p:nvSpPr>
          <p:cNvPr id="24" name="TextBox 23">
            <a:extLst>
              <a:ext uri="{FF2B5EF4-FFF2-40B4-BE49-F238E27FC236}">
                <a16:creationId xmlns:a16="http://schemas.microsoft.com/office/drawing/2014/main" id="{425CE5EA-485C-2BF7-13E1-E407FEBF7E53}"/>
              </a:ext>
            </a:extLst>
          </p:cNvPr>
          <p:cNvSpPr txBox="1"/>
          <p:nvPr/>
        </p:nvSpPr>
        <p:spPr>
          <a:xfrm>
            <a:off x="994360" y="4829022"/>
            <a:ext cx="11718891" cy="369332"/>
          </a:xfrm>
          <a:prstGeom prst="rect">
            <a:avLst/>
          </a:prstGeom>
          <a:noFill/>
        </p:spPr>
        <p:txBody>
          <a:bodyPr wrap="square" rtlCol="0">
            <a:spAutoFit/>
          </a:bodyPr>
          <a:lstStyle/>
          <a:p>
            <a:r>
              <a:rPr lang="en-IN" dirty="0">
                <a:hlinkClick r:id="rId2" action="ppaction://hlinksldjump"/>
              </a:rPr>
              <a:t>[Jicheng Li et al., 2023]</a:t>
            </a:r>
            <a:r>
              <a:rPr lang="en-IN" dirty="0"/>
              <a:t> used LSTM to predict the butane concentration at the bottom of the debutanizer column.</a:t>
            </a:r>
          </a:p>
        </p:txBody>
      </p:sp>
      <p:sp>
        <p:nvSpPr>
          <p:cNvPr id="25" name="TextBox 24">
            <a:extLst>
              <a:ext uri="{FF2B5EF4-FFF2-40B4-BE49-F238E27FC236}">
                <a16:creationId xmlns:a16="http://schemas.microsoft.com/office/drawing/2014/main" id="{71336E68-156E-D759-5547-CCF7B119E9B2}"/>
              </a:ext>
            </a:extLst>
          </p:cNvPr>
          <p:cNvSpPr txBox="1"/>
          <p:nvPr/>
        </p:nvSpPr>
        <p:spPr>
          <a:xfrm>
            <a:off x="994360" y="5277677"/>
            <a:ext cx="11718891" cy="369332"/>
          </a:xfrm>
          <a:prstGeom prst="rect">
            <a:avLst/>
          </a:prstGeom>
          <a:noFill/>
        </p:spPr>
        <p:txBody>
          <a:bodyPr wrap="square" rtlCol="0">
            <a:spAutoFit/>
          </a:bodyPr>
          <a:lstStyle/>
          <a:p>
            <a:r>
              <a:rPr lang="en-IN" dirty="0">
                <a:hlinkClick r:id="rId2" action="ppaction://hlinksldjump"/>
              </a:rPr>
              <a:t>[Curreri F. et al., 2021]</a:t>
            </a:r>
            <a:r>
              <a:rPr lang="en-IN" dirty="0"/>
              <a:t> used RNN and LSTM for predicting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 and SO</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IN" dirty="0"/>
              <a:t> concentration in SRU (Sulphur Recovery Unit). </a:t>
            </a:r>
          </a:p>
        </p:txBody>
      </p:sp>
      <p:sp>
        <p:nvSpPr>
          <p:cNvPr id="26" name="Oval 25">
            <a:extLst>
              <a:ext uri="{FF2B5EF4-FFF2-40B4-BE49-F238E27FC236}">
                <a16:creationId xmlns:a16="http://schemas.microsoft.com/office/drawing/2014/main" id="{09B76434-BA50-D07A-6C8A-E85E7880A1D4}"/>
              </a:ext>
            </a:extLst>
          </p:cNvPr>
          <p:cNvSpPr/>
          <p:nvPr/>
        </p:nvSpPr>
        <p:spPr>
          <a:xfrm>
            <a:off x="756369" y="4954909"/>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DBDAF6BB-E745-4E96-2457-F0656B1E73C5}"/>
              </a:ext>
            </a:extLst>
          </p:cNvPr>
          <p:cNvSpPr/>
          <p:nvPr/>
        </p:nvSpPr>
        <p:spPr>
          <a:xfrm>
            <a:off x="756369" y="5421056"/>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D512566C-4894-64C2-C030-2B53E315D55F}"/>
              </a:ext>
            </a:extLst>
          </p:cNvPr>
          <p:cNvSpPr/>
          <p:nvPr/>
        </p:nvSpPr>
        <p:spPr>
          <a:xfrm>
            <a:off x="195788" y="5962194"/>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1DF682B-9383-005C-BA35-5F25186AEABF}"/>
              </a:ext>
            </a:extLst>
          </p:cNvPr>
          <p:cNvSpPr txBox="1"/>
          <p:nvPr/>
        </p:nvSpPr>
        <p:spPr>
          <a:xfrm>
            <a:off x="527185" y="5851671"/>
            <a:ext cx="11718891" cy="369332"/>
          </a:xfrm>
          <a:prstGeom prst="rect">
            <a:avLst/>
          </a:prstGeom>
          <a:noFill/>
        </p:spPr>
        <p:txBody>
          <a:bodyPr wrap="square" rtlCol="0">
            <a:spAutoFit/>
          </a:bodyPr>
          <a:lstStyle/>
          <a:p>
            <a:r>
              <a:rPr lang="en-IN" b="1" dirty="0"/>
              <a:t>Our focus: </a:t>
            </a:r>
            <a:r>
              <a:rPr lang="en-US" dirty="0"/>
              <a:t>To provide solutions for SKU forecasting and soft sensing by leveraging advanced deep learning techniques.</a:t>
            </a:r>
            <a:endParaRPr lang="en-IN" b="1" dirty="0"/>
          </a:p>
        </p:txBody>
      </p:sp>
    </p:spTree>
    <p:extLst>
      <p:ext uri="{BB962C8B-B14F-4D97-AF65-F5344CB8AC3E}">
        <p14:creationId xmlns:p14="http://schemas.microsoft.com/office/powerpoint/2010/main" val="336437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FAA253-EE92-67C6-5C5B-0E22F49ECDFD}"/>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75C0A2D-581E-9719-192A-7038B96DC76B}"/>
              </a:ext>
            </a:extLst>
          </p:cNvPr>
          <p:cNvSpPr txBox="1"/>
          <p:nvPr/>
        </p:nvSpPr>
        <p:spPr>
          <a:xfrm>
            <a:off x="74645" y="111546"/>
            <a:ext cx="8994710" cy="569387"/>
          </a:xfrm>
          <a:prstGeom prst="rect">
            <a:avLst/>
          </a:prstGeom>
          <a:noFill/>
        </p:spPr>
        <p:txBody>
          <a:bodyPr wrap="square" rtlCol="0">
            <a:spAutoFit/>
          </a:bodyPr>
          <a:lstStyle/>
          <a:p>
            <a:r>
              <a:rPr lang="en-US" sz="3100" dirty="0">
                <a:solidFill>
                  <a:schemeClr val="bg1"/>
                </a:solidFill>
              </a:rPr>
              <a:t>T</a:t>
            </a:r>
            <a:r>
              <a:rPr lang="en-IN" sz="3100" dirty="0">
                <a:solidFill>
                  <a:schemeClr val="bg1"/>
                </a:solidFill>
              </a:rPr>
              <a:t>ime Series Models</a:t>
            </a:r>
          </a:p>
        </p:txBody>
      </p:sp>
      <p:sp>
        <p:nvSpPr>
          <p:cNvPr id="6" name="Rectangle 5">
            <a:extLst>
              <a:ext uri="{FF2B5EF4-FFF2-40B4-BE49-F238E27FC236}">
                <a16:creationId xmlns:a16="http://schemas.microsoft.com/office/drawing/2014/main" id="{1D0D3EF4-884A-7DB1-40CD-BA8B4F25A0B1}"/>
              </a:ext>
            </a:extLst>
          </p:cNvPr>
          <p:cNvSpPr/>
          <p:nvPr/>
        </p:nvSpPr>
        <p:spPr>
          <a:xfrm>
            <a:off x="74645" y="1014389"/>
            <a:ext cx="4077477" cy="1784795"/>
          </a:xfrm>
          <a:prstGeom prst="rect">
            <a:avLst/>
          </a:prstGeom>
          <a:solidFill>
            <a:srgbClr val="C0C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0C85CD6-675F-2D6B-4456-FBE951CCDE46}"/>
              </a:ext>
            </a:extLst>
          </p:cNvPr>
          <p:cNvSpPr/>
          <p:nvPr/>
        </p:nvSpPr>
        <p:spPr>
          <a:xfrm>
            <a:off x="74645" y="1027968"/>
            <a:ext cx="4077477" cy="448101"/>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A2B4EB3-8D8B-A182-86D6-DCD173BB7C20}"/>
              </a:ext>
            </a:extLst>
          </p:cNvPr>
          <p:cNvSpPr txBox="1"/>
          <p:nvPr/>
        </p:nvSpPr>
        <p:spPr>
          <a:xfrm>
            <a:off x="727062" y="1042546"/>
            <a:ext cx="2528595" cy="338554"/>
          </a:xfrm>
          <a:prstGeom prst="rect">
            <a:avLst/>
          </a:prstGeom>
          <a:noFill/>
        </p:spPr>
        <p:txBody>
          <a:bodyPr wrap="square" rtlCol="0">
            <a:spAutoFit/>
          </a:bodyPr>
          <a:lstStyle/>
          <a:p>
            <a:r>
              <a:rPr lang="en-US" sz="1600" b="1" dirty="0">
                <a:solidFill>
                  <a:schemeClr val="bg1"/>
                </a:solidFill>
              </a:rPr>
              <a:t>A</a:t>
            </a:r>
            <a:r>
              <a:rPr lang="en-IN" sz="1600" b="1" dirty="0">
                <a:solidFill>
                  <a:schemeClr val="bg1"/>
                </a:solidFill>
              </a:rPr>
              <a:t>uto Regressor (AR) model</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7AF3DBF-7E2E-9CFC-F25F-C835226F3667}"/>
                  </a:ext>
                </a:extLst>
              </p:cNvPr>
              <p:cNvSpPr txBox="1"/>
              <p:nvPr/>
            </p:nvSpPr>
            <p:spPr>
              <a:xfrm>
                <a:off x="590723" y="1211823"/>
                <a:ext cx="2724028" cy="2720873"/>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IN"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𝑦</m:t>
                          </m:r>
                        </m:e>
                        <m:sub>
                          <m:r>
                            <a:rPr lang="en-US" sz="2000" b="0" i="1" smtClean="0">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 </m:t>
                      </m:r>
                      <m:nary>
                        <m:naryPr>
                          <m:chr m:val="∑"/>
                          <m:supHide m:val="on"/>
                          <m:ctrlPr>
                            <a:rPr lang="en-US" sz="2000" b="0" i="1" smtClean="0">
                              <a:solidFill>
                                <a:schemeClr val="tx1"/>
                              </a:solidFill>
                              <a:latin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𝜖</m:t>
                          </m:r>
                          <m:r>
                            <a:rPr lang="en-IN" sz="2000" b="0" i="1" smtClean="0">
                              <a:solidFill>
                                <a:schemeClr val="tx1"/>
                              </a:solidFill>
                              <a:latin typeface="Cambria Math" panose="02040503050406030204" pitchFamily="18" charset="0"/>
                            </a:rPr>
                            <m:t>𝑆</m:t>
                          </m:r>
                        </m:sub>
                        <m:sup/>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𝑖</m:t>
                              </m:r>
                            </m:sub>
                          </m:sSub>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𝑦</m:t>
                              </m:r>
                            </m:e>
                            <m:sub>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𝑡</m:t>
                              </m:r>
                            </m:sub>
                          </m:sSub>
                        </m:e>
                      </m:nary>
                    </m:oMath>
                  </m:oMathPara>
                </a14:m>
                <a:endParaRPr lang="en-IN" sz="2000" b="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endParaRPr lang="en-IN" sz="1400" dirty="0">
                  <a:solidFill>
                    <a:schemeClr val="tx1"/>
                  </a:solidFill>
                </a:endParaRPr>
              </a:p>
            </p:txBody>
          </p:sp>
        </mc:Choice>
        <mc:Fallback xmlns="">
          <p:sp>
            <p:nvSpPr>
              <p:cNvPr id="9" name="TextBox 8">
                <a:extLst>
                  <a:ext uri="{FF2B5EF4-FFF2-40B4-BE49-F238E27FC236}">
                    <a16:creationId xmlns:a16="http://schemas.microsoft.com/office/drawing/2014/main" id="{A7AF3DBF-7E2E-9CFC-F25F-C835226F3667}"/>
                  </a:ext>
                </a:extLst>
              </p:cNvPr>
              <p:cNvSpPr txBox="1">
                <a:spLocks noRot="1" noChangeAspect="1" noMove="1" noResize="1" noEditPoints="1" noAdjustHandles="1" noChangeArrowheads="1" noChangeShapeType="1" noTextEdit="1"/>
              </p:cNvSpPr>
              <p:nvPr/>
            </p:nvSpPr>
            <p:spPr>
              <a:xfrm>
                <a:off x="590723" y="1211823"/>
                <a:ext cx="2724028" cy="272087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DF80BF5-ED0B-9FFC-1ACC-A88C0BC9C8AD}"/>
                  </a:ext>
                </a:extLst>
              </p:cNvPr>
              <p:cNvSpPr txBox="1"/>
              <p:nvPr/>
            </p:nvSpPr>
            <p:spPr>
              <a:xfrm>
                <a:off x="172099" y="5557048"/>
                <a:ext cx="11847801" cy="954107"/>
              </a:xfrm>
              <a:prstGeom prst="rect">
                <a:avLst/>
              </a:prstGeom>
              <a:noFill/>
            </p:spPr>
            <p:txBody>
              <a:bodyPr wrap="square" rtlCol="0">
                <a:spAutoFit/>
              </a:bodyPr>
              <a:lstStyle/>
              <a:p>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 </m:t>
                    </m:r>
                  </m:oMath>
                </a14:m>
                <a:r>
                  <a:rPr lang="en-IN" dirty="0"/>
                  <a:t>is set of significant lags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oMath>
                </a14:m>
                <a:r>
                  <a:rPr lang="en-IN" dirty="0"/>
                  <a:t> is the set of significant lagged error terms or white noise and the B is the backshift operator. c and b are the respective constant terms of the AR and ARMA model, </a:t>
                </a:r>
                <a14:m>
                  <m:oMath xmlns:m="http://schemas.openxmlformats.org/officeDocument/2006/math">
                    <m:r>
                      <a:rPr lang="en-IN" i="1" smtClean="0">
                        <a:latin typeface="Cambria Math" panose="02040503050406030204" pitchFamily="18" charset="0"/>
                      </a:rPr>
                      <m:t>𝜇</m:t>
                    </m:r>
                    <m:r>
                      <a:rPr lang="en-US" b="0" i="1" smtClean="0">
                        <a:latin typeface="Cambria Math" panose="02040503050406030204" pitchFamily="18" charset="0"/>
                      </a:rPr>
                      <m:t> </m:t>
                    </m:r>
                  </m:oMath>
                </a14:m>
                <a:r>
                  <a:rPr lang="en-IN" dirty="0"/>
                  <a:t>is the mean of the time series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0" smtClean="0">
                        <a:latin typeface="Cambria Math" panose="02040503050406030204" pitchFamily="18" charset="0"/>
                      </a:rPr>
                      <m:t> </m:t>
                    </m:r>
                  </m:oMath>
                </a14:m>
                <a:r>
                  <a:rPr lang="en-IN" dirty="0"/>
                  <a:t>is the SKU sales at time 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a14:m>
                <a:r>
                  <a:rPr lang="en-IN" dirty="0"/>
                  <a:t> is the white noise error or residuals at time t.</a:t>
                </a:r>
              </a:p>
            </p:txBody>
          </p:sp>
        </mc:Choice>
        <mc:Fallback xmlns="">
          <p:sp>
            <p:nvSpPr>
              <p:cNvPr id="10" name="TextBox 9">
                <a:extLst>
                  <a:ext uri="{FF2B5EF4-FFF2-40B4-BE49-F238E27FC236}">
                    <a16:creationId xmlns:a16="http://schemas.microsoft.com/office/drawing/2014/main" id="{CDF80BF5-ED0B-9FFC-1ACC-A88C0BC9C8AD}"/>
                  </a:ext>
                </a:extLst>
              </p:cNvPr>
              <p:cNvSpPr txBox="1">
                <a:spLocks noRot="1" noChangeAspect="1" noMove="1" noResize="1" noEditPoints="1" noAdjustHandles="1" noChangeArrowheads="1" noChangeShapeType="1" noTextEdit="1"/>
              </p:cNvSpPr>
              <p:nvPr/>
            </p:nvSpPr>
            <p:spPr>
              <a:xfrm>
                <a:off x="172099" y="5557048"/>
                <a:ext cx="11847801" cy="954107"/>
              </a:xfrm>
              <a:prstGeom prst="rect">
                <a:avLst/>
              </a:prstGeom>
              <a:blipFill>
                <a:blip r:embed="rId3"/>
                <a:stretch>
                  <a:fillRect l="-412" t="-3846" r="-617" b="-6410"/>
                </a:stretch>
              </a:blipFill>
            </p:spPr>
            <p:txBody>
              <a:bodyPr/>
              <a:lstStyle/>
              <a:p>
                <a:r>
                  <a:rPr lang="en-IN">
                    <a:noFill/>
                  </a:rPr>
                  <a:t> </a:t>
                </a:r>
              </a:p>
            </p:txBody>
          </p:sp>
        </mc:Fallback>
      </mc:AlternateContent>
      <p:sp>
        <p:nvSpPr>
          <p:cNvPr id="11" name="Rectangle 10">
            <a:extLst>
              <a:ext uri="{FF2B5EF4-FFF2-40B4-BE49-F238E27FC236}">
                <a16:creationId xmlns:a16="http://schemas.microsoft.com/office/drawing/2014/main" id="{9E56D95F-C56B-2FE3-7DAC-0A34DE9FD750}"/>
              </a:ext>
            </a:extLst>
          </p:cNvPr>
          <p:cNvSpPr/>
          <p:nvPr/>
        </p:nvSpPr>
        <p:spPr>
          <a:xfrm>
            <a:off x="4491135" y="1042546"/>
            <a:ext cx="4077477" cy="1784795"/>
          </a:xfrm>
          <a:prstGeom prst="rect">
            <a:avLst/>
          </a:prstGeom>
          <a:solidFill>
            <a:srgbClr val="C0C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B142E72-1FBE-9FBA-24CD-8827D4CCFBA4}"/>
              </a:ext>
            </a:extLst>
          </p:cNvPr>
          <p:cNvSpPr/>
          <p:nvPr/>
        </p:nvSpPr>
        <p:spPr>
          <a:xfrm>
            <a:off x="4495212" y="1042546"/>
            <a:ext cx="4077477" cy="448101"/>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285FC0AA-A9A0-798D-09DF-C5C46977C2A5}"/>
              </a:ext>
            </a:extLst>
          </p:cNvPr>
          <p:cNvSpPr txBox="1"/>
          <p:nvPr/>
        </p:nvSpPr>
        <p:spPr>
          <a:xfrm>
            <a:off x="5143552" y="1070703"/>
            <a:ext cx="2724028" cy="338554"/>
          </a:xfrm>
          <a:prstGeom prst="rect">
            <a:avLst/>
          </a:prstGeom>
          <a:noFill/>
        </p:spPr>
        <p:txBody>
          <a:bodyPr wrap="square" rtlCol="0">
            <a:spAutoFit/>
          </a:bodyPr>
          <a:lstStyle/>
          <a:p>
            <a:r>
              <a:rPr lang="en-US" sz="1600" b="1" dirty="0">
                <a:solidFill>
                  <a:schemeClr val="bg1"/>
                </a:solidFill>
              </a:rPr>
              <a:t>Moving Average </a:t>
            </a:r>
            <a:r>
              <a:rPr lang="en-IN" sz="1600" b="1" dirty="0">
                <a:solidFill>
                  <a:schemeClr val="bg1"/>
                </a:solidFill>
              </a:rPr>
              <a:t> (MA) model</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B60C2F-061C-7CCD-CB6C-B4AA1F3CDAF2}"/>
                  </a:ext>
                </a:extLst>
              </p:cNvPr>
              <p:cNvSpPr txBox="1"/>
              <p:nvPr/>
            </p:nvSpPr>
            <p:spPr>
              <a:xfrm>
                <a:off x="5167762" y="1281650"/>
                <a:ext cx="2724028" cy="2655727"/>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IN"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nary>
                        <m:naryPr>
                          <m:chr m:val="∑"/>
                          <m:supHide m:val="on"/>
                          <m:ctrlPr>
                            <a:rPr lang="en-US" b="0" i="1" smtClean="0">
                              <a:solidFill>
                                <a:schemeClr val="tx1"/>
                              </a:solidFill>
                              <a:latin typeface="Cambria Math" panose="02040503050406030204" pitchFamily="18" charset="0"/>
                            </a:rPr>
                          </m:ctrlPr>
                        </m:naryPr>
                        <m:sub>
                          <m:r>
                            <m:rPr>
                              <m:brk m:alnAt="23"/>
                            </m:rPr>
                            <a:rPr lang="en-IN" b="0" i="1" smtClean="0">
                              <a:latin typeface="Cambria Math" panose="02040503050406030204" pitchFamily="18" charset="0"/>
                            </a:rPr>
                            <m:t>𝑗</m:t>
                          </m:r>
                          <m:r>
                            <a:rPr lang="en-US" i="1">
                              <a:latin typeface="Cambria Math" panose="02040503050406030204" pitchFamily="18" charset="0"/>
                            </a:rPr>
                            <m:t>𝜖</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𝜃</m:t>
                              </m:r>
                            </m:e>
                            <m:sub>
                              <m:r>
                                <a:rPr lang="en-IN" b="0" i="1" smtClean="0">
                                  <a:solidFill>
                                    <a:schemeClr val="tx1"/>
                                  </a:solidFill>
                                  <a:latin typeface="Cambria Math" panose="02040503050406030204" pitchFamily="18" charset="0"/>
                                </a:rPr>
                                <m:t>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𝜀</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𝑗</m:t>
                              </m:r>
                            </m:sub>
                          </m:sSub>
                          <m:r>
                            <a:rPr lang="en-IN"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𝜇</m:t>
                          </m:r>
                        </m:e>
                      </m:nary>
                    </m:oMath>
                  </m:oMathPara>
                </a14:m>
                <a:endParaRPr lang="en-IN" b="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endParaRPr lang="en-IN" sz="1400" dirty="0">
                  <a:solidFill>
                    <a:schemeClr val="tx1"/>
                  </a:solidFill>
                </a:endParaRPr>
              </a:p>
            </p:txBody>
          </p:sp>
        </mc:Choice>
        <mc:Fallback xmlns="">
          <p:sp>
            <p:nvSpPr>
              <p:cNvPr id="14" name="TextBox 13">
                <a:extLst>
                  <a:ext uri="{FF2B5EF4-FFF2-40B4-BE49-F238E27FC236}">
                    <a16:creationId xmlns:a16="http://schemas.microsoft.com/office/drawing/2014/main" id="{AFB60C2F-061C-7CCD-CB6C-B4AA1F3CDAF2}"/>
                  </a:ext>
                </a:extLst>
              </p:cNvPr>
              <p:cNvSpPr txBox="1">
                <a:spLocks noRot="1" noChangeAspect="1" noMove="1" noResize="1" noEditPoints="1" noAdjustHandles="1" noChangeArrowheads="1" noChangeShapeType="1" noTextEdit="1"/>
              </p:cNvSpPr>
              <p:nvPr/>
            </p:nvSpPr>
            <p:spPr>
              <a:xfrm>
                <a:off x="5167762" y="1281650"/>
                <a:ext cx="2724028" cy="2655727"/>
              </a:xfrm>
              <a:prstGeom prst="rect">
                <a:avLst/>
              </a:prstGeom>
              <a:blipFill>
                <a:blip r:embed="rId4"/>
                <a:stretch>
                  <a:fillRect/>
                </a:stretch>
              </a:blipFill>
            </p:spPr>
            <p:txBody>
              <a:bodyPr/>
              <a:lstStyle/>
              <a:p>
                <a:r>
                  <a:rPr lang="en-IN">
                    <a:noFill/>
                  </a:rPr>
                  <a:t> </a:t>
                </a:r>
              </a:p>
            </p:txBody>
          </p:sp>
        </mc:Fallback>
      </mc:AlternateContent>
      <p:sp>
        <p:nvSpPr>
          <p:cNvPr id="15" name="Rectangle 14">
            <a:extLst>
              <a:ext uri="{FF2B5EF4-FFF2-40B4-BE49-F238E27FC236}">
                <a16:creationId xmlns:a16="http://schemas.microsoft.com/office/drawing/2014/main" id="{E894AC1C-E1E1-53CE-2F40-0CA3AE85C4DC}"/>
              </a:ext>
            </a:extLst>
          </p:cNvPr>
          <p:cNvSpPr/>
          <p:nvPr/>
        </p:nvSpPr>
        <p:spPr>
          <a:xfrm>
            <a:off x="8878182" y="1070703"/>
            <a:ext cx="3239173" cy="1756638"/>
          </a:xfrm>
          <a:prstGeom prst="rect">
            <a:avLst/>
          </a:prstGeom>
          <a:solidFill>
            <a:srgbClr val="C0C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C300D8E-3294-18AC-F9FF-F77156F596BE}"/>
              </a:ext>
            </a:extLst>
          </p:cNvPr>
          <p:cNvSpPr/>
          <p:nvPr/>
        </p:nvSpPr>
        <p:spPr>
          <a:xfrm>
            <a:off x="8878182" y="1042546"/>
            <a:ext cx="3239173" cy="448101"/>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0FE6A2A7-4BA9-312A-AEC3-3AD9FCF07F09}"/>
              </a:ext>
            </a:extLst>
          </p:cNvPr>
          <p:cNvSpPr txBox="1"/>
          <p:nvPr/>
        </p:nvSpPr>
        <p:spPr>
          <a:xfrm>
            <a:off x="8966409" y="1034183"/>
            <a:ext cx="3062717" cy="461665"/>
          </a:xfrm>
          <a:prstGeom prst="rect">
            <a:avLst/>
          </a:prstGeom>
          <a:noFill/>
        </p:spPr>
        <p:txBody>
          <a:bodyPr wrap="square" rtlCol="0">
            <a:spAutoFit/>
          </a:bodyPr>
          <a:lstStyle/>
          <a:p>
            <a:pPr algn="ctr"/>
            <a:r>
              <a:rPr lang="en-US" sz="1200" b="1" dirty="0">
                <a:solidFill>
                  <a:schemeClr val="bg1"/>
                </a:solidFill>
              </a:rPr>
              <a:t>A</a:t>
            </a:r>
            <a:r>
              <a:rPr lang="en-IN" sz="1200" b="1" dirty="0">
                <a:solidFill>
                  <a:schemeClr val="bg1"/>
                </a:solidFill>
              </a:rPr>
              <a:t>uto-regressive Moving Average (ARMA) Model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FE0CD6E-2E91-C4DC-3BEC-871C643B2E10}"/>
                  </a:ext>
                </a:extLst>
              </p:cNvPr>
              <p:cNvSpPr txBox="1"/>
              <p:nvPr/>
            </p:nvSpPr>
            <p:spPr>
              <a:xfrm>
                <a:off x="8778447" y="1315346"/>
                <a:ext cx="3413553" cy="2540504"/>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𝑡</m:t>
                          </m:r>
                        </m:sub>
                      </m:sSub>
                      <m:r>
                        <a:rPr lang="en-US" sz="1600" b="0" i="1" smtClean="0">
                          <a:solidFill>
                            <a:schemeClr val="tx1"/>
                          </a:solidFill>
                          <a:latin typeface="Cambria Math" panose="02040503050406030204" pitchFamily="18" charset="0"/>
                        </a:rPr>
                        <m:t>= </m:t>
                      </m:r>
                      <m:nary>
                        <m:naryPr>
                          <m:chr m:val="∑"/>
                          <m:supHide m:val="on"/>
                          <m:ctrlPr>
                            <a:rPr lang="en-US" sz="1600" b="0" i="1" smtClean="0">
                              <a:solidFill>
                                <a:schemeClr val="tx1"/>
                              </a:solidFill>
                              <a:latin typeface="Cambria Math" panose="02040503050406030204" pitchFamily="18" charset="0"/>
                            </a:rPr>
                          </m:ctrlPr>
                        </m:naryPr>
                        <m:sub>
                          <m:r>
                            <m:rPr>
                              <m:brk m:alnAt="23"/>
                            </m:rP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𝜖</m:t>
                          </m:r>
                          <m:r>
                            <a:rPr lang="en-IN" sz="1600" b="0" i="1" smtClean="0">
                              <a:solidFill>
                                <a:schemeClr val="tx1"/>
                              </a:solidFill>
                              <a:latin typeface="Cambria Math" panose="02040503050406030204" pitchFamily="18" charset="0"/>
                            </a:rPr>
                            <m:t>𝑆</m:t>
                          </m:r>
                        </m:sub>
                        <m:sup/>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m:t>
                              </m:r>
                            </m:e>
                            <m:sub>
                              <m:r>
                                <a:rPr lang="en-US" sz="1600" b="0" i="1" smtClean="0">
                                  <a:solidFill>
                                    <a:schemeClr val="tx1"/>
                                  </a:solidFill>
                                  <a:latin typeface="Cambria Math" panose="02040503050406030204" pitchFamily="18" charset="0"/>
                                </a:rPr>
                                <m:t>𝑖</m:t>
                              </m:r>
                            </m:sub>
                          </m:sSub>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𝑦</m:t>
                              </m:r>
                            </m:e>
                            <m:sub>
                              <m:r>
                                <a:rPr lang="en-US" sz="1600" b="0" i="1" smtClean="0">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𝑖</m:t>
                              </m:r>
                            </m:sub>
                          </m:sSub>
                          <m:r>
                            <a:rPr lang="en-US" sz="1600" b="0" i="1" smtClean="0">
                              <a:solidFill>
                                <a:schemeClr val="tx1"/>
                              </a:solidFill>
                              <a:latin typeface="Cambria Math" panose="02040503050406030204" pitchFamily="18" charset="0"/>
                            </a:rPr>
                            <m:t>+</m:t>
                          </m:r>
                          <m:nary>
                            <m:naryPr>
                              <m:chr m:val="∑"/>
                              <m:supHide m:val="on"/>
                              <m:ctrlPr>
                                <a:rPr lang="en-US" sz="1600" i="1">
                                  <a:latin typeface="Cambria Math" panose="02040503050406030204" pitchFamily="18" charset="0"/>
                                </a:rPr>
                              </m:ctrlPr>
                            </m:naryPr>
                            <m:sub>
                              <m:r>
                                <m:rPr>
                                  <m:brk m:alnAt="23"/>
                                </m:rPr>
                                <a:rPr lang="en-IN" sz="1600" b="0" i="1" smtClean="0">
                                  <a:latin typeface="Cambria Math" panose="02040503050406030204" pitchFamily="18" charset="0"/>
                                </a:rPr>
                                <m:t>𝑗</m:t>
                              </m:r>
                              <m:r>
                                <a:rPr lang="en-US" sz="1600" i="1" smtClean="0">
                                  <a:latin typeface="Cambria Math" panose="02040503050406030204" pitchFamily="18" charset="0"/>
                                </a:rPr>
                                <m:t>𝜖</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𝑆</m:t>
                                  </m:r>
                                </m:e>
                                <m:sub>
                                  <m:r>
                                    <a:rPr lang="en-US" sz="1600" b="0" i="1" smtClean="0">
                                      <a:solidFill>
                                        <a:schemeClr val="tx1"/>
                                      </a:solidFill>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n-IN" sz="1600" b="0" i="1" smtClean="0">
                                      <a:latin typeface="Cambria Math" panose="02040503050406030204" pitchFamily="18" charset="0"/>
                                    </a:rPr>
                                    <m:t>𝑗</m:t>
                                  </m:r>
                                </m:sub>
                              </m:sSub>
                              <m:sSub>
                                <m:sSubPr>
                                  <m:ctrlPr>
                                    <a:rPr lang="en-US" sz="1600" i="1">
                                      <a:latin typeface="Cambria Math" panose="02040503050406030204" pitchFamily="18" charset="0"/>
                                    </a:rPr>
                                  </m:ctrlPr>
                                </m:sSubPr>
                                <m:e>
                                  <m:r>
                                    <a:rPr lang="en-US" sz="1600" i="1">
                                      <a:latin typeface="Cambria Math" panose="02040503050406030204" pitchFamily="18" charset="0"/>
                                    </a:rPr>
                                    <m:t>𝜀</m:t>
                                  </m:r>
                                </m:e>
                                <m:sub>
                                  <m:r>
                                    <a:rPr lang="en-US" sz="1600" i="1">
                                      <a:latin typeface="Cambria Math" panose="02040503050406030204" pitchFamily="18" charset="0"/>
                                    </a:rPr>
                                    <m:t>𝑡</m:t>
                                  </m:r>
                                  <m:r>
                                    <a:rPr lang="en-US" sz="1600" i="1" smtClean="0">
                                      <a:latin typeface="Cambria Math" panose="02040503050406030204" pitchFamily="18" charset="0"/>
                                    </a:rPr>
                                    <m:t>−</m:t>
                                  </m:r>
                                  <m:r>
                                    <a:rPr lang="en-IN" sz="1600" b="0" i="1" smtClean="0">
                                      <a:latin typeface="Cambria Math" panose="02040503050406030204" pitchFamily="18" charset="0"/>
                                    </a:rPr>
                                    <m:t>𝑗</m:t>
                                  </m:r>
                                </m:sub>
                              </m:sSub>
                            </m:e>
                          </m:nary>
                          <m:sSub>
                            <m:sSubPr>
                              <m:ctrlPr>
                                <a:rPr lang="en-US" sz="1600" i="1">
                                  <a:latin typeface="Cambria Math" panose="02040503050406030204" pitchFamily="18" charset="0"/>
                                </a:rPr>
                              </m:ctrlPr>
                            </m:sSubPr>
                            <m:e>
                              <m:r>
                                <a:rPr lang="en-IN" sz="1600" b="0" i="1" smtClean="0">
                                  <a:latin typeface="Cambria Math" panose="02040503050406030204" pitchFamily="18" charset="0"/>
                                </a:rPr>
                                <m:t>+</m:t>
                              </m:r>
                              <m:r>
                                <a:rPr lang="en-US" sz="1600" i="1">
                                  <a:latin typeface="Cambria Math" panose="02040503050406030204" pitchFamily="18" charset="0"/>
                                </a:rPr>
                                <m:t>𝜀</m:t>
                              </m:r>
                            </m:e>
                            <m:sub>
                              <m:r>
                                <a:rPr lang="en-US" sz="1600" i="1">
                                  <a:latin typeface="Cambria Math" panose="02040503050406030204" pitchFamily="18" charset="0"/>
                                </a:rPr>
                                <m:t>𝑡</m:t>
                              </m:r>
                            </m:sub>
                          </m:sSub>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𝑐</m:t>
                          </m:r>
                        </m:e>
                      </m:nary>
                    </m:oMath>
                  </m:oMathPara>
                </a14:m>
                <a:endParaRPr lang="en-IN" sz="1600" b="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endParaRPr lang="en-IN" sz="1400" dirty="0">
                  <a:solidFill>
                    <a:schemeClr val="tx1"/>
                  </a:solidFill>
                </a:endParaRPr>
              </a:p>
            </p:txBody>
          </p:sp>
        </mc:Choice>
        <mc:Fallback xmlns="">
          <p:sp>
            <p:nvSpPr>
              <p:cNvPr id="18" name="TextBox 17">
                <a:extLst>
                  <a:ext uri="{FF2B5EF4-FFF2-40B4-BE49-F238E27FC236}">
                    <a16:creationId xmlns:a16="http://schemas.microsoft.com/office/drawing/2014/main" id="{AFE0CD6E-2E91-C4DC-3BEC-871C643B2E10}"/>
                  </a:ext>
                </a:extLst>
              </p:cNvPr>
              <p:cNvSpPr txBox="1">
                <a:spLocks noRot="1" noChangeAspect="1" noMove="1" noResize="1" noEditPoints="1" noAdjustHandles="1" noChangeArrowheads="1" noChangeShapeType="1" noTextEdit="1"/>
              </p:cNvSpPr>
              <p:nvPr/>
            </p:nvSpPr>
            <p:spPr>
              <a:xfrm>
                <a:off x="8778447" y="1315346"/>
                <a:ext cx="3413553" cy="2540504"/>
              </a:xfrm>
              <a:prstGeom prst="rect">
                <a:avLst/>
              </a:prstGeom>
              <a:blipFill>
                <a:blip r:embed="rId5"/>
                <a:stretch>
                  <a:fillRect/>
                </a:stretch>
              </a:blipFill>
            </p:spPr>
            <p:txBody>
              <a:bodyPr/>
              <a:lstStyle/>
              <a:p>
                <a:r>
                  <a:rPr lang="en-IN">
                    <a:noFill/>
                  </a:rPr>
                  <a:t> </a:t>
                </a:r>
              </a:p>
            </p:txBody>
          </p:sp>
        </mc:Fallback>
      </mc:AlternateContent>
      <p:sp>
        <p:nvSpPr>
          <p:cNvPr id="19" name="Rectangle 18">
            <a:extLst>
              <a:ext uri="{FF2B5EF4-FFF2-40B4-BE49-F238E27FC236}">
                <a16:creationId xmlns:a16="http://schemas.microsoft.com/office/drawing/2014/main" id="{908C7FD5-95E5-0F34-74E7-4C9E29A1F2B4}"/>
              </a:ext>
            </a:extLst>
          </p:cNvPr>
          <p:cNvSpPr/>
          <p:nvPr/>
        </p:nvSpPr>
        <p:spPr>
          <a:xfrm>
            <a:off x="4491135" y="3112973"/>
            <a:ext cx="4077285" cy="2261625"/>
          </a:xfrm>
          <a:prstGeom prst="rect">
            <a:avLst/>
          </a:prstGeom>
          <a:solidFill>
            <a:srgbClr val="C0C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6CFA76DD-C26D-5AE6-2FD6-B6286EE85049}"/>
              </a:ext>
            </a:extLst>
          </p:cNvPr>
          <p:cNvSpPr/>
          <p:nvPr/>
        </p:nvSpPr>
        <p:spPr>
          <a:xfrm>
            <a:off x="4491134" y="3124832"/>
            <a:ext cx="4077285" cy="576918"/>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EE298E2F-520F-6122-E839-9B7F00C18228}"/>
              </a:ext>
            </a:extLst>
          </p:cNvPr>
          <p:cNvSpPr txBox="1"/>
          <p:nvPr/>
        </p:nvSpPr>
        <p:spPr>
          <a:xfrm>
            <a:off x="4466924" y="3171268"/>
            <a:ext cx="4077284" cy="276999"/>
          </a:xfrm>
          <a:prstGeom prst="rect">
            <a:avLst/>
          </a:prstGeom>
          <a:noFill/>
        </p:spPr>
        <p:txBody>
          <a:bodyPr wrap="square" rtlCol="0">
            <a:spAutoFit/>
          </a:bodyPr>
          <a:lstStyle/>
          <a:p>
            <a:pPr algn="ctr"/>
            <a:r>
              <a:rPr lang="en-US" sz="1200" b="1" dirty="0">
                <a:solidFill>
                  <a:schemeClr val="bg1"/>
                </a:solidFill>
              </a:rPr>
              <a:t>A</a:t>
            </a:r>
            <a:r>
              <a:rPr lang="en-IN" sz="1200" b="1" dirty="0">
                <a:solidFill>
                  <a:schemeClr val="bg1"/>
                </a:solidFill>
              </a:rPr>
              <a:t>uto-regressive Integrated Moving Average (ARIMA) Model</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2AF0133-629E-5F5E-E9E8-2D35F0CCC15B}"/>
                  </a:ext>
                </a:extLst>
              </p:cNvPr>
              <p:cNvSpPr txBox="1"/>
              <p:nvPr/>
            </p:nvSpPr>
            <p:spPr>
              <a:xfrm>
                <a:off x="3410137" y="3677447"/>
                <a:ext cx="6239278" cy="2540504"/>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(1−</m:t>
                      </m:r>
                      <m:nary>
                        <m:naryPr>
                          <m:chr m:val="∑"/>
                          <m:supHide m:val="on"/>
                          <m:ctrlPr>
                            <a:rPr lang="en-US" sz="1600" b="0" i="1" smtClean="0">
                              <a:solidFill>
                                <a:schemeClr val="tx1"/>
                              </a:solidFill>
                              <a:latin typeface="Cambria Math" panose="02040503050406030204" pitchFamily="18" charset="0"/>
                            </a:rPr>
                          </m:ctrlPr>
                        </m:naryPr>
                        <m:sub>
                          <m:r>
                            <m:rPr>
                              <m:brk m:alnAt="23"/>
                            </m:rPr>
                            <a:rPr lang="en-US" sz="1600" b="0" i="1" smtClean="0">
                              <a:solidFill>
                                <a:schemeClr val="tx1"/>
                              </a:solidFill>
                              <a:latin typeface="Cambria Math" panose="02040503050406030204" pitchFamily="18" charset="0"/>
                            </a:rPr>
                            <m:t>𝑖</m:t>
                          </m:r>
                          <m:r>
                            <a:rPr lang="en-US" sz="1600" b="0" i="1" smtClean="0">
                              <a:solidFill>
                                <a:schemeClr val="tx1"/>
                              </a:solidFill>
                              <a:latin typeface="Cambria Math" panose="02040503050406030204" pitchFamily="18" charset="0"/>
                            </a:rPr>
                            <m:t>𝜖</m:t>
                          </m:r>
                          <m:r>
                            <a:rPr lang="en-IN" sz="1600" b="0" i="1" smtClean="0">
                              <a:solidFill>
                                <a:schemeClr val="tx1"/>
                              </a:solidFill>
                              <a:latin typeface="Cambria Math" panose="02040503050406030204" pitchFamily="18" charset="0"/>
                            </a:rPr>
                            <m:t>𝑆</m:t>
                          </m:r>
                        </m:sub>
                        <m:sup/>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𝛼</m:t>
                              </m:r>
                            </m:e>
                            <m:sub>
                              <m:r>
                                <a:rPr lang="en-US" sz="1600" b="0" i="1" smtClean="0">
                                  <a:solidFill>
                                    <a:schemeClr val="tx1"/>
                                  </a:solidFill>
                                  <a:latin typeface="Cambria Math" panose="02040503050406030204" pitchFamily="18" charset="0"/>
                                </a:rPr>
                                <m:t>𝑖</m:t>
                              </m:r>
                            </m:sub>
                          </m:sSub>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𝐵</m:t>
                              </m:r>
                            </m:e>
                            <m:sup>
                              <m:r>
                                <a:rPr lang="en-US" sz="1600" b="0" i="1" smtClean="0">
                                  <a:solidFill>
                                    <a:schemeClr val="tx1"/>
                                  </a:solidFill>
                                  <a:latin typeface="Cambria Math" panose="02040503050406030204" pitchFamily="18" charset="0"/>
                                </a:rPr>
                                <m:t>𝑖</m:t>
                              </m:r>
                            </m:sup>
                          </m:sSup>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𝐵</m:t>
                              </m:r>
                              <m:r>
                                <a:rPr lang="en-US" sz="1600" b="0" i="1" smtClean="0">
                                  <a:solidFill>
                                    <a:schemeClr val="tx1"/>
                                  </a:solidFill>
                                  <a:latin typeface="Cambria Math" panose="02040503050406030204" pitchFamily="18" charset="0"/>
                                </a:rPr>
                                <m:t>)</m:t>
                              </m:r>
                            </m:e>
                            <m:sup>
                              <m:r>
                                <a:rPr lang="en-US" sz="1600" b="0" i="1" smtClean="0">
                                  <a:solidFill>
                                    <a:schemeClr val="tx1"/>
                                  </a:solidFill>
                                  <a:latin typeface="Cambria Math" panose="02040503050406030204" pitchFamily="18" charset="0"/>
                                </a:rPr>
                                <m:t>𝑑</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𝑡</m:t>
                              </m:r>
                            </m:sub>
                          </m:sSub>
                          <m:r>
                            <a:rPr lang="en-US" sz="1600" b="0" i="1" smtClean="0">
                              <a:solidFill>
                                <a:schemeClr val="tx1"/>
                              </a:solidFill>
                              <a:latin typeface="Cambria Math" panose="02040503050406030204" pitchFamily="18" charset="0"/>
                            </a:rPr>
                            <m:t>=(1+</m:t>
                          </m:r>
                          <m:nary>
                            <m:naryPr>
                              <m:chr m:val="∑"/>
                              <m:supHide m:val="on"/>
                              <m:ctrlPr>
                                <a:rPr lang="en-US" sz="1600" b="0" i="1" smtClean="0">
                                  <a:solidFill>
                                    <a:schemeClr val="tx1"/>
                                  </a:solidFill>
                                  <a:latin typeface="Cambria Math" panose="02040503050406030204" pitchFamily="18" charset="0"/>
                                </a:rPr>
                              </m:ctrlPr>
                            </m:naryPr>
                            <m:sub>
                              <m:r>
                                <m:rPr>
                                  <m:brk m:alnAt="23"/>
                                </m:rPr>
                                <a:rPr lang="en-US" sz="1600" b="0" i="1" smtClean="0">
                                  <a:solidFill>
                                    <a:schemeClr val="tx1"/>
                                  </a:solidFill>
                                  <a:latin typeface="Cambria Math" panose="02040503050406030204" pitchFamily="18" charset="0"/>
                                </a:rPr>
                                <m:t>𝑗</m:t>
                              </m:r>
                              <m:r>
                                <a:rPr lang="en-US" sz="1600" i="1">
                                  <a:latin typeface="Cambria Math" panose="02040503050406030204" pitchFamily="18" charset="0"/>
                                </a:rPr>
                                <m:t>𝜖</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𝑆</m:t>
                                  </m:r>
                                </m:e>
                                <m:sub>
                                  <m:r>
                                    <a:rPr lang="en-US" sz="1600" b="0" i="1" smtClean="0">
                                      <a:solidFill>
                                        <a:schemeClr val="tx1"/>
                                      </a:solidFill>
                                      <a:latin typeface="Cambria Math" panose="02040503050406030204" pitchFamily="18" charset="0"/>
                                    </a:rPr>
                                    <m:t>1</m:t>
                                  </m:r>
                                </m:sub>
                              </m:sSub>
                            </m:sub>
                            <m:sup/>
                            <m:e>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𝜃</m:t>
                                  </m:r>
                                </m:e>
                                <m:sub>
                                  <m:r>
                                    <a:rPr lang="en-US" sz="1600" b="0" i="1" smtClean="0">
                                      <a:solidFill>
                                        <a:schemeClr val="tx1"/>
                                      </a:solidFill>
                                      <a:latin typeface="Cambria Math" panose="02040503050406030204" pitchFamily="18" charset="0"/>
                                    </a:rPr>
                                    <m:t>𝑗</m:t>
                                  </m:r>
                                </m:sub>
                              </m:sSub>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𝐵</m:t>
                                  </m:r>
                                </m:e>
                                <m:sup>
                                  <m:r>
                                    <a:rPr lang="en-US" sz="1600" b="0" i="1" smtClean="0">
                                      <a:solidFill>
                                        <a:schemeClr val="tx1"/>
                                      </a:solidFill>
                                      <a:latin typeface="Cambria Math" panose="02040503050406030204" pitchFamily="18" charset="0"/>
                                    </a:rPr>
                                    <m:t>𝑗</m:t>
                                  </m:r>
                                </m:sup>
                              </m:sSup>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𝜀</m:t>
                                  </m:r>
                                </m:e>
                                <m:sub>
                                  <m:r>
                                    <a:rPr lang="en-US" sz="1600" b="0" i="1" smtClean="0">
                                      <a:solidFill>
                                        <a:schemeClr val="tx1"/>
                                      </a:solidFill>
                                      <a:latin typeface="Cambria Math" panose="02040503050406030204" pitchFamily="18" charset="0"/>
                                    </a:rPr>
                                    <m:t>𝑡</m:t>
                                  </m:r>
                                </m:sub>
                              </m:sSub>
                            </m:e>
                          </m:nary>
                        </m:e>
                      </m:nary>
                    </m:oMath>
                  </m:oMathPara>
                </a14:m>
                <a:endParaRPr lang="en-IN" sz="1600" b="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lnSpc>
                    <a:spcPct val="150000"/>
                  </a:lnSpc>
                </a:pPr>
                <a:endParaRPr lang="en-IN" sz="1400" dirty="0">
                  <a:solidFill>
                    <a:schemeClr val="tx1"/>
                  </a:solidFill>
                </a:endParaRPr>
              </a:p>
              <a:p>
                <a:pPr algn="ctr"/>
                <a:endParaRPr lang="en-IN" sz="1400" dirty="0">
                  <a:solidFill>
                    <a:schemeClr val="tx1"/>
                  </a:solidFill>
                </a:endParaRPr>
              </a:p>
            </p:txBody>
          </p:sp>
        </mc:Choice>
        <mc:Fallback xmlns="">
          <p:sp>
            <p:nvSpPr>
              <p:cNvPr id="22" name="TextBox 21">
                <a:extLst>
                  <a:ext uri="{FF2B5EF4-FFF2-40B4-BE49-F238E27FC236}">
                    <a16:creationId xmlns:a16="http://schemas.microsoft.com/office/drawing/2014/main" id="{D2AF0133-629E-5F5E-E9E8-2D35F0CCC15B}"/>
                  </a:ext>
                </a:extLst>
              </p:cNvPr>
              <p:cNvSpPr txBox="1">
                <a:spLocks noRot="1" noChangeAspect="1" noMove="1" noResize="1" noEditPoints="1" noAdjustHandles="1" noChangeArrowheads="1" noChangeShapeType="1" noTextEdit="1"/>
              </p:cNvSpPr>
              <p:nvPr/>
            </p:nvSpPr>
            <p:spPr>
              <a:xfrm>
                <a:off x="3410137" y="3677447"/>
                <a:ext cx="6239278" cy="2540504"/>
              </a:xfrm>
              <a:prstGeom prst="rect">
                <a:avLst/>
              </a:prstGeom>
              <a:blipFill>
                <a:blip r:embed="rId6"/>
                <a:stretch>
                  <a:fillRect/>
                </a:stretch>
              </a:blipFill>
            </p:spPr>
            <p:txBody>
              <a:bodyPr/>
              <a:lstStyle/>
              <a:p>
                <a:r>
                  <a:rPr lang="en-IN">
                    <a:noFill/>
                  </a:rPr>
                  <a:t> </a:t>
                </a:r>
              </a:p>
            </p:txBody>
          </p:sp>
        </mc:Fallback>
      </mc:AlternateContent>
      <p:sp>
        <p:nvSpPr>
          <p:cNvPr id="23" name="Rectangle 22">
            <a:extLst>
              <a:ext uri="{FF2B5EF4-FFF2-40B4-BE49-F238E27FC236}">
                <a16:creationId xmlns:a16="http://schemas.microsoft.com/office/drawing/2014/main" id="{82B528DC-0394-9F46-DD36-C0EB6B555DB8}"/>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BE6CB3B1-C41A-744E-EB67-B34C10CBF559}"/>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6778F211-727B-64CF-B90D-8AA3010D0A3C}"/>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26" name="TextBox 25">
            <a:extLst>
              <a:ext uri="{FF2B5EF4-FFF2-40B4-BE49-F238E27FC236}">
                <a16:creationId xmlns:a16="http://schemas.microsoft.com/office/drawing/2014/main" id="{BAAA2098-9330-1DF1-DBDD-845924A910DF}"/>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4</a:t>
            </a:r>
          </a:p>
        </p:txBody>
      </p:sp>
      <p:sp>
        <p:nvSpPr>
          <p:cNvPr id="27" name="TextBox 26">
            <a:extLst>
              <a:ext uri="{FF2B5EF4-FFF2-40B4-BE49-F238E27FC236}">
                <a16:creationId xmlns:a16="http://schemas.microsoft.com/office/drawing/2014/main" id="{0B92F513-7322-A74B-59D7-B60DBC3124D1}"/>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Tree>
    <p:extLst>
      <p:ext uri="{BB962C8B-B14F-4D97-AF65-F5344CB8AC3E}">
        <p14:creationId xmlns:p14="http://schemas.microsoft.com/office/powerpoint/2010/main" val="272864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9A90AE3-2A3D-EE9D-DC27-009E67687FB3}"/>
              </a:ext>
            </a:extLst>
          </p:cNvPr>
          <p:cNvSpPr/>
          <p:nvPr/>
        </p:nvSpPr>
        <p:spPr>
          <a:xfrm>
            <a:off x="4464468" y="5463388"/>
            <a:ext cx="3054720" cy="998621"/>
          </a:xfrm>
          <a:prstGeom prst="rect">
            <a:avLst/>
          </a:prstGeom>
          <a:solidFill>
            <a:srgbClr val="C0C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C635952-50B3-5054-47FA-8A855BD410DB}"/>
              </a:ext>
            </a:extLst>
          </p:cNvPr>
          <p:cNvSpPr/>
          <p:nvPr/>
        </p:nvSpPr>
        <p:spPr>
          <a:xfrm>
            <a:off x="3982720" y="2607873"/>
            <a:ext cx="4077477" cy="1368299"/>
          </a:xfrm>
          <a:prstGeom prst="rect">
            <a:avLst/>
          </a:prstGeom>
          <a:solidFill>
            <a:srgbClr val="C0C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6534465-4748-2A44-803C-473FBCC8432D}"/>
              </a:ext>
            </a:extLst>
          </p:cNvPr>
          <p:cNvSpPr txBox="1"/>
          <p:nvPr/>
        </p:nvSpPr>
        <p:spPr>
          <a:xfrm>
            <a:off x="74645" y="111546"/>
            <a:ext cx="8994710" cy="569387"/>
          </a:xfrm>
          <a:prstGeom prst="rect">
            <a:avLst/>
          </a:prstGeom>
          <a:noFill/>
        </p:spPr>
        <p:txBody>
          <a:bodyPr wrap="square" rtlCol="0">
            <a:spAutoFit/>
          </a:bodyPr>
          <a:lstStyle/>
          <a:p>
            <a:r>
              <a:rPr lang="en-US" sz="3100" dirty="0">
                <a:solidFill>
                  <a:schemeClr val="bg1"/>
                </a:solidFill>
              </a:rPr>
              <a:t>PACF and ACF </a:t>
            </a:r>
            <a:endParaRPr lang="en-IN" sz="3100" dirty="0">
              <a:solidFill>
                <a:schemeClr val="bg1"/>
              </a:solidFill>
            </a:endParaRPr>
          </a:p>
        </p:txBody>
      </p:sp>
      <p:sp>
        <p:nvSpPr>
          <p:cNvPr id="5" name="Oval 4">
            <a:extLst>
              <a:ext uri="{FF2B5EF4-FFF2-40B4-BE49-F238E27FC236}">
                <a16:creationId xmlns:a16="http://schemas.microsoft.com/office/drawing/2014/main" id="{CD48AA1A-1755-EEAB-D716-B34A57FB6F9E}"/>
              </a:ext>
            </a:extLst>
          </p:cNvPr>
          <p:cNvSpPr/>
          <p:nvPr/>
        </p:nvSpPr>
        <p:spPr>
          <a:xfrm>
            <a:off x="438788" y="1218064"/>
            <a:ext cx="137938"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410F147E-A9D3-DC21-1511-3557B01B80F3}"/>
              </a:ext>
            </a:extLst>
          </p:cNvPr>
          <p:cNvSpPr/>
          <p:nvPr/>
        </p:nvSpPr>
        <p:spPr>
          <a:xfrm>
            <a:off x="426234" y="1871021"/>
            <a:ext cx="134195"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FA810E-AB56-9896-C236-6B48EEC39419}"/>
                  </a:ext>
                </a:extLst>
              </p:cNvPr>
              <p:cNvSpPr txBox="1"/>
              <p:nvPr/>
            </p:nvSpPr>
            <p:spPr>
              <a:xfrm>
                <a:off x="3797526" y="4977711"/>
                <a:ext cx="9936480" cy="1190069"/>
              </a:xfrm>
              <a:prstGeom prst="rect">
                <a:avLst/>
              </a:prstGeom>
              <a:noFill/>
            </p:spPr>
            <p:txBody>
              <a:bodyPr wrap="square" rtlCol="0">
                <a:spAutoFit/>
              </a:bodyPr>
              <a:lstStyle/>
              <a:p>
                <a:pPr>
                  <a:lnSpc>
                    <a:spcPct val="150000"/>
                  </a:lnSpc>
                </a:pPr>
                <a:r>
                  <a:rPr lang="en-IN" sz="1400" b="0" dirty="0"/>
                  <a:t>                        </a:t>
                </a:r>
              </a:p>
              <a:p>
                <a:pPr algn="ctr">
                  <a:lnSpc>
                    <a:spcPct val="150000"/>
                  </a:lnSpc>
                </a:pPr>
                <a14:m>
                  <m:oMath xmlns:m="http://schemas.openxmlformats.org/officeDocument/2006/math">
                    <m:sSub>
                      <m:sSubPr>
                        <m:ctrlPr>
                          <a:rPr lang="en-IN" sz="2000" b="0" i="1" smtClean="0">
                            <a:solidFill>
                              <a:srgbClr val="836967"/>
                            </a:solidFill>
                            <a:latin typeface="Cambria Math" panose="02040503050406030204" pitchFamily="18" charset="0"/>
                          </a:rPr>
                        </m:ctrlPr>
                      </m:sSubPr>
                      <m:e>
                        <m:r>
                          <a:rPr lang="en-IN" sz="2000" b="0" i="1" smtClean="0">
                            <a:latin typeface="Cambria Math" panose="02040503050406030204" pitchFamily="18" charset="0"/>
                          </a:rPr>
                          <m:t>𝜌</m:t>
                        </m:r>
                      </m:e>
                      <m:sub>
                        <m:r>
                          <a:rPr lang="en-IN" sz="2000" b="0" i="1" smtClean="0">
                            <a:latin typeface="Cambria Math" panose="02040503050406030204" pitchFamily="18" charset="0"/>
                          </a:rPr>
                          <m:t>𝑘</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𝑐𝑜𝑣</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𝑘</m:t>
                            </m:r>
                          </m:sub>
                        </m:sSub>
                        <m:r>
                          <a:rPr lang="en-US" sz="2000" b="0" i="1" smtClean="0">
                            <a:latin typeface="Cambria Math" panose="02040503050406030204" pitchFamily="18" charset="0"/>
                          </a:rPr>
                          <m:t>)</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𝑣𝑎𝑟</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e>
                            </m:d>
                            <m:r>
                              <a:rPr lang="en-US" sz="2000" b="0" i="1" smtClean="0">
                                <a:latin typeface="Cambria Math" panose="02040503050406030204" pitchFamily="18" charset="0"/>
                              </a:rPr>
                              <m:t>𝑣𝑎𝑟</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𝑘</m:t>
                                </m:r>
                              </m:sub>
                            </m:sSub>
                            <m:r>
                              <a:rPr lang="en-US" sz="2000" b="0" i="1" smtClean="0">
                                <a:latin typeface="Cambria Math" panose="02040503050406030204" pitchFamily="18" charset="0"/>
                              </a:rPr>
                              <m:t>)</m:t>
                            </m:r>
                          </m:e>
                        </m:rad>
                      </m:den>
                    </m:f>
                    <m:r>
                      <a:rPr lang="en-IN" sz="2000" b="0" i="1" smtClean="0">
                        <a:latin typeface="Cambria Math" panose="02040503050406030204" pitchFamily="18" charset="0"/>
                      </a:rPr>
                      <m:t> </m:t>
                    </m:r>
                    <m:r>
                      <a:rPr lang="en-US" sz="2000" b="0" i="1" smtClean="0">
                        <a:latin typeface="Cambria Math" panose="02040503050406030204" pitchFamily="18" charset="0"/>
                      </a:rPr>
                      <m:t>                                                                                                  </m:t>
                    </m:r>
                    <m:r>
                      <a:rPr lang="en-IN" sz="2000" b="0" i="1" smtClean="0">
                        <a:latin typeface="Cambria Math" panose="02040503050406030204" pitchFamily="18" charset="0"/>
                      </a:rPr>
                      <m:t>  </m:t>
                    </m:r>
                  </m:oMath>
                </a14:m>
                <a:r>
                  <a:rPr lang="en-IN" sz="2000" b="0" dirty="0"/>
                  <a:t>                                                        </a:t>
                </a:r>
              </a:p>
            </p:txBody>
          </p:sp>
        </mc:Choice>
        <mc:Fallback xmlns="">
          <p:sp>
            <p:nvSpPr>
              <p:cNvPr id="7" name="TextBox 6">
                <a:extLst>
                  <a:ext uri="{FF2B5EF4-FFF2-40B4-BE49-F238E27FC236}">
                    <a16:creationId xmlns:a16="http://schemas.microsoft.com/office/drawing/2014/main" id="{FBFA810E-AB56-9896-C236-6B48EEC39419}"/>
                  </a:ext>
                </a:extLst>
              </p:cNvPr>
              <p:cNvSpPr txBox="1">
                <a:spLocks noRot="1" noChangeAspect="1" noMove="1" noResize="1" noEditPoints="1" noAdjustHandles="1" noChangeArrowheads="1" noChangeShapeType="1" noTextEdit="1"/>
              </p:cNvSpPr>
              <p:nvPr/>
            </p:nvSpPr>
            <p:spPr>
              <a:xfrm>
                <a:off x="3797526" y="4977711"/>
                <a:ext cx="9936480" cy="119006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F9B404-7820-F455-06C9-CDC5A07DE09B}"/>
                  </a:ext>
                </a:extLst>
              </p:cNvPr>
              <p:cNvSpPr txBox="1"/>
              <p:nvPr/>
            </p:nvSpPr>
            <p:spPr>
              <a:xfrm>
                <a:off x="667122" y="1009559"/>
                <a:ext cx="11423278" cy="646331"/>
              </a:xfrm>
              <a:prstGeom prst="rect">
                <a:avLst/>
              </a:prstGeom>
              <a:noFill/>
            </p:spPr>
            <p:txBody>
              <a:bodyPr wrap="square" rtlCol="0">
                <a:spAutoFit/>
              </a:bodyPr>
              <a:lstStyle/>
              <a:p>
                <a:r>
                  <a:rPr lang="en-IN" dirty="0">
                    <a:solidFill>
                      <a:schemeClr val="tx1"/>
                    </a:solidFill>
                  </a:rPr>
                  <a:t>While PACF calculates the correlation after removing the influence of the intermediate lags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𝒚</m:t>
                        </m:r>
                      </m:e>
                      <m:sub>
                        <m:r>
                          <a:rPr lang="en-IN" b="1" i="1">
                            <a:latin typeface="Cambria Math" panose="02040503050406030204" pitchFamily="18" charset="0"/>
                          </a:rPr>
                          <m:t>𝑡</m:t>
                        </m:r>
                        <m:r>
                          <a:rPr lang="en-IN" b="1" i="1">
                            <a:latin typeface="Cambria Math" panose="02040503050406030204" pitchFamily="18" charset="0"/>
                          </a:rPr>
                          <m:t>−</m:t>
                        </m:r>
                        <m:r>
                          <a:rPr lang="en-IN" b="1" i="1">
                            <a:latin typeface="Cambria Math" panose="02040503050406030204" pitchFamily="18" charset="0"/>
                          </a:rPr>
                          <m:t>𝟏</m:t>
                        </m:r>
                      </m:sub>
                    </m:sSub>
                  </m:oMath>
                </a14:m>
                <a:r>
                  <a:rPr lang="en-IN" dirty="0"/>
                  <a:t>,</a:t>
                </a:r>
                <a:r>
                  <a:rPr lang="en-IN" b="1" dirty="0"/>
                  <a: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𝒚</m:t>
                        </m:r>
                      </m:e>
                      <m:sub>
                        <m:r>
                          <a:rPr lang="en-IN" b="1" i="1">
                            <a:latin typeface="Cambria Math" panose="02040503050406030204" pitchFamily="18" charset="0"/>
                          </a:rPr>
                          <m:t>𝑡</m:t>
                        </m:r>
                        <m:r>
                          <a:rPr lang="en-IN" b="1" i="1">
                            <a:latin typeface="Cambria Math" panose="02040503050406030204" pitchFamily="18" charset="0"/>
                          </a:rPr>
                          <m:t>−</m:t>
                        </m:r>
                        <m:r>
                          <a:rPr lang="en-IN" b="1" i="1">
                            <a:latin typeface="Cambria Math" panose="02040503050406030204" pitchFamily="18" charset="0"/>
                          </a:rPr>
                          <m:t>𝟐</m:t>
                        </m:r>
                      </m:sub>
                    </m:sSub>
                  </m:oMath>
                </a14:m>
                <a:r>
                  <a:rPr lang="en-IN" dirty="0"/>
                  <a:t>……</a:t>
                </a:r>
                <a:r>
                  <a:rPr lang="en-IN" b="1" dirty="0"/>
                  <a: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𝒚</m:t>
                        </m:r>
                      </m:e>
                      <m:sub>
                        <m:r>
                          <a:rPr lang="en-IN" b="1" i="1">
                            <a:latin typeface="Cambria Math" panose="02040503050406030204" pitchFamily="18" charset="0"/>
                          </a:rPr>
                          <m:t>𝑡</m:t>
                        </m:r>
                        <m:r>
                          <a:rPr lang="en-IN" b="1" i="1">
                            <a:latin typeface="Cambria Math" panose="02040503050406030204" pitchFamily="18" charset="0"/>
                          </a:rPr>
                          <m:t>−</m:t>
                        </m:r>
                        <m:r>
                          <a:rPr lang="en-IN" b="1" i="1">
                            <a:latin typeface="Cambria Math" panose="02040503050406030204" pitchFamily="18" charset="0"/>
                          </a:rPr>
                          <m:t>𝒌</m:t>
                        </m:r>
                        <m:r>
                          <a:rPr lang="en-IN" b="1" i="1">
                            <a:latin typeface="Cambria Math" panose="02040503050406030204" pitchFamily="18" charset="0"/>
                          </a:rPr>
                          <m:t>+</m:t>
                        </m:r>
                        <m:r>
                          <a:rPr lang="en-IN" b="1" i="1">
                            <a:latin typeface="Cambria Math" panose="02040503050406030204" pitchFamily="18" charset="0"/>
                          </a:rPr>
                          <m:t>𝟏</m:t>
                        </m:r>
                      </m:sub>
                    </m:sSub>
                    <m:r>
                      <a:rPr lang="en-IN" b="1" i="1">
                        <a:latin typeface="Cambria Math" panose="02040503050406030204" pitchFamily="18" charset="0"/>
                      </a:rPr>
                      <m:t> </m:t>
                    </m:r>
                  </m:oMath>
                </a14:m>
                <a:r>
                  <a:rPr lang="en-IN" dirty="0">
                    <a:solidFill>
                      <a:schemeClr val="tx1"/>
                    </a:solidFill>
                  </a:rPr>
                  <a:t>when you calculate the partial auto correlation between </a:t>
                </a:r>
                <a14:m>
                  <m:oMath xmlns:m="http://schemas.openxmlformats.org/officeDocument/2006/math">
                    <m:sSub>
                      <m:sSubPr>
                        <m:ctrlPr>
                          <a:rPr lang="en-IN" b="1"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sub>
                    </m:sSub>
                  </m:oMath>
                </a14:m>
                <a:r>
                  <a:rPr lang="en-IN" dirty="0">
                    <a:solidFill>
                      <a:schemeClr val="tx1"/>
                    </a:solidFill>
                  </a:rPr>
                  <a:t> and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𝒌</m:t>
                        </m:r>
                        <m:r>
                          <a:rPr lang="en-IN" b="1" i="1" smtClean="0">
                            <a:solidFill>
                              <a:schemeClr val="tx1"/>
                            </a:solidFill>
                            <a:latin typeface="Cambria Math" panose="02040503050406030204" pitchFamily="18" charset="0"/>
                          </a:rPr>
                          <m:t> </m:t>
                        </m:r>
                      </m:sub>
                    </m:sSub>
                  </m:oMath>
                </a14:m>
                <a:r>
                  <a:rPr lang="en-IN" dirty="0">
                    <a:solidFill>
                      <a:schemeClr val="tx1"/>
                    </a:solidFill>
                  </a:rPr>
                  <a:t>. </a:t>
                </a:r>
              </a:p>
            </p:txBody>
          </p:sp>
        </mc:Choice>
        <mc:Fallback xmlns="">
          <p:sp>
            <p:nvSpPr>
              <p:cNvPr id="8" name="TextBox 7">
                <a:extLst>
                  <a:ext uri="{FF2B5EF4-FFF2-40B4-BE49-F238E27FC236}">
                    <a16:creationId xmlns:a16="http://schemas.microsoft.com/office/drawing/2014/main" id="{7FF9B404-7820-F455-06C9-CDC5A07DE09B}"/>
                  </a:ext>
                </a:extLst>
              </p:cNvPr>
              <p:cNvSpPr txBox="1">
                <a:spLocks noRot="1" noChangeAspect="1" noMove="1" noResize="1" noEditPoints="1" noAdjustHandles="1" noChangeArrowheads="1" noChangeShapeType="1" noTextEdit="1"/>
              </p:cNvSpPr>
              <p:nvPr/>
            </p:nvSpPr>
            <p:spPr>
              <a:xfrm>
                <a:off x="667122" y="1009559"/>
                <a:ext cx="11423278" cy="646331"/>
              </a:xfrm>
              <a:prstGeom prst="rect">
                <a:avLst/>
              </a:prstGeom>
              <a:blipFill>
                <a:blip r:embed="rId3"/>
                <a:stretch>
                  <a:fillRect l="-427" t="-5660" b="-1415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6303073F-4FBD-1A2C-5A80-21E9C122D604}"/>
              </a:ext>
            </a:extLst>
          </p:cNvPr>
          <p:cNvSpPr txBox="1"/>
          <p:nvPr/>
        </p:nvSpPr>
        <p:spPr>
          <a:xfrm>
            <a:off x="667121" y="1760498"/>
            <a:ext cx="11524879" cy="369332"/>
          </a:xfrm>
          <a:prstGeom prst="rect">
            <a:avLst/>
          </a:prstGeom>
          <a:noFill/>
        </p:spPr>
        <p:txBody>
          <a:bodyPr wrap="square" rtlCol="0">
            <a:spAutoFit/>
          </a:bodyPr>
          <a:lstStyle/>
          <a:p>
            <a:r>
              <a:rPr lang="en-US" dirty="0"/>
              <a:t>PACF and ACF helps you to find the order of the AR and MA model respectively and also helps to find the significant lags. </a:t>
            </a:r>
            <a:endParaRPr lang="en-IN"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77D38A-6215-58CD-801A-8E2DA0539B53}"/>
                  </a:ext>
                </a:extLst>
              </p:cNvPr>
              <p:cNvSpPr txBox="1"/>
              <p:nvPr/>
            </p:nvSpPr>
            <p:spPr>
              <a:xfrm>
                <a:off x="749851" y="4145833"/>
                <a:ext cx="11340549" cy="923330"/>
              </a:xfrm>
              <a:prstGeom prst="rect">
                <a:avLst/>
              </a:prstGeom>
              <a:noFill/>
            </p:spPr>
            <p:txBody>
              <a:bodyPr wrap="square" rtlCol="0">
                <a:spAutoFit/>
              </a:bodyPr>
              <a:lstStyle/>
              <a:p>
                <a:r>
                  <a:rPr lang="en-US" dirty="0">
                    <a:solidFill>
                      <a:schemeClr val="tx1"/>
                    </a:solidFill>
                  </a:rPr>
                  <a:t>There is always dependence of </a:t>
                </a:r>
                <a14:m>
                  <m:oMath xmlns:m="http://schemas.openxmlformats.org/officeDocument/2006/math">
                    <m:sSub>
                      <m:sSubPr>
                        <m:ctrlPr>
                          <a:rPr lang="en-IN" sz="1800" b="1" i="1" smtClean="0">
                            <a:solidFill>
                              <a:schemeClr val="tx1"/>
                            </a:solidFill>
                            <a:latin typeface="Cambria Math" panose="02040503050406030204" pitchFamily="18" charset="0"/>
                          </a:rPr>
                        </m:ctrlPr>
                      </m:sSubPr>
                      <m:e>
                        <m:r>
                          <a:rPr lang="en-IN" sz="1800" b="1" i="1" smtClean="0">
                            <a:solidFill>
                              <a:schemeClr val="tx1"/>
                            </a:solidFill>
                            <a:latin typeface="Cambria Math" panose="02040503050406030204" pitchFamily="18" charset="0"/>
                          </a:rPr>
                          <m:t>𝒚</m:t>
                        </m:r>
                      </m:e>
                      <m:sub>
                        <m:r>
                          <a:rPr lang="en-IN" sz="1800" b="1" i="1" smtClean="0">
                            <a:solidFill>
                              <a:schemeClr val="tx1"/>
                            </a:solidFill>
                            <a:latin typeface="Cambria Math" panose="02040503050406030204" pitchFamily="18" charset="0"/>
                          </a:rPr>
                          <m:t>𝑡</m:t>
                        </m:r>
                        <m:r>
                          <a:rPr lang="en-IN" sz="1800" b="1" i="1" smtClean="0">
                            <a:solidFill>
                              <a:schemeClr val="tx1"/>
                            </a:solidFill>
                            <a:latin typeface="Cambria Math" panose="02040503050406030204" pitchFamily="18" charset="0"/>
                          </a:rPr>
                          <m:t>−</m:t>
                        </m:r>
                        <m:r>
                          <a:rPr lang="en-IN" sz="1800" b="1" i="1" smtClean="0">
                            <a:solidFill>
                              <a:schemeClr val="tx1"/>
                            </a:solidFill>
                            <a:latin typeface="Cambria Math" panose="02040503050406030204" pitchFamily="18" charset="0"/>
                          </a:rPr>
                          <m:t>𝟏</m:t>
                        </m:r>
                        <m:r>
                          <a:rPr lang="en-IN" b="1" i="1" smtClean="0">
                            <a:solidFill>
                              <a:schemeClr val="tx1"/>
                            </a:solidFill>
                            <a:latin typeface="Cambria Math" panose="02040503050406030204" pitchFamily="18" charset="0"/>
                          </a:rPr>
                          <m:t> </m:t>
                        </m:r>
                      </m:sub>
                    </m:sSub>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𝟐</m:t>
                        </m:r>
                      </m:sub>
                    </m:sSub>
                    <m:r>
                      <a:rPr lang="en-IN" b="1" i="1" smtClean="0">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𝒎</m:t>
                        </m:r>
                      </m:sub>
                    </m:sSub>
                  </m:oMath>
                </a14:m>
                <a:r>
                  <a:rPr lang="en-IN" dirty="0"/>
                  <a:t> on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𝒚</m:t>
                        </m:r>
                      </m:e>
                      <m:sub>
                        <m:r>
                          <a:rPr lang="en-IN" b="1" i="1">
                            <a:latin typeface="Cambria Math" panose="02040503050406030204" pitchFamily="18" charset="0"/>
                          </a:rPr>
                          <m:t>𝑡</m:t>
                        </m:r>
                      </m:sub>
                    </m:sSub>
                    <m:r>
                      <a:rPr lang="en-IN" b="1" i="1">
                        <a:latin typeface="Cambria Math" panose="02040503050406030204" pitchFamily="18" charset="0"/>
                      </a:rPr>
                      <m:t> </m:t>
                    </m:r>
                  </m:oMath>
                </a14:m>
                <a:r>
                  <a:rPr lang="en-IN" dirty="0">
                    <a:solidFill>
                      <a:schemeClr val="tx1"/>
                    </a:solidFill>
                  </a:rPr>
                  <a:t>where m is the maximum possible lags</a:t>
                </a:r>
                <a14:m>
                  <m:oMath xmlns:m="http://schemas.openxmlformats.org/officeDocument/2006/math">
                    <m:r>
                      <a:rPr lang="en-IN" b="1" i="1" smtClean="0">
                        <a:solidFill>
                          <a:schemeClr val="tx1"/>
                        </a:solidFill>
                        <a:latin typeface="Cambria Math" panose="02040503050406030204" pitchFamily="18" charset="0"/>
                      </a:rPr>
                      <m:t>.</m:t>
                    </m:r>
                  </m:oMath>
                </a14:m>
                <a:r>
                  <a:rPr lang="en-IN" dirty="0">
                    <a:solidFill>
                      <a:schemeClr val="tx1"/>
                    </a:solidFill>
                  </a:rPr>
                  <a:t> So, while calculating the auto correlation between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sub>
                    </m:sSub>
                  </m:oMath>
                </a14:m>
                <a:r>
                  <a:rPr lang="en-IN" dirty="0">
                    <a:solidFill>
                      <a:schemeClr val="tx1"/>
                    </a:solidFill>
                  </a:rPr>
                  <a:t> and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𝒌</m:t>
                        </m:r>
                        <m:r>
                          <a:rPr lang="en-IN" b="1" i="1" smtClean="0">
                            <a:solidFill>
                              <a:schemeClr val="tx1"/>
                            </a:solidFill>
                            <a:latin typeface="Cambria Math" panose="02040503050406030204" pitchFamily="18" charset="0"/>
                          </a:rPr>
                          <m:t> </m:t>
                        </m:r>
                      </m:sub>
                    </m:sSub>
                  </m:oMath>
                </a14:m>
                <a:r>
                  <a:rPr lang="en-IN" dirty="0">
                    <a:solidFill>
                      <a:schemeClr val="tx1"/>
                    </a:solidFill>
                  </a:rPr>
                  <a:t>it gives you the correlation after having the influence of intermediate lags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𝟏</m:t>
                        </m:r>
                      </m:sub>
                    </m:sSub>
                  </m:oMath>
                </a14:m>
                <a:r>
                  <a:rPr lang="en-IN" dirty="0">
                    <a:solidFill>
                      <a:schemeClr val="tx1"/>
                    </a:solidFill>
                  </a:rPr>
                  <a:t>,</a:t>
                </a:r>
                <a:r>
                  <a:rPr lang="en-IN" b="1" dirty="0">
                    <a:solidFill>
                      <a:schemeClr val="tx1"/>
                    </a:solidFill>
                  </a:rPr>
                  <a:t>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𝟐</m:t>
                        </m:r>
                      </m:sub>
                    </m:sSub>
                  </m:oMath>
                </a14:m>
                <a:r>
                  <a:rPr lang="en-IN" dirty="0">
                    <a:solidFill>
                      <a:schemeClr val="tx1"/>
                    </a:solidFill>
                  </a:rPr>
                  <a:t>……</a:t>
                </a:r>
                <a:r>
                  <a:rPr lang="en-IN" b="1" dirty="0">
                    <a:solidFill>
                      <a:schemeClr val="tx1"/>
                    </a:solidFill>
                  </a:rPr>
                  <a:t>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𝒌</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𝟏</m:t>
                        </m:r>
                      </m:sub>
                    </m:sSub>
                    <m:r>
                      <a:rPr lang="en-IN" b="0" i="0" smtClean="0">
                        <a:solidFill>
                          <a:schemeClr val="tx1"/>
                        </a:solidFill>
                        <a:latin typeface="Cambria Math" panose="02040503050406030204" pitchFamily="18" charset="0"/>
                      </a:rPr>
                      <m:t>.</m:t>
                    </m:r>
                  </m:oMath>
                </a14:m>
                <a:endParaRPr lang="en-IN" dirty="0">
                  <a:solidFill>
                    <a:schemeClr val="tx1"/>
                  </a:solidFill>
                </a:endParaRPr>
              </a:p>
            </p:txBody>
          </p:sp>
        </mc:Choice>
        <mc:Fallback xmlns="">
          <p:sp>
            <p:nvSpPr>
              <p:cNvPr id="10" name="TextBox 9">
                <a:extLst>
                  <a:ext uri="{FF2B5EF4-FFF2-40B4-BE49-F238E27FC236}">
                    <a16:creationId xmlns:a16="http://schemas.microsoft.com/office/drawing/2014/main" id="{4377D38A-6215-58CD-801A-8E2DA0539B53}"/>
                  </a:ext>
                </a:extLst>
              </p:cNvPr>
              <p:cNvSpPr txBox="1">
                <a:spLocks noRot="1" noChangeAspect="1" noMove="1" noResize="1" noEditPoints="1" noAdjustHandles="1" noChangeArrowheads="1" noChangeShapeType="1" noTextEdit="1"/>
              </p:cNvSpPr>
              <p:nvPr/>
            </p:nvSpPr>
            <p:spPr>
              <a:xfrm>
                <a:off x="749851" y="4145833"/>
                <a:ext cx="11340549" cy="923330"/>
              </a:xfrm>
              <a:prstGeom prst="rect">
                <a:avLst/>
              </a:prstGeom>
              <a:blipFill>
                <a:blip r:embed="rId4"/>
                <a:stretch>
                  <a:fillRect l="-430" t="-3289" b="-9211"/>
                </a:stretch>
              </a:blipFill>
            </p:spPr>
            <p:txBody>
              <a:bodyPr/>
              <a:lstStyle/>
              <a:p>
                <a:r>
                  <a:rPr lang="en-IN">
                    <a:noFill/>
                  </a:rPr>
                  <a:t> </a:t>
                </a:r>
              </a:p>
            </p:txBody>
          </p:sp>
        </mc:Fallback>
      </mc:AlternateContent>
      <p:sp>
        <p:nvSpPr>
          <p:cNvPr id="12" name="Oval 11">
            <a:extLst>
              <a:ext uri="{FF2B5EF4-FFF2-40B4-BE49-F238E27FC236}">
                <a16:creationId xmlns:a16="http://schemas.microsoft.com/office/drawing/2014/main" id="{5344F25C-FEB0-5D4C-0988-CC2E838C4A01}"/>
              </a:ext>
            </a:extLst>
          </p:cNvPr>
          <p:cNvSpPr/>
          <p:nvPr/>
        </p:nvSpPr>
        <p:spPr>
          <a:xfrm>
            <a:off x="429635" y="4495850"/>
            <a:ext cx="134195" cy="148286"/>
          </a:xfrm>
          <a:prstGeom prst="ellipse">
            <a:avLst/>
          </a:prstGeom>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4764FF2-B4A9-0BA7-5D58-83104D9CD01B}"/>
                  </a:ext>
                </a:extLst>
              </p:cNvPr>
              <p:cNvSpPr txBox="1"/>
              <p:nvPr/>
            </p:nvSpPr>
            <p:spPr>
              <a:xfrm>
                <a:off x="528288" y="2673436"/>
                <a:ext cx="10927080" cy="70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600" b="0" i="1" smtClean="0">
                              <a:solidFill>
                                <a:srgbClr val="836967"/>
                              </a:solidFill>
                              <a:latin typeface="Cambria Math" panose="02040503050406030204" pitchFamily="18" charset="0"/>
                            </a:rPr>
                          </m:ctrlPr>
                        </m:sSubPr>
                        <m:e>
                          <m:r>
                            <a:rPr lang="en-IN" sz="1600" b="0" i="1" smtClean="0">
                              <a:latin typeface="Cambria Math" panose="02040503050406030204" pitchFamily="18" charset="0"/>
                            </a:rPr>
                            <m:t>𝜙</m:t>
                          </m:r>
                        </m:e>
                        <m:sub>
                          <m:r>
                            <a:rPr lang="en-IN" sz="1600" b="0" i="1" smtClean="0">
                              <a:latin typeface="Cambria Math" panose="02040503050406030204" pitchFamily="18" charset="0"/>
                            </a:rPr>
                            <m:t>𝑘</m:t>
                          </m:r>
                          <m:r>
                            <a:rPr lang="en-US" sz="1600" b="0" i="1" smtClean="0">
                              <a:latin typeface="Cambria Math" panose="02040503050406030204" pitchFamily="18" charset="0"/>
                            </a:rPr>
                            <m:t>𝑘</m:t>
                          </m:r>
                        </m:sub>
                      </m:sSub>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sSub>
                            <m:sSubPr>
                              <m:ctrlPr>
                                <a:rPr lang="en-US" sz="1600" b="0" i="1" smtClean="0">
                                  <a:solidFill>
                                    <a:srgbClr val="836967"/>
                                  </a:solidFill>
                                  <a:latin typeface="Cambria Math" panose="02040503050406030204" pitchFamily="18" charset="0"/>
                                </a:rPr>
                              </m:ctrlPr>
                            </m:sSubPr>
                            <m:e>
                              <m:r>
                                <a:rPr lang="en-US" sz="1600" b="0" i="1" smtClean="0">
                                  <a:latin typeface="Cambria Math" panose="02040503050406030204" pitchFamily="18" charset="0"/>
                                </a:rPr>
                                <m:t>𝜌</m:t>
                              </m:r>
                            </m:e>
                            <m:sub>
                              <m:r>
                                <a:rPr lang="en-IN" sz="1600" b="0" i="1" smtClean="0">
                                  <a:latin typeface="Cambria Math" panose="02040503050406030204" pitchFamily="18" charset="0"/>
                                </a:rPr>
                                <m:t>𝑘</m:t>
                              </m:r>
                              <m:r>
                                <a:rPr lang="en-US" sz="1600" b="0" i="1" smtClean="0">
                                  <a:latin typeface="Cambria Math" panose="02040503050406030204" pitchFamily="18" charset="0"/>
                                </a:rPr>
                                <m:t> </m:t>
                              </m:r>
                            </m:sub>
                          </m:sSub>
                          <m:r>
                            <a:rPr lang="en-US" sz="1600" b="0" i="1" smtClean="0">
                              <a:latin typeface="Cambria Math" panose="02040503050406030204" pitchFamily="18" charset="0"/>
                            </a:rPr>
                            <m:t> −(</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𝑘</m:t>
                              </m:r>
                              <m:r>
                                <a:rPr lang="en-US" sz="1600" b="0" i="1" smtClean="0">
                                  <a:latin typeface="Cambria Math" panose="02040503050406030204" pitchFamily="18" charset="0"/>
                                </a:rPr>
                                <m:t>−1</m:t>
                              </m:r>
                            </m:sup>
                            <m:e>
                              <m:sSub>
                                <m:sSubPr>
                                  <m:ctrlPr>
                                    <a:rPr lang="en-IN" sz="1600" i="1">
                                      <a:solidFill>
                                        <a:srgbClr val="836967"/>
                                      </a:solidFill>
                                      <a:latin typeface="Cambria Math" panose="02040503050406030204" pitchFamily="18" charset="0"/>
                                    </a:rPr>
                                  </m:ctrlPr>
                                </m:sSubPr>
                                <m:e>
                                  <m:r>
                                    <a:rPr lang="en-IN" sz="1600" i="1">
                                      <a:latin typeface="Cambria Math" panose="02040503050406030204" pitchFamily="18" charset="0"/>
                                    </a:rPr>
                                    <m:t>𝜙</m:t>
                                  </m:r>
                                </m:e>
                                <m:sub>
                                  <m:r>
                                    <a:rPr lang="en-IN" sz="1600" i="1">
                                      <a:latin typeface="Cambria Math" panose="02040503050406030204" pitchFamily="18" charset="0"/>
                                    </a:rPr>
                                    <m:t>𝑘</m:t>
                                  </m:r>
                                  <m:r>
                                    <a:rPr lang="en-US" sz="1600" b="0" i="1" smtClean="0">
                                      <a:latin typeface="Cambria Math" panose="02040503050406030204" pitchFamily="18" charset="0"/>
                                    </a:rPr>
                                    <m:t>−1,</m:t>
                                  </m:r>
                                  <m:r>
                                    <a:rPr lang="en-US" sz="1600" b="0" i="1" smtClean="0">
                                      <a:latin typeface="Cambria Math" panose="02040503050406030204" pitchFamily="18" charset="0"/>
                                    </a:rPr>
                                    <m:t>𝑖</m:t>
                                  </m:r>
                                </m:sub>
                              </m:sSub>
                            </m:e>
                          </m:nary>
                          <m:sSub>
                            <m:sSubPr>
                              <m:ctrlPr>
                                <a:rPr lang="en-US" sz="1600" i="1">
                                  <a:solidFill>
                                    <a:srgbClr val="836967"/>
                                  </a:solidFill>
                                  <a:latin typeface="Cambria Math" panose="02040503050406030204" pitchFamily="18" charset="0"/>
                                </a:rPr>
                              </m:ctrlPr>
                            </m:sSubPr>
                            <m:e>
                              <m:r>
                                <a:rPr lang="en-IN" sz="1600" b="0" i="1" smtClean="0">
                                  <a:solidFill>
                                    <a:srgbClr val="836967"/>
                                  </a:solidFill>
                                  <a:latin typeface="Cambria Math" panose="02040503050406030204" pitchFamily="18" charset="0"/>
                                </a:rPr>
                                <m:t>∗</m:t>
                              </m:r>
                              <m:r>
                                <a:rPr lang="en-US" sz="1600" i="1" smtClean="0">
                                  <a:latin typeface="Cambria Math" panose="02040503050406030204" pitchFamily="18" charset="0"/>
                                </a:rPr>
                                <m:t>𝜌</m:t>
                              </m:r>
                            </m:e>
                            <m:sub>
                              <m:r>
                                <a:rPr lang="en-IN" sz="1600" b="0" i="1" smtClean="0">
                                  <a:latin typeface="Cambria Math" panose="02040503050406030204" pitchFamily="18" charset="0"/>
                                </a:rPr>
                                <m:t>𝑘</m:t>
                              </m:r>
                              <m:r>
                                <a:rPr lang="en-IN" sz="1600" b="0" i="1" smtClean="0">
                                  <a:latin typeface="Cambria Math" panose="02040503050406030204" pitchFamily="18" charset="0"/>
                                </a:rPr>
                                <m:t>−1 </m:t>
                              </m:r>
                            </m:sub>
                          </m:sSub>
                          <m:r>
                            <a:rPr lang="en-IN" sz="1600" b="0" i="1" smtClean="0">
                              <a:latin typeface="Cambria Math" panose="02040503050406030204" pitchFamily="18" charset="0"/>
                            </a:rPr>
                            <m:t>)</m:t>
                          </m:r>
                        </m:num>
                        <m:den>
                          <m:r>
                            <a:rPr lang="en-US" sz="1600" i="1">
                              <a:latin typeface="Cambria Math" panose="02040503050406030204" pitchFamily="18" charset="0"/>
                            </a:rPr>
                            <m:t>(1−</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𝑘</m:t>
                              </m:r>
                              <m:r>
                                <a:rPr lang="en-US" sz="1600" i="1">
                                  <a:latin typeface="Cambria Math" panose="02040503050406030204" pitchFamily="18" charset="0"/>
                                </a:rPr>
                                <m:t>−1</m:t>
                              </m:r>
                            </m:sup>
                            <m:e>
                              <m:sSub>
                                <m:sSubPr>
                                  <m:ctrlPr>
                                    <a:rPr lang="en-IN" sz="1600" i="1">
                                      <a:solidFill>
                                        <a:srgbClr val="836967"/>
                                      </a:solidFill>
                                      <a:latin typeface="Cambria Math" panose="02040503050406030204" pitchFamily="18" charset="0"/>
                                    </a:rPr>
                                  </m:ctrlPr>
                                </m:sSubPr>
                                <m:e>
                                  <m:r>
                                    <a:rPr lang="en-IN" sz="1600" i="1">
                                      <a:latin typeface="Cambria Math" panose="02040503050406030204" pitchFamily="18" charset="0"/>
                                    </a:rPr>
                                    <m:t>𝜙</m:t>
                                  </m:r>
                                </m:e>
                                <m:sub>
                                  <m:r>
                                    <a:rPr lang="en-IN" sz="1600" i="1">
                                      <a:latin typeface="Cambria Math" panose="02040503050406030204" pitchFamily="18" charset="0"/>
                                    </a:rPr>
                                    <m:t>𝑘</m:t>
                                  </m:r>
                                  <m:r>
                                    <a:rPr lang="en-US" sz="1600" i="1">
                                      <a:latin typeface="Cambria Math" panose="02040503050406030204" pitchFamily="18" charset="0"/>
                                    </a:rPr>
                                    <m:t>−1,</m:t>
                                  </m:r>
                                  <m:r>
                                    <a:rPr lang="en-US" sz="1600" i="1">
                                      <a:latin typeface="Cambria Math" panose="02040503050406030204" pitchFamily="18" charset="0"/>
                                    </a:rPr>
                                    <m:t>𝑖</m:t>
                                  </m:r>
                                </m:sub>
                              </m:sSub>
                              <m:r>
                                <a:rPr lang="en-IN" sz="1600" b="0" i="1" smtClean="0">
                                  <a:latin typeface="Cambria Math" panose="02040503050406030204" pitchFamily="18" charset="0"/>
                                </a:rPr>
                                <m:t>∗</m:t>
                              </m:r>
                            </m:e>
                          </m:nary>
                          <m:sSub>
                            <m:sSubPr>
                              <m:ctrlPr>
                                <a:rPr lang="en-US" sz="1600" i="1">
                                  <a:solidFill>
                                    <a:srgbClr val="836967"/>
                                  </a:solidFill>
                                  <a:latin typeface="Cambria Math" panose="02040503050406030204" pitchFamily="18" charset="0"/>
                                </a:rPr>
                              </m:ctrlPr>
                            </m:sSubPr>
                            <m:e>
                              <m:r>
                                <a:rPr lang="en-US" sz="1600" i="1">
                                  <a:latin typeface="Cambria Math" panose="02040503050406030204" pitchFamily="18" charset="0"/>
                                </a:rPr>
                                <m:t>𝜌</m:t>
                              </m:r>
                            </m:e>
                            <m:sub>
                              <m:r>
                                <a:rPr lang="en-IN" sz="1600" b="0" i="1" smtClean="0">
                                  <a:latin typeface="Cambria Math" panose="02040503050406030204" pitchFamily="18" charset="0"/>
                                </a:rPr>
                                <m:t>𝑗</m:t>
                              </m:r>
                              <m:r>
                                <a:rPr lang="en-US" sz="1600" i="1">
                                  <a:latin typeface="Cambria Math" panose="02040503050406030204" pitchFamily="18" charset="0"/>
                                </a:rPr>
                                <m:t> </m:t>
                              </m:r>
                            </m:sub>
                          </m:sSub>
                          <m:r>
                            <a:rPr lang="en-US" sz="1600" b="0" i="1" smtClean="0">
                              <a:latin typeface="Cambria Math" panose="02040503050406030204" pitchFamily="18" charset="0"/>
                            </a:rPr>
                            <m:t>)</m:t>
                          </m:r>
                        </m:den>
                      </m:f>
                    </m:oMath>
                  </m:oMathPara>
                </a14:m>
                <a:endParaRPr lang="en-IN" sz="1600" dirty="0"/>
              </a:p>
            </p:txBody>
          </p:sp>
        </mc:Choice>
        <mc:Fallback xmlns="">
          <p:sp>
            <p:nvSpPr>
              <p:cNvPr id="14" name="TextBox 13">
                <a:extLst>
                  <a:ext uri="{FF2B5EF4-FFF2-40B4-BE49-F238E27FC236}">
                    <a16:creationId xmlns:a16="http://schemas.microsoft.com/office/drawing/2014/main" id="{94764FF2-B4A9-0BA7-5D58-83104D9CD01B}"/>
                  </a:ext>
                </a:extLst>
              </p:cNvPr>
              <p:cNvSpPr txBox="1">
                <a:spLocks noRot="1" noChangeAspect="1" noMove="1" noResize="1" noEditPoints="1" noAdjustHandles="1" noChangeArrowheads="1" noChangeShapeType="1" noTextEdit="1"/>
              </p:cNvSpPr>
              <p:nvPr/>
            </p:nvSpPr>
            <p:spPr>
              <a:xfrm>
                <a:off x="528288" y="2673436"/>
                <a:ext cx="10927080" cy="70371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273735C-EC41-A282-D2F1-FFD052D5192F}"/>
                  </a:ext>
                </a:extLst>
              </p:cNvPr>
              <p:cNvSpPr txBox="1"/>
              <p:nvPr/>
            </p:nvSpPr>
            <p:spPr>
              <a:xfrm>
                <a:off x="4224735" y="3450235"/>
                <a:ext cx="4390779" cy="391646"/>
              </a:xfrm>
              <a:prstGeom prst="rect">
                <a:avLst/>
              </a:prstGeom>
              <a:noFill/>
            </p:spPr>
            <p:txBody>
              <a:bodyPr wrap="square" rtlCol="0">
                <a:spAutoFit/>
              </a:bodyPr>
              <a:lstStyle/>
              <a:p>
                <a:r>
                  <a:rPr lang="en-IN" dirty="0"/>
                  <a:t>where,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𝜙</m:t>
                        </m:r>
                      </m:e>
                      <m:sub>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𝑗</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𝜙</m:t>
                        </m:r>
                      </m:e>
                      <m:sub>
                        <m:r>
                          <a:rPr lang="en-IN" i="1">
                            <a:latin typeface="Cambria Math" panose="02040503050406030204" pitchFamily="18" charset="0"/>
                          </a:rPr>
                          <m:t>𝑘</m:t>
                        </m:r>
                        <m:r>
                          <a:rPr lang="en-IN" b="0" i="1" smtClean="0">
                            <a:latin typeface="Cambria Math" panose="02040503050406030204" pitchFamily="18" charset="0"/>
                          </a:rPr>
                          <m:t>−1</m:t>
                        </m:r>
                        <m:r>
                          <a:rPr lang="en-IN" i="1">
                            <a:latin typeface="Cambria Math" panose="02040503050406030204" pitchFamily="18" charset="0"/>
                          </a:rPr>
                          <m:t>,</m:t>
                        </m:r>
                        <m:r>
                          <a:rPr lang="en-IN" i="1">
                            <a:latin typeface="Cambria Math" panose="02040503050406030204" pitchFamily="18" charset="0"/>
                          </a:rPr>
                          <m:t>𝑗</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𝜙</m:t>
                        </m:r>
                      </m:e>
                      <m:sub>
                        <m:r>
                          <a:rPr lang="en-IN" i="1">
                            <a:latin typeface="Cambria Math" panose="02040503050406030204" pitchFamily="18" charset="0"/>
                          </a:rPr>
                          <m:t>𝑘</m:t>
                        </m:r>
                        <m:r>
                          <a:rPr lang="en-IN" b="0" i="1" smtClean="0">
                            <a:latin typeface="Cambria Math" panose="02040503050406030204" pitchFamily="18" charset="0"/>
                          </a:rPr>
                          <m:t>𝑘</m:t>
                        </m:r>
                      </m:sub>
                    </m:sSub>
                    <m:sSub>
                      <m:sSubPr>
                        <m:ctrlPr>
                          <a:rPr lang="en-IN" i="1">
                            <a:latin typeface="Cambria Math" panose="02040503050406030204" pitchFamily="18" charset="0"/>
                          </a:rPr>
                        </m:ctrlPr>
                      </m:sSubPr>
                      <m:e>
                        <m:r>
                          <a:rPr lang="en-IN" i="1">
                            <a:latin typeface="Cambria Math" panose="02040503050406030204" pitchFamily="18" charset="0"/>
                          </a:rPr>
                          <m:t>𝜙</m:t>
                        </m:r>
                      </m:e>
                      <m:sub>
                        <m:r>
                          <a:rPr lang="en-IN" i="1">
                            <a:latin typeface="Cambria Math" panose="02040503050406030204" pitchFamily="18" charset="0"/>
                          </a:rPr>
                          <m:t>𝑘</m:t>
                        </m:r>
                        <m:r>
                          <a:rPr lang="en-IN" b="0" i="1" smtClean="0">
                            <a:latin typeface="Cambria Math" panose="02040503050406030204" pitchFamily="18" charset="0"/>
                          </a:rPr>
                          <m:t>−1</m:t>
                        </m:r>
                        <m:r>
                          <a:rPr lang="en-IN" i="1">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r>
                          <a:rPr lang="en-IN" i="1">
                            <a:latin typeface="Cambria Math" panose="02040503050406030204" pitchFamily="18" charset="0"/>
                          </a:rPr>
                          <m:t>𝑗</m:t>
                        </m:r>
                      </m:sub>
                    </m:sSub>
                  </m:oMath>
                </a14:m>
                <a:endParaRPr lang="en-IN" dirty="0"/>
              </a:p>
            </p:txBody>
          </p:sp>
        </mc:Choice>
        <mc:Fallback xmlns="">
          <p:sp>
            <p:nvSpPr>
              <p:cNvPr id="15" name="TextBox 14">
                <a:extLst>
                  <a:ext uri="{FF2B5EF4-FFF2-40B4-BE49-F238E27FC236}">
                    <a16:creationId xmlns:a16="http://schemas.microsoft.com/office/drawing/2014/main" id="{E273735C-EC41-A282-D2F1-FFD052D5192F}"/>
                  </a:ext>
                </a:extLst>
              </p:cNvPr>
              <p:cNvSpPr txBox="1">
                <a:spLocks noRot="1" noChangeAspect="1" noMove="1" noResize="1" noEditPoints="1" noAdjustHandles="1" noChangeArrowheads="1" noChangeShapeType="1" noTextEdit="1"/>
              </p:cNvSpPr>
              <p:nvPr/>
            </p:nvSpPr>
            <p:spPr>
              <a:xfrm>
                <a:off x="4224735" y="3450235"/>
                <a:ext cx="4390779" cy="391646"/>
              </a:xfrm>
              <a:prstGeom prst="rect">
                <a:avLst/>
              </a:prstGeom>
              <a:blipFill>
                <a:blip r:embed="rId6"/>
                <a:stretch>
                  <a:fillRect l="-1111" t="-7813" b="-20313"/>
                </a:stretch>
              </a:blipFill>
            </p:spPr>
            <p:txBody>
              <a:bodyPr/>
              <a:lstStyle/>
              <a:p>
                <a:r>
                  <a:rPr lang="en-IN">
                    <a:noFill/>
                  </a:rPr>
                  <a:t> </a:t>
                </a:r>
              </a:p>
            </p:txBody>
          </p:sp>
        </mc:Fallback>
      </mc:AlternateContent>
      <p:sp>
        <p:nvSpPr>
          <p:cNvPr id="31" name="Rectangle 30">
            <a:extLst>
              <a:ext uri="{FF2B5EF4-FFF2-40B4-BE49-F238E27FC236}">
                <a16:creationId xmlns:a16="http://schemas.microsoft.com/office/drawing/2014/main" id="{07F48533-4C2F-3873-BDAB-B94AE63E0E24}"/>
              </a:ext>
            </a:extLst>
          </p:cNvPr>
          <p:cNvSpPr/>
          <p:nvPr/>
        </p:nvSpPr>
        <p:spPr>
          <a:xfrm>
            <a:off x="1" y="-9492"/>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0FF3811-533F-6741-24C1-652E81355716}"/>
              </a:ext>
            </a:extLst>
          </p:cNvPr>
          <p:cNvSpPr txBox="1"/>
          <p:nvPr/>
        </p:nvSpPr>
        <p:spPr>
          <a:xfrm>
            <a:off x="74645" y="102054"/>
            <a:ext cx="8994710" cy="569387"/>
          </a:xfrm>
          <a:prstGeom prst="rect">
            <a:avLst/>
          </a:prstGeom>
          <a:noFill/>
        </p:spPr>
        <p:txBody>
          <a:bodyPr wrap="square" rtlCol="0">
            <a:spAutoFit/>
          </a:bodyPr>
          <a:lstStyle/>
          <a:p>
            <a:r>
              <a:rPr lang="en-US" sz="3100" dirty="0">
                <a:solidFill>
                  <a:schemeClr val="bg1"/>
                </a:solidFill>
              </a:rPr>
              <a:t>PACF and ACF </a:t>
            </a:r>
            <a:endParaRPr lang="en-IN" sz="3100" dirty="0">
              <a:solidFill>
                <a:schemeClr val="bg1"/>
              </a:solidFill>
            </a:endParaRPr>
          </a:p>
        </p:txBody>
      </p:sp>
      <p:sp>
        <p:nvSpPr>
          <p:cNvPr id="33" name="Rectangle 32">
            <a:extLst>
              <a:ext uri="{FF2B5EF4-FFF2-40B4-BE49-F238E27FC236}">
                <a16:creationId xmlns:a16="http://schemas.microsoft.com/office/drawing/2014/main" id="{9624506C-DDFD-2537-D14F-674EE3C5F2A4}"/>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260A2F33-284B-FE58-D7D6-6BFADDE3C270}"/>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C5735CAC-5DC1-2E31-16EA-5459176618CC}"/>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36" name="TextBox 35">
            <a:extLst>
              <a:ext uri="{FF2B5EF4-FFF2-40B4-BE49-F238E27FC236}">
                <a16:creationId xmlns:a16="http://schemas.microsoft.com/office/drawing/2014/main" id="{982C75EE-43C4-832D-3FDA-37D866CA938B}"/>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5</a:t>
            </a:r>
          </a:p>
        </p:txBody>
      </p:sp>
      <p:sp>
        <p:nvSpPr>
          <p:cNvPr id="37" name="TextBox 36">
            <a:extLst>
              <a:ext uri="{FF2B5EF4-FFF2-40B4-BE49-F238E27FC236}">
                <a16:creationId xmlns:a16="http://schemas.microsoft.com/office/drawing/2014/main" id="{CAD1A9FA-31DB-CC8D-FD49-DF1A86C3ED1E}"/>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39" name="Rectangle 38">
            <a:extLst>
              <a:ext uri="{FF2B5EF4-FFF2-40B4-BE49-F238E27FC236}">
                <a16:creationId xmlns:a16="http://schemas.microsoft.com/office/drawing/2014/main" id="{0F43661A-28AA-B09C-68BA-A3CA01C259B2}"/>
              </a:ext>
            </a:extLst>
          </p:cNvPr>
          <p:cNvSpPr/>
          <p:nvPr/>
        </p:nvSpPr>
        <p:spPr>
          <a:xfrm>
            <a:off x="3982720" y="2173115"/>
            <a:ext cx="4077477" cy="448101"/>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E982D2C-257F-1ED7-6035-91ED230F78D5}"/>
              </a:ext>
            </a:extLst>
          </p:cNvPr>
          <p:cNvSpPr txBox="1"/>
          <p:nvPr/>
        </p:nvSpPr>
        <p:spPr>
          <a:xfrm>
            <a:off x="4486741" y="2214882"/>
            <a:ext cx="3655335" cy="338554"/>
          </a:xfrm>
          <a:prstGeom prst="rect">
            <a:avLst/>
          </a:prstGeom>
          <a:noFill/>
        </p:spPr>
        <p:txBody>
          <a:bodyPr wrap="square" rtlCol="0">
            <a:spAutoFit/>
          </a:bodyPr>
          <a:lstStyle/>
          <a:p>
            <a:r>
              <a:rPr lang="en-US" sz="1600" b="1" dirty="0">
                <a:solidFill>
                  <a:schemeClr val="bg1"/>
                </a:solidFill>
              </a:rPr>
              <a:t>Partial Auto Correlation Function</a:t>
            </a:r>
            <a:endParaRPr lang="en-IN" sz="1600" b="1" dirty="0">
              <a:solidFill>
                <a:schemeClr val="bg1"/>
              </a:solidFill>
            </a:endParaRPr>
          </a:p>
        </p:txBody>
      </p:sp>
      <p:sp>
        <p:nvSpPr>
          <p:cNvPr id="42" name="Rectangle 41">
            <a:extLst>
              <a:ext uri="{FF2B5EF4-FFF2-40B4-BE49-F238E27FC236}">
                <a16:creationId xmlns:a16="http://schemas.microsoft.com/office/drawing/2014/main" id="{3631AC7C-CAB5-3209-C1DD-40D4268C0AA6}"/>
              </a:ext>
            </a:extLst>
          </p:cNvPr>
          <p:cNvSpPr/>
          <p:nvPr/>
        </p:nvSpPr>
        <p:spPr>
          <a:xfrm>
            <a:off x="4464469" y="5015287"/>
            <a:ext cx="3054720" cy="448101"/>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F5272B99-9C23-13B1-BA32-6DF3B8E905EB}"/>
              </a:ext>
            </a:extLst>
          </p:cNvPr>
          <p:cNvSpPr txBox="1"/>
          <p:nvPr/>
        </p:nvSpPr>
        <p:spPr>
          <a:xfrm>
            <a:off x="4854302" y="5074060"/>
            <a:ext cx="3655335" cy="338554"/>
          </a:xfrm>
          <a:prstGeom prst="rect">
            <a:avLst/>
          </a:prstGeom>
          <a:noFill/>
        </p:spPr>
        <p:txBody>
          <a:bodyPr wrap="square" rtlCol="0">
            <a:spAutoFit/>
          </a:bodyPr>
          <a:lstStyle/>
          <a:p>
            <a:r>
              <a:rPr lang="en-IN" sz="1600" b="1" dirty="0">
                <a:solidFill>
                  <a:schemeClr val="bg1"/>
                </a:solidFill>
              </a:rPr>
              <a:t>Auto Correlation Function</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D5F8E15-C7D0-5F25-9F2D-149514826FBC}"/>
                  </a:ext>
                </a:extLst>
              </p:cNvPr>
              <p:cNvSpPr txBox="1"/>
              <p:nvPr/>
            </p:nvSpPr>
            <p:spPr>
              <a:xfrm>
                <a:off x="8142076" y="5563248"/>
                <a:ext cx="3618170" cy="369332"/>
              </a:xfrm>
              <a:prstGeom prst="rect">
                <a:avLst/>
              </a:prstGeom>
              <a:noFill/>
            </p:spPr>
            <p:txBody>
              <a:bodyPr wrap="none" rtlCol="0">
                <a:spAutoFit/>
              </a:bodyPr>
              <a:lstStyle/>
              <a:p>
                <a14:m>
                  <m:oMath xmlns:m="http://schemas.openxmlformats.org/officeDocument/2006/math">
                    <m:sSub>
                      <m:sSubPr>
                        <m:ctrlPr>
                          <a:rPr lang="en-IN" sz="1800" b="0" i="1" smtClean="0">
                            <a:solidFill>
                              <a:srgbClr val="836967"/>
                            </a:solidFill>
                            <a:latin typeface="Cambria Math" panose="02040503050406030204" pitchFamily="18" charset="0"/>
                          </a:rPr>
                        </m:ctrlPr>
                      </m:sSubPr>
                      <m:e>
                        <m:r>
                          <a:rPr lang="en-IN" sz="1800" b="0" i="1" smtClean="0">
                            <a:latin typeface="Cambria Math" panose="02040503050406030204" pitchFamily="18" charset="0"/>
                          </a:rPr>
                          <m:t>𝜌</m:t>
                        </m:r>
                      </m:e>
                      <m:sub>
                        <m:r>
                          <a:rPr lang="en-IN" sz="1800" b="0" i="1" smtClean="0">
                            <a:latin typeface="Cambria Math" panose="02040503050406030204" pitchFamily="18" charset="0"/>
                          </a:rPr>
                          <m:t>𝑘</m:t>
                        </m:r>
                      </m:sub>
                    </m:sSub>
                  </m:oMath>
                </a14:m>
                <a:r>
                  <a:rPr lang="en-IN" dirty="0"/>
                  <a:t> is the ACF between </a:t>
                </a:r>
                <a14:m>
                  <m:oMath xmlns:m="http://schemas.openxmlformats.org/officeDocument/2006/math">
                    <m:sSub>
                      <m:sSubPr>
                        <m:ctrlPr>
                          <a:rPr lang="en-IN" b="1"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sub>
                    </m:sSub>
                  </m:oMath>
                </a14:m>
                <a:r>
                  <a:rPr lang="en-IN" dirty="0">
                    <a:solidFill>
                      <a:schemeClr val="tx1"/>
                    </a:solidFill>
                  </a:rPr>
                  <a:t> and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𝒌</m:t>
                        </m:r>
                        <m:r>
                          <a:rPr lang="en-IN" b="1" i="1" smtClean="0">
                            <a:solidFill>
                              <a:schemeClr val="tx1"/>
                            </a:solidFill>
                            <a:latin typeface="Cambria Math" panose="02040503050406030204" pitchFamily="18" charset="0"/>
                          </a:rPr>
                          <m:t> </m:t>
                        </m:r>
                      </m:sub>
                    </m:sSub>
                  </m:oMath>
                </a14:m>
                <a:r>
                  <a:rPr lang="en-IN" dirty="0">
                    <a:solidFill>
                      <a:schemeClr val="tx1"/>
                    </a:solidFill>
                  </a:rPr>
                  <a:t>. </a:t>
                </a:r>
                <a:endParaRPr lang="en-IN" dirty="0"/>
              </a:p>
            </p:txBody>
          </p:sp>
        </mc:Choice>
        <mc:Fallback xmlns="">
          <p:sp>
            <p:nvSpPr>
              <p:cNvPr id="45" name="TextBox 44">
                <a:extLst>
                  <a:ext uri="{FF2B5EF4-FFF2-40B4-BE49-F238E27FC236}">
                    <a16:creationId xmlns:a16="http://schemas.microsoft.com/office/drawing/2014/main" id="{CD5F8E15-C7D0-5F25-9F2D-149514826FBC}"/>
                  </a:ext>
                </a:extLst>
              </p:cNvPr>
              <p:cNvSpPr txBox="1">
                <a:spLocks noRot="1" noChangeAspect="1" noMove="1" noResize="1" noEditPoints="1" noAdjustHandles="1" noChangeArrowheads="1" noChangeShapeType="1" noTextEdit="1"/>
              </p:cNvSpPr>
              <p:nvPr/>
            </p:nvSpPr>
            <p:spPr>
              <a:xfrm>
                <a:off x="8142076" y="5563248"/>
                <a:ext cx="3618170" cy="369332"/>
              </a:xfrm>
              <a:prstGeom prst="rect">
                <a:avLst/>
              </a:prstGeom>
              <a:blipFill>
                <a:blip r:embed="rId7"/>
                <a:stretch>
                  <a:fillRect t="-10000" r="-506"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D9F9723-5524-894E-A119-F97983904E4F}"/>
                  </a:ext>
                </a:extLst>
              </p:cNvPr>
              <p:cNvSpPr txBox="1"/>
              <p:nvPr/>
            </p:nvSpPr>
            <p:spPr>
              <a:xfrm>
                <a:off x="8053398" y="3030250"/>
                <a:ext cx="4200958" cy="395621"/>
              </a:xfrm>
              <a:prstGeom prst="rect">
                <a:avLst/>
              </a:prstGeom>
              <a:noFill/>
            </p:spPr>
            <p:txBody>
              <a:bodyPr wrap="none" rtlCol="0">
                <a:spAutoFit/>
              </a:bodyPr>
              <a:lstStyle/>
              <a:p>
                <a:r>
                  <a:rPr lang="en-IN" dirty="0"/>
                  <a:t>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𝜙</m:t>
                        </m:r>
                      </m:e>
                      <m:sub>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𝑗</m:t>
                        </m:r>
                      </m:sub>
                    </m:sSub>
                    <m:r>
                      <a:rPr lang="en-IN" b="0" i="1" smtClean="0">
                        <a:latin typeface="Cambria Math" panose="02040503050406030204" pitchFamily="18" charset="0"/>
                      </a:rPr>
                      <m:t> </m:t>
                    </m:r>
                  </m:oMath>
                </a14:m>
                <a:r>
                  <a:rPr lang="en-IN" dirty="0"/>
                  <a:t> is the PACF between </a:t>
                </a:r>
                <a14:m>
                  <m:oMath xmlns:m="http://schemas.openxmlformats.org/officeDocument/2006/math">
                    <m:sSub>
                      <m:sSubPr>
                        <m:ctrlPr>
                          <a:rPr lang="en-IN" b="1" i="1" smtClean="0">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𝒌</m:t>
                        </m:r>
                      </m:sub>
                    </m:sSub>
                  </m:oMath>
                </a14:m>
                <a:r>
                  <a:rPr lang="en-IN" dirty="0">
                    <a:solidFill>
                      <a:schemeClr val="tx1"/>
                    </a:solidFill>
                  </a:rPr>
                  <a:t> and </a:t>
                </a:r>
                <a14:m>
                  <m:oMath xmlns:m="http://schemas.openxmlformats.org/officeDocument/2006/math">
                    <m:sSub>
                      <m:sSubPr>
                        <m:ctrlPr>
                          <a:rPr lang="en-IN" b="1" i="1">
                            <a:solidFill>
                              <a:schemeClr val="tx1"/>
                            </a:solidFill>
                            <a:latin typeface="Cambria Math" panose="02040503050406030204" pitchFamily="18" charset="0"/>
                          </a:rPr>
                        </m:ctrlPr>
                      </m:sSubPr>
                      <m:e>
                        <m:r>
                          <a:rPr lang="en-IN" b="1" i="1" smtClean="0">
                            <a:solidFill>
                              <a:schemeClr val="tx1"/>
                            </a:solidFill>
                            <a:latin typeface="Cambria Math" panose="02040503050406030204" pitchFamily="18" charset="0"/>
                          </a:rPr>
                          <m:t>𝒚</m:t>
                        </m:r>
                      </m:e>
                      <m:sub>
                        <m:r>
                          <a:rPr lang="en-IN" b="1" i="1">
                            <a:solidFill>
                              <a:schemeClr val="tx1"/>
                            </a:solidFill>
                            <a:latin typeface="Cambria Math" panose="02040503050406030204" pitchFamily="18" charset="0"/>
                          </a:rPr>
                          <m:t>𝑡</m:t>
                        </m:r>
                        <m:r>
                          <a:rPr lang="en-IN" b="1" i="1" smtClean="0">
                            <a:solidFill>
                              <a:schemeClr val="tx1"/>
                            </a:solidFill>
                            <a:latin typeface="Cambria Math" panose="02040503050406030204" pitchFamily="18" charset="0"/>
                          </a:rPr>
                          <m:t>−</m:t>
                        </m:r>
                        <m:r>
                          <a:rPr lang="en-IN" b="1" i="1" smtClean="0">
                            <a:solidFill>
                              <a:schemeClr val="tx1"/>
                            </a:solidFill>
                            <a:latin typeface="Cambria Math" panose="02040503050406030204" pitchFamily="18" charset="0"/>
                          </a:rPr>
                          <m:t>𝒋</m:t>
                        </m:r>
                        <m:r>
                          <a:rPr lang="en-IN" b="1" i="1" smtClean="0">
                            <a:solidFill>
                              <a:schemeClr val="tx1"/>
                            </a:solidFill>
                            <a:latin typeface="Cambria Math" panose="02040503050406030204" pitchFamily="18" charset="0"/>
                          </a:rPr>
                          <m:t>. </m:t>
                        </m:r>
                      </m:sub>
                    </m:sSub>
                  </m:oMath>
                </a14:m>
                <a:r>
                  <a:rPr lang="en-IN" dirty="0">
                    <a:solidFill>
                      <a:schemeClr val="tx1"/>
                    </a:solidFill>
                  </a:rPr>
                  <a:t>. </a:t>
                </a:r>
                <a:endParaRPr lang="en-IN" dirty="0"/>
              </a:p>
            </p:txBody>
          </p:sp>
        </mc:Choice>
        <mc:Fallback xmlns="">
          <p:sp>
            <p:nvSpPr>
              <p:cNvPr id="46" name="TextBox 45">
                <a:extLst>
                  <a:ext uri="{FF2B5EF4-FFF2-40B4-BE49-F238E27FC236}">
                    <a16:creationId xmlns:a16="http://schemas.microsoft.com/office/drawing/2014/main" id="{6D9F9723-5524-894E-A119-F97983904E4F}"/>
                  </a:ext>
                </a:extLst>
              </p:cNvPr>
              <p:cNvSpPr txBox="1">
                <a:spLocks noRot="1" noChangeAspect="1" noMove="1" noResize="1" noEditPoints="1" noAdjustHandles="1" noChangeArrowheads="1" noChangeShapeType="1" noTextEdit="1"/>
              </p:cNvSpPr>
              <p:nvPr/>
            </p:nvSpPr>
            <p:spPr>
              <a:xfrm>
                <a:off x="8053398" y="3030250"/>
                <a:ext cx="4200958" cy="395621"/>
              </a:xfrm>
              <a:prstGeom prst="rect">
                <a:avLst/>
              </a:prstGeom>
              <a:blipFill>
                <a:blip r:embed="rId8"/>
                <a:stretch>
                  <a:fillRect t="-6154" r="-290" b="-18462"/>
                </a:stretch>
              </a:blipFill>
            </p:spPr>
            <p:txBody>
              <a:bodyPr/>
              <a:lstStyle/>
              <a:p>
                <a:r>
                  <a:rPr lang="en-IN">
                    <a:noFill/>
                  </a:rPr>
                  <a:t> </a:t>
                </a:r>
              </a:p>
            </p:txBody>
          </p:sp>
        </mc:Fallback>
      </mc:AlternateContent>
    </p:spTree>
    <p:extLst>
      <p:ext uri="{BB962C8B-B14F-4D97-AF65-F5344CB8AC3E}">
        <p14:creationId xmlns:p14="http://schemas.microsoft.com/office/powerpoint/2010/main" val="426601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7C782E-97F7-93C2-1151-A96B7860763F}"/>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2FC1670-0D30-EEC0-961B-2A2FBB4E2F24}"/>
              </a:ext>
            </a:extLst>
          </p:cNvPr>
          <p:cNvSpPr txBox="1"/>
          <p:nvPr/>
        </p:nvSpPr>
        <p:spPr>
          <a:xfrm>
            <a:off x="74645" y="111546"/>
            <a:ext cx="8994710" cy="569387"/>
          </a:xfrm>
          <a:prstGeom prst="rect">
            <a:avLst/>
          </a:prstGeom>
          <a:noFill/>
        </p:spPr>
        <p:txBody>
          <a:bodyPr wrap="square" rtlCol="0">
            <a:spAutoFit/>
          </a:bodyPr>
          <a:lstStyle/>
          <a:p>
            <a:r>
              <a:rPr lang="en-IN" sz="3100" dirty="0">
                <a:solidFill>
                  <a:schemeClr val="bg1"/>
                </a:solidFill>
              </a:rPr>
              <a:t>Light Gradient Boosting Machine (LGBM)</a:t>
            </a:r>
          </a:p>
        </p:txBody>
      </p:sp>
      <p:sp>
        <p:nvSpPr>
          <p:cNvPr id="6" name="TextBox 5">
            <a:extLst>
              <a:ext uri="{FF2B5EF4-FFF2-40B4-BE49-F238E27FC236}">
                <a16:creationId xmlns:a16="http://schemas.microsoft.com/office/drawing/2014/main" id="{E9B67096-4B80-CF86-E04D-AD0F9E068A16}"/>
              </a:ext>
            </a:extLst>
          </p:cNvPr>
          <p:cNvSpPr txBox="1"/>
          <p:nvPr/>
        </p:nvSpPr>
        <p:spPr>
          <a:xfrm>
            <a:off x="74645" y="940422"/>
            <a:ext cx="11878284" cy="2031325"/>
          </a:xfrm>
          <a:prstGeom prst="rect">
            <a:avLst/>
          </a:prstGeom>
          <a:noFill/>
        </p:spPr>
        <p:txBody>
          <a:bodyPr wrap="square" rtlCol="0">
            <a:spAutoFit/>
          </a:bodyPr>
          <a:lstStyle/>
          <a:p>
            <a:r>
              <a:rPr lang="en-US" dirty="0"/>
              <a:t>LightGBM is an ensemble learning technique. LightGBM uses three novel features: Gradient-based One Side Sampling (GOSS), Bin way of splitting and Exclusive Feature Bundling (EFB).</a:t>
            </a:r>
          </a:p>
          <a:p>
            <a:endParaRPr lang="en-US" dirty="0"/>
          </a:p>
          <a:p>
            <a:r>
              <a:rPr lang="en-US" dirty="0"/>
              <a:t>LightGBM has several advantages:</a:t>
            </a:r>
          </a:p>
          <a:p>
            <a:pPr marL="285750" indent="-285750">
              <a:buFont typeface="Arial" panose="020B0604020202020204" pitchFamily="34" charset="0"/>
              <a:buChar char="•"/>
            </a:pPr>
            <a:r>
              <a:rPr lang="en-US" dirty="0"/>
              <a:t>Faster training speed and higher efficiency.</a:t>
            </a:r>
          </a:p>
          <a:p>
            <a:pPr marL="285750" indent="-285750">
              <a:buFont typeface="Arial" panose="020B0604020202020204" pitchFamily="34" charset="0"/>
              <a:buChar char="•"/>
            </a:pPr>
            <a:r>
              <a:rPr lang="en-US" dirty="0"/>
              <a:t>Better accuracy.</a:t>
            </a:r>
          </a:p>
          <a:p>
            <a:pPr marL="285750" indent="-285750">
              <a:buFont typeface="Arial" panose="020B0604020202020204" pitchFamily="34" charset="0"/>
              <a:buChar char="•"/>
            </a:pPr>
            <a:r>
              <a:rPr lang="en-US" dirty="0"/>
              <a:t>Compatibility with Large Datasets.</a:t>
            </a:r>
          </a:p>
        </p:txBody>
      </p:sp>
      <p:sp>
        <p:nvSpPr>
          <p:cNvPr id="2" name="Rectangle 1">
            <a:extLst>
              <a:ext uri="{FF2B5EF4-FFF2-40B4-BE49-F238E27FC236}">
                <a16:creationId xmlns:a16="http://schemas.microsoft.com/office/drawing/2014/main" id="{C5B55CCB-BF8B-D74F-C358-F7B1C9AEEB5C}"/>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21BE8E26-B092-4698-F50E-5FA6B13510C0}"/>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D45D300-6965-327E-E483-01D37AD18B68}"/>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2" name="TextBox 11">
            <a:extLst>
              <a:ext uri="{FF2B5EF4-FFF2-40B4-BE49-F238E27FC236}">
                <a16:creationId xmlns:a16="http://schemas.microsoft.com/office/drawing/2014/main" id="{799AA61B-9909-B261-ECF3-64D7B668B43E}"/>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6</a:t>
            </a:r>
          </a:p>
        </p:txBody>
      </p:sp>
      <p:sp>
        <p:nvSpPr>
          <p:cNvPr id="13" name="TextBox 12">
            <a:extLst>
              <a:ext uri="{FF2B5EF4-FFF2-40B4-BE49-F238E27FC236}">
                <a16:creationId xmlns:a16="http://schemas.microsoft.com/office/drawing/2014/main" id="{7ED3D99A-B613-2942-3689-CFD5C91194B4}"/>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pic>
        <p:nvPicPr>
          <p:cNvPr id="121" name="Picture 120">
            <a:extLst>
              <a:ext uri="{FF2B5EF4-FFF2-40B4-BE49-F238E27FC236}">
                <a16:creationId xmlns:a16="http://schemas.microsoft.com/office/drawing/2014/main" id="{935D31D8-5D9F-7CDB-0628-BE31EDAF2082}"/>
              </a:ext>
            </a:extLst>
          </p:cNvPr>
          <p:cNvPicPr>
            <a:picLocks noChangeAspect="1"/>
          </p:cNvPicPr>
          <p:nvPr/>
        </p:nvPicPr>
        <p:blipFill>
          <a:blip r:embed="rId2"/>
          <a:stretch>
            <a:fillRect/>
          </a:stretch>
        </p:blipFill>
        <p:spPr>
          <a:xfrm>
            <a:off x="1614748" y="3276778"/>
            <a:ext cx="8962504" cy="3052902"/>
          </a:xfrm>
          <a:prstGeom prst="rect">
            <a:avLst/>
          </a:prstGeom>
        </p:spPr>
      </p:pic>
    </p:spTree>
    <p:extLst>
      <p:ext uri="{BB962C8B-B14F-4D97-AF65-F5344CB8AC3E}">
        <p14:creationId xmlns:p14="http://schemas.microsoft.com/office/powerpoint/2010/main" val="100815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E7E5B-B03A-8DCF-433C-24B245EC174D}"/>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247CBDF-78AD-9312-DD2F-4340B3E608C5}"/>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DEB01A8-FC43-8336-D635-961D25727362}"/>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7" name="TextBox 6">
            <a:extLst>
              <a:ext uri="{FF2B5EF4-FFF2-40B4-BE49-F238E27FC236}">
                <a16:creationId xmlns:a16="http://schemas.microsoft.com/office/drawing/2014/main" id="{D843B4E7-37BA-4142-6DE6-D647A4AA6095}"/>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7</a:t>
            </a:r>
          </a:p>
        </p:txBody>
      </p:sp>
      <p:sp>
        <p:nvSpPr>
          <p:cNvPr id="8" name="TextBox 7">
            <a:extLst>
              <a:ext uri="{FF2B5EF4-FFF2-40B4-BE49-F238E27FC236}">
                <a16:creationId xmlns:a16="http://schemas.microsoft.com/office/drawing/2014/main" id="{DF9F72D3-E184-EFE3-6327-AB21800DA52C}"/>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9" name="Rectangle 8">
            <a:extLst>
              <a:ext uri="{FF2B5EF4-FFF2-40B4-BE49-F238E27FC236}">
                <a16:creationId xmlns:a16="http://schemas.microsoft.com/office/drawing/2014/main" id="{A4316F73-A3F8-8F1D-9D4B-351326F6D211}"/>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EB9AB02-B33D-024D-899A-FE6903F9AECB}"/>
              </a:ext>
            </a:extLst>
          </p:cNvPr>
          <p:cNvSpPr txBox="1"/>
          <p:nvPr/>
        </p:nvSpPr>
        <p:spPr>
          <a:xfrm>
            <a:off x="74645" y="111546"/>
            <a:ext cx="8994710" cy="569387"/>
          </a:xfrm>
          <a:prstGeom prst="rect">
            <a:avLst/>
          </a:prstGeom>
          <a:noFill/>
        </p:spPr>
        <p:txBody>
          <a:bodyPr wrap="square" rtlCol="0">
            <a:spAutoFit/>
          </a:bodyPr>
          <a:lstStyle/>
          <a:p>
            <a:r>
              <a:rPr lang="en-IN" sz="3100" dirty="0">
                <a:solidFill>
                  <a:schemeClr val="bg1"/>
                </a:solidFill>
              </a:rPr>
              <a:t>Recurrent Neural Networks (RNNs)</a:t>
            </a:r>
          </a:p>
        </p:txBody>
      </p:sp>
      <p:sp>
        <p:nvSpPr>
          <p:cNvPr id="11" name="Rectangle 10">
            <a:extLst>
              <a:ext uri="{FF2B5EF4-FFF2-40B4-BE49-F238E27FC236}">
                <a16:creationId xmlns:a16="http://schemas.microsoft.com/office/drawing/2014/main" id="{25E32F56-CA63-B801-5143-4E90B38E5F2F}"/>
              </a:ext>
            </a:extLst>
          </p:cNvPr>
          <p:cNvSpPr/>
          <p:nvPr/>
        </p:nvSpPr>
        <p:spPr>
          <a:xfrm>
            <a:off x="502838" y="1682532"/>
            <a:ext cx="943408" cy="792480"/>
          </a:xfrm>
          <a:prstGeom prst="rect">
            <a:avLst/>
          </a:prstGeom>
          <a:solidFill>
            <a:srgbClr val="0000CC"/>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D81E1C2-0739-DD2C-D7CA-78503EC53763}"/>
              </a:ext>
            </a:extLst>
          </p:cNvPr>
          <p:cNvSpPr txBox="1"/>
          <p:nvPr/>
        </p:nvSpPr>
        <p:spPr>
          <a:xfrm>
            <a:off x="536107" y="1940272"/>
            <a:ext cx="876870" cy="276999"/>
          </a:xfrm>
          <a:prstGeom prst="rect">
            <a:avLst/>
          </a:prstGeom>
          <a:noFill/>
        </p:spPr>
        <p:txBody>
          <a:bodyPr wrap="square" rtlCol="0">
            <a:spAutoFit/>
          </a:bodyPr>
          <a:lstStyle/>
          <a:p>
            <a:pPr algn="ctr"/>
            <a:r>
              <a:rPr lang="en-IN" sz="1200" b="1" dirty="0">
                <a:solidFill>
                  <a:schemeClr val="bg1"/>
                </a:solidFill>
              </a:rPr>
              <a:t>RNN</a:t>
            </a:r>
          </a:p>
        </p:txBody>
      </p:sp>
      <p:cxnSp>
        <p:nvCxnSpPr>
          <p:cNvPr id="13" name="Straight Arrow Connector 12">
            <a:extLst>
              <a:ext uri="{FF2B5EF4-FFF2-40B4-BE49-F238E27FC236}">
                <a16:creationId xmlns:a16="http://schemas.microsoft.com/office/drawing/2014/main" id="{59331F2D-078B-4E30-924E-A7ACC2271C87}"/>
              </a:ext>
            </a:extLst>
          </p:cNvPr>
          <p:cNvCxnSpPr>
            <a:stCxn id="11" idx="0"/>
          </p:cNvCxnSpPr>
          <p:nvPr/>
        </p:nvCxnSpPr>
        <p:spPr>
          <a:xfrm flipV="1">
            <a:off x="974542" y="923731"/>
            <a:ext cx="0" cy="7588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324E78C-1C26-CCFD-E524-D957B48E76F1}"/>
              </a:ext>
            </a:extLst>
          </p:cNvPr>
          <p:cNvCxnSpPr>
            <a:endCxn id="11" idx="2"/>
          </p:cNvCxnSpPr>
          <p:nvPr/>
        </p:nvCxnSpPr>
        <p:spPr>
          <a:xfrm flipV="1">
            <a:off x="974542" y="2475012"/>
            <a:ext cx="0" cy="8093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973D8F-94A1-573B-3EC0-88F45DE63BFB}"/>
              </a:ext>
            </a:extLst>
          </p:cNvPr>
          <p:cNvSpPr txBox="1"/>
          <p:nvPr/>
        </p:nvSpPr>
        <p:spPr>
          <a:xfrm>
            <a:off x="721775" y="1047276"/>
            <a:ext cx="876870" cy="338554"/>
          </a:xfrm>
          <a:prstGeom prst="rect">
            <a:avLst/>
          </a:prstGeom>
          <a:noFill/>
        </p:spPr>
        <p:txBody>
          <a:bodyPr wrap="square" rtlCol="0">
            <a:spAutoFit/>
          </a:bodyPr>
          <a:lstStyle/>
          <a:p>
            <a:pPr algn="ctr"/>
            <a:r>
              <a:rPr lang="en-IN" sz="1600" b="1" dirty="0"/>
              <a:t>Y</a:t>
            </a:r>
          </a:p>
        </p:txBody>
      </p:sp>
      <p:sp>
        <p:nvSpPr>
          <p:cNvPr id="16" name="TextBox 15">
            <a:extLst>
              <a:ext uri="{FF2B5EF4-FFF2-40B4-BE49-F238E27FC236}">
                <a16:creationId xmlns:a16="http://schemas.microsoft.com/office/drawing/2014/main" id="{F8F67BB5-CFE1-4FDE-5443-7F12EF7AC141}"/>
              </a:ext>
            </a:extLst>
          </p:cNvPr>
          <p:cNvSpPr txBox="1"/>
          <p:nvPr/>
        </p:nvSpPr>
        <p:spPr>
          <a:xfrm>
            <a:off x="721775" y="2784887"/>
            <a:ext cx="876870" cy="338554"/>
          </a:xfrm>
          <a:prstGeom prst="rect">
            <a:avLst/>
          </a:prstGeom>
          <a:noFill/>
        </p:spPr>
        <p:txBody>
          <a:bodyPr wrap="square" rtlCol="0">
            <a:spAutoFit/>
          </a:bodyPr>
          <a:lstStyle/>
          <a:p>
            <a:pPr algn="ctr"/>
            <a:r>
              <a:rPr lang="en-IN" sz="1600" b="1" dirty="0"/>
              <a:t>X</a:t>
            </a:r>
          </a:p>
        </p:txBody>
      </p:sp>
      <p:sp>
        <p:nvSpPr>
          <p:cNvPr id="17" name="Arc 16">
            <a:extLst>
              <a:ext uri="{FF2B5EF4-FFF2-40B4-BE49-F238E27FC236}">
                <a16:creationId xmlns:a16="http://schemas.microsoft.com/office/drawing/2014/main" id="{0EF00888-CAF8-D594-E09E-6FC677A70274}"/>
              </a:ext>
            </a:extLst>
          </p:cNvPr>
          <p:cNvSpPr/>
          <p:nvPr/>
        </p:nvSpPr>
        <p:spPr>
          <a:xfrm>
            <a:off x="877079" y="1794288"/>
            <a:ext cx="1138333" cy="792480"/>
          </a:xfrm>
          <a:prstGeom prst="arc">
            <a:avLst>
              <a:gd name="adj1" fmla="val 16108258"/>
              <a:gd name="adj2" fmla="val 8328866"/>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18" name="Arrow: Right 17">
            <a:extLst>
              <a:ext uri="{FF2B5EF4-FFF2-40B4-BE49-F238E27FC236}">
                <a16:creationId xmlns:a16="http://schemas.microsoft.com/office/drawing/2014/main" id="{6A78AB9D-B096-2145-D918-AB8AEEE5C1DD}"/>
              </a:ext>
            </a:extLst>
          </p:cNvPr>
          <p:cNvSpPr/>
          <p:nvPr/>
        </p:nvSpPr>
        <p:spPr>
          <a:xfrm>
            <a:off x="2565918" y="2043404"/>
            <a:ext cx="634482" cy="2369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3BCC2F4-2107-676F-6F02-70BE399C5870}"/>
              </a:ext>
            </a:extLst>
          </p:cNvPr>
          <p:cNvSpPr/>
          <p:nvPr/>
        </p:nvSpPr>
        <p:spPr>
          <a:xfrm>
            <a:off x="5488495" y="1834932"/>
            <a:ext cx="943408" cy="792480"/>
          </a:xfrm>
          <a:prstGeom prst="rect">
            <a:avLst/>
          </a:prstGeom>
          <a:solidFill>
            <a:srgbClr val="0000CC"/>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C157346-A956-E78D-EB39-2550391A7D88}"/>
              </a:ext>
            </a:extLst>
          </p:cNvPr>
          <p:cNvSpPr/>
          <p:nvPr/>
        </p:nvSpPr>
        <p:spPr>
          <a:xfrm>
            <a:off x="6909858" y="1834932"/>
            <a:ext cx="943408" cy="792480"/>
          </a:xfrm>
          <a:prstGeom prst="rect">
            <a:avLst/>
          </a:prstGeom>
          <a:solidFill>
            <a:srgbClr val="0000CC"/>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4B049E7-8727-3DCA-D497-CB1DD871A02E}"/>
              </a:ext>
            </a:extLst>
          </p:cNvPr>
          <p:cNvSpPr/>
          <p:nvPr/>
        </p:nvSpPr>
        <p:spPr>
          <a:xfrm>
            <a:off x="8412087" y="1840941"/>
            <a:ext cx="943408" cy="792480"/>
          </a:xfrm>
          <a:prstGeom prst="rect">
            <a:avLst/>
          </a:prstGeom>
          <a:solidFill>
            <a:srgbClr val="0000CC"/>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9109B14C-E416-6F0E-A294-6E1E08AB7797}"/>
              </a:ext>
            </a:extLst>
          </p:cNvPr>
          <p:cNvCxnSpPr>
            <a:cxnSpLocks/>
            <a:stCxn id="23" idx="3"/>
          </p:cNvCxnSpPr>
          <p:nvPr/>
        </p:nvCxnSpPr>
        <p:spPr>
          <a:xfrm>
            <a:off x="9355495" y="2237181"/>
            <a:ext cx="1150774" cy="0"/>
          </a:xfrm>
          <a:prstGeom prst="line">
            <a:avLst/>
          </a:prstGeom>
          <a:ln w="952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F5084AD-B2F9-2FBD-38EF-930B3F3BD9C4}"/>
              </a:ext>
            </a:extLst>
          </p:cNvPr>
          <p:cNvCxnSpPr>
            <a:cxnSpLocks/>
            <a:endCxn id="21" idx="1"/>
          </p:cNvCxnSpPr>
          <p:nvPr/>
        </p:nvCxnSpPr>
        <p:spPr>
          <a:xfrm>
            <a:off x="6398634" y="2231172"/>
            <a:ext cx="54449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4F6D0A7-5D27-E9F1-909A-9898525B8A4F}"/>
              </a:ext>
            </a:extLst>
          </p:cNvPr>
          <p:cNvCxnSpPr>
            <a:cxnSpLocks/>
            <a:endCxn id="23" idx="1"/>
          </p:cNvCxnSpPr>
          <p:nvPr/>
        </p:nvCxnSpPr>
        <p:spPr>
          <a:xfrm>
            <a:off x="7819997" y="2231172"/>
            <a:ext cx="592090" cy="60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17A230-EC32-B19E-DBD6-41171B0CC6F6}"/>
              </a:ext>
            </a:extLst>
          </p:cNvPr>
          <p:cNvCxnSpPr>
            <a:stCxn id="19" idx="0"/>
          </p:cNvCxnSpPr>
          <p:nvPr/>
        </p:nvCxnSpPr>
        <p:spPr>
          <a:xfrm flipH="1" flipV="1">
            <a:off x="5960198" y="1047276"/>
            <a:ext cx="1" cy="787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01437B4-60F9-06F9-E845-D9122D0A069F}"/>
              </a:ext>
            </a:extLst>
          </p:cNvPr>
          <p:cNvCxnSpPr>
            <a:endCxn id="19" idx="2"/>
          </p:cNvCxnSpPr>
          <p:nvPr/>
        </p:nvCxnSpPr>
        <p:spPr>
          <a:xfrm flipV="1">
            <a:off x="5960198" y="2627412"/>
            <a:ext cx="1" cy="8015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5B3A1F-29BD-1AAD-9194-A3A25FC059B1}"/>
              </a:ext>
            </a:extLst>
          </p:cNvPr>
          <p:cNvCxnSpPr>
            <a:endCxn id="21" idx="2"/>
          </p:cNvCxnSpPr>
          <p:nvPr/>
        </p:nvCxnSpPr>
        <p:spPr>
          <a:xfrm flipH="1" flipV="1">
            <a:off x="7381562" y="2627412"/>
            <a:ext cx="17614" cy="8015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F4B145-005E-90E7-FB10-1337205E3CA8}"/>
              </a:ext>
            </a:extLst>
          </p:cNvPr>
          <p:cNvCxnSpPr>
            <a:endCxn id="19" idx="1"/>
          </p:cNvCxnSpPr>
          <p:nvPr/>
        </p:nvCxnSpPr>
        <p:spPr>
          <a:xfrm>
            <a:off x="4767943" y="2231172"/>
            <a:ext cx="72055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BA3887-1704-13C5-0138-6E55E60B0C9E}"/>
              </a:ext>
            </a:extLst>
          </p:cNvPr>
          <p:cNvCxnSpPr>
            <a:stCxn id="21" idx="0"/>
          </p:cNvCxnSpPr>
          <p:nvPr/>
        </p:nvCxnSpPr>
        <p:spPr>
          <a:xfrm flipV="1">
            <a:off x="7381562" y="1047276"/>
            <a:ext cx="0" cy="787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FF18985-A5D2-B723-FDDD-2C6E12BF9AE9}"/>
              </a:ext>
            </a:extLst>
          </p:cNvPr>
          <p:cNvCxnSpPr>
            <a:stCxn id="23" idx="0"/>
          </p:cNvCxnSpPr>
          <p:nvPr/>
        </p:nvCxnSpPr>
        <p:spPr>
          <a:xfrm flipV="1">
            <a:off x="8883791" y="1047276"/>
            <a:ext cx="0" cy="7936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062F10E-0FB9-55DA-BD21-D09F8472359F}"/>
              </a:ext>
            </a:extLst>
          </p:cNvPr>
          <p:cNvCxnSpPr>
            <a:cxnSpLocks/>
            <a:endCxn id="23" idx="2"/>
          </p:cNvCxnSpPr>
          <p:nvPr/>
        </p:nvCxnSpPr>
        <p:spPr>
          <a:xfrm flipV="1">
            <a:off x="8883791" y="2633421"/>
            <a:ext cx="0" cy="7955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A33B55D-1963-64B9-1DAC-FD6E1E874C98}"/>
                  </a:ext>
                </a:extLst>
              </p:cNvPr>
              <p:cNvSpPr txBox="1"/>
              <p:nvPr/>
            </p:nvSpPr>
            <p:spPr>
              <a:xfrm>
                <a:off x="5219130" y="3148038"/>
                <a:ext cx="87687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sz="1600" b="1" i="1" smtClean="0">
                              <a:solidFill>
                                <a:srgbClr val="836967"/>
                              </a:solidFill>
                              <a:latin typeface="Cambria Math" panose="02040503050406030204" pitchFamily="18" charset="0"/>
                            </a:rPr>
                          </m:ctrlPr>
                        </m:sSubPr>
                        <m:e>
                          <m:r>
                            <a:rPr lang="en-IN" sz="1600" b="1" i="1" smtClean="0">
                              <a:latin typeface="Cambria Math" panose="02040503050406030204" pitchFamily="18" charset="0"/>
                            </a:rPr>
                            <m:t>𝑥</m:t>
                          </m:r>
                        </m:e>
                        <m:sub>
                          <m:r>
                            <a:rPr lang="en-IN" sz="1600" b="1" i="1" smtClean="0">
                              <a:latin typeface="Cambria Math" panose="02040503050406030204" pitchFamily="18" charset="0"/>
                            </a:rPr>
                            <m:t>𝑡</m:t>
                          </m:r>
                        </m:sub>
                      </m:sSub>
                    </m:oMath>
                  </m:oMathPara>
                </a14:m>
                <a:endParaRPr lang="en-IN" sz="1600" b="1" dirty="0"/>
              </a:p>
            </p:txBody>
          </p:sp>
        </mc:Choice>
        <mc:Fallback xmlns="">
          <p:sp>
            <p:nvSpPr>
              <p:cNvPr id="35" name="TextBox 34">
                <a:extLst>
                  <a:ext uri="{FF2B5EF4-FFF2-40B4-BE49-F238E27FC236}">
                    <a16:creationId xmlns:a16="http://schemas.microsoft.com/office/drawing/2014/main" id="{DA33B55D-1963-64B9-1DAC-FD6E1E874C98}"/>
                  </a:ext>
                </a:extLst>
              </p:cNvPr>
              <p:cNvSpPr txBox="1">
                <a:spLocks noRot="1" noChangeAspect="1" noMove="1" noResize="1" noEditPoints="1" noAdjustHandles="1" noChangeArrowheads="1" noChangeShapeType="1" noTextEdit="1"/>
              </p:cNvSpPr>
              <p:nvPr/>
            </p:nvSpPr>
            <p:spPr>
              <a:xfrm>
                <a:off x="5219130" y="3148038"/>
                <a:ext cx="876870" cy="33855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5014EE5-DE40-DCBC-027E-BF0DE7B52E1A}"/>
                  </a:ext>
                </a:extLst>
              </p:cNvPr>
              <p:cNvSpPr txBox="1"/>
              <p:nvPr/>
            </p:nvSpPr>
            <p:spPr>
              <a:xfrm>
                <a:off x="8172558" y="3113765"/>
                <a:ext cx="87687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sz="1600" b="1" i="1" smtClean="0">
                              <a:solidFill>
                                <a:srgbClr val="836967"/>
                              </a:solidFill>
                              <a:latin typeface="Cambria Math" panose="02040503050406030204" pitchFamily="18" charset="0"/>
                            </a:rPr>
                          </m:ctrlPr>
                        </m:sSubPr>
                        <m:e>
                          <m:r>
                            <a:rPr lang="en-IN" sz="1600" b="1" i="1" smtClean="0">
                              <a:latin typeface="Cambria Math" panose="02040503050406030204" pitchFamily="18" charset="0"/>
                            </a:rPr>
                            <m:t>𝑥</m:t>
                          </m:r>
                        </m:e>
                        <m:sub>
                          <m:r>
                            <a:rPr lang="en-IN" sz="1600" b="1" i="1" smtClean="0">
                              <a:latin typeface="Cambria Math" panose="02040503050406030204" pitchFamily="18" charset="0"/>
                            </a:rPr>
                            <m:t>𝑡</m:t>
                          </m:r>
                          <m:r>
                            <a:rPr lang="en-IN" sz="1600" b="1" i="1" smtClean="0">
                              <a:latin typeface="Cambria Math" panose="02040503050406030204" pitchFamily="18" charset="0"/>
                            </a:rPr>
                            <m:t>+</m:t>
                          </m:r>
                          <m:r>
                            <a:rPr lang="en-IN" sz="1600" b="1" i="1" smtClean="0">
                              <a:latin typeface="Cambria Math" panose="02040503050406030204" pitchFamily="18" charset="0"/>
                            </a:rPr>
                            <m:t>𝟐</m:t>
                          </m:r>
                        </m:sub>
                      </m:sSub>
                    </m:oMath>
                  </m:oMathPara>
                </a14:m>
                <a:endParaRPr lang="en-IN" sz="1600" b="1" dirty="0"/>
              </a:p>
            </p:txBody>
          </p:sp>
        </mc:Choice>
        <mc:Fallback xmlns="">
          <p:sp>
            <p:nvSpPr>
              <p:cNvPr id="36" name="TextBox 35">
                <a:extLst>
                  <a:ext uri="{FF2B5EF4-FFF2-40B4-BE49-F238E27FC236}">
                    <a16:creationId xmlns:a16="http://schemas.microsoft.com/office/drawing/2014/main" id="{55014EE5-DE40-DCBC-027E-BF0DE7B52E1A}"/>
                  </a:ext>
                </a:extLst>
              </p:cNvPr>
              <p:cNvSpPr txBox="1">
                <a:spLocks noRot="1" noChangeAspect="1" noMove="1" noResize="1" noEditPoints="1" noAdjustHandles="1" noChangeArrowheads="1" noChangeShapeType="1" noTextEdit="1"/>
              </p:cNvSpPr>
              <p:nvPr/>
            </p:nvSpPr>
            <p:spPr>
              <a:xfrm>
                <a:off x="8172558" y="3113765"/>
                <a:ext cx="876870" cy="33855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098792A-1734-768F-BF83-5F0DD0A4BAFD}"/>
                  </a:ext>
                </a:extLst>
              </p:cNvPr>
              <p:cNvSpPr txBox="1"/>
              <p:nvPr/>
            </p:nvSpPr>
            <p:spPr>
              <a:xfrm>
                <a:off x="6700597" y="3148038"/>
                <a:ext cx="87687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sz="1600" b="1" i="1" smtClean="0">
                              <a:solidFill>
                                <a:srgbClr val="836967"/>
                              </a:solidFill>
                              <a:latin typeface="Cambria Math" panose="02040503050406030204" pitchFamily="18" charset="0"/>
                            </a:rPr>
                          </m:ctrlPr>
                        </m:sSubPr>
                        <m:e>
                          <m:r>
                            <a:rPr lang="en-IN" sz="1600" b="1" i="1" smtClean="0">
                              <a:latin typeface="Cambria Math" panose="02040503050406030204" pitchFamily="18" charset="0"/>
                            </a:rPr>
                            <m:t>𝑥</m:t>
                          </m:r>
                        </m:e>
                        <m:sub>
                          <m:r>
                            <a:rPr lang="en-IN" sz="1600" b="1" i="1" smtClean="0">
                              <a:latin typeface="Cambria Math" panose="02040503050406030204" pitchFamily="18" charset="0"/>
                            </a:rPr>
                            <m:t>𝑡</m:t>
                          </m:r>
                          <m:r>
                            <a:rPr lang="en-IN" sz="1600" b="1" i="1" smtClean="0">
                              <a:latin typeface="Cambria Math" panose="02040503050406030204" pitchFamily="18" charset="0"/>
                            </a:rPr>
                            <m:t>+</m:t>
                          </m:r>
                          <m:r>
                            <a:rPr lang="en-IN" sz="1600" b="1" i="1" smtClean="0">
                              <a:latin typeface="Cambria Math" panose="02040503050406030204" pitchFamily="18" charset="0"/>
                            </a:rPr>
                            <m:t>𝟏</m:t>
                          </m:r>
                        </m:sub>
                      </m:sSub>
                    </m:oMath>
                  </m:oMathPara>
                </a14:m>
                <a:endParaRPr lang="en-IN" sz="1600" b="1" dirty="0"/>
              </a:p>
            </p:txBody>
          </p:sp>
        </mc:Choice>
        <mc:Fallback xmlns="">
          <p:sp>
            <p:nvSpPr>
              <p:cNvPr id="37" name="TextBox 36">
                <a:extLst>
                  <a:ext uri="{FF2B5EF4-FFF2-40B4-BE49-F238E27FC236}">
                    <a16:creationId xmlns:a16="http://schemas.microsoft.com/office/drawing/2014/main" id="{E098792A-1734-768F-BF83-5F0DD0A4BAFD}"/>
                  </a:ext>
                </a:extLst>
              </p:cNvPr>
              <p:cNvSpPr txBox="1">
                <a:spLocks noRot="1" noChangeAspect="1" noMove="1" noResize="1" noEditPoints="1" noAdjustHandles="1" noChangeArrowheads="1" noChangeShapeType="1" noTextEdit="1"/>
              </p:cNvSpPr>
              <p:nvPr/>
            </p:nvSpPr>
            <p:spPr>
              <a:xfrm>
                <a:off x="6700597" y="3148038"/>
                <a:ext cx="876870" cy="33855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4AB234-8C07-36BA-676B-584089D7A181}"/>
                  </a:ext>
                </a:extLst>
              </p:cNvPr>
              <p:cNvSpPr txBox="1"/>
              <p:nvPr/>
            </p:nvSpPr>
            <p:spPr>
              <a:xfrm>
                <a:off x="8172558" y="1106021"/>
                <a:ext cx="87687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sz="1600" i="1" dirty="0" smtClean="0">
                              <a:solidFill>
                                <a:srgbClr val="836967"/>
                              </a:solidFill>
                              <a:latin typeface="Cambria Math" panose="02040503050406030204" pitchFamily="18" charset="0"/>
                            </a:rPr>
                          </m:ctrlPr>
                        </m:sSubPr>
                        <m:e>
                          <m:acc>
                            <m:accPr>
                              <m:chr m:val="̂"/>
                              <m:ctrlPr>
                                <a:rPr lang="en-IN" sz="1600" i="1" dirty="0">
                                  <a:solidFill>
                                    <a:srgbClr val="836967"/>
                                  </a:solidFill>
                                  <a:latin typeface="Cambria Math" panose="02040503050406030204" pitchFamily="18" charset="0"/>
                                </a:rPr>
                              </m:ctrlPr>
                            </m:accPr>
                            <m:e>
                              <m:r>
                                <a:rPr lang="en-IN" sz="1600" i="1" dirty="0">
                                  <a:latin typeface="Cambria Math" panose="02040503050406030204" pitchFamily="18" charset="0"/>
                                </a:rPr>
                                <m:t>𝑦</m:t>
                              </m:r>
                            </m:e>
                          </m:acc>
                        </m:e>
                        <m:sub>
                          <m:r>
                            <a:rPr lang="en-IN" sz="1600" i="1" dirty="0">
                              <a:latin typeface="Cambria Math" panose="02040503050406030204" pitchFamily="18" charset="0"/>
                            </a:rPr>
                            <m:t>𝑡</m:t>
                          </m:r>
                          <m:r>
                            <a:rPr lang="en-IN" sz="1600" b="0" i="1" dirty="0" smtClean="0">
                              <a:latin typeface="Cambria Math" panose="02040503050406030204" pitchFamily="18" charset="0"/>
                            </a:rPr>
                            <m:t>+2</m:t>
                          </m:r>
                        </m:sub>
                      </m:sSub>
                    </m:oMath>
                  </m:oMathPara>
                </a14:m>
                <a:endParaRPr lang="en-IN" sz="1600" b="1" dirty="0"/>
              </a:p>
            </p:txBody>
          </p:sp>
        </mc:Choice>
        <mc:Fallback xmlns="">
          <p:sp>
            <p:nvSpPr>
              <p:cNvPr id="38" name="TextBox 37">
                <a:extLst>
                  <a:ext uri="{FF2B5EF4-FFF2-40B4-BE49-F238E27FC236}">
                    <a16:creationId xmlns:a16="http://schemas.microsoft.com/office/drawing/2014/main" id="{224AB234-8C07-36BA-676B-584089D7A181}"/>
                  </a:ext>
                </a:extLst>
              </p:cNvPr>
              <p:cNvSpPr txBox="1">
                <a:spLocks noRot="1" noChangeAspect="1" noMove="1" noResize="1" noEditPoints="1" noAdjustHandles="1" noChangeArrowheads="1" noChangeShapeType="1" noTextEdit="1"/>
              </p:cNvSpPr>
              <p:nvPr/>
            </p:nvSpPr>
            <p:spPr>
              <a:xfrm>
                <a:off x="8172558" y="1106021"/>
                <a:ext cx="876870" cy="338554"/>
              </a:xfrm>
              <a:prstGeom prst="rect">
                <a:avLst/>
              </a:prstGeom>
              <a:blipFill>
                <a:blip r:embed="rId5"/>
                <a:stretch>
                  <a:fillRect b="-35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E35EA0F-F1C0-5389-9BFD-B0A6ED1DBB6C}"/>
                  </a:ext>
                </a:extLst>
              </p:cNvPr>
              <p:cNvSpPr txBox="1"/>
              <p:nvPr/>
            </p:nvSpPr>
            <p:spPr>
              <a:xfrm>
                <a:off x="6749028" y="1102550"/>
                <a:ext cx="87687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sz="1600" i="1" dirty="0" smtClean="0">
                              <a:solidFill>
                                <a:srgbClr val="836967"/>
                              </a:solidFill>
                              <a:latin typeface="Cambria Math" panose="02040503050406030204" pitchFamily="18" charset="0"/>
                            </a:rPr>
                          </m:ctrlPr>
                        </m:sSubPr>
                        <m:e>
                          <m:acc>
                            <m:accPr>
                              <m:chr m:val="̂"/>
                              <m:ctrlPr>
                                <a:rPr lang="en-IN" sz="1600" i="1" dirty="0">
                                  <a:solidFill>
                                    <a:srgbClr val="836967"/>
                                  </a:solidFill>
                                  <a:latin typeface="Cambria Math" panose="02040503050406030204" pitchFamily="18" charset="0"/>
                                </a:rPr>
                              </m:ctrlPr>
                            </m:accPr>
                            <m:e>
                              <m:r>
                                <a:rPr lang="en-IN" sz="1600" i="1" dirty="0">
                                  <a:latin typeface="Cambria Math" panose="02040503050406030204" pitchFamily="18" charset="0"/>
                                </a:rPr>
                                <m:t>𝑦</m:t>
                              </m:r>
                            </m:e>
                          </m:acc>
                        </m:e>
                        <m:sub>
                          <m:r>
                            <a:rPr lang="en-IN" sz="1600" i="1" dirty="0">
                              <a:latin typeface="Cambria Math" panose="02040503050406030204" pitchFamily="18" charset="0"/>
                            </a:rPr>
                            <m:t>𝑡</m:t>
                          </m:r>
                          <m:r>
                            <a:rPr lang="en-IN" sz="1600" b="0" i="1" dirty="0" smtClean="0">
                              <a:latin typeface="Cambria Math" panose="02040503050406030204" pitchFamily="18" charset="0"/>
                            </a:rPr>
                            <m:t>+1</m:t>
                          </m:r>
                        </m:sub>
                      </m:sSub>
                    </m:oMath>
                  </m:oMathPara>
                </a14:m>
                <a:endParaRPr lang="en-IN" sz="1600" b="1" dirty="0"/>
              </a:p>
            </p:txBody>
          </p:sp>
        </mc:Choice>
        <mc:Fallback xmlns="">
          <p:sp>
            <p:nvSpPr>
              <p:cNvPr id="39" name="TextBox 38">
                <a:extLst>
                  <a:ext uri="{FF2B5EF4-FFF2-40B4-BE49-F238E27FC236}">
                    <a16:creationId xmlns:a16="http://schemas.microsoft.com/office/drawing/2014/main" id="{AE35EA0F-F1C0-5389-9BFD-B0A6ED1DBB6C}"/>
                  </a:ext>
                </a:extLst>
              </p:cNvPr>
              <p:cNvSpPr txBox="1">
                <a:spLocks noRot="1" noChangeAspect="1" noMove="1" noResize="1" noEditPoints="1" noAdjustHandles="1" noChangeArrowheads="1" noChangeShapeType="1" noTextEdit="1"/>
              </p:cNvSpPr>
              <p:nvPr/>
            </p:nvSpPr>
            <p:spPr>
              <a:xfrm>
                <a:off x="6749028" y="1102550"/>
                <a:ext cx="876870" cy="338554"/>
              </a:xfrm>
              <a:prstGeom prst="rect">
                <a:avLst/>
              </a:prstGeom>
              <a:blipFill>
                <a:blip r:embed="rId6"/>
                <a:stretch>
                  <a:fillRect b="-3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7A31A80-8663-5C98-D9D7-374BD67F5B63}"/>
                  </a:ext>
                </a:extLst>
              </p:cNvPr>
              <p:cNvSpPr txBox="1"/>
              <p:nvPr/>
            </p:nvSpPr>
            <p:spPr>
              <a:xfrm>
                <a:off x="5300717" y="1124107"/>
                <a:ext cx="87687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sz="1600" i="1" dirty="0" smtClean="0">
                              <a:solidFill>
                                <a:srgbClr val="836967"/>
                              </a:solidFill>
                              <a:latin typeface="Cambria Math" panose="02040503050406030204" pitchFamily="18" charset="0"/>
                            </a:rPr>
                          </m:ctrlPr>
                        </m:sSubPr>
                        <m:e>
                          <m:acc>
                            <m:accPr>
                              <m:chr m:val="̂"/>
                              <m:ctrlPr>
                                <a:rPr lang="en-IN" sz="1600" i="1" dirty="0">
                                  <a:solidFill>
                                    <a:srgbClr val="836967"/>
                                  </a:solidFill>
                                  <a:latin typeface="Cambria Math" panose="02040503050406030204" pitchFamily="18" charset="0"/>
                                </a:rPr>
                              </m:ctrlPr>
                            </m:accPr>
                            <m:e>
                              <m:r>
                                <a:rPr lang="en-IN" sz="1600" i="1" dirty="0">
                                  <a:latin typeface="Cambria Math" panose="02040503050406030204" pitchFamily="18" charset="0"/>
                                </a:rPr>
                                <m:t>𝑦</m:t>
                              </m:r>
                            </m:e>
                          </m:acc>
                        </m:e>
                        <m:sub>
                          <m:r>
                            <a:rPr lang="en-IN" sz="1600" i="1" dirty="0">
                              <a:latin typeface="Cambria Math" panose="02040503050406030204" pitchFamily="18" charset="0"/>
                            </a:rPr>
                            <m:t>𝑡</m:t>
                          </m:r>
                        </m:sub>
                      </m:sSub>
                    </m:oMath>
                  </m:oMathPara>
                </a14:m>
                <a:endParaRPr lang="en-IN" sz="1600" b="1" dirty="0"/>
              </a:p>
            </p:txBody>
          </p:sp>
        </mc:Choice>
        <mc:Fallback xmlns="">
          <p:sp>
            <p:nvSpPr>
              <p:cNvPr id="40" name="TextBox 39">
                <a:extLst>
                  <a:ext uri="{FF2B5EF4-FFF2-40B4-BE49-F238E27FC236}">
                    <a16:creationId xmlns:a16="http://schemas.microsoft.com/office/drawing/2014/main" id="{67A31A80-8663-5C98-D9D7-374BD67F5B63}"/>
                  </a:ext>
                </a:extLst>
              </p:cNvPr>
              <p:cNvSpPr txBox="1">
                <a:spLocks noRot="1" noChangeAspect="1" noMove="1" noResize="1" noEditPoints="1" noAdjustHandles="1" noChangeArrowheads="1" noChangeShapeType="1" noTextEdit="1"/>
              </p:cNvSpPr>
              <p:nvPr/>
            </p:nvSpPr>
            <p:spPr>
              <a:xfrm>
                <a:off x="5300717" y="1124107"/>
                <a:ext cx="876870" cy="338554"/>
              </a:xfrm>
              <a:prstGeom prst="rect">
                <a:avLst/>
              </a:prstGeom>
              <a:blipFill>
                <a:blip r:embed="rId7"/>
                <a:stretch>
                  <a:fillRect b="-35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E7F2BD3-2AB5-4D66-138C-D2CBCBED8DDC}"/>
                  </a:ext>
                </a:extLst>
              </p:cNvPr>
              <p:cNvSpPr txBox="1"/>
              <p:nvPr/>
            </p:nvSpPr>
            <p:spPr>
              <a:xfrm>
                <a:off x="127087" y="3995614"/>
                <a:ext cx="11937826" cy="26081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H is the hidden layer or the hidden state.</a:t>
                </a:r>
              </a:p>
              <a:p>
                <a:pPr marL="285750" indent="-285750">
                  <a:lnSpc>
                    <a:spcPct val="150000"/>
                  </a:lnSpc>
                  <a:buFont typeface="Arial" panose="020B0604020202020204" pitchFamily="34" charset="0"/>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𝑊</m:t>
                        </m:r>
                      </m:e>
                      <m:sub>
                        <m:r>
                          <a:rPr lang="en-IN" b="0" i="1" smtClean="0">
                            <a:latin typeface="Cambria Math" panose="02040503050406030204" pitchFamily="18" charset="0"/>
                          </a:rPr>
                          <m:t>𝑥h</m:t>
                        </m:r>
                      </m:sub>
                    </m:sSub>
                    <m:r>
                      <a:rPr lang="en-IN" b="0" i="1" smtClean="0">
                        <a:latin typeface="Cambria Math" panose="02040503050406030204" pitchFamily="18" charset="0"/>
                      </a:rPr>
                      <m:t> ,</m:t>
                    </m:r>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𝑊</m:t>
                        </m:r>
                      </m:e>
                      <m:sub>
                        <m:r>
                          <a:rPr lang="en-IN" i="1">
                            <a:latin typeface="Cambria Math" panose="02040503050406030204" pitchFamily="18" charset="0"/>
                          </a:rPr>
                          <m:t>h</m:t>
                        </m:r>
                        <m:r>
                          <a:rPr lang="en-IN" b="0" i="1" smtClean="0">
                            <a:latin typeface="Cambria Math" panose="02040503050406030204" pitchFamily="18" charset="0"/>
                          </a:rPr>
                          <m:t>h</m:t>
                        </m:r>
                      </m:sub>
                    </m:sSub>
                  </m:oMath>
                </a14:m>
                <a:r>
                  <a:rPr lang="en-US" dirty="0"/>
                  <a:t> and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𝑊</m:t>
                        </m:r>
                      </m:e>
                      <m:sub>
                        <m:r>
                          <a:rPr lang="en-IN" i="1">
                            <a:latin typeface="Cambria Math" panose="02040503050406030204" pitchFamily="18" charset="0"/>
                          </a:rPr>
                          <m:t>h</m:t>
                        </m:r>
                        <m:r>
                          <a:rPr lang="en-IN" b="0" i="1" smtClean="0">
                            <a:latin typeface="Cambria Math" panose="02040503050406030204" pitchFamily="18" charset="0"/>
                          </a:rPr>
                          <m:t>𝑦</m:t>
                        </m:r>
                      </m:sub>
                    </m:sSub>
                    <m:r>
                      <a:rPr lang="en-IN" b="0" i="1" smtClean="0">
                        <a:latin typeface="Cambria Math" panose="02040503050406030204" pitchFamily="18" charset="0"/>
                      </a:rPr>
                      <m:t> </m:t>
                    </m:r>
                  </m:oMath>
                </a14:m>
                <a:r>
                  <a:rPr lang="en-US" dirty="0"/>
                  <a:t>are  the weight matrixes which are same for every hidden layer and its get updated by the backpropagation algorithm.</a:t>
                </a:r>
              </a:p>
              <a:p>
                <a:pPr marL="285750" indent="-285750">
                  <a:lnSpc>
                    <a:spcPct val="150000"/>
                  </a:lnSpc>
                  <a:buFont typeface="Arial" panose="020B0604020202020204" pitchFamily="34" charset="0"/>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𝑡</m:t>
                        </m:r>
                      </m:sub>
                    </m:sSub>
                    <m:r>
                      <a:rPr lang="en-IN" b="0" i="1" smtClean="0">
                        <a:latin typeface="Cambria Math" panose="02040503050406030204" pitchFamily="18" charset="0"/>
                      </a:rPr>
                      <m:t>= </m:t>
                    </m:r>
                    <m:sSub>
                      <m:sSubPr>
                        <m:ctrlPr>
                          <a:rPr lang="en-IN" i="1" dirty="0" smtClean="0">
                            <a:solidFill>
                              <a:srgbClr val="836967"/>
                            </a:solidFill>
                            <a:latin typeface="Cambria Math" panose="02040503050406030204" pitchFamily="18" charset="0"/>
                          </a:rPr>
                        </m:ctrlPr>
                      </m:sSubPr>
                      <m:e>
                        <m:r>
                          <a:rPr lang="en-IN" i="1" dirty="0">
                            <a:latin typeface="Cambria Math" panose="02040503050406030204" pitchFamily="18" charset="0"/>
                          </a:rPr>
                          <m:t>𝑓</m:t>
                        </m:r>
                      </m:e>
                      <m:sub>
                        <m:r>
                          <a:rPr lang="en-IN" i="1" dirty="0">
                            <a:latin typeface="Cambria Math" panose="02040503050406030204" pitchFamily="18" charset="0"/>
                          </a:rPr>
                          <m:t>𝑤</m:t>
                        </m:r>
                      </m:sub>
                    </m:sSub>
                    <m:r>
                      <a:rPr lang="en-IN" b="0" i="1" dirty="0" smtClean="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𝑡</m:t>
                        </m:r>
                      </m:sub>
                    </m:sSub>
                    <m:r>
                      <a:rPr lang="en-IN" b="0" i="1" smtClean="0">
                        <a:latin typeface="Cambria Math" panose="02040503050406030204" pitchFamily="18" charset="0"/>
                      </a:rPr>
                      <m:t>,</m:t>
                    </m:r>
                    <m:sSub>
                      <m:sSubPr>
                        <m:ctrlPr>
                          <a:rPr lang="en-IN" b="1" i="1">
                            <a:solidFill>
                              <a:srgbClr val="836967"/>
                            </a:solidFill>
                            <a:latin typeface="Cambria Math" panose="02040503050406030204" pitchFamily="18" charset="0"/>
                          </a:rPr>
                        </m:ctrlPr>
                      </m:sSubPr>
                      <m:e>
                        <m:r>
                          <a:rPr lang="en-IN" b="1" i="1">
                            <a:latin typeface="Cambria Math" panose="02040503050406030204" pitchFamily="18" charset="0"/>
                          </a:rPr>
                          <m:t>𝑥</m:t>
                        </m:r>
                      </m:e>
                      <m:sub>
                        <m:r>
                          <a:rPr lang="en-IN" b="1" i="1">
                            <a:latin typeface="Cambria Math" panose="02040503050406030204" pitchFamily="18" charset="0"/>
                          </a:rPr>
                          <m:t>𝑡</m:t>
                        </m:r>
                      </m:sub>
                    </m:sSub>
                    <m:r>
                      <a:rPr lang="en-IN" b="0" i="1" dirty="0" smtClean="0">
                        <a:latin typeface="Cambria Math" panose="02040503050406030204" pitchFamily="18" charset="0"/>
                      </a:rPr>
                      <m:t>)</m:t>
                    </m:r>
                  </m:oMath>
                </a14:m>
                <a:r>
                  <a:rPr lang="en-IN" dirty="0"/>
                  <a:t> or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𝑡</m:t>
                        </m:r>
                      </m:sub>
                    </m:sSub>
                    <m:r>
                      <a:rPr lang="en-IN" i="1">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tanh</m:t>
                        </m:r>
                      </m:fName>
                      <m:e>
                        <m:d>
                          <m:dPr>
                            <m:ctrlPr>
                              <a:rPr lang="en-IN" b="0" i="1" smtClean="0">
                                <a:latin typeface="Cambria Math" panose="02040503050406030204" pitchFamily="18" charset="0"/>
                              </a:rPr>
                            </m:ctrlPr>
                          </m:dPr>
                          <m:e>
                            <m:sSub>
                              <m:sSubPr>
                                <m:ctrlPr>
                                  <a:rPr lang="en-IN" b="0" i="1" smtClean="0">
                                    <a:solidFill>
                                      <a:srgbClr val="836967"/>
                                    </a:solidFill>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hh</m:t>
                                </m:r>
                              </m:sub>
                            </m:sSub>
                            <m:sSub>
                              <m:sSubPr>
                                <m:ctrlPr>
                                  <a:rPr lang="en-IN" b="0" i="1" smtClean="0">
                                    <a:solidFill>
                                      <a:srgbClr val="836967"/>
                                    </a:solidFill>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𝑡</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solidFill>
                                      <a:srgbClr val="836967"/>
                                    </a:solidFill>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𝑥h</m:t>
                                </m:r>
                              </m:sub>
                            </m:sSub>
                            <m:sSub>
                              <m:sSubPr>
                                <m:ctrlPr>
                                  <a:rPr lang="en-IN" b="0" i="1" smtClean="0">
                                    <a:solidFill>
                                      <a:srgbClr val="836967"/>
                                    </a:solidFill>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r>
                              <a:rPr lang="en-IN" b="0" i="1" smtClean="0">
                                <a:latin typeface="Cambria Math" panose="02040503050406030204" pitchFamily="18" charset="0"/>
                              </a:rPr>
                              <m:t> +</m:t>
                            </m:r>
                            <m:r>
                              <a:rPr lang="en-IN" b="0" i="1" smtClean="0">
                                <a:latin typeface="Cambria Math" panose="02040503050406030204" pitchFamily="18" charset="0"/>
                              </a:rPr>
                              <m:t>𝑏</m:t>
                            </m:r>
                          </m:e>
                        </m:d>
                      </m:e>
                    </m:func>
                  </m:oMath>
                </a14:m>
                <a:endParaRPr lang="en-IN" b="0" i="1" dirty="0">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sSub>
                      <m:sSubPr>
                        <m:ctrlPr>
                          <a:rPr lang="en-IN" sz="1800" i="1" dirty="0" smtClean="0">
                            <a:solidFill>
                              <a:srgbClr val="836967"/>
                            </a:solidFill>
                            <a:latin typeface="Cambria Math" panose="02040503050406030204" pitchFamily="18" charset="0"/>
                          </a:rPr>
                        </m:ctrlPr>
                      </m:sSubPr>
                      <m:e>
                        <m:acc>
                          <m:accPr>
                            <m:chr m:val="̂"/>
                            <m:ctrlPr>
                              <a:rPr lang="en-IN" sz="1800" i="1" dirty="0">
                                <a:solidFill>
                                  <a:srgbClr val="836967"/>
                                </a:solidFill>
                                <a:latin typeface="Cambria Math" panose="02040503050406030204" pitchFamily="18" charset="0"/>
                              </a:rPr>
                            </m:ctrlPr>
                          </m:accPr>
                          <m:e>
                            <m:r>
                              <a:rPr lang="en-IN" sz="1800" i="1" dirty="0">
                                <a:latin typeface="Cambria Math" panose="02040503050406030204" pitchFamily="18" charset="0"/>
                              </a:rPr>
                              <m:t>𝑦</m:t>
                            </m:r>
                          </m:e>
                        </m:acc>
                      </m:e>
                      <m:sub>
                        <m:r>
                          <a:rPr lang="en-IN" sz="1800" i="1" dirty="0">
                            <a:latin typeface="Cambria Math" panose="02040503050406030204" pitchFamily="18" charset="0"/>
                          </a:rPr>
                          <m:t>𝑡</m:t>
                        </m:r>
                      </m:sub>
                    </m:sSub>
                    <m:r>
                      <a:rPr lang="en-IN" sz="1800" b="0" i="1" dirty="0" smtClean="0">
                        <a:latin typeface="Cambria Math" panose="02040503050406030204" pitchFamily="18" charset="0"/>
                      </a:rPr>
                      <m:t>=</m:t>
                    </m:r>
                    <m:r>
                      <a:rPr lang="en-IN" sz="1800" b="0" i="1" dirty="0" smtClean="0">
                        <a:latin typeface="Cambria Math" panose="02040503050406030204" pitchFamily="18" charset="0"/>
                      </a:rPr>
                      <m:t>𝑔</m:t>
                    </m:r>
                    <m:r>
                      <a:rPr lang="en-IN" sz="1800" b="0" i="1" dirty="0" smtClean="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𝑊</m:t>
                        </m:r>
                      </m:e>
                      <m:sub>
                        <m:r>
                          <a:rPr lang="en-IN" i="1">
                            <a:latin typeface="Cambria Math" panose="02040503050406030204" pitchFamily="18" charset="0"/>
                          </a:rPr>
                          <m:t>h</m:t>
                        </m:r>
                        <m:r>
                          <a:rPr lang="en-IN" b="0" i="1" smtClean="0">
                            <a:latin typeface="Cambria Math" panose="02040503050406030204" pitchFamily="18" charset="0"/>
                          </a:rPr>
                          <m:t>𝑦</m:t>
                        </m:r>
                      </m:sub>
                    </m:sSub>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𝑡</m:t>
                        </m:r>
                      </m:sub>
                    </m:sSub>
                    <m:r>
                      <a:rPr lang="en-IN" b="0" i="1" smtClean="0">
                        <a:latin typeface="Cambria Math" panose="02040503050406030204" pitchFamily="18" charset="0"/>
                      </a:rPr>
                      <m:t> +</m:t>
                    </m:r>
                    <m:sSub>
                      <m:sSubPr>
                        <m:ctrlPr>
                          <a:rPr lang="en-IN" i="1">
                            <a:solidFill>
                              <a:srgbClr val="836967"/>
                            </a:solidFill>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1</m:t>
                        </m:r>
                      </m:sub>
                    </m:sSub>
                    <m:r>
                      <a:rPr lang="en-IN" sz="1800" b="0" i="1" dirty="0" smtClean="0">
                        <a:latin typeface="Cambria Math" panose="02040503050406030204" pitchFamily="18" charset="0"/>
                      </a:rPr>
                      <m:t>)</m:t>
                    </m:r>
                  </m:oMath>
                </a14:m>
                <a:r>
                  <a:rPr lang="en-IN" dirty="0"/>
                  <a:t>  where g is the SoftMax for multi class classification, sigmoid for binary class classification and linear function for the regression.</a:t>
                </a:r>
              </a:p>
            </p:txBody>
          </p:sp>
        </mc:Choice>
        <mc:Fallback xmlns="">
          <p:sp>
            <p:nvSpPr>
              <p:cNvPr id="41" name="TextBox 40">
                <a:extLst>
                  <a:ext uri="{FF2B5EF4-FFF2-40B4-BE49-F238E27FC236}">
                    <a16:creationId xmlns:a16="http://schemas.microsoft.com/office/drawing/2014/main" id="{DE7F2BD3-2AB5-4D66-138C-D2CBCBED8DDC}"/>
                  </a:ext>
                </a:extLst>
              </p:cNvPr>
              <p:cNvSpPr txBox="1">
                <a:spLocks noRot="1" noChangeAspect="1" noMove="1" noResize="1" noEditPoints="1" noAdjustHandles="1" noChangeArrowheads="1" noChangeShapeType="1" noTextEdit="1"/>
              </p:cNvSpPr>
              <p:nvPr/>
            </p:nvSpPr>
            <p:spPr>
              <a:xfrm>
                <a:off x="127087" y="3995614"/>
                <a:ext cx="11937826" cy="2608150"/>
              </a:xfrm>
              <a:prstGeom prst="rect">
                <a:avLst/>
              </a:prstGeom>
              <a:blipFill>
                <a:blip r:embed="rId8"/>
                <a:stretch>
                  <a:fillRect l="-358" b="-2804"/>
                </a:stretch>
              </a:blipFill>
            </p:spPr>
            <p:txBody>
              <a:bodyPr/>
              <a:lstStyle/>
              <a:p>
                <a:r>
                  <a:rPr lang="en-IN">
                    <a:noFill/>
                  </a:rPr>
                  <a:t> </a:t>
                </a:r>
              </a:p>
            </p:txBody>
          </p:sp>
        </mc:Fallback>
      </mc:AlternateContent>
      <p:sp>
        <p:nvSpPr>
          <p:cNvPr id="42" name="Rectangle 41">
            <a:extLst>
              <a:ext uri="{FF2B5EF4-FFF2-40B4-BE49-F238E27FC236}">
                <a16:creationId xmlns:a16="http://schemas.microsoft.com/office/drawing/2014/main" id="{BC90BCAE-A7E0-761F-6533-46272EB1D66A}"/>
              </a:ext>
            </a:extLst>
          </p:cNvPr>
          <p:cNvSpPr/>
          <p:nvPr/>
        </p:nvSpPr>
        <p:spPr>
          <a:xfrm>
            <a:off x="4122328" y="2782731"/>
            <a:ext cx="943408" cy="792480"/>
          </a:xfrm>
          <a:prstGeom prst="rect">
            <a:avLst/>
          </a:prstGeom>
          <a:solidFill>
            <a:srgbClr val="0000CC"/>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03F3E44A-B06B-4A6B-A26D-80576D12EC2A}"/>
              </a:ext>
            </a:extLst>
          </p:cNvPr>
          <p:cNvSpPr txBox="1"/>
          <p:nvPr/>
        </p:nvSpPr>
        <p:spPr>
          <a:xfrm>
            <a:off x="4155597" y="3040471"/>
            <a:ext cx="876870" cy="276999"/>
          </a:xfrm>
          <a:prstGeom prst="rect">
            <a:avLst/>
          </a:prstGeom>
          <a:noFill/>
        </p:spPr>
        <p:txBody>
          <a:bodyPr wrap="square" rtlCol="0">
            <a:spAutoFit/>
          </a:bodyPr>
          <a:lstStyle/>
          <a:p>
            <a:pPr algn="ctr"/>
            <a:r>
              <a:rPr lang="en-IN" sz="1200" b="1" dirty="0">
                <a:solidFill>
                  <a:schemeClr val="bg1"/>
                </a:solidFill>
              </a:rPr>
              <a:t>W</a:t>
            </a:r>
          </a:p>
        </p:txBody>
      </p:sp>
      <p:cxnSp>
        <p:nvCxnSpPr>
          <p:cNvPr id="44" name="Connector: Curved 43">
            <a:extLst>
              <a:ext uri="{FF2B5EF4-FFF2-40B4-BE49-F238E27FC236}">
                <a16:creationId xmlns:a16="http://schemas.microsoft.com/office/drawing/2014/main" id="{C0854C14-46D4-DA39-C1FF-81909D3BE6D6}"/>
              </a:ext>
            </a:extLst>
          </p:cNvPr>
          <p:cNvCxnSpPr>
            <a:stCxn id="42" idx="3"/>
            <a:endCxn id="19" idx="2"/>
          </p:cNvCxnSpPr>
          <p:nvPr/>
        </p:nvCxnSpPr>
        <p:spPr>
          <a:xfrm flipV="1">
            <a:off x="5065736" y="2627412"/>
            <a:ext cx="894463" cy="551559"/>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173DA0D4-DD90-D914-85DB-7C739D8AD4C4}"/>
              </a:ext>
            </a:extLst>
          </p:cNvPr>
          <p:cNvCxnSpPr>
            <a:stCxn id="42" idx="3"/>
            <a:endCxn id="21" idx="2"/>
          </p:cNvCxnSpPr>
          <p:nvPr/>
        </p:nvCxnSpPr>
        <p:spPr>
          <a:xfrm flipV="1">
            <a:off x="5065736" y="2627412"/>
            <a:ext cx="2315826" cy="551559"/>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3A7E3B2F-11DE-D232-94BE-23825DC35847}"/>
              </a:ext>
            </a:extLst>
          </p:cNvPr>
          <p:cNvCxnSpPr>
            <a:stCxn id="43" idx="3"/>
            <a:endCxn id="23" idx="2"/>
          </p:cNvCxnSpPr>
          <p:nvPr/>
        </p:nvCxnSpPr>
        <p:spPr>
          <a:xfrm flipV="1">
            <a:off x="5032467" y="2633421"/>
            <a:ext cx="3851324" cy="545550"/>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1A577F1-C9AF-3545-83EB-3A8F90906493}"/>
                  </a:ext>
                </a:extLst>
              </p:cNvPr>
              <p:cNvSpPr txBox="1"/>
              <p:nvPr/>
            </p:nvSpPr>
            <p:spPr>
              <a:xfrm>
                <a:off x="4652850" y="1850043"/>
                <a:ext cx="87687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sz="1600" b="1" i="1" smtClean="0">
                              <a:solidFill>
                                <a:srgbClr val="836967"/>
                              </a:solidFill>
                              <a:latin typeface="Cambria Math" panose="02040503050406030204" pitchFamily="18" charset="0"/>
                            </a:rPr>
                          </m:ctrlPr>
                        </m:sSubPr>
                        <m:e>
                          <m:r>
                            <a:rPr lang="en-IN" sz="1600" b="1" i="1" smtClean="0">
                              <a:latin typeface="Cambria Math" panose="02040503050406030204" pitchFamily="18" charset="0"/>
                            </a:rPr>
                            <m:t>𝑯</m:t>
                          </m:r>
                        </m:e>
                        <m:sub>
                          <m:r>
                            <a:rPr lang="en-IN" sz="1600" b="1" i="1" smtClean="0">
                              <a:latin typeface="Cambria Math" panose="02040503050406030204" pitchFamily="18" charset="0"/>
                            </a:rPr>
                            <m:t>𝑡</m:t>
                          </m:r>
                          <m:r>
                            <a:rPr lang="en-IN" sz="1600" b="1" i="1" smtClean="0">
                              <a:latin typeface="Cambria Math" panose="02040503050406030204" pitchFamily="18" charset="0"/>
                            </a:rPr>
                            <m:t>−</m:t>
                          </m:r>
                          <m:r>
                            <a:rPr lang="en-IN" sz="1600" b="1" i="1" smtClean="0">
                              <a:latin typeface="Cambria Math" panose="02040503050406030204" pitchFamily="18" charset="0"/>
                            </a:rPr>
                            <m:t>𝟏</m:t>
                          </m:r>
                        </m:sub>
                      </m:sSub>
                    </m:oMath>
                  </m:oMathPara>
                </a14:m>
                <a:endParaRPr lang="en-IN" sz="1600" b="1" dirty="0"/>
              </a:p>
            </p:txBody>
          </p:sp>
        </mc:Choice>
        <mc:Fallback xmlns="">
          <p:sp>
            <p:nvSpPr>
              <p:cNvPr id="47" name="TextBox 46">
                <a:extLst>
                  <a:ext uri="{FF2B5EF4-FFF2-40B4-BE49-F238E27FC236}">
                    <a16:creationId xmlns:a16="http://schemas.microsoft.com/office/drawing/2014/main" id="{B1A577F1-C9AF-3545-83EB-3A8F90906493}"/>
                  </a:ext>
                </a:extLst>
              </p:cNvPr>
              <p:cNvSpPr txBox="1">
                <a:spLocks noRot="1" noChangeAspect="1" noMove="1" noResize="1" noEditPoints="1" noAdjustHandles="1" noChangeArrowheads="1" noChangeShapeType="1" noTextEdit="1"/>
              </p:cNvSpPr>
              <p:nvPr/>
            </p:nvSpPr>
            <p:spPr>
              <a:xfrm>
                <a:off x="4652850" y="1850043"/>
                <a:ext cx="876870" cy="338554"/>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9AFDB0A-E19A-F0E0-A0A2-CB005D574169}"/>
                  </a:ext>
                </a:extLst>
              </p:cNvPr>
              <p:cNvSpPr txBox="1"/>
              <p:nvPr/>
            </p:nvSpPr>
            <p:spPr>
              <a:xfrm>
                <a:off x="7694242" y="1875003"/>
                <a:ext cx="87687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sz="1600" b="1" i="1" smtClean="0">
                              <a:solidFill>
                                <a:srgbClr val="836967"/>
                              </a:solidFill>
                              <a:latin typeface="Cambria Math" panose="02040503050406030204" pitchFamily="18" charset="0"/>
                            </a:rPr>
                          </m:ctrlPr>
                        </m:sSubPr>
                        <m:e>
                          <m:r>
                            <a:rPr lang="en-IN" sz="1600" b="1" i="1" smtClean="0">
                              <a:latin typeface="Cambria Math" panose="02040503050406030204" pitchFamily="18" charset="0"/>
                            </a:rPr>
                            <m:t>𝑯</m:t>
                          </m:r>
                        </m:e>
                        <m:sub>
                          <m:r>
                            <a:rPr lang="en-IN" sz="1600" b="1" i="1" smtClean="0">
                              <a:latin typeface="Cambria Math" panose="02040503050406030204" pitchFamily="18" charset="0"/>
                            </a:rPr>
                            <m:t>𝑡</m:t>
                          </m:r>
                          <m:r>
                            <a:rPr lang="en-IN" sz="1600" b="1" i="1" smtClean="0">
                              <a:latin typeface="Cambria Math" panose="02040503050406030204" pitchFamily="18" charset="0"/>
                            </a:rPr>
                            <m:t>+</m:t>
                          </m:r>
                          <m:r>
                            <a:rPr lang="en-IN" sz="1600" b="1" i="1" smtClean="0">
                              <a:latin typeface="Cambria Math" panose="02040503050406030204" pitchFamily="18" charset="0"/>
                            </a:rPr>
                            <m:t>𝟏</m:t>
                          </m:r>
                        </m:sub>
                      </m:sSub>
                    </m:oMath>
                  </m:oMathPara>
                </a14:m>
                <a:endParaRPr lang="en-IN" sz="1600" b="1" dirty="0"/>
              </a:p>
            </p:txBody>
          </p:sp>
        </mc:Choice>
        <mc:Fallback xmlns="">
          <p:sp>
            <p:nvSpPr>
              <p:cNvPr id="48" name="TextBox 47">
                <a:extLst>
                  <a:ext uri="{FF2B5EF4-FFF2-40B4-BE49-F238E27FC236}">
                    <a16:creationId xmlns:a16="http://schemas.microsoft.com/office/drawing/2014/main" id="{E9AFDB0A-E19A-F0E0-A0A2-CB005D574169}"/>
                  </a:ext>
                </a:extLst>
              </p:cNvPr>
              <p:cNvSpPr txBox="1">
                <a:spLocks noRot="1" noChangeAspect="1" noMove="1" noResize="1" noEditPoints="1" noAdjustHandles="1" noChangeArrowheads="1" noChangeShapeType="1" noTextEdit="1"/>
              </p:cNvSpPr>
              <p:nvPr/>
            </p:nvSpPr>
            <p:spPr>
              <a:xfrm>
                <a:off x="7694242" y="1875003"/>
                <a:ext cx="876870" cy="338554"/>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5E7D162-950C-6D7E-4312-365B81C3FDE5}"/>
                  </a:ext>
                </a:extLst>
              </p:cNvPr>
              <p:cNvSpPr txBox="1"/>
              <p:nvPr/>
            </p:nvSpPr>
            <p:spPr>
              <a:xfrm>
                <a:off x="6242059" y="1864382"/>
                <a:ext cx="87687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sz="1600" b="1" i="1" smtClean="0">
                              <a:solidFill>
                                <a:srgbClr val="836967"/>
                              </a:solidFill>
                              <a:latin typeface="Cambria Math" panose="02040503050406030204" pitchFamily="18" charset="0"/>
                            </a:rPr>
                          </m:ctrlPr>
                        </m:sSubPr>
                        <m:e>
                          <m:r>
                            <a:rPr lang="en-IN" sz="1600" b="1" i="1" smtClean="0">
                              <a:latin typeface="Cambria Math" panose="02040503050406030204" pitchFamily="18" charset="0"/>
                            </a:rPr>
                            <m:t>𝑯</m:t>
                          </m:r>
                        </m:e>
                        <m:sub>
                          <m:r>
                            <a:rPr lang="en-IN" sz="1600" b="1" i="1" smtClean="0">
                              <a:latin typeface="Cambria Math" panose="02040503050406030204" pitchFamily="18" charset="0"/>
                            </a:rPr>
                            <m:t>𝑡</m:t>
                          </m:r>
                        </m:sub>
                      </m:sSub>
                    </m:oMath>
                  </m:oMathPara>
                </a14:m>
                <a:endParaRPr lang="en-IN" sz="1600" b="1" dirty="0"/>
              </a:p>
            </p:txBody>
          </p:sp>
        </mc:Choice>
        <mc:Fallback xmlns="">
          <p:sp>
            <p:nvSpPr>
              <p:cNvPr id="49" name="TextBox 48">
                <a:extLst>
                  <a:ext uri="{FF2B5EF4-FFF2-40B4-BE49-F238E27FC236}">
                    <a16:creationId xmlns:a16="http://schemas.microsoft.com/office/drawing/2014/main" id="{45E7D162-950C-6D7E-4312-365B81C3FDE5}"/>
                  </a:ext>
                </a:extLst>
              </p:cNvPr>
              <p:cNvSpPr txBox="1">
                <a:spLocks noRot="1" noChangeAspect="1" noMove="1" noResize="1" noEditPoints="1" noAdjustHandles="1" noChangeArrowheads="1" noChangeShapeType="1" noTextEdit="1"/>
              </p:cNvSpPr>
              <p:nvPr/>
            </p:nvSpPr>
            <p:spPr>
              <a:xfrm>
                <a:off x="6242059" y="1864382"/>
                <a:ext cx="876870" cy="338554"/>
              </a:xfrm>
              <a:prstGeom prst="rect">
                <a:avLst/>
              </a:prstGeom>
              <a:blipFill>
                <a:blip r:embed="rId1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1266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1FC6D22-469C-14A4-99B2-ED6B3A7C9305}"/>
              </a:ext>
            </a:extLst>
          </p:cNvPr>
          <p:cNvPicPr>
            <a:picLocks noChangeAspect="1"/>
          </p:cNvPicPr>
          <p:nvPr/>
        </p:nvPicPr>
        <p:blipFill>
          <a:blip r:embed="rId2"/>
          <a:stretch>
            <a:fillRect/>
          </a:stretch>
        </p:blipFill>
        <p:spPr>
          <a:xfrm>
            <a:off x="6967099" y="904026"/>
            <a:ext cx="5151566" cy="2613887"/>
          </a:xfrm>
          <a:prstGeom prst="rect">
            <a:avLst/>
          </a:prstGeom>
        </p:spPr>
      </p:pic>
      <p:sp>
        <p:nvSpPr>
          <p:cNvPr id="4" name="Rectangle 3">
            <a:extLst>
              <a:ext uri="{FF2B5EF4-FFF2-40B4-BE49-F238E27FC236}">
                <a16:creationId xmlns:a16="http://schemas.microsoft.com/office/drawing/2014/main" id="{92EED555-0D8A-071D-A9BB-6DAE8CE116C6}"/>
              </a:ext>
            </a:extLst>
          </p:cNvPr>
          <p:cNvSpPr/>
          <p:nvPr/>
        </p:nvSpPr>
        <p:spPr>
          <a:xfrm>
            <a:off x="1" y="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122D147-2CD3-0A9F-E837-8C4AD6025CF6}"/>
              </a:ext>
            </a:extLst>
          </p:cNvPr>
          <p:cNvSpPr txBox="1"/>
          <p:nvPr/>
        </p:nvSpPr>
        <p:spPr>
          <a:xfrm>
            <a:off x="74645" y="111546"/>
            <a:ext cx="8994710" cy="569387"/>
          </a:xfrm>
          <a:prstGeom prst="rect">
            <a:avLst/>
          </a:prstGeom>
          <a:noFill/>
        </p:spPr>
        <p:txBody>
          <a:bodyPr wrap="square" rtlCol="0">
            <a:spAutoFit/>
          </a:bodyPr>
          <a:lstStyle/>
          <a:p>
            <a:r>
              <a:rPr lang="en-IN" sz="3100" dirty="0">
                <a:solidFill>
                  <a:schemeClr val="bg1"/>
                </a:solidFill>
              </a:rPr>
              <a:t>Long Short-Term Memory (LSTM)</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012BCF-A698-BFF4-C66C-AC05FEC51EA7}"/>
                  </a:ext>
                </a:extLst>
              </p:cNvPr>
              <p:cNvSpPr txBox="1"/>
              <p:nvPr/>
            </p:nvSpPr>
            <p:spPr>
              <a:xfrm>
                <a:off x="181325" y="1079139"/>
                <a:ext cx="11901882" cy="4587346"/>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𝑜</m:t>
                        </m:r>
                      </m:e>
                      <m:sub>
                        <m:r>
                          <a:rPr lang="en-IN" i="1">
                            <a:latin typeface="Cambria Math" panose="02040503050406030204" pitchFamily="18" charset="0"/>
                          </a:rPr>
                          <m:t>𝑡</m:t>
                        </m:r>
                      </m:sub>
                    </m:sSub>
                    <m:r>
                      <a:rPr lang="en-IN" b="0" i="1" smtClean="0">
                        <a:latin typeface="Cambria Math" panose="02040503050406030204" pitchFamily="18" charset="0"/>
                      </a:rPr>
                      <m:t>=</m:t>
                    </m:r>
                    <m:r>
                      <a:rPr lang="en-IN" i="1" dirty="0">
                        <a:latin typeface="Cambria Math" panose="02040503050406030204" pitchFamily="18" charset="0"/>
                      </a:rPr>
                      <m:t>𝜎</m:t>
                    </m:r>
                    <m:d>
                      <m:dPr>
                        <m:ctrlPr>
                          <a:rPr lang="en-IN" i="1">
                            <a:latin typeface="Cambria Math" panose="02040503050406030204" pitchFamily="18" charset="0"/>
                          </a:rPr>
                        </m:ctrlPr>
                      </m:dPr>
                      <m:e>
                        <m:r>
                          <a:rPr lang="en-IN" b="0" i="1" smtClean="0">
                            <a:latin typeface="Cambria Math" panose="02040503050406030204" pitchFamily="18" charset="0"/>
                          </a:rPr>
                          <m:t>𝑊</m:t>
                        </m:r>
                        <m:sSub>
                          <m:sSubPr>
                            <m:ctrlPr>
                              <a:rPr lang="en-IN" i="1">
                                <a:solidFill>
                                  <a:srgbClr val="836967"/>
                                </a:solidFill>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𝑡</m:t>
                            </m:r>
                            <m:r>
                              <a:rPr lang="en-IN" i="1">
                                <a:latin typeface="Cambria Math" panose="02040503050406030204" pitchFamily="18" charset="0"/>
                              </a:rPr>
                              <m:t>−1</m:t>
                            </m:r>
                          </m:sub>
                        </m:sSub>
                        <m:r>
                          <a:rPr lang="en-IN" i="1" smtClean="0">
                            <a:latin typeface="Cambria Math" panose="02040503050406030204" pitchFamily="18" charset="0"/>
                          </a:rPr>
                          <m:t>+</m:t>
                        </m:r>
                        <m:r>
                          <a:rPr lang="en-IN" b="0" i="1" smtClean="0">
                            <a:latin typeface="Cambria Math" panose="02040503050406030204" pitchFamily="18" charset="0"/>
                          </a:rPr>
                          <m:t>𝑈</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𝑡</m:t>
                            </m:r>
                          </m:sub>
                        </m:sSub>
                        <m:r>
                          <a:rPr lang="en-IN" i="1">
                            <a:latin typeface="Cambria Math" panose="02040503050406030204" pitchFamily="18" charset="0"/>
                          </a:rPr>
                          <m:t> +</m:t>
                        </m:r>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0</m:t>
                            </m:r>
                          </m:sub>
                        </m:sSub>
                      </m:e>
                    </m:d>
                    <m:r>
                      <a:rPr lang="en-IN" b="0" i="1" smtClean="0">
                        <a:latin typeface="Cambria Math" panose="02040503050406030204" pitchFamily="18" charset="0"/>
                      </a:rPr>
                      <m:t> </m:t>
                    </m:r>
                  </m:oMath>
                </a14:m>
                <a:r>
                  <a:rPr lang="en-IN" dirty="0"/>
                  <a:t> where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𝑜</m:t>
                        </m:r>
                      </m:e>
                      <m:sub>
                        <m:r>
                          <a:rPr lang="en-IN" i="1">
                            <a:latin typeface="Cambria Math" panose="02040503050406030204" pitchFamily="18" charset="0"/>
                          </a:rPr>
                          <m:t>𝑡</m:t>
                        </m:r>
                      </m:sub>
                    </m:sSub>
                  </m:oMath>
                </a14:m>
                <a:r>
                  <a:rPr lang="en-IN" dirty="0"/>
                  <a:t> is the </a:t>
                </a:r>
                <a:r>
                  <a:rPr lang="en-IN" b="1" dirty="0"/>
                  <a:t>output gate.</a:t>
                </a:r>
              </a:p>
              <a:p>
                <a:pPr marL="285750" indent="-285750">
                  <a:lnSpc>
                    <a:spcPct val="150000"/>
                  </a:lnSpc>
                  <a:buFont typeface="Arial" panose="020B0604020202020204" pitchFamily="34" charset="0"/>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𝑓</m:t>
                        </m:r>
                      </m:e>
                      <m:sub>
                        <m:r>
                          <a:rPr lang="en-IN" i="1" smtClean="0">
                            <a:latin typeface="Cambria Math" panose="02040503050406030204" pitchFamily="18" charset="0"/>
                          </a:rPr>
                          <m:t>𝑡</m:t>
                        </m:r>
                      </m:sub>
                    </m:sSub>
                    <m:r>
                      <a:rPr lang="en-IN" b="0" i="1" smtClean="0">
                        <a:latin typeface="Cambria Math" panose="02040503050406030204" pitchFamily="18" charset="0"/>
                      </a:rPr>
                      <m:t>=</m:t>
                    </m:r>
                    <m:r>
                      <a:rPr lang="en-IN" i="1" dirty="0">
                        <a:latin typeface="Cambria Math" panose="02040503050406030204" pitchFamily="18" charset="0"/>
                      </a:rPr>
                      <m:t>𝜎</m:t>
                    </m:r>
                    <m:d>
                      <m:dPr>
                        <m:ctrlPr>
                          <a:rPr lang="en-IN" i="1">
                            <a:latin typeface="Cambria Math" panose="02040503050406030204" pitchFamily="18" charset="0"/>
                          </a:rPr>
                        </m:ctrlPr>
                      </m:dPr>
                      <m:e>
                        <m:r>
                          <a:rPr lang="en-IN" i="1">
                            <a:latin typeface="Cambria Math" panose="02040503050406030204" pitchFamily="18" charset="0"/>
                          </a:rPr>
                          <m:t>𝑊</m:t>
                        </m:r>
                        <m:sSub>
                          <m:sSubPr>
                            <m:ctrlPr>
                              <a:rPr lang="en-IN" i="1">
                                <a:solidFill>
                                  <a:srgbClr val="836967"/>
                                </a:solidFill>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𝑡</m:t>
                            </m:r>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𝑈</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𝑡</m:t>
                            </m:r>
                          </m:sub>
                        </m:sSub>
                        <m:r>
                          <a:rPr lang="en-IN" i="1">
                            <a:latin typeface="Cambria Math" panose="02040503050406030204" pitchFamily="18" charset="0"/>
                          </a:rPr>
                          <m:t> +</m:t>
                        </m:r>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𝑓</m:t>
                            </m:r>
                          </m:sub>
                        </m:sSub>
                      </m:e>
                    </m:d>
                  </m:oMath>
                </a14:m>
                <a:r>
                  <a:rPr lang="en-IN" dirty="0"/>
                  <a:t> where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𝑖</m:t>
                        </m:r>
                      </m:e>
                      <m:sub>
                        <m:r>
                          <a:rPr lang="en-IN" i="1">
                            <a:latin typeface="Cambria Math" panose="02040503050406030204" pitchFamily="18" charset="0"/>
                          </a:rPr>
                          <m:t>𝑡</m:t>
                        </m:r>
                      </m:sub>
                    </m:sSub>
                  </m:oMath>
                </a14:m>
                <a:r>
                  <a:rPr lang="en-IN" dirty="0"/>
                  <a:t> is known as </a:t>
                </a:r>
                <a:r>
                  <a:rPr lang="en-IN" b="1" dirty="0"/>
                  <a:t>forget gate</a:t>
                </a:r>
                <a:r>
                  <a:rPr lang="en-IN" dirty="0"/>
                  <a:t>.</a:t>
                </a:r>
              </a:p>
              <a:p>
                <a:pPr marL="285750" indent="-285750">
                  <a:lnSpc>
                    <a:spcPct val="150000"/>
                  </a:lnSpc>
                  <a:buFont typeface="Arial" panose="020B0604020202020204" pitchFamily="34" charset="0"/>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𝑖</m:t>
                        </m:r>
                      </m:e>
                      <m:sub>
                        <m:r>
                          <a:rPr lang="en-IN" i="1" smtClean="0">
                            <a:latin typeface="Cambria Math" panose="02040503050406030204" pitchFamily="18" charset="0"/>
                          </a:rPr>
                          <m:t>𝑡</m:t>
                        </m:r>
                      </m:sub>
                    </m:sSub>
                    <m:r>
                      <a:rPr lang="en-IN" b="0" i="1" smtClean="0">
                        <a:latin typeface="Cambria Math" panose="02040503050406030204" pitchFamily="18" charset="0"/>
                      </a:rPr>
                      <m:t>=</m:t>
                    </m:r>
                    <m:r>
                      <a:rPr lang="en-IN" i="1" dirty="0">
                        <a:latin typeface="Cambria Math" panose="02040503050406030204" pitchFamily="18" charset="0"/>
                      </a:rPr>
                      <m:t>𝜎</m:t>
                    </m:r>
                    <m:d>
                      <m:dPr>
                        <m:ctrlPr>
                          <a:rPr lang="en-IN" i="1">
                            <a:latin typeface="Cambria Math" panose="02040503050406030204" pitchFamily="18" charset="0"/>
                          </a:rPr>
                        </m:ctrlPr>
                      </m:dPr>
                      <m:e>
                        <m:r>
                          <a:rPr lang="en-IN" i="1">
                            <a:latin typeface="Cambria Math" panose="02040503050406030204" pitchFamily="18" charset="0"/>
                          </a:rPr>
                          <m:t>𝑊</m:t>
                        </m:r>
                        <m:sSub>
                          <m:sSubPr>
                            <m:ctrlPr>
                              <a:rPr lang="en-IN" i="1">
                                <a:solidFill>
                                  <a:srgbClr val="836967"/>
                                </a:solidFill>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𝑡</m:t>
                            </m:r>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𝑈</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𝑡</m:t>
                            </m:r>
                          </m:sub>
                        </m:sSub>
                        <m:r>
                          <a:rPr lang="en-IN" i="1">
                            <a:latin typeface="Cambria Math" panose="02040503050406030204" pitchFamily="18" charset="0"/>
                          </a:rPr>
                          <m:t> +</m:t>
                        </m:r>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𝑖</m:t>
                            </m:r>
                          </m:sub>
                        </m:sSub>
                      </m:e>
                    </m:d>
                  </m:oMath>
                </a14:m>
                <a:r>
                  <a:rPr lang="en-IN" dirty="0"/>
                  <a:t> where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𝑖</m:t>
                        </m:r>
                      </m:e>
                      <m:sub>
                        <m:r>
                          <a:rPr lang="en-IN" i="1">
                            <a:latin typeface="Cambria Math" panose="02040503050406030204" pitchFamily="18" charset="0"/>
                          </a:rPr>
                          <m:t>𝑡</m:t>
                        </m:r>
                      </m:sub>
                    </m:sSub>
                  </m:oMath>
                </a14:m>
                <a:r>
                  <a:rPr lang="en-IN" dirty="0"/>
                  <a:t> is known as </a:t>
                </a:r>
                <a:r>
                  <a:rPr lang="en-IN" b="1" dirty="0"/>
                  <a:t>input gate</a:t>
                </a:r>
                <a:r>
                  <a:rPr lang="en-IN" dirty="0"/>
                  <a:t>.</a:t>
                </a:r>
              </a:p>
              <a:p>
                <a:pPr marL="285750" indent="-285750">
                  <a:lnSpc>
                    <a:spcPct val="150000"/>
                  </a:lnSpc>
                  <a:buFont typeface="Arial" panose="020B0604020202020204" pitchFamily="34" charset="0"/>
                  <a:buChar char="•"/>
                </a:pPr>
                <a14:m>
                  <m:oMath xmlns:m="http://schemas.openxmlformats.org/officeDocument/2006/math">
                    <m:acc>
                      <m:accPr>
                        <m:chr m:val="̃"/>
                        <m:ctrlPr>
                          <a:rPr lang="en-IN" i="1" smtClean="0">
                            <a:solidFill>
                              <a:srgbClr val="836967"/>
                            </a:solidFill>
                            <a:latin typeface="Cambria Math" panose="02040503050406030204" pitchFamily="18" charset="0"/>
                          </a:rPr>
                        </m:ctrlPr>
                      </m:accPr>
                      <m:e>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𝑐</m:t>
                            </m:r>
                          </m:e>
                          <m:sub>
                            <m:r>
                              <a:rPr lang="en-IN" i="1">
                                <a:latin typeface="Cambria Math" panose="02040503050406030204" pitchFamily="18" charset="0"/>
                              </a:rPr>
                              <m:t>𝑡</m:t>
                            </m:r>
                          </m:sub>
                        </m:sSub>
                      </m:e>
                    </m:acc>
                    <m:r>
                      <a:rPr lang="en-IN" b="0" i="1" smtClean="0">
                        <a:latin typeface="Cambria Math" panose="02040503050406030204" pitchFamily="18" charset="0"/>
                      </a:rPr>
                      <m:t>= </m:t>
                    </m:r>
                    <m:r>
                      <a:rPr lang="en-IN" i="1" dirty="0" smtClean="0">
                        <a:latin typeface="Cambria Math" panose="02040503050406030204" pitchFamily="18" charset="0"/>
                      </a:rPr>
                      <m:t>𝜎</m:t>
                    </m:r>
                    <m:d>
                      <m:dPr>
                        <m:ctrlPr>
                          <a:rPr lang="en-IN" i="1">
                            <a:latin typeface="Cambria Math" panose="02040503050406030204" pitchFamily="18" charset="0"/>
                          </a:rPr>
                        </m:ctrlPr>
                      </m:dPr>
                      <m:e>
                        <m:r>
                          <a:rPr lang="en-IN" b="0" i="1" smtClean="0">
                            <a:latin typeface="Cambria Math" panose="02040503050406030204" pitchFamily="18" charset="0"/>
                          </a:rPr>
                          <m:t>𝑊</m:t>
                        </m:r>
                        <m:sSub>
                          <m:sSubPr>
                            <m:ctrlPr>
                              <a:rPr lang="en-IN" i="1">
                                <a:solidFill>
                                  <a:srgbClr val="836967"/>
                                </a:solidFill>
                                <a:latin typeface="Cambria Math" panose="02040503050406030204" pitchFamily="18" charset="0"/>
                              </a:rPr>
                            </m:ctrlPr>
                          </m:sSubPr>
                          <m:e>
                            <m:r>
                              <a:rPr lang="en-IN" b="0" i="1" smtClean="0">
                                <a:solidFill>
                                  <a:schemeClr val="tx1"/>
                                </a:solidFill>
                                <a:latin typeface="Cambria Math" panose="02040503050406030204" pitchFamily="18" charset="0"/>
                              </a:rPr>
                              <m:t>h</m:t>
                            </m:r>
                          </m:e>
                          <m:sub>
                            <m:r>
                              <a:rPr lang="en-IN" i="1">
                                <a:latin typeface="Cambria Math" panose="02040503050406030204" pitchFamily="18" charset="0"/>
                              </a:rPr>
                              <m:t>𝑡</m:t>
                            </m:r>
                            <m:r>
                              <a:rPr lang="en-IN" i="1">
                                <a:latin typeface="Cambria Math" panose="02040503050406030204" pitchFamily="18" charset="0"/>
                              </a:rPr>
                              <m:t>−1</m:t>
                            </m:r>
                          </m:sub>
                        </m:sSub>
                        <m:r>
                          <a:rPr lang="en-IN" i="1">
                            <a:latin typeface="Cambria Math" panose="02040503050406030204" pitchFamily="18" charset="0"/>
                          </a:rPr>
                          <m:t>+</m:t>
                        </m:r>
                        <m:r>
                          <a:rPr lang="en-IN" b="0" i="1" smtClean="0">
                            <a:latin typeface="Cambria Math" panose="02040503050406030204" pitchFamily="18" charset="0"/>
                          </a:rPr>
                          <m:t>𝑈</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𝑡</m:t>
                            </m:r>
                          </m:sub>
                        </m:sSub>
                        <m:r>
                          <a:rPr lang="en-IN" i="1">
                            <a:latin typeface="Cambria Math" panose="02040503050406030204" pitchFamily="18" charset="0"/>
                          </a:rPr>
                          <m:t> +</m:t>
                        </m:r>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𝑐</m:t>
                            </m:r>
                          </m:sub>
                        </m:sSub>
                      </m:e>
                    </m:d>
                    <m:r>
                      <a:rPr lang="en-IN" b="1" i="0" smtClean="0">
                        <a:latin typeface="Cambria Math" panose="02040503050406030204" pitchFamily="18" charset="0"/>
                      </a:rPr>
                      <m:t> </m:t>
                    </m:r>
                  </m:oMath>
                </a14:m>
                <a:r>
                  <a:rPr lang="en-IN" dirty="0"/>
                  <a:t>where </a:t>
                </a:r>
                <a14:m>
                  <m:oMath xmlns:m="http://schemas.openxmlformats.org/officeDocument/2006/math">
                    <m:acc>
                      <m:accPr>
                        <m:chr m:val="̃"/>
                        <m:ctrlPr>
                          <a:rPr lang="en-IN" i="1" smtClean="0">
                            <a:solidFill>
                              <a:srgbClr val="836967"/>
                            </a:solidFill>
                            <a:latin typeface="Cambria Math" panose="02040503050406030204" pitchFamily="18" charset="0"/>
                          </a:rPr>
                        </m:ctrlPr>
                      </m:accPr>
                      <m:e>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𝑐</m:t>
                            </m:r>
                          </m:e>
                          <m:sub>
                            <m:r>
                              <a:rPr lang="en-IN" i="1">
                                <a:latin typeface="Cambria Math" panose="02040503050406030204" pitchFamily="18" charset="0"/>
                              </a:rPr>
                              <m:t>𝑡</m:t>
                            </m:r>
                          </m:sub>
                        </m:sSub>
                      </m:e>
                    </m:acc>
                  </m:oMath>
                </a14:m>
                <a:r>
                  <a:rPr lang="en-IN" b="1" dirty="0"/>
                  <a:t> </a:t>
                </a:r>
                <a:r>
                  <a:rPr lang="en-IN" dirty="0"/>
                  <a:t>is known as </a:t>
                </a:r>
                <a:r>
                  <a:rPr lang="en-IN" b="1" dirty="0"/>
                  <a:t>cell state.</a:t>
                </a:r>
              </a:p>
              <a:p>
                <a:pPr marL="285750" indent="-285750">
                  <a:lnSpc>
                    <a:spcPct val="150000"/>
                  </a:lnSpc>
                  <a:buFont typeface="Arial" panose="020B0604020202020204" pitchFamily="34" charset="0"/>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𝑐</m:t>
                        </m:r>
                      </m:e>
                      <m:sub>
                        <m:r>
                          <a:rPr lang="en-IN" i="1" smtClean="0">
                            <a:latin typeface="Cambria Math" panose="02040503050406030204" pitchFamily="18" charset="0"/>
                          </a:rPr>
                          <m:t>𝑡</m:t>
                        </m:r>
                      </m:sub>
                    </m:sSub>
                    <m:r>
                      <a:rPr lang="en-IN" b="0" i="1" smtClean="0">
                        <a:latin typeface="Cambria Math" panose="02040503050406030204" pitchFamily="18" charset="0"/>
                      </a:rPr>
                      <m:t>=</m:t>
                    </m:r>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𝑓</m:t>
                        </m:r>
                      </m:e>
                      <m:sub>
                        <m:r>
                          <a:rPr lang="en-IN" i="1" smtClean="0">
                            <a:latin typeface="Cambria Math" panose="02040503050406030204" pitchFamily="18" charset="0"/>
                          </a:rPr>
                          <m:t>𝑡</m:t>
                        </m:r>
                      </m:sub>
                    </m:sSub>
                    <m:r>
                      <m:rPr>
                        <m:nor/>
                      </m:rPr>
                      <a:rPr lang="en-IN" smtClean="0"/>
                      <m:t>∘</m:t>
                    </m:r>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𝑐</m:t>
                        </m:r>
                      </m:e>
                      <m:sub>
                        <m:r>
                          <a:rPr lang="en-IN" i="1" smtClean="0">
                            <a:latin typeface="Cambria Math" panose="02040503050406030204" pitchFamily="18" charset="0"/>
                          </a:rPr>
                          <m:t>𝑡</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𝑖</m:t>
                        </m:r>
                      </m:e>
                      <m:sub>
                        <m:r>
                          <a:rPr lang="en-IN" i="1" smtClean="0">
                            <a:latin typeface="Cambria Math" panose="02040503050406030204" pitchFamily="18" charset="0"/>
                          </a:rPr>
                          <m:t>𝑡</m:t>
                        </m:r>
                      </m:sub>
                    </m:sSub>
                  </m:oMath>
                </a14:m>
                <a:r>
                  <a:rPr lang="en-IN" dirty="0">
                    <a:solidFill>
                      <a:srgbClr val="836967"/>
                    </a:solidFill>
                  </a:rPr>
                  <a:t> </a:t>
                </a:r>
                <a14:m>
                  <m:oMath xmlns:m="http://schemas.openxmlformats.org/officeDocument/2006/math">
                    <m:acc>
                      <m:accPr>
                        <m:chr m:val="̃"/>
                        <m:ctrlPr>
                          <a:rPr lang="en-IN" i="1" smtClean="0">
                            <a:solidFill>
                              <a:srgbClr val="836967"/>
                            </a:solidFill>
                            <a:latin typeface="Cambria Math" panose="02040503050406030204" pitchFamily="18" charset="0"/>
                          </a:rPr>
                        </m:ctrlPr>
                      </m:accPr>
                      <m:e>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𝑐</m:t>
                            </m:r>
                          </m:e>
                          <m:sub>
                            <m:r>
                              <a:rPr lang="en-IN" i="1">
                                <a:latin typeface="Cambria Math" panose="02040503050406030204" pitchFamily="18" charset="0"/>
                              </a:rPr>
                              <m:t>𝑡</m:t>
                            </m:r>
                          </m:sub>
                        </m:sSub>
                      </m:e>
                    </m:acc>
                  </m:oMath>
                </a14:m>
                <a:endParaRPr lang="en-IN" b="1" dirty="0"/>
              </a:p>
              <a:p>
                <a:pPr marL="285750" indent="-285750">
                  <a:lnSpc>
                    <a:spcPct val="150000"/>
                  </a:lnSpc>
                  <a:buFont typeface="Arial" panose="020B0604020202020204" pitchFamily="34" charset="0"/>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𝑡</m:t>
                        </m:r>
                      </m:sub>
                    </m:sSub>
                    <m:r>
                      <a:rPr lang="en-IN" b="0" i="1" smtClean="0">
                        <a:latin typeface="Cambria Math" panose="02040503050406030204" pitchFamily="18" charset="0"/>
                      </a:rPr>
                      <m:t>=</m:t>
                    </m:r>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𝑜</m:t>
                        </m:r>
                      </m:e>
                      <m:sub>
                        <m:r>
                          <a:rPr lang="en-IN" i="1">
                            <a:latin typeface="Cambria Math" panose="02040503050406030204" pitchFamily="18" charset="0"/>
                          </a:rPr>
                          <m:t>𝑡</m:t>
                        </m:r>
                      </m:sub>
                    </m:sSub>
                    <m:r>
                      <m:rPr>
                        <m:nor/>
                      </m:rPr>
                      <a:rPr lang="en-IN"/>
                      <m:t>∘</m:t>
                    </m:r>
                    <m:r>
                      <m:rPr>
                        <m:nor/>
                      </m:rPr>
                      <a:rPr lang="en-IN" b="0" i="0" smtClean="0">
                        <a:latin typeface="Cambria Math" panose="02040503050406030204" pitchFamily="18" charset="0"/>
                      </a:rPr>
                      <m:t>tanh</m:t>
                    </m:r>
                    <m:r>
                      <m:rPr>
                        <m:nor/>
                      </m:rPr>
                      <a:rPr lang="en-IN" b="0" i="0" smtClean="0">
                        <a:latin typeface="Cambria Math" panose="02040503050406030204" pitchFamily="18" charset="0"/>
                      </a:rPr>
                      <m:t>(</m:t>
                    </m:r>
                    <m:sSub>
                      <m:sSubPr>
                        <m:ctrlPr>
                          <a:rPr lang="en-IN" i="1" smtClean="0">
                            <a:solidFill>
                              <a:srgbClr val="836967"/>
                            </a:solidFill>
                            <a:latin typeface="Cambria Math" panose="02040503050406030204" pitchFamily="18" charset="0"/>
                          </a:rPr>
                        </m:ctrlPr>
                      </m:sSubPr>
                      <m:e>
                        <m:r>
                          <a:rPr lang="en-IN" b="0" i="1" smtClean="0">
                            <a:latin typeface="Cambria Math" panose="02040503050406030204" pitchFamily="18" charset="0"/>
                          </a:rPr>
                          <m:t>𝑐</m:t>
                        </m:r>
                      </m:e>
                      <m:sub>
                        <m:r>
                          <a:rPr lang="en-IN" i="1">
                            <a:latin typeface="Cambria Math" panose="02040503050406030204" pitchFamily="18" charset="0"/>
                          </a:rPr>
                          <m:t>𝑡</m:t>
                        </m:r>
                      </m:sub>
                    </m:sSub>
                    <m:r>
                      <m:rPr>
                        <m:nor/>
                      </m:rPr>
                      <a:rPr lang="en-IN" b="0" i="0" smtClean="0">
                        <a:latin typeface="Cambria Math" panose="02040503050406030204" pitchFamily="18" charset="0"/>
                      </a:rPr>
                      <m:t>)</m:t>
                    </m:r>
                  </m:oMath>
                </a14:m>
                <a:endParaRPr lang="en-IN" b="0" dirty="0"/>
              </a:p>
              <a:p>
                <a:pPr marL="285750" indent="-285750">
                  <a:lnSpc>
                    <a:spcPct val="150000"/>
                  </a:lnSpc>
                  <a:buFont typeface="Arial" panose="020B0604020202020204" pitchFamily="34" charset="0"/>
                  <a:buChar char="•"/>
                </a:pPr>
                <a:endParaRPr lang="en-IN" b="0" dirty="0"/>
              </a:p>
              <a:p>
                <a:pPr marL="285750" indent="-285750">
                  <a:lnSpc>
                    <a:spcPct val="150000"/>
                  </a:lnSpc>
                  <a:buFont typeface="Arial" panose="020B0604020202020204" pitchFamily="34" charset="0"/>
                  <a:buChar char="•"/>
                </a:pPr>
                <a:endParaRPr lang="en-IN" b="1"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mc:Choice>
        <mc:Fallback xmlns="">
          <p:sp>
            <p:nvSpPr>
              <p:cNvPr id="6" name="TextBox 5">
                <a:extLst>
                  <a:ext uri="{FF2B5EF4-FFF2-40B4-BE49-F238E27FC236}">
                    <a16:creationId xmlns:a16="http://schemas.microsoft.com/office/drawing/2014/main" id="{C3012BCF-A698-BFF4-C66C-AC05FEC51EA7}"/>
                  </a:ext>
                </a:extLst>
              </p:cNvPr>
              <p:cNvSpPr txBox="1">
                <a:spLocks noRot="1" noChangeAspect="1" noMove="1" noResize="1" noEditPoints="1" noAdjustHandles="1" noChangeArrowheads="1" noChangeShapeType="1" noTextEdit="1"/>
              </p:cNvSpPr>
              <p:nvPr/>
            </p:nvSpPr>
            <p:spPr>
              <a:xfrm>
                <a:off x="181325" y="1079139"/>
                <a:ext cx="11901882" cy="4587346"/>
              </a:xfrm>
              <a:prstGeom prst="rect">
                <a:avLst/>
              </a:prstGeom>
              <a:blipFill>
                <a:blip r:embed="rId3"/>
                <a:stretch>
                  <a:fillRect l="-359"/>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CF0424DD-81DB-9338-97F1-6AF4EF7AE906}"/>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95C5CC8-87B1-FDCF-0A71-9524B4571FD8}"/>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B275F81-EAFB-4988-19AC-6A62459807CA}"/>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13" name="TextBox 12">
            <a:extLst>
              <a:ext uri="{FF2B5EF4-FFF2-40B4-BE49-F238E27FC236}">
                <a16:creationId xmlns:a16="http://schemas.microsoft.com/office/drawing/2014/main" id="{67E95C23-8D5F-6D7D-2576-D40CC8E6E3B7}"/>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8</a:t>
            </a:r>
          </a:p>
        </p:txBody>
      </p:sp>
      <p:sp>
        <p:nvSpPr>
          <p:cNvPr id="14" name="TextBox 13">
            <a:extLst>
              <a:ext uri="{FF2B5EF4-FFF2-40B4-BE49-F238E27FC236}">
                <a16:creationId xmlns:a16="http://schemas.microsoft.com/office/drawing/2014/main" id="{F32FFE4F-35F3-1589-0737-04F244FDC95E}"/>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
        <p:nvSpPr>
          <p:cNvPr id="17" name="Rectangle 16">
            <a:extLst>
              <a:ext uri="{FF2B5EF4-FFF2-40B4-BE49-F238E27FC236}">
                <a16:creationId xmlns:a16="http://schemas.microsoft.com/office/drawing/2014/main" id="{603EEB2A-CE5C-CFA7-AA58-42438C39FD22}"/>
              </a:ext>
            </a:extLst>
          </p:cNvPr>
          <p:cNvSpPr/>
          <p:nvPr/>
        </p:nvSpPr>
        <p:spPr>
          <a:xfrm>
            <a:off x="8111612" y="1268511"/>
            <a:ext cx="658761" cy="1944614"/>
          </a:xfrm>
          <a:prstGeom prst="rect">
            <a:avLst/>
          </a:pr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E3803941-E765-65DC-42DB-420821088EFB}"/>
              </a:ext>
            </a:extLst>
          </p:cNvPr>
          <p:cNvSpPr/>
          <p:nvPr/>
        </p:nvSpPr>
        <p:spPr>
          <a:xfrm>
            <a:off x="8862757" y="1268511"/>
            <a:ext cx="1052130" cy="1944614"/>
          </a:xfrm>
          <a:prstGeom prst="rect">
            <a:avLst/>
          </a:pr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7C5AADBF-75AC-2A2E-283A-A49D72192C52}"/>
              </a:ext>
            </a:extLst>
          </p:cNvPr>
          <p:cNvSpPr/>
          <p:nvPr/>
        </p:nvSpPr>
        <p:spPr>
          <a:xfrm>
            <a:off x="9977222" y="1268511"/>
            <a:ext cx="987896" cy="1944614"/>
          </a:xfrm>
          <a:prstGeom prst="rect">
            <a:avLst/>
          </a:pr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F61324BC-F334-D9F3-998E-479F66848E55}"/>
              </a:ext>
            </a:extLst>
          </p:cNvPr>
          <p:cNvSpPr txBox="1"/>
          <p:nvPr/>
        </p:nvSpPr>
        <p:spPr>
          <a:xfrm>
            <a:off x="8081458" y="963723"/>
            <a:ext cx="987897" cy="261610"/>
          </a:xfrm>
          <a:prstGeom prst="rect">
            <a:avLst/>
          </a:prstGeom>
          <a:noFill/>
        </p:spPr>
        <p:txBody>
          <a:bodyPr wrap="square" rtlCol="0">
            <a:spAutoFit/>
          </a:bodyPr>
          <a:lstStyle/>
          <a:p>
            <a:r>
              <a:rPr lang="en-IN" sz="1100" dirty="0"/>
              <a:t>Forget gate</a:t>
            </a:r>
          </a:p>
        </p:txBody>
      </p:sp>
      <p:sp>
        <p:nvSpPr>
          <p:cNvPr id="22" name="TextBox 21">
            <a:extLst>
              <a:ext uri="{FF2B5EF4-FFF2-40B4-BE49-F238E27FC236}">
                <a16:creationId xmlns:a16="http://schemas.microsoft.com/office/drawing/2014/main" id="{14CFF76C-113A-8055-32C7-0E6EDFE995E6}"/>
              </a:ext>
            </a:extLst>
          </p:cNvPr>
          <p:cNvSpPr txBox="1"/>
          <p:nvPr/>
        </p:nvSpPr>
        <p:spPr>
          <a:xfrm>
            <a:off x="9069355" y="3258116"/>
            <a:ext cx="781297" cy="253916"/>
          </a:xfrm>
          <a:prstGeom prst="rect">
            <a:avLst/>
          </a:prstGeom>
          <a:noFill/>
        </p:spPr>
        <p:txBody>
          <a:bodyPr wrap="square" rtlCol="0">
            <a:spAutoFit/>
          </a:bodyPr>
          <a:lstStyle/>
          <a:p>
            <a:r>
              <a:rPr lang="en-IN" sz="1050" dirty="0"/>
              <a:t>Input gate</a:t>
            </a:r>
          </a:p>
        </p:txBody>
      </p:sp>
      <p:sp>
        <p:nvSpPr>
          <p:cNvPr id="23" name="TextBox 22">
            <a:extLst>
              <a:ext uri="{FF2B5EF4-FFF2-40B4-BE49-F238E27FC236}">
                <a16:creationId xmlns:a16="http://schemas.microsoft.com/office/drawing/2014/main" id="{A57BCF07-7C84-A827-94B2-22DBB1484E4B}"/>
              </a:ext>
            </a:extLst>
          </p:cNvPr>
          <p:cNvSpPr txBox="1"/>
          <p:nvPr/>
        </p:nvSpPr>
        <p:spPr>
          <a:xfrm>
            <a:off x="10208033" y="938572"/>
            <a:ext cx="987897" cy="253916"/>
          </a:xfrm>
          <a:prstGeom prst="rect">
            <a:avLst/>
          </a:prstGeom>
          <a:noFill/>
        </p:spPr>
        <p:txBody>
          <a:bodyPr wrap="square" rtlCol="0">
            <a:spAutoFit/>
          </a:bodyPr>
          <a:lstStyle/>
          <a:p>
            <a:r>
              <a:rPr lang="en-IN" sz="900" dirty="0"/>
              <a:t> </a:t>
            </a:r>
            <a:r>
              <a:rPr lang="en-IN" sz="1050" dirty="0"/>
              <a:t>Output gate</a:t>
            </a:r>
          </a:p>
        </p:txBody>
      </p:sp>
    </p:spTree>
    <p:extLst>
      <p:ext uri="{BB962C8B-B14F-4D97-AF65-F5344CB8AC3E}">
        <p14:creationId xmlns:p14="http://schemas.microsoft.com/office/powerpoint/2010/main" val="146768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A24513-982E-55F8-09A5-960B697DD2E4}"/>
              </a:ext>
            </a:extLst>
          </p:cNvPr>
          <p:cNvSpPr/>
          <p:nvPr/>
        </p:nvSpPr>
        <p:spPr>
          <a:xfrm>
            <a:off x="1" y="-20320"/>
            <a:ext cx="12191999" cy="79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CCC1B5D-0F49-6620-D1E7-556B0384E144}"/>
              </a:ext>
            </a:extLst>
          </p:cNvPr>
          <p:cNvSpPr txBox="1"/>
          <p:nvPr/>
        </p:nvSpPr>
        <p:spPr>
          <a:xfrm>
            <a:off x="42376" y="96381"/>
            <a:ext cx="8994710" cy="569387"/>
          </a:xfrm>
          <a:prstGeom prst="rect">
            <a:avLst/>
          </a:prstGeom>
          <a:noFill/>
        </p:spPr>
        <p:txBody>
          <a:bodyPr wrap="square" rtlCol="0">
            <a:spAutoFit/>
          </a:bodyPr>
          <a:lstStyle/>
          <a:p>
            <a:r>
              <a:rPr lang="en-US" sz="3100" dirty="0">
                <a:solidFill>
                  <a:schemeClr val="bg1"/>
                </a:solidFill>
              </a:rPr>
              <a:t>Methodology</a:t>
            </a:r>
            <a:endParaRPr lang="en-IN" sz="3100" dirty="0">
              <a:solidFill>
                <a:schemeClr val="bg1"/>
              </a:solidFill>
            </a:endParaRPr>
          </a:p>
        </p:txBody>
      </p:sp>
      <p:sp>
        <p:nvSpPr>
          <p:cNvPr id="47" name="TextBox 46">
            <a:extLst>
              <a:ext uri="{FF2B5EF4-FFF2-40B4-BE49-F238E27FC236}">
                <a16:creationId xmlns:a16="http://schemas.microsoft.com/office/drawing/2014/main" id="{99580166-BECE-BB7D-2FE9-D78FC22D04B0}"/>
              </a:ext>
            </a:extLst>
          </p:cNvPr>
          <p:cNvSpPr txBox="1"/>
          <p:nvPr/>
        </p:nvSpPr>
        <p:spPr>
          <a:xfrm>
            <a:off x="333088" y="5637897"/>
            <a:ext cx="11525824" cy="646331"/>
          </a:xfrm>
          <a:prstGeom prst="rect">
            <a:avLst/>
          </a:prstGeom>
          <a:noFill/>
        </p:spPr>
        <p:txBody>
          <a:bodyPr wrap="square" rtlCol="0">
            <a:spAutoFit/>
          </a:bodyPr>
          <a:lstStyle/>
          <a:p>
            <a:r>
              <a:rPr lang="en-IN" b="1" dirty="0"/>
              <a:t>OLS</a:t>
            </a:r>
            <a:r>
              <a:rPr lang="en-IN" dirty="0"/>
              <a:t> is the Ordinary Least Squares method to get the coefficients of the models. </a:t>
            </a:r>
            <a:r>
              <a:rPr lang="en-IN" b="1" dirty="0"/>
              <a:t>ADF Test </a:t>
            </a:r>
            <a:r>
              <a:rPr lang="en-IN" dirty="0"/>
              <a:t>helps to check whether the time series is stationary or not. Non-stationary time series will go through differencing to convert in stationary one. </a:t>
            </a:r>
          </a:p>
        </p:txBody>
      </p:sp>
      <p:pic>
        <p:nvPicPr>
          <p:cNvPr id="49" name="Picture 48">
            <a:extLst>
              <a:ext uri="{FF2B5EF4-FFF2-40B4-BE49-F238E27FC236}">
                <a16:creationId xmlns:a16="http://schemas.microsoft.com/office/drawing/2014/main" id="{FA728CE2-A893-E96F-DD4B-54A177E4D1F4}"/>
              </a:ext>
            </a:extLst>
          </p:cNvPr>
          <p:cNvPicPr>
            <a:picLocks noChangeAspect="1"/>
          </p:cNvPicPr>
          <p:nvPr/>
        </p:nvPicPr>
        <p:blipFill>
          <a:blip r:embed="rId2"/>
          <a:stretch>
            <a:fillRect/>
          </a:stretch>
        </p:blipFill>
        <p:spPr>
          <a:xfrm>
            <a:off x="976004" y="1088933"/>
            <a:ext cx="9676756" cy="3815142"/>
          </a:xfrm>
          <a:prstGeom prst="rect">
            <a:avLst/>
          </a:prstGeom>
        </p:spPr>
      </p:pic>
      <p:sp>
        <p:nvSpPr>
          <p:cNvPr id="55" name="Rectangle 54">
            <a:extLst>
              <a:ext uri="{FF2B5EF4-FFF2-40B4-BE49-F238E27FC236}">
                <a16:creationId xmlns:a16="http://schemas.microsoft.com/office/drawing/2014/main" id="{99BA5D0E-EB3B-A16D-AD4D-63F87F3D06CA}"/>
              </a:ext>
            </a:extLst>
          </p:cNvPr>
          <p:cNvSpPr/>
          <p:nvPr/>
        </p:nvSpPr>
        <p:spPr>
          <a:xfrm>
            <a:off x="0" y="6621003"/>
            <a:ext cx="3982720" cy="2369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5C5FA51B-12C6-2E16-DF53-6CE7E28612B7}"/>
              </a:ext>
            </a:extLst>
          </p:cNvPr>
          <p:cNvSpPr/>
          <p:nvPr/>
        </p:nvSpPr>
        <p:spPr>
          <a:xfrm>
            <a:off x="3982720" y="6621003"/>
            <a:ext cx="8209280" cy="236997"/>
          </a:xfrm>
          <a:prstGeom prst="rect">
            <a:avLst/>
          </a:prstGeom>
          <a:solidFill>
            <a:srgbClr val="0303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B99F3153-6BFC-8A11-1BD9-63630B660F98}"/>
              </a:ext>
            </a:extLst>
          </p:cNvPr>
          <p:cNvSpPr txBox="1"/>
          <p:nvPr/>
        </p:nvSpPr>
        <p:spPr>
          <a:xfrm>
            <a:off x="181325" y="6601001"/>
            <a:ext cx="2834640" cy="276999"/>
          </a:xfrm>
          <a:prstGeom prst="rect">
            <a:avLst/>
          </a:prstGeom>
          <a:noFill/>
        </p:spPr>
        <p:txBody>
          <a:bodyPr wrap="square" rtlCol="0">
            <a:spAutoFit/>
          </a:bodyPr>
          <a:lstStyle/>
          <a:p>
            <a:pPr algn="ctr"/>
            <a:r>
              <a:rPr lang="en-IN" sz="1200" dirty="0">
                <a:solidFill>
                  <a:schemeClr val="bg1"/>
                </a:solidFill>
              </a:rPr>
              <a:t>Swapnil Sharma</a:t>
            </a:r>
          </a:p>
        </p:txBody>
      </p:sp>
      <p:sp>
        <p:nvSpPr>
          <p:cNvPr id="58" name="TextBox 57">
            <a:extLst>
              <a:ext uri="{FF2B5EF4-FFF2-40B4-BE49-F238E27FC236}">
                <a16:creationId xmlns:a16="http://schemas.microsoft.com/office/drawing/2014/main" id="{49647A8E-B103-8DB1-21E1-EBEF0E4C776E}"/>
              </a:ext>
            </a:extLst>
          </p:cNvPr>
          <p:cNvSpPr txBox="1"/>
          <p:nvPr/>
        </p:nvSpPr>
        <p:spPr>
          <a:xfrm>
            <a:off x="9542882" y="6593784"/>
            <a:ext cx="2834640" cy="276999"/>
          </a:xfrm>
          <a:prstGeom prst="rect">
            <a:avLst/>
          </a:prstGeom>
          <a:noFill/>
        </p:spPr>
        <p:txBody>
          <a:bodyPr wrap="square" rtlCol="0">
            <a:spAutoFit/>
          </a:bodyPr>
          <a:lstStyle/>
          <a:p>
            <a:pPr algn="ctr"/>
            <a:r>
              <a:rPr lang="en-IN" sz="1200" dirty="0">
                <a:solidFill>
                  <a:schemeClr val="bg1"/>
                </a:solidFill>
              </a:rPr>
              <a:t>9</a:t>
            </a:r>
          </a:p>
        </p:txBody>
      </p:sp>
      <p:sp>
        <p:nvSpPr>
          <p:cNvPr id="59" name="TextBox 58">
            <a:extLst>
              <a:ext uri="{FF2B5EF4-FFF2-40B4-BE49-F238E27FC236}">
                <a16:creationId xmlns:a16="http://schemas.microsoft.com/office/drawing/2014/main" id="{4823171B-1DA6-06BA-29E7-9B4891F13690}"/>
              </a:ext>
            </a:extLst>
          </p:cNvPr>
          <p:cNvSpPr txBox="1"/>
          <p:nvPr/>
        </p:nvSpPr>
        <p:spPr>
          <a:xfrm>
            <a:off x="3982720" y="6597684"/>
            <a:ext cx="6232996" cy="253916"/>
          </a:xfrm>
          <a:prstGeom prst="rect">
            <a:avLst/>
          </a:prstGeom>
          <a:noFill/>
        </p:spPr>
        <p:txBody>
          <a:bodyPr wrap="square" rtlCol="0">
            <a:spAutoFit/>
          </a:bodyPr>
          <a:lstStyle/>
          <a:p>
            <a:pPr algn="ctr"/>
            <a:r>
              <a:rPr lang="en-IN" sz="1050" dirty="0">
                <a:solidFill>
                  <a:schemeClr val="bg1"/>
                </a:solidFill>
              </a:rPr>
              <a:t>Deep Learning Models for Time Series Forecasting: Applications in SKU Forecasting and Soft Sensing</a:t>
            </a:r>
          </a:p>
        </p:txBody>
      </p:sp>
    </p:spTree>
    <p:extLst>
      <p:ext uri="{BB962C8B-B14F-4D97-AF65-F5344CB8AC3E}">
        <p14:creationId xmlns:p14="http://schemas.microsoft.com/office/powerpoint/2010/main" val="1659082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3012</Words>
  <Application>Microsoft Office PowerPoint</Application>
  <PresentationFormat>Widescreen</PresentationFormat>
  <Paragraphs>553</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adobe-clean</vt:lpstr>
      <vt:lpstr>Arial</vt:lpstr>
      <vt:lpstr>Calibri</vt:lpstr>
      <vt:lpstr>Calibri Light</vt:lpstr>
      <vt:lpstr>Cambria Math</vt:lpstr>
      <vt:lpstr>CMSS8</vt:lpstr>
      <vt:lpstr>CMSSI8</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 Sharma</dc:creator>
  <cp:lastModifiedBy>Swapnil Sharma</cp:lastModifiedBy>
  <cp:revision>78</cp:revision>
  <dcterms:created xsi:type="dcterms:W3CDTF">2024-05-07T17:19:31Z</dcterms:created>
  <dcterms:modified xsi:type="dcterms:W3CDTF">2024-05-10T10:42:09Z</dcterms:modified>
</cp:coreProperties>
</file>