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4" r:id="rId6"/>
    <p:sldId id="259" r:id="rId7"/>
    <p:sldId id="275" r:id="rId8"/>
    <p:sldId id="265" r:id="rId9"/>
    <p:sldId id="260" r:id="rId10"/>
    <p:sldId id="273" r:id="rId11"/>
    <p:sldId id="261" r:id="rId12"/>
    <p:sldId id="274" r:id="rId13"/>
    <p:sldId id="262" r:id="rId14"/>
    <p:sldId id="263" r:id="rId15"/>
    <p:sldId id="271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349" y="-190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45" y="1895475"/>
            <a:ext cx="7282180" cy="7200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b="1">
                <a:solidFill>
                  <a:srgbClr val="FFC000"/>
                </a:solidFill>
                <a:latin typeface="+mn-ea"/>
                <a:cs typeface="+mn-ea"/>
              </a:rPr>
              <a:t>Sprocket Central Pty Ltd</a:t>
            </a:r>
            <a:endParaRPr b="1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+mn-ea"/>
                <a:cs typeface="+mn-ea"/>
              </a:rPr>
              <a:t>Data analytics approach</a:t>
            </a:r>
            <a:endParaRPr>
              <a:latin typeface="+mn-ea"/>
              <a:cs typeface="+mn-ea"/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059180"/>
            <a:ext cx="3313430" cy="3962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b="1">
                <a:latin typeface="+mn-ea"/>
                <a:cs typeface="+mn-ea"/>
              </a:rPr>
              <a:t>Work Done By :Swapnil Prabhakar Wagh</a:t>
            </a:r>
            <a:endParaRPr lang="en-IN" b="1"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+mn-lt"/>
                <a:cs typeface="+mn-lt"/>
              </a:rPr>
              <a:t>Model Interpretation: </a:t>
            </a:r>
            <a:r>
              <a:rPr lang="en-IN" sz="1500" b="0">
                <a:latin typeface="+mn-lt"/>
                <a:cs typeface="+mn-lt"/>
              </a:rPr>
              <a:t>From model we can interpret below points</a:t>
            </a:r>
            <a:endParaRPr lang="en-IN" sz="1500" b="0">
              <a:latin typeface="+mn-lt"/>
              <a:cs typeface="+mn-lt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06680" y="2191385"/>
            <a:ext cx="8565515" cy="17741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+mn-lt"/>
                <a:cs typeface="+mn-lt"/>
                <a:sym typeface="+mn-ea"/>
              </a:rPr>
              <a:t>1. Solex &amp; Giant Bicycles Brand will be on high demand 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2. Standard Product line have hugh transaction. </a:t>
            </a:r>
            <a:endParaRPr lang="en-IN"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3. Product class  Medium is have very good demand </a:t>
            </a:r>
            <a:endParaRPr lang="en-IN"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4. Most of the bicycles standard price will be 0 to 1400dollars.</a:t>
            </a:r>
            <a:endParaRPr lang="en-IN"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5. Online order product have very high chance of approval.</a:t>
            </a:r>
            <a:endParaRPr lang="en-IN"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</a:rPr>
              <a:t>6. Most of the state where order done is NSW thats why trek Bicycles have very low demand</a:t>
            </a:r>
            <a:endParaRPr lang="en-IN">
              <a:latin typeface="+mn-lt"/>
              <a:cs typeface="+mn-l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category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05255"/>
            <a:ext cx="2895600" cy="165433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Manufacturing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are still on top 2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 rest industries is still same 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After that, we should focus on High Net Customer.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4" name="Picture 13" descr="A picture containing screensho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00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>
                <a:latin typeface="+mn-lt"/>
                <a:cs typeface="+mn-lt"/>
              </a:rPr>
              <a:t>Appendix</a:t>
            </a:r>
            <a:endParaRPr>
              <a:latin typeface="+mn-lt"/>
              <a:cs typeface="+mn-l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4510" y="1216660"/>
            <a:ext cx="4841875" cy="3261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1216660"/>
            <a:ext cx="4187190" cy="3196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72389" y="16446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00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b="1">
                <a:latin typeface="+mn-lt"/>
                <a:cs typeface="+mn-lt"/>
              </a:rPr>
              <a:t>THANK YOU.....</a:t>
            </a:r>
            <a:endParaRPr lang="en-IN" b="1">
              <a:latin typeface="+mn-lt"/>
              <a:cs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97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 algn="l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>
                <a:latin typeface="+mn-ea"/>
                <a:cs typeface="+mn-ea"/>
              </a:rPr>
              <a:t>Introductio</a:t>
            </a:r>
            <a:r>
              <a:rPr lang="en-IN" b="1">
                <a:latin typeface="+mn-ea"/>
                <a:cs typeface="+mn-ea"/>
              </a:rPr>
              <a:t>n</a:t>
            </a:r>
            <a:endParaRPr b="1">
              <a:latin typeface="+mn-ea"/>
              <a:cs typeface="+mn-ea"/>
            </a:endParaRPr>
          </a:p>
          <a:p>
            <a:pPr marL="457200" indent="-355600" algn="l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>
                <a:latin typeface="+mn-ea"/>
                <a:cs typeface="+mn-ea"/>
              </a:rPr>
              <a:t>Data Exploration</a:t>
            </a:r>
            <a:endParaRPr b="1">
              <a:latin typeface="+mn-ea"/>
              <a:cs typeface="+mn-ea"/>
            </a:endParaRPr>
          </a:p>
          <a:p>
            <a:pPr marL="457200" indent="-355600" algn="l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>
                <a:latin typeface="+mn-ea"/>
                <a:cs typeface="+mn-ea"/>
              </a:rPr>
              <a:t>Model Development</a:t>
            </a:r>
            <a:endParaRPr b="1">
              <a:latin typeface="+mn-ea"/>
              <a:cs typeface="+mn-ea"/>
            </a:endParaRPr>
          </a:p>
          <a:p>
            <a:pPr marL="457200" indent="-355600" algn="l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>
                <a:latin typeface="+mn-ea"/>
                <a:cs typeface="+mn-ea"/>
              </a:rPr>
              <a:t>Interpretation</a:t>
            </a:r>
            <a:endParaRPr b="1">
              <a:latin typeface="+mn-ea"/>
              <a:cs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+mn-lt"/>
                <a:cs typeface="+mn-lt"/>
              </a:rPr>
              <a:t>DATA INTRODUCTION:</a:t>
            </a:r>
            <a:endParaRPr lang="en-IN">
              <a:latin typeface="+mn-lt"/>
              <a:cs typeface="+mn-lt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759460" y="2194560"/>
            <a:ext cx="5189220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IN" b="1"/>
              <a:t>*</a:t>
            </a:r>
            <a:r>
              <a:rPr lang="en-IN" b="1">
                <a:latin typeface="+mn-ea"/>
                <a:cs typeface="+mn-ea"/>
              </a:rPr>
              <a:t> For Analysis:</a:t>
            </a:r>
            <a:endParaRPr lang="en-IN"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+mn-ea"/>
                <a:cs typeface="+mn-ea"/>
              </a:rPr>
              <a:t>Customer Demographic</a:t>
            </a:r>
            <a:r>
              <a:rPr lang="en-IN">
                <a:latin typeface="+mn-ea"/>
                <a:cs typeface="+mn-ea"/>
              </a:rPr>
              <a:t>.</a:t>
            </a:r>
            <a:endParaRPr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+mn-ea"/>
                <a:cs typeface="+mn-ea"/>
              </a:rPr>
              <a:t>Customer Addresses</a:t>
            </a:r>
            <a:r>
              <a:rPr lang="en-IN">
                <a:latin typeface="+mn-ea"/>
                <a:cs typeface="+mn-ea"/>
              </a:rPr>
              <a:t>.</a:t>
            </a:r>
            <a:endParaRPr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+mn-ea"/>
                <a:cs typeface="+mn-ea"/>
              </a:rPr>
              <a:t>Transaction data in the past three months</a:t>
            </a:r>
            <a:r>
              <a:rPr lang="en-IN">
                <a:latin typeface="+mn-ea"/>
                <a:cs typeface="+mn-ea"/>
              </a:rPr>
              <a:t>.</a:t>
            </a:r>
            <a:endParaRPr lang="en-IN">
              <a:latin typeface="+mn-ea"/>
              <a:cs typeface="+mn-ea"/>
            </a:endParaRPr>
          </a:p>
          <a:p>
            <a:pPr marL="285750" indent="-285750" algn="l"/>
            <a:endParaRPr lang="en-IN">
              <a:latin typeface="+mn-ea"/>
              <a:cs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b="1">
                <a:latin typeface="+mn-ea"/>
                <a:cs typeface="+mn-ea"/>
              </a:rPr>
              <a:t>* For Model Development:</a:t>
            </a:r>
            <a:endParaRPr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IN">
                <a:latin typeface="+mn-ea"/>
                <a:cs typeface="+mn-ea"/>
              </a:rPr>
              <a:t>New customer list </a:t>
            </a:r>
            <a:endParaRPr lang="en-IN">
              <a:latin typeface="+mn-ea"/>
              <a:cs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605" y="165100"/>
            <a:ext cx="9191625" cy="66865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sz="2000">
                <a:solidFill>
                  <a:schemeClr val="bg1"/>
                </a:solidFill>
              </a:rPr>
              <a:t>Data Quality Assessment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32" name="Shape 81"/>
          <p:cNvSpPr/>
          <p:nvPr/>
        </p:nvSpPr>
        <p:spPr>
          <a:xfrm>
            <a:off x="205025" y="107567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b="0">
                <a:latin typeface="+mn-lt"/>
                <a:cs typeface="+mn-lt"/>
              </a:rPr>
              <a:t>T</a:t>
            </a:r>
            <a:r>
              <a:rPr lang="en-IN" b="0">
                <a:latin typeface="+mn-lt"/>
                <a:cs typeface="+mn-lt"/>
              </a:rPr>
              <a:t>he given</a:t>
            </a:r>
            <a:r>
              <a:rPr b="0">
                <a:latin typeface="+mn-lt"/>
                <a:cs typeface="+mn-lt"/>
              </a:rPr>
              <a:t> D</a:t>
            </a:r>
            <a:r>
              <a:rPr lang="en-IN" b="0">
                <a:latin typeface="+mn-lt"/>
                <a:cs typeface="+mn-lt"/>
              </a:rPr>
              <a:t>ata</a:t>
            </a:r>
            <a:r>
              <a:rPr b="0">
                <a:latin typeface="+mn-lt"/>
                <a:cs typeface="+mn-lt"/>
              </a:rPr>
              <a:t> H</a:t>
            </a:r>
            <a:r>
              <a:rPr lang="en-IN" b="0">
                <a:latin typeface="+mn-lt"/>
                <a:cs typeface="+mn-lt"/>
              </a:rPr>
              <a:t>ave</a:t>
            </a:r>
            <a:r>
              <a:rPr b="0">
                <a:latin typeface="+mn-lt"/>
                <a:cs typeface="+mn-lt"/>
              </a:rPr>
              <a:t> P</a:t>
            </a:r>
            <a:r>
              <a:rPr lang="en-IN" b="0">
                <a:latin typeface="+mn-lt"/>
                <a:cs typeface="+mn-lt"/>
              </a:rPr>
              <a:t>oor</a:t>
            </a:r>
            <a:r>
              <a:rPr b="0">
                <a:latin typeface="+mn-lt"/>
                <a:cs typeface="+mn-lt"/>
              </a:rPr>
              <a:t> Q</a:t>
            </a:r>
            <a:r>
              <a:rPr lang="en-IN" b="0">
                <a:latin typeface="+mn-lt"/>
                <a:cs typeface="+mn-lt"/>
              </a:rPr>
              <a:t>uality</a:t>
            </a:r>
            <a:endParaRPr lang="en-IN" b="0">
              <a:latin typeface="+mn-lt"/>
              <a:cs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741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IN" b="1">
                <a:latin typeface="+mn-ea"/>
                <a:cs typeface="+mn-ea"/>
              </a:rPr>
              <a:t>*</a:t>
            </a:r>
            <a:r>
              <a:rPr b="1">
                <a:latin typeface="+mn-ea"/>
                <a:cs typeface="+mn-ea"/>
              </a:rPr>
              <a:t> INCOMPLETNESS</a:t>
            </a:r>
            <a:endParaRPr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+mn-ea"/>
                <a:cs typeface="+mn-ea"/>
              </a:rPr>
              <a:t>Many missing values are present in dataset </a:t>
            </a:r>
            <a:endParaRPr>
              <a:latin typeface="+mn-ea"/>
              <a:cs typeface="+mn-ea"/>
            </a:endParaRPr>
          </a:p>
          <a:p>
            <a:pPr algn="l"/>
            <a:endParaRPr>
              <a:latin typeface="+mn-ea"/>
              <a:cs typeface="+mn-ea"/>
            </a:endParaRPr>
          </a:p>
          <a:p>
            <a:pPr algn="l"/>
            <a:r>
              <a:rPr lang="en-IN" b="1">
                <a:latin typeface="+mn-ea"/>
                <a:cs typeface="+mn-ea"/>
              </a:rPr>
              <a:t>* </a:t>
            </a:r>
            <a:r>
              <a:rPr b="1">
                <a:latin typeface="+mn-ea"/>
                <a:cs typeface="+mn-ea"/>
              </a:rPr>
              <a:t>INACCURACY </a:t>
            </a:r>
            <a:endParaRPr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+mn-ea"/>
                <a:cs typeface="+mn-ea"/>
              </a:rPr>
              <a:t>column like default have unwanted script instead of proper data .</a:t>
            </a:r>
            <a:endParaRPr lang="en-IN">
              <a:latin typeface="+mn-ea"/>
              <a:cs typeface="+mn-ea"/>
            </a:endParaRPr>
          </a:p>
        </p:txBody>
      </p:sp>
      <p:pic>
        <p:nvPicPr>
          <p:cNvPr id="3" name="Picture 2" descr="Screenshot (17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935" y="1466215"/>
            <a:ext cx="3752850" cy="3171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+mn-lt"/>
                <a:cs typeface="+mn-lt"/>
              </a:rPr>
              <a:t>Univarient Analysis:</a:t>
            </a:r>
            <a:r>
              <a:rPr lang="en-IN" sz="1500" b="0">
                <a:latin typeface="+mn-lt"/>
                <a:cs typeface="+mn-lt"/>
              </a:rPr>
              <a:t>Standard have most transaction</a:t>
            </a:r>
            <a:endParaRPr lang="en-IN" sz="1500" b="0">
              <a:latin typeface="+mn-lt"/>
              <a:cs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71247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pic>
        <p:nvPicPr>
          <p:cNvPr id="4" name="Picture 3" descr="Screenshot (17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2164715"/>
            <a:ext cx="4685030" cy="2821305"/>
          </a:xfrm>
          <a:prstGeom prst="rect">
            <a:avLst/>
          </a:prstGeom>
        </p:spPr>
      </p:pic>
      <p:pic>
        <p:nvPicPr>
          <p:cNvPr id="5" name="Picture 4" descr="Screenshot (18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0" y="2266950"/>
            <a:ext cx="4185285" cy="2861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97904"/>
            <a:ext cx="8565600" cy="58044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As we can see, mostly our new customers are between 25 to 48 years old.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Number of customers from 48 to 59 years old has big drops on percentages.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sym typeface="Arial" panose="020B0604020202020204"/>
              </a:rPr>
              <a:t>There is a slightly increase in number of customers over 59 years old in term of percentages</a:t>
            </a: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anose="030F0702030302020204" pitchFamily="66" charset="0"/>
              <a:sym typeface="Arial" panose="020B0604020202020204"/>
            </a:endParaRPr>
          </a:p>
        </p:txBody>
      </p:sp>
      <p:pic>
        <p:nvPicPr>
          <p:cNvPr id="10" name="Picture 9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-96520"/>
            <a:ext cx="8520430" cy="3089275"/>
          </a:xfrm>
        </p:spPr>
        <p:txBody>
          <a:bodyPr/>
          <a:p>
            <a:endParaRPr lang="en-US"/>
          </a:p>
        </p:txBody>
      </p:sp>
      <p:pic>
        <p:nvPicPr>
          <p:cNvPr id="3" name="Picture 2" descr="Screenshot (17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269875"/>
            <a:ext cx="4645025" cy="4862830"/>
          </a:xfrm>
          <a:prstGeom prst="rect">
            <a:avLst/>
          </a:prstGeom>
        </p:spPr>
      </p:pic>
      <p:pic>
        <p:nvPicPr>
          <p:cNvPr id="4" name="Picture 3" descr="Screenshot (18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55" y="517525"/>
            <a:ext cx="4128770" cy="3918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IN">
                <a:latin typeface="+mn-lt"/>
                <a:cs typeface="+mn-lt"/>
              </a:rPr>
              <a:t>Steps:</a:t>
            </a:r>
            <a:endParaRPr lang="en-IN">
              <a:latin typeface="+mn-lt"/>
              <a:cs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105" y="2164715"/>
            <a:ext cx="8770620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+mn-lt"/>
                <a:cs typeface="+mn-lt"/>
                <a:sym typeface="+mn-ea"/>
              </a:rPr>
              <a:t>1. Droping Unwanted column like country , deceased_indicator (only 1 records) and  DOB not useful for modeling</a:t>
            </a:r>
            <a:r>
              <a:rPr>
                <a:latin typeface="+mn-lt"/>
                <a:cs typeface="+mn-lt"/>
                <a:sym typeface="+mn-ea"/>
              </a:rPr>
              <a:t>.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2.Missing values should be filled by as per their relevent features . </a:t>
            </a:r>
            <a:endParaRPr lang="en-IN"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3. Post code is have float datatype which cannot be possible.</a:t>
            </a:r>
            <a:endParaRPr lang="en-IN"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4. Age is a continous numeric features .which can be convert in Range format</a:t>
            </a:r>
            <a:endParaRPr lang="en-IN">
              <a:latin typeface="+mn-lt"/>
              <a:cs typeface="+mn-lt"/>
              <a:sym typeface="+mn-ea"/>
            </a:endParaRPr>
          </a:p>
          <a:p>
            <a:r>
              <a:rPr lang="en-IN">
                <a:latin typeface="+mn-lt"/>
                <a:cs typeface="+mn-lt"/>
                <a:sym typeface="+mn-ea"/>
              </a:rPr>
              <a:t>5. From transaction dataset we can calculate.other remaining information.</a:t>
            </a:r>
            <a:endParaRPr>
              <a:sym typeface="+mn-ea"/>
            </a:endParaRPr>
          </a:p>
          <a:p/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76039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As we can see, our new customers mostly Female with 50.6% purchases with total of 25,212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Male contributed to 47.7% purchases with 23,765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2871</Words>
  <Application>WPS Presentation</Application>
  <PresentationFormat/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Segoe Print</vt:lpstr>
      <vt:lpstr>Wingdings</vt:lpstr>
      <vt:lpstr>Microsoft YaHei</vt:lpstr>
      <vt:lpstr>Arial Unicode MS</vt:lpstr>
      <vt:lpstr>Comic Sans MS</vt:lpstr>
      <vt:lpstr>Times New Roman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swapnilwagh061993</cp:lastModifiedBy>
  <cp:revision>3</cp:revision>
  <dcterms:created xsi:type="dcterms:W3CDTF">2020-06-13T17:58:00Z</dcterms:created>
  <dcterms:modified xsi:type="dcterms:W3CDTF">2020-06-20T15:21:50Z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