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PT Sans Narrow" panose="020B0604020202020204" charset="0"/>
      <p:regular r:id="rId20"/>
      <p:bold r:id="rId21"/>
    </p:embeddedFont>
    <p:embeddedFont>
      <p:font typeface="Open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baeff65ffc_0_1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baeff65ffc_0_1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baeff65ffc_0_1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baeff65ffc_0_1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baeff65ffc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baeff65ffc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baeff65ffc_0_1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baeff65ffc_0_1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baeff65ffc_0_1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baeff65ffc_0_1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baeff65ffc_0_1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baeff65ffc_0_1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baeff65ffc_0_1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baeff65ffc_0_1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bb181b930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bb181b930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baeff65ffc_0_1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baeff65ffc_0_1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baeff65ffc_0_1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baeff65ffc_0_1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baeff65ffc_0_1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baeff65ffc_0_1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aeff65ffc_0_1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baeff65ffc_0_1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baeff65ffc_0_1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baeff65ffc_0_1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pandas.pydata.org/docs/" TargetMode="External"/><Relationship Id="rId7" Type="http://schemas.openxmlformats.org/officeDocument/2006/relationships/hyperlink" Target="https://scikit-learn.org/stable/modules/generated/sklearn.ensemble.RandomForestClassifier.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scikit-learn.org/stable/modules/svm.html" TargetMode="External"/><Relationship Id="rId5" Type="http://schemas.openxmlformats.org/officeDocument/2006/relationships/hyperlink" Target="https://scikit-learn.org/stable/modules/generated/sklearn.linear_model.LogisticRegression.html" TargetMode="External"/><Relationship Id="rId4" Type="http://schemas.openxmlformats.org/officeDocument/2006/relationships/hyperlink" Target="https://scikit-learn.org/stabl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1633389"/>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800"/>
              <a:t>Predict If a Customer is Likely</a:t>
            </a:r>
            <a:endParaRPr sz="3800"/>
          </a:p>
          <a:p>
            <a:pPr marL="0" lvl="0" indent="0" algn="ctr" rtl="0">
              <a:spcBef>
                <a:spcPts val="0"/>
              </a:spcBef>
              <a:spcAft>
                <a:spcPts val="0"/>
              </a:spcAft>
              <a:buSzPts val="990"/>
              <a:buNone/>
            </a:pPr>
            <a:r>
              <a:rPr lang="en" sz="3800"/>
              <a:t>To Buy Travel Insurance</a:t>
            </a:r>
            <a:endParaRPr sz="3800"/>
          </a:p>
        </p:txBody>
      </p:sp>
      <p:sp>
        <p:nvSpPr>
          <p:cNvPr id="67" name="Google Shape;67;p13"/>
          <p:cNvSpPr txBox="1">
            <a:spLocks noGrp="1"/>
          </p:cNvSpPr>
          <p:nvPr>
            <p:ph type="subTitle" idx="1"/>
          </p:nvPr>
        </p:nvSpPr>
        <p:spPr>
          <a:xfrm>
            <a:off x="2136750" y="2930389"/>
            <a:ext cx="4870500" cy="79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None/>
            </a:pPr>
            <a:r>
              <a:rPr lang="en" sz="2000" dirty="0" smtClean="0"/>
              <a:t>Swapnil Waghmare </a:t>
            </a:r>
            <a:r>
              <a:rPr lang="en" sz="2000" dirty="0"/>
              <a:t>(</a:t>
            </a:r>
            <a:r>
              <a:rPr lang="en" sz="2000" dirty="0" smtClean="0"/>
              <a:t>239551)</a:t>
            </a:r>
            <a:endParaRPr sz="2000" dirty="0"/>
          </a:p>
        </p:txBody>
      </p:sp>
      <p:pic>
        <p:nvPicPr>
          <p:cNvPr id="68" name="Google Shape;68;p13"/>
          <p:cNvPicPr preferRelativeResize="0"/>
          <p:nvPr/>
        </p:nvPicPr>
        <p:blipFill>
          <a:blip r:embed="rId3">
            <a:alphaModFix/>
          </a:blip>
          <a:stretch>
            <a:fillRect/>
          </a:stretch>
        </p:blipFill>
        <p:spPr>
          <a:xfrm>
            <a:off x="1003650" y="86826"/>
            <a:ext cx="899000" cy="899000"/>
          </a:xfrm>
          <a:prstGeom prst="rect">
            <a:avLst/>
          </a:prstGeom>
          <a:noFill/>
          <a:ln>
            <a:noFill/>
          </a:ln>
        </p:spPr>
      </p:pic>
      <p:pic>
        <p:nvPicPr>
          <p:cNvPr id="69" name="Google Shape;69;p13"/>
          <p:cNvPicPr preferRelativeResize="0"/>
          <p:nvPr/>
        </p:nvPicPr>
        <p:blipFill>
          <a:blip r:embed="rId4">
            <a:alphaModFix/>
          </a:blip>
          <a:stretch>
            <a:fillRect/>
          </a:stretch>
        </p:blipFill>
        <p:spPr>
          <a:xfrm>
            <a:off x="6180850" y="252025"/>
            <a:ext cx="1959500" cy="659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914300" y="493625"/>
            <a:ext cx="62682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40"/>
              <a:t>Model Building And Evaluation</a:t>
            </a:r>
            <a:endParaRPr sz="3440"/>
          </a:p>
        </p:txBody>
      </p:sp>
      <p:sp>
        <p:nvSpPr>
          <p:cNvPr id="128" name="Google Shape;128;p22"/>
          <p:cNvSpPr txBox="1"/>
          <p:nvPr/>
        </p:nvSpPr>
        <p:spPr>
          <a:xfrm>
            <a:off x="914300" y="1187575"/>
            <a:ext cx="6394200" cy="431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t>Splitting the data in training data and testing data</a:t>
            </a:r>
            <a:endParaRPr sz="1600"/>
          </a:p>
        </p:txBody>
      </p:sp>
      <p:pic>
        <p:nvPicPr>
          <p:cNvPr id="129" name="Google Shape;129;p22"/>
          <p:cNvPicPr preferRelativeResize="0"/>
          <p:nvPr/>
        </p:nvPicPr>
        <p:blipFill>
          <a:blip r:embed="rId3">
            <a:alphaModFix/>
          </a:blip>
          <a:stretch>
            <a:fillRect/>
          </a:stretch>
        </p:blipFill>
        <p:spPr>
          <a:xfrm>
            <a:off x="914300" y="3339675"/>
            <a:ext cx="6663975" cy="1648575"/>
          </a:xfrm>
          <a:prstGeom prst="rect">
            <a:avLst/>
          </a:prstGeom>
          <a:noFill/>
          <a:ln>
            <a:noFill/>
          </a:ln>
        </p:spPr>
      </p:pic>
      <p:pic>
        <p:nvPicPr>
          <p:cNvPr id="130" name="Google Shape;130;p22"/>
          <p:cNvPicPr preferRelativeResize="0"/>
          <p:nvPr/>
        </p:nvPicPr>
        <p:blipFill rotWithShape="1">
          <a:blip r:embed="rId4">
            <a:alphaModFix/>
          </a:blip>
          <a:srcRect t="17580"/>
          <a:stretch/>
        </p:blipFill>
        <p:spPr>
          <a:xfrm>
            <a:off x="971575" y="1618675"/>
            <a:ext cx="5124450" cy="164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914300" y="493625"/>
            <a:ext cx="62682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40"/>
              <a:t>Model Building And Evaluation</a:t>
            </a:r>
            <a:endParaRPr sz="3440"/>
          </a:p>
        </p:txBody>
      </p:sp>
      <p:sp>
        <p:nvSpPr>
          <p:cNvPr id="136" name="Google Shape;136;p23"/>
          <p:cNvSpPr txBox="1"/>
          <p:nvPr/>
        </p:nvSpPr>
        <p:spPr>
          <a:xfrm>
            <a:off x="914300" y="1187575"/>
            <a:ext cx="6394200" cy="923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t>We are using GridSearch to fine tune the parameters of algorithm</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en" sz="1600"/>
              <a:t>Logistic Regression:</a:t>
            </a:r>
            <a:endParaRPr sz="1600"/>
          </a:p>
        </p:txBody>
      </p:sp>
      <p:pic>
        <p:nvPicPr>
          <p:cNvPr id="137" name="Google Shape;137;p23"/>
          <p:cNvPicPr preferRelativeResize="0"/>
          <p:nvPr/>
        </p:nvPicPr>
        <p:blipFill rotWithShape="1">
          <a:blip r:embed="rId3">
            <a:alphaModFix/>
          </a:blip>
          <a:srcRect t="86119"/>
          <a:stretch/>
        </p:blipFill>
        <p:spPr>
          <a:xfrm>
            <a:off x="914300" y="3138100"/>
            <a:ext cx="5860225" cy="308050"/>
          </a:xfrm>
          <a:prstGeom prst="rect">
            <a:avLst/>
          </a:prstGeom>
          <a:noFill/>
          <a:ln>
            <a:noFill/>
          </a:ln>
        </p:spPr>
      </p:pic>
      <p:pic>
        <p:nvPicPr>
          <p:cNvPr id="138" name="Google Shape;138;p23"/>
          <p:cNvPicPr preferRelativeResize="0"/>
          <p:nvPr/>
        </p:nvPicPr>
        <p:blipFill rotWithShape="1">
          <a:blip r:embed="rId3">
            <a:alphaModFix/>
          </a:blip>
          <a:srcRect b="61453"/>
          <a:stretch/>
        </p:blipFill>
        <p:spPr>
          <a:xfrm>
            <a:off x="914300" y="2118875"/>
            <a:ext cx="5945525" cy="855450"/>
          </a:xfrm>
          <a:prstGeom prst="rect">
            <a:avLst/>
          </a:prstGeom>
          <a:noFill/>
          <a:ln>
            <a:noFill/>
          </a:ln>
        </p:spPr>
      </p:pic>
      <p:pic>
        <p:nvPicPr>
          <p:cNvPr id="139" name="Google Shape;139;p23"/>
          <p:cNvPicPr preferRelativeResize="0"/>
          <p:nvPr/>
        </p:nvPicPr>
        <p:blipFill rotWithShape="1">
          <a:blip r:embed="rId4">
            <a:alphaModFix/>
          </a:blip>
          <a:srcRect t="18360"/>
          <a:stretch/>
        </p:blipFill>
        <p:spPr>
          <a:xfrm>
            <a:off x="1187375" y="3686125"/>
            <a:ext cx="5724525" cy="139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914300" y="493625"/>
            <a:ext cx="62682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40"/>
              <a:t>Model Building And Evaluation</a:t>
            </a:r>
            <a:endParaRPr sz="3440"/>
          </a:p>
        </p:txBody>
      </p:sp>
      <p:sp>
        <p:nvSpPr>
          <p:cNvPr id="145" name="Google Shape;145;p24"/>
          <p:cNvSpPr txBox="1"/>
          <p:nvPr/>
        </p:nvSpPr>
        <p:spPr>
          <a:xfrm>
            <a:off x="914300" y="1187575"/>
            <a:ext cx="6394200" cy="431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t>Support Vector Machine:</a:t>
            </a:r>
            <a:endParaRPr sz="1600"/>
          </a:p>
        </p:txBody>
      </p:sp>
      <p:pic>
        <p:nvPicPr>
          <p:cNvPr id="146" name="Google Shape;146;p24"/>
          <p:cNvPicPr preferRelativeResize="0"/>
          <p:nvPr/>
        </p:nvPicPr>
        <p:blipFill>
          <a:blip r:embed="rId3">
            <a:alphaModFix/>
          </a:blip>
          <a:stretch>
            <a:fillRect/>
          </a:stretch>
        </p:blipFill>
        <p:spPr>
          <a:xfrm>
            <a:off x="838100" y="1776275"/>
            <a:ext cx="6860375" cy="299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914300" y="493625"/>
            <a:ext cx="62682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40"/>
              <a:t>Model Building And Evaluation</a:t>
            </a:r>
            <a:endParaRPr sz="3440"/>
          </a:p>
        </p:txBody>
      </p:sp>
      <p:sp>
        <p:nvSpPr>
          <p:cNvPr id="152" name="Google Shape;152;p25"/>
          <p:cNvSpPr txBox="1"/>
          <p:nvPr/>
        </p:nvSpPr>
        <p:spPr>
          <a:xfrm>
            <a:off x="914300" y="1187575"/>
            <a:ext cx="6394200" cy="431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t>Random Forest:</a:t>
            </a:r>
            <a:endParaRPr sz="1600"/>
          </a:p>
        </p:txBody>
      </p:sp>
      <p:pic>
        <p:nvPicPr>
          <p:cNvPr id="153" name="Google Shape;153;p25"/>
          <p:cNvPicPr preferRelativeResize="0"/>
          <p:nvPr/>
        </p:nvPicPr>
        <p:blipFill>
          <a:blip r:embed="rId3">
            <a:alphaModFix/>
          </a:blip>
          <a:stretch>
            <a:fillRect/>
          </a:stretch>
        </p:blipFill>
        <p:spPr>
          <a:xfrm>
            <a:off x="914300" y="1808850"/>
            <a:ext cx="6394200" cy="31279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544950" y="241425"/>
            <a:ext cx="7669500" cy="4090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SzPts val="990"/>
              <a:buNone/>
            </a:pPr>
            <a:endParaRPr sz="2000"/>
          </a:p>
          <a:p>
            <a:pPr marL="0" lvl="0" indent="0" algn="just" rtl="0">
              <a:spcBef>
                <a:spcPts val="0"/>
              </a:spcBef>
              <a:spcAft>
                <a:spcPts val="0"/>
              </a:spcAft>
              <a:buSzPts val="990"/>
              <a:buNone/>
            </a:pPr>
            <a:r>
              <a:rPr lang="en" sz="2900" b="1">
                <a:solidFill>
                  <a:schemeClr val="accent1"/>
                </a:solidFill>
              </a:rPr>
              <a:t>Conclusion</a:t>
            </a:r>
            <a:endParaRPr sz="2800" b="1">
              <a:solidFill>
                <a:schemeClr val="accent1"/>
              </a:solidFill>
            </a:endParaRPr>
          </a:p>
          <a:p>
            <a:pPr marL="0" lvl="0" indent="0" algn="just" rtl="0">
              <a:spcBef>
                <a:spcPts val="0"/>
              </a:spcBef>
              <a:spcAft>
                <a:spcPts val="0"/>
              </a:spcAft>
              <a:buSzPts val="990"/>
              <a:buNone/>
            </a:pPr>
            <a:endParaRPr sz="2000"/>
          </a:p>
          <a:p>
            <a:pPr marL="0" lvl="0" indent="0" algn="just" rtl="0">
              <a:spcBef>
                <a:spcPts val="0"/>
              </a:spcBef>
              <a:spcAft>
                <a:spcPts val="0"/>
              </a:spcAft>
              <a:buSzPts val="990"/>
              <a:buNone/>
            </a:pPr>
            <a:r>
              <a:rPr lang="en" sz="2000"/>
              <a:t>Among the three classifiers i.e. logistic regression, support vector machine and random forest the maximum accuracy is of </a:t>
            </a:r>
            <a:r>
              <a:rPr lang="en" sz="2000" b="1"/>
              <a:t>random forest model (83%)</a:t>
            </a:r>
            <a:r>
              <a:rPr lang="en" sz="2000"/>
              <a:t>.</a:t>
            </a:r>
            <a:endParaRPr sz="2000"/>
          </a:p>
          <a:p>
            <a:pPr marL="0" lvl="0" indent="0" algn="just" rtl="0">
              <a:spcBef>
                <a:spcPts val="0"/>
              </a:spcBef>
              <a:spcAft>
                <a:spcPts val="0"/>
              </a:spcAft>
              <a:buSzPts val="990"/>
              <a:buNone/>
            </a:pPr>
            <a:endParaRPr sz="2000"/>
          </a:p>
          <a:p>
            <a:pPr marL="0" lvl="0" indent="0" algn="just" rtl="0">
              <a:spcBef>
                <a:spcPts val="0"/>
              </a:spcBef>
              <a:spcAft>
                <a:spcPts val="0"/>
              </a:spcAft>
              <a:buSzPts val="990"/>
              <a:buNone/>
            </a:pPr>
            <a:r>
              <a:rPr lang="en" sz="2000"/>
              <a:t> Hence the best model for classification for given dataset is </a:t>
            </a:r>
            <a:r>
              <a:rPr lang="en" sz="2000" b="1"/>
              <a:t>Random Forest</a:t>
            </a:r>
            <a:r>
              <a:rPr lang="en" sz="2000"/>
              <a:t>.</a:t>
            </a:r>
            <a:endParaRPr sz="2000"/>
          </a:p>
          <a:p>
            <a:pPr marL="0" lvl="0" indent="0" algn="just" rtl="0">
              <a:spcBef>
                <a:spcPts val="0"/>
              </a:spcBef>
              <a:spcAft>
                <a:spcPts val="0"/>
              </a:spcAft>
              <a:buSzPts val="990"/>
              <a:buNone/>
            </a:pPr>
            <a:endParaRPr sz="2000"/>
          </a:p>
          <a:p>
            <a:pPr marL="0" lvl="0" indent="0" algn="just" rtl="0">
              <a:spcBef>
                <a:spcPts val="0"/>
              </a:spcBef>
              <a:spcAft>
                <a:spcPts val="0"/>
              </a:spcAft>
              <a:buSzPts val="990"/>
              <a:buNone/>
            </a:pPr>
            <a:endParaRPr sz="2000"/>
          </a:p>
          <a:p>
            <a:pPr marL="0" lvl="0" indent="0" algn="just" rtl="0">
              <a:spcBef>
                <a:spcPts val="0"/>
              </a:spcBef>
              <a:spcAft>
                <a:spcPts val="0"/>
              </a:spcAft>
              <a:buSzPts val="990"/>
              <a:buNone/>
            </a:pPr>
            <a:endParaRPr sz="2000"/>
          </a:p>
          <a:p>
            <a:pPr marL="0" lvl="0" indent="0" algn="just" rtl="0">
              <a:spcBef>
                <a:spcPts val="0"/>
              </a:spcBef>
              <a:spcAft>
                <a:spcPts val="0"/>
              </a:spcAft>
              <a:buSzPts val="990"/>
              <a:buNone/>
            </a:pPr>
            <a:endParaRPr sz="2000"/>
          </a:p>
          <a:p>
            <a:pPr marL="0" lvl="0" indent="0" algn="just" rtl="0">
              <a:spcBef>
                <a:spcPts val="0"/>
              </a:spcBef>
              <a:spcAft>
                <a:spcPts val="0"/>
              </a:spcAft>
              <a:buSzPts val="990"/>
              <a:buNone/>
            </a:pPr>
            <a:endParaRPr sz="2000"/>
          </a:p>
          <a:p>
            <a:pPr marL="0" lvl="0" indent="0" algn="just" rtl="0">
              <a:spcBef>
                <a:spcPts val="0"/>
              </a:spcBef>
              <a:spcAft>
                <a:spcPts val="0"/>
              </a:spcAft>
              <a:buSzPts val="990"/>
              <a:buNone/>
            </a:pP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914300" y="493625"/>
            <a:ext cx="46548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40"/>
              <a:t>Future Scope</a:t>
            </a:r>
            <a:endParaRPr sz="3440"/>
          </a:p>
        </p:txBody>
      </p:sp>
      <p:sp>
        <p:nvSpPr>
          <p:cNvPr id="164" name="Google Shape;164;p27"/>
          <p:cNvSpPr txBox="1">
            <a:spLocks noGrp="1"/>
          </p:cNvSpPr>
          <p:nvPr>
            <p:ph type="body" idx="1"/>
          </p:nvPr>
        </p:nvSpPr>
        <p:spPr>
          <a:xfrm>
            <a:off x="914300" y="1300050"/>
            <a:ext cx="6404400" cy="3302700"/>
          </a:xfrm>
          <a:prstGeom prst="rect">
            <a:avLst/>
          </a:prstGeom>
        </p:spPr>
        <p:txBody>
          <a:bodyPr spcFirstLastPara="1" wrap="square" lIns="91425" tIns="91425" rIns="91425" bIns="91425" anchor="t" anchorCtr="0">
            <a:normAutofit/>
          </a:bodyPr>
          <a:lstStyle/>
          <a:p>
            <a:pPr marL="457200" lvl="0" indent="-330200" algn="just"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Enhance model accuracy through continuous refinement and optimization.</a:t>
            </a:r>
            <a:endParaRPr sz="1600">
              <a:solidFill>
                <a:srgbClr val="000000"/>
              </a:solidFill>
              <a:latin typeface="Arial"/>
              <a:ea typeface="Arial"/>
              <a:cs typeface="Arial"/>
              <a:sym typeface="Arial"/>
            </a:endParaRPr>
          </a:p>
          <a:p>
            <a:pPr marL="457200" lvl="0" indent="-330200" algn="just"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Work with travel experts to make sure the model knows what it's doing</a:t>
            </a:r>
            <a:endParaRPr sz="1600">
              <a:solidFill>
                <a:srgbClr val="000000"/>
              </a:solidFill>
              <a:latin typeface="Arial"/>
              <a:ea typeface="Arial"/>
              <a:cs typeface="Arial"/>
              <a:sym typeface="Arial"/>
            </a:endParaRPr>
          </a:p>
          <a:p>
            <a:pPr marL="457200" lvl="0" indent="-330200" algn="just"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Conduct in-depth analysis of customer behaviors and interactions with insurance offerings to identify patterns and trends.</a:t>
            </a:r>
            <a:endParaRPr sz="1600">
              <a:solidFill>
                <a:srgbClr val="000000"/>
              </a:solidFill>
              <a:latin typeface="Arial"/>
              <a:ea typeface="Arial"/>
              <a:cs typeface="Arial"/>
              <a:sym typeface="Arial"/>
            </a:endParaRPr>
          </a:p>
          <a:p>
            <a:pPr marL="457200" lvl="0" indent="-330200" algn="just"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Develop personalized insurance plans based on customer preferences and risk profiles.</a:t>
            </a:r>
            <a:endParaRPr sz="1600">
              <a:solidFill>
                <a:srgbClr val="000000"/>
              </a:solidFill>
              <a:latin typeface="Arial"/>
              <a:ea typeface="Arial"/>
              <a:cs typeface="Arial"/>
              <a:sym typeface="Arial"/>
            </a:endParaRPr>
          </a:p>
          <a:p>
            <a:pPr marL="0" lvl="0" indent="0" algn="just" rtl="0">
              <a:spcBef>
                <a:spcPts val="1200"/>
              </a:spcBef>
              <a:spcAft>
                <a:spcPts val="1200"/>
              </a:spcAft>
              <a:buNone/>
            </a:pPr>
            <a:endParaRPr sz="15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914300" y="493625"/>
            <a:ext cx="46548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40"/>
              <a:t>References</a:t>
            </a:r>
            <a:endParaRPr sz="3440"/>
          </a:p>
        </p:txBody>
      </p:sp>
      <p:sp>
        <p:nvSpPr>
          <p:cNvPr id="170" name="Google Shape;170;p28"/>
          <p:cNvSpPr txBox="1">
            <a:spLocks noGrp="1"/>
          </p:cNvSpPr>
          <p:nvPr>
            <p:ph type="body" idx="1"/>
          </p:nvPr>
        </p:nvSpPr>
        <p:spPr>
          <a:xfrm>
            <a:off x="914300" y="1300050"/>
            <a:ext cx="6404400" cy="3302700"/>
          </a:xfrm>
          <a:prstGeom prst="rect">
            <a:avLst/>
          </a:prstGeom>
        </p:spPr>
        <p:txBody>
          <a:bodyPr spcFirstLastPara="1" wrap="square" lIns="91425" tIns="91425" rIns="91425" bIns="91425" anchor="t" anchorCtr="0">
            <a:normAutofit lnSpcReduction="10000"/>
          </a:bodyPr>
          <a:lstStyle/>
          <a:p>
            <a:pPr marL="457200" lvl="0" indent="-330200" algn="just" rtl="0">
              <a:lnSpc>
                <a:spcPct val="150000"/>
              </a:lnSpc>
              <a:spcBef>
                <a:spcPts val="0"/>
              </a:spcBef>
              <a:spcAft>
                <a:spcPts val="0"/>
              </a:spcAft>
              <a:buClr>
                <a:srgbClr val="000000"/>
              </a:buClr>
              <a:buSzPts val="1600"/>
              <a:buFont typeface="Arial"/>
              <a:buChar char="●"/>
            </a:pPr>
            <a:r>
              <a:rPr lang="en" sz="1600" u="sng">
                <a:solidFill>
                  <a:schemeClr val="hlink"/>
                </a:solidFill>
                <a:latin typeface="Arial"/>
                <a:ea typeface="Arial"/>
                <a:cs typeface="Arial"/>
                <a:sym typeface="Arial"/>
                <a:hlinkClick r:id="rId3"/>
              </a:rPr>
              <a:t>https://pandas.pydata.org/docs/</a:t>
            </a:r>
            <a:endParaRPr sz="1600">
              <a:solidFill>
                <a:srgbClr val="000000"/>
              </a:solidFill>
              <a:latin typeface="Arial"/>
              <a:ea typeface="Arial"/>
              <a:cs typeface="Arial"/>
              <a:sym typeface="Arial"/>
            </a:endParaRPr>
          </a:p>
          <a:p>
            <a:pPr marL="457200" lvl="0" indent="-330200" algn="just" rtl="0">
              <a:lnSpc>
                <a:spcPct val="150000"/>
              </a:lnSpc>
              <a:spcBef>
                <a:spcPts val="0"/>
              </a:spcBef>
              <a:spcAft>
                <a:spcPts val="0"/>
              </a:spcAft>
              <a:buClr>
                <a:srgbClr val="000000"/>
              </a:buClr>
              <a:buSzPts val="1600"/>
              <a:buFont typeface="Arial"/>
              <a:buChar char="●"/>
            </a:pPr>
            <a:r>
              <a:rPr lang="en" sz="1600" u="sng">
                <a:solidFill>
                  <a:schemeClr val="hlink"/>
                </a:solidFill>
                <a:latin typeface="Arial"/>
                <a:ea typeface="Arial"/>
                <a:cs typeface="Arial"/>
                <a:sym typeface="Arial"/>
                <a:hlinkClick r:id="rId4"/>
              </a:rPr>
              <a:t>https://scikit-learn.org/stable/</a:t>
            </a:r>
            <a:endParaRPr sz="1600">
              <a:solidFill>
                <a:srgbClr val="000000"/>
              </a:solidFill>
              <a:latin typeface="Arial"/>
              <a:ea typeface="Arial"/>
              <a:cs typeface="Arial"/>
              <a:sym typeface="Arial"/>
            </a:endParaRPr>
          </a:p>
          <a:p>
            <a:pPr marL="457200" lvl="0" indent="-330200" algn="just" rtl="0">
              <a:lnSpc>
                <a:spcPct val="150000"/>
              </a:lnSpc>
              <a:spcBef>
                <a:spcPts val="0"/>
              </a:spcBef>
              <a:spcAft>
                <a:spcPts val="0"/>
              </a:spcAft>
              <a:buClr>
                <a:srgbClr val="000000"/>
              </a:buClr>
              <a:buSzPts val="1600"/>
              <a:buFont typeface="Arial"/>
              <a:buChar char="●"/>
            </a:pPr>
            <a:r>
              <a:rPr lang="en" sz="1600" u="sng">
                <a:solidFill>
                  <a:schemeClr val="hlink"/>
                </a:solidFill>
                <a:latin typeface="Arial"/>
                <a:ea typeface="Arial"/>
                <a:cs typeface="Arial"/>
                <a:sym typeface="Arial"/>
                <a:hlinkClick r:id="rId5"/>
              </a:rPr>
              <a:t>https://scikit-learn.org/stable/modules/generated/sklearn.linear_model.LogisticRegression.html</a:t>
            </a:r>
            <a:endParaRPr sz="1600">
              <a:solidFill>
                <a:srgbClr val="000000"/>
              </a:solidFill>
              <a:latin typeface="Arial"/>
              <a:ea typeface="Arial"/>
              <a:cs typeface="Arial"/>
              <a:sym typeface="Arial"/>
            </a:endParaRPr>
          </a:p>
          <a:p>
            <a:pPr marL="457200" lvl="0" indent="-330200" algn="just" rtl="0">
              <a:lnSpc>
                <a:spcPct val="150000"/>
              </a:lnSpc>
              <a:spcBef>
                <a:spcPts val="0"/>
              </a:spcBef>
              <a:spcAft>
                <a:spcPts val="0"/>
              </a:spcAft>
              <a:buClr>
                <a:srgbClr val="000000"/>
              </a:buClr>
              <a:buSzPts val="1600"/>
              <a:buFont typeface="Arial"/>
              <a:buChar char="●"/>
            </a:pPr>
            <a:r>
              <a:rPr lang="en" sz="1600" u="sng">
                <a:solidFill>
                  <a:schemeClr val="hlink"/>
                </a:solidFill>
                <a:latin typeface="Arial"/>
                <a:ea typeface="Arial"/>
                <a:cs typeface="Arial"/>
                <a:sym typeface="Arial"/>
                <a:hlinkClick r:id="rId6"/>
              </a:rPr>
              <a:t>https://scikit-learn.org/stable/modules/svm.html</a:t>
            </a:r>
            <a:endParaRPr sz="1600">
              <a:solidFill>
                <a:srgbClr val="000000"/>
              </a:solidFill>
              <a:latin typeface="Arial"/>
              <a:ea typeface="Arial"/>
              <a:cs typeface="Arial"/>
              <a:sym typeface="Arial"/>
            </a:endParaRPr>
          </a:p>
          <a:p>
            <a:pPr marL="457200" lvl="0" indent="-330200" algn="just" rtl="0">
              <a:lnSpc>
                <a:spcPct val="150000"/>
              </a:lnSpc>
              <a:spcBef>
                <a:spcPts val="0"/>
              </a:spcBef>
              <a:spcAft>
                <a:spcPts val="0"/>
              </a:spcAft>
              <a:buClr>
                <a:srgbClr val="000000"/>
              </a:buClr>
              <a:buSzPts val="1600"/>
              <a:buFont typeface="Arial"/>
              <a:buChar char="●"/>
            </a:pPr>
            <a:r>
              <a:rPr lang="en" sz="1600" u="sng">
                <a:solidFill>
                  <a:schemeClr val="hlink"/>
                </a:solidFill>
                <a:latin typeface="Arial"/>
                <a:ea typeface="Arial"/>
                <a:cs typeface="Arial"/>
                <a:sym typeface="Arial"/>
                <a:hlinkClick r:id="rId7"/>
              </a:rPr>
              <a:t>https://scikit-learn.org/stable/modules/generated/sklearn.ensemble.RandomForestClassifier.html</a:t>
            </a:r>
            <a:endParaRPr sz="1600">
              <a:solidFill>
                <a:srgbClr val="000000"/>
              </a:solidFill>
              <a:latin typeface="Arial"/>
              <a:ea typeface="Arial"/>
              <a:cs typeface="Arial"/>
              <a:sym typeface="Arial"/>
            </a:endParaRPr>
          </a:p>
          <a:p>
            <a:pPr marL="457200" lvl="0" indent="0" algn="just" rtl="0">
              <a:spcBef>
                <a:spcPts val="1200"/>
              </a:spcBef>
              <a:spcAft>
                <a:spcPts val="0"/>
              </a:spcAft>
              <a:buNone/>
            </a:pPr>
            <a:endParaRPr sz="1600">
              <a:solidFill>
                <a:srgbClr val="000000"/>
              </a:solidFill>
              <a:latin typeface="Arial"/>
              <a:ea typeface="Arial"/>
              <a:cs typeface="Arial"/>
              <a:sym typeface="Arial"/>
            </a:endParaRPr>
          </a:p>
          <a:p>
            <a:pPr marL="0" lvl="0" indent="0" algn="just" rtl="0">
              <a:spcBef>
                <a:spcPts val="1200"/>
              </a:spcBef>
              <a:spcAft>
                <a:spcPts val="1200"/>
              </a:spcAft>
              <a:buNone/>
            </a:pPr>
            <a:endParaRPr sz="15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400"/>
              <a:t>Thank You</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756625" y="526350"/>
            <a:ext cx="7436400" cy="4090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SzPts val="990"/>
              <a:buNone/>
            </a:pPr>
            <a:endParaRPr sz="2000"/>
          </a:p>
          <a:p>
            <a:pPr marL="0" lvl="0" indent="0" algn="just" rtl="0">
              <a:spcBef>
                <a:spcPts val="0"/>
              </a:spcBef>
              <a:spcAft>
                <a:spcPts val="0"/>
              </a:spcAft>
              <a:buSzPts val="990"/>
              <a:buNone/>
            </a:pPr>
            <a:r>
              <a:rPr lang="en" sz="2800" b="1">
                <a:solidFill>
                  <a:schemeClr val="accent1"/>
                </a:solidFill>
              </a:rPr>
              <a:t>Travelling is an experience full of fun and adventure.</a:t>
            </a:r>
            <a:r>
              <a:rPr lang="en" sz="2800"/>
              <a:t> </a:t>
            </a:r>
            <a:endParaRPr sz="2800"/>
          </a:p>
          <a:p>
            <a:pPr marL="0" lvl="0" indent="0" algn="just" rtl="0">
              <a:spcBef>
                <a:spcPts val="0"/>
              </a:spcBef>
              <a:spcAft>
                <a:spcPts val="0"/>
              </a:spcAft>
              <a:buSzPts val="990"/>
              <a:buNone/>
            </a:pPr>
            <a:endParaRPr sz="2000"/>
          </a:p>
          <a:p>
            <a:pPr marL="0" lvl="0" indent="0" algn="just" rtl="0">
              <a:spcBef>
                <a:spcPts val="0"/>
              </a:spcBef>
              <a:spcAft>
                <a:spcPts val="0"/>
              </a:spcAft>
              <a:buSzPts val="990"/>
              <a:buNone/>
            </a:pPr>
            <a:r>
              <a:rPr lang="en" sz="2000"/>
              <a:t>While everyone wants to spend their vacations exploring new places and trying local delicacies, mishaps might always creep in! How can one stay protected against them? </a:t>
            </a:r>
            <a:endParaRPr sz="2000"/>
          </a:p>
          <a:p>
            <a:pPr marL="0" lvl="0" indent="0" algn="just" rtl="0">
              <a:spcBef>
                <a:spcPts val="0"/>
              </a:spcBef>
              <a:spcAft>
                <a:spcPts val="0"/>
              </a:spcAft>
              <a:buSzPts val="990"/>
              <a:buNone/>
            </a:pPr>
            <a:endParaRPr sz="2000"/>
          </a:p>
          <a:p>
            <a:pPr marL="0" lvl="0" indent="0" algn="just" rtl="0">
              <a:spcBef>
                <a:spcPts val="0"/>
              </a:spcBef>
              <a:spcAft>
                <a:spcPts val="0"/>
              </a:spcAft>
              <a:buSzPts val="990"/>
              <a:buNone/>
            </a:pPr>
            <a:r>
              <a:rPr lang="en" sz="2000"/>
              <a:t>Here is where travel insurance comes in! From accidents to medical emergencies, travel insurance assists clients in all these scenarios and more. </a:t>
            </a:r>
            <a:endParaRPr sz="2000"/>
          </a:p>
          <a:p>
            <a:pPr marL="0" lvl="0" indent="0" algn="just" rtl="0">
              <a:spcBef>
                <a:spcPts val="0"/>
              </a:spcBef>
              <a:spcAft>
                <a:spcPts val="0"/>
              </a:spcAft>
              <a:buSzPts val="990"/>
              <a:buNone/>
            </a:pPr>
            <a:endParaRPr sz="2000"/>
          </a:p>
          <a:p>
            <a:pPr marL="0" lvl="0" indent="0" algn="just" rtl="0">
              <a:spcBef>
                <a:spcPts val="0"/>
              </a:spcBef>
              <a:spcAft>
                <a:spcPts val="0"/>
              </a:spcAft>
              <a:buSzPts val="990"/>
              <a:buNone/>
            </a:pPr>
            <a:r>
              <a:rPr lang="en" sz="2000"/>
              <a:t>This ensures that clients can leave the worrying to the insurance company and experience their vacation to the fullest</a:t>
            </a:r>
            <a:endParaRPr sz="2000"/>
          </a:p>
          <a:p>
            <a:pPr marL="0" lvl="0" indent="0" algn="just" rtl="0">
              <a:spcBef>
                <a:spcPts val="0"/>
              </a:spcBef>
              <a:spcAft>
                <a:spcPts val="0"/>
              </a:spcAft>
              <a:buSzPts val="990"/>
              <a:buNone/>
            </a:pP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914300" y="493625"/>
            <a:ext cx="46548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40"/>
              <a:t>Objective</a:t>
            </a:r>
            <a:endParaRPr sz="3440"/>
          </a:p>
        </p:txBody>
      </p:sp>
      <p:sp>
        <p:nvSpPr>
          <p:cNvPr id="80" name="Google Shape;80;p15"/>
          <p:cNvSpPr txBox="1">
            <a:spLocks noGrp="1"/>
          </p:cNvSpPr>
          <p:nvPr>
            <p:ph type="body" idx="1"/>
          </p:nvPr>
        </p:nvSpPr>
        <p:spPr>
          <a:xfrm>
            <a:off x="914300" y="1324475"/>
            <a:ext cx="65793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a:solidFill>
                  <a:srgbClr val="000000"/>
                </a:solidFill>
                <a:latin typeface="Arial"/>
                <a:ea typeface="Arial"/>
                <a:cs typeface="Arial"/>
                <a:sym typeface="Arial"/>
              </a:rPr>
              <a:t>The objective of this project is to develop a predictive model using Python that can accurately forecast whether a customer is likely to purchase travel insurance. This entails:</a:t>
            </a:r>
            <a:endParaRPr sz="1600">
              <a:solidFill>
                <a:srgbClr val="000000"/>
              </a:solidFill>
              <a:latin typeface="Arial"/>
              <a:ea typeface="Arial"/>
              <a:cs typeface="Arial"/>
              <a:sym typeface="Arial"/>
            </a:endParaRPr>
          </a:p>
          <a:p>
            <a:pPr marL="457200" lvl="0" indent="-330200" algn="just" rtl="0">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Data Collection and Preprocessing</a:t>
            </a:r>
            <a:endParaRPr sz="1600">
              <a:solidFill>
                <a:srgbClr val="000000"/>
              </a:solidFill>
              <a:latin typeface="Arial"/>
              <a:ea typeface="Arial"/>
              <a:cs typeface="Arial"/>
              <a:sym typeface="Arial"/>
            </a:endParaRPr>
          </a:p>
          <a:p>
            <a:pPr marL="457200" lvl="0" indent="-330200" algn="just"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Model Development</a:t>
            </a:r>
            <a:endParaRPr sz="1600">
              <a:solidFill>
                <a:srgbClr val="000000"/>
              </a:solidFill>
              <a:latin typeface="Arial"/>
              <a:ea typeface="Arial"/>
              <a:cs typeface="Arial"/>
              <a:sym typeface="Arial"/>
            </a:endParaRPr>
          </a:p>
          <a:p>
            <a:pPr marL="457200" lvl="0" indent="-330200" algn="just"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Model Evaluation</a:t>
            </a:r>
            <a:endParaRPr sz="1600">
              <a:solidFill>
                <a:srgbClr val="000000"/>
              </a:solidFill>
              <a:latin typeface="Arial"/>
              <a:ea typeface="Arial"/>
              <a:cs typeface="Arial"/>
              <a:sym typeface="Arial"/>
            </a:endParaRPr>
          </a:p>
          <a:p>
            <a:pPr marL="0" lvl="0" indent="0" algn="just" rtl="0">
              <a:spcBef>
                <a:spcPts val="1200"/>
              </a:spcBef>
              <a:spcAft>
                <a:spcPts val="1200"/>
              </a:spcAft>
              <a:buNone/>
            </a:pPr>
            <a:endParaRPr sz="15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53550" y="2158050"/>
            <a:ext cx="3365700" cy="675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000"/>
              <a:t>Technology Used</a:t>
            </a:r>
            <a:endParaRPr sz="4000"/>
          </a:p>
        </p:txBody>
      </p:sp>
      <p:sp>
        <p:nvSpPr>
          <p:cNvPr id="86" name="Google Shape;86;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55600" algn="l" rtl="0">
              <a:spcBef>
                <a:spcPts val="0"/>
              </a:spcBef>
              <a:spcAft>
                <a:spcPts val="0"/>
              </a:spcAft>
              <a:buSzPts val="2000"/>
              <a:buChar char="●"/>
            </a:pPr>
            <a:r>
              <a:rPr lang="en" sz="2000" b="1"/>
              <a:t>Google Colab</a:t>
            </a:r>
            <a:endParaRPr sz="2000" b="1"/>
          </a:p>
          <a:p>
            <a:pPr marL="457200" lvl="0" indent="-355600" algn="l" rtl="0">
              <a:spcBef>
                <a:spcPts val="0"/>
              </a:spcBef>
              <a:spcAft>
                <a:spcPts val="0"/>
              </a:spcAft>
              <a:buSzPts val="2000"/>
              <a:buChar char="●"/>
            </a:pPr>
            <a:r>
              <a:rPr lang="en" sz="2000" b="1"/>
              <a:t>Python</a:t>
            </a:r>
            <a:endParaRPr sz="2000" b="1"/>
          </a:p>
          <a:p>
            <a:pPr marL="457200" lvl="0" indent="-355600" algn="l" rtl="0">
              <a:spcBef>
                <a:spcPts val="0"/>
              </a:spcBef>
              <a:spcAft>
                <a:spcPts val="0"/>
              </a:spcAft>
              <a:buSzPts val="2000"/>
              <a:buChar char="●"/>
            </a:pPr>
            <a:r>
              <a:rPr lang="en" sz="2000" b="1"/>
              <a:t>Pandas</a:t>
            </a:r>
            <a:endParaRPr sz="2000" b="1"/>
          </a:p>
          <a:p>
            <a:pPr marL="457200" lvl="0" indent="-355600" algn="l" rtl="0">
              <a:spcBef>
                <a:spcPts val="0"/>
              </a:spcBef>
              <a:spcAft>
                <a:spcPts val="0"/>
              </a:spcAft>
              <a:buSzPts val="2000"/>
              <a:buChar char="●"/>
            </a:pPr>
            <a:r>
              <a:rPr lang="en" sz="2000" b="1"/>
              <a:t>Sklearn</a:t>
            </a:r>
            <a:endParaRPr sz="2000" b="1"/>
          </a:p>
          <a:p>
            <a:pPr marL="457200" lvl="0" indent="-355600" algn="l" rtl="0">
              <a:spcBef>
                <a:spcPts val="0"/>
              </a:spcBef>
              <a:spcAft>
                <a:spcPts val="0"/>
              </a:spcAft>
              <a:buSzPts val="2000"/>
              <a:buChar char="●"/>
            </a:pPr>
            <a:r>
              <a:rPr lang="en" sz="2000" b="1"/>
              <a:t>Matplotlib</a:t>
            </a:r>
            <a:endParaRPr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914300" y="493625"/>
            <a:ext cx="62682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40"/>
              <a:t>Data Collection and Preprocessing</a:t>
            </a:r>
            <a:endParaRPr sz="3440"/>
          </a:p>
        </p:txBody>
      </p:sp>
      <p:sp>
        <p:nvSpPr>
          <p:cNvPr id="92" name="Google Shape;92;p17"/>
          <p:cNvSpPr txBox="1">
            <a:spLocks noGrp="1"/>
          </p:cNvSpPr>
          <p:nvPr>
            <p:ph type="body" idx="1"/>
          </p:nvPr>
        </p:nvSpPr>
        <p:spPr>
          <a:xfrm>
            <a:off x="914300" y="1246725"/>
            <a:ext cx="72111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a:solidFill>
                  <a:srgbClr val="000000"/>
                </a:solidFill>
                <a:latin typeface="Arial"/>
                <a:ea typeface="Arial"/>
                <a:cs typeface="Arial"/>
                <a:sym typeface="Arial"/>
              </a:rPr>
              <a:t>Gather relevant data on customer demographics, travel history, and other pertinent features. Clean and preprocess the data to ensure accuracy and consistency.</a:t>
            </a:r>
            <a:endParaRPr sz="1600">
              <a:solidFill>
                <a:srgbClr val="000000"/>
              </a:solidFill>
              <a:latin typeface="Arial"/>
              <a:ea typeface="Arial"/>
              <a:cs typeface="Arial"/>
              <a:sym typeface="Arial"/>
            </a:endParaRPr>
          </a:p>
          <a:p>
            <a:pPr marL="0" lvl="0" indent="0" algn="just" rtl="0">
              <a:spcBef>
                <a:spcPts val="1200"/>
              </a:spcBef>
              <a:spcAft>
                <a:spcPts val="0"/>
              </a:spcAft>
              <a:buNone/>
            </a:pPr>
            <a:endParaRPr sz="1600">
              <a:solidFill>
                <a:srgbClr val="000000"/>
              </a:solidFill>
              <a:latin typeface="Arial"/>
              <a:ea typeface="Arial"/>
              <a:cs typeface="Arial"/>
              <a:sym typeface="Arial"/>
            </a:endParaRPr>
          </a:p>
          <a:p>
            <a:pPr marL="0" lvl="0" indent="0" algn="just" rtl="0">
              <a:spcBef>
                <a:spcPts val="1200"/>
              </a:spcBef>
              <a:spcAft>
                <a:spcPts val="0"/>
              </a:spcAft>
              <a:buNone/>
            </a:pPr>
            <a:endParaRPr sz="1600">
              <a:solidFill>
                <a:srgbClr val="000000"/>
              </a:solidFill>
              <a:latin typeface="Arial"/>
              <a:ea typeface="Arial"/>
              <a:cs typeface="Arial"/>
              <a:sym typeface="Arial"/>
            </a:endParaRPr>
          </a:p>
          <a:p>
            <a:pPr marL="0" lvl="0" indent="0" algn="just" rtl="0">
              <a:spcBef>
                <a:spcPts val="1200"/>
              </a:spcBef>
              <a:spcAft>
                <a:spcPts val="1200"/>
              </a:spcAft>
              <a:buNone/>
            </a:pPr>
            <a:endParaRPr sz="1500">
              <a:solidFill>
                <a:srgbClr val="000000"/>
              </a:solidFill>
              <a:latin typeface="Arial"/>
              <a:ea typeface="Arial"/>
              <a:cs typeface="Arial"/>
              <a:sym typeface="Arial"/>
            </a:endParaRPr>
          </a:p>
        </p:txBody>
      </p:sp>
      <p:pic>
        <p:nvPicPr>
          <p:cNvPr id="93" name="Google Shape;93;p17"/>
          <p:cNvPicPr preferRelativeResize="0"/>
          <p:nvPr/>
        </p:nvPicPr>
        <p:blipFill>
          <a:blip r:embed="rId3">
            <a:alphaModFix/>
          </a:blip>
          <a:stretch>
            <a:fillRect/>
          </a:stretch>
        </p:blipFill>
        <p:spPr>
          <a:xfrm>
            <a:off x="914300" y="2571750"/>
            <a:ext cx="7764175" cy="188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914300" y="493625"/>
            <a:ext cx="62682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40"/>
              <a:t>Data Collection and Preprocessing</a:t>
            </a:r>
            <a:endParaRPr sz="3440"/>
          </a:p>
        </p:txBody>
      </p:sp>
      <p:pic>
        <p:nvPicPr>
          <p:cNvPr id="99" name="Google Shape;99;p18"/>
          <p:cNvPicPr preferRelativeResize="0"/>
          <p:nvPr/>
        </p:nvPicPr>
        <p:blipFill rotWithShape="1">
          <a:blip r:embed="rId3">
            <a:alphaModFix/>
          </a:blip>
          <a:srcRect r="50347"/>
          <a:stretch/>
        </p:blipFill>
        <p:spPr>
          <a:xfrm>
            <a:off x="1007000" y="2382475"/>
            <a:ext cx="3162827" cy="2380791"/>
          </a:xfrm>
          <a:prstGeom prst="rect">
            <a:avLst/>
          </a:prstGeom>
          <a:noFill/>
          <a:ln>
            <a:noFill/>
          </a:ln>
        </p:spPr>
      </p:pic>
      <p:pic>
        <p:nvPicPr>
          <p:cNvPr id="100" name="Google Shape;100;p18"/>
          <p:cNvPicPr preferRelativeResize="0"/>
          <p:nvPr/>
        </p:nvPicPr>
        <p:blipFill rotWithShape="1">
          <a:blip r:embed="rId4">
            <a:alphaModFix/>
          </a:blip>
          <a:srcRect l="-958" r="27201"/>
          <a:stretch/>
        </p:blipFill>
        <p:spPr>
          <a:xfrm>
            <a:off x="4230560" y="2382475"/>
            <a:ext cx="2859241" cy="2651131"/>
          </a:xfrm>
          <a:prstGeom prst="rect">
            <a:avLst/>
          </a:prstGeom>
          <a:noFill/>
          <a:ln>
            <a:noFill/>
          </a:ln>
        </p:spPr>
      </p:pic>
      <p:sp>
        <p:nvSpPr>
          <p:cNvPr id="101" name="Google Shape;101;p18"/>
          <p:cNvSpPr txBox="1"/>
          <p:nvPr/>
        </p:nvSpPr>
        <p:spPr>
          <a:xfrm>
            <a:off x="914300" y="1187575"/>
            <a:ext cx="6394200" cy="2293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600"/>
              <a:t>Outlier Treatment:</a:t>
            </a:r>
            <a:r>
              <a:rPr lang="en" sz="1100"/>
              <a:t> </a:t>
            </a:r>
            <a:r>
              <a:rPr lang="en" sz="1600"/>
              <a:t>The first step in removing outliers involves identifying them within the dataset. Outliers are data points that significantly deviate from the rest of the observations.</a:t>
            </a:r>
            <a:endParaRPr sz="2100"/>
          </a:p>
          <a:p>
            <a:pPr marL="0" lvl="0" indent="0" algn="just" rtl="0">
              <a:lnSpc>
                <a:spcPct val="115000"/>
              </a:lnSpc>
              <a:spcBef>
                <a:spcPts val="1200"/>
              </a:spcBef>
              <a:spcAft>
                <a:spcPts val="0"/>
              </a:spcAft>
              <a:buNone/>
            </a:pPr>
            <a:endParaRPr sz="1600"/>
          </a:p>
          <a:p>
            <a:pPr marL="0" lvl="0" indent="0" algn="just" rtl="0">
              <a:lnSpc>
                <a:spcPct val="115000"/>
              </a:lnSpc>
              <a:spcBef>
                <a:spcPts val="1200"/>
              </a:spcBef>
              <a:spcAft>
                <a:spcPts val="0"/>
              </a:spcAft>
              <a:buNone/>
            </a:pPr>
            <a:endParaRPr sz="1600"/>
          </a:p>
          <a:p>
            <a:pPr marL="0" lvl="0" indent="0" algn="just" rtl="0">
              <a:lnSpc>
                <a:spcPct val="115000"/>
              </a:lnSpc>
              <a:spcBef>
                <a:spcPts val="1200"/>
              </a:spcBef>
              <a:spcAft>
                <a:spcPts val="1200"/>
              </a:spcAft>
              <a:buNone/>
            </a:pP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914300" y="493625"/>
            <a:ext cx="62682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40"/>
              <a:t>Data Collection and Preprocessing</a:t>
            </a:r>
            <a:endParaRPr sz="3440"/>
          </a:p>
        </p:txBody>
      </p:sp>
      <p:pic>
        <p:nvPicPr>
          <p:cNvPr id="107" name="Google Shape;107;p19"/>
          <p:cNvPicPr preferRelativeResize="0"/>
          <p:nvPr/>
        </p:nvPicPr>
        <p:blipFill rotWithShape="1">
          <a:blip r:embed="rId3">
            <a:alphaModFix/>
          </a:blip>
          <a:srcRect r="26373"/>
          <a:stretch/>
        </p:blipFill>
        <p:spPr>
          <a:xfrm>
            <a:off x="949025" y="2172627"/>
            <a:ext cx="3104801" cy="2708063"/>
          </a:xfrm>
          <a:prstGeom prst="rect">
            <a:avLst/>
          </a:prstGeom>
          <a:noFill/>
          <a:ln>
            <a:noFill/>
          </a:ln>
        </p:spPr>
      </p:pic>
      <p:pic>
        <p:nvPicPr>
          <p:cNvPr id="108" name="Google Shape;108;p19"/>
          <p:cNvPicPr preferRelativeResize="0"/>
          <p:nvPr/>
        </p:nvPicPr>
        <p:blipFill rotWithShape="1">
          <a:blip r:embed="rId4">
            <a:alphaModFix/>
          </a:blip>
          <a:srcRect r="26895" b="3781"/>
          <a:stretch/>
        </p:blipFill>
        <p:spPr>
          <a:xfrm>
            <a:off x="4874083" y="2098500"/>
            <a:ext cx="3290667" cy="2856325"/>
          </a:xfrm>
          <a:prstGeom prst="rect">
            <a:avLst/>
          </a:prstGeom>
          <a:noFill/>
          <a:ln>
            <a:noFill/>
          </a:ln>
        </p:spPr>
      </p:pic>
      <p:sp>
        <p:nvSpPr>
          <p:cNvPr id="109" name="Google Shape;109;p19"/>
          <p:cNvSpPr txBox="1"/>
          <p:nvPr/>
        </p:nvSpPr>
        <p:spPr>
          <a:xfrm>
            <a:off x="914300" y="1187575"/>
            <a:ext cx="6394200" cy="923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t>Common techniques for detecting outliers include statistical methods such as interquartile range (IQR), or visualization methods like box plots.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914300" y="493625"/>
            <a:ext cx="62682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40"/>
              <a:t>Data Collection and Preprocessing</a:t>
            </a:r>
            <a:endParaRPr sz="3440"/>
          </a:p>
        </p:txBody>
      </p:sp>
      <p:sp>
        <p:nvSpPr>
          <p:cNvPr id="115" name="Google Shape;115;p20"/>
          <p:cNvSpPr txBox="1"/>
          <p:nvPr/>
        </p:nvSpPr>
        <p:spPr>
          <a:xfrm>
            <a:off x="914300" y="1187575"/>
            <a:ext cx="6394200" cy="923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t>Correlation Matrix: A correlation matrix is a tabular representation of the correlation coefficients between variables in a dataset.</a:t>
            </a:r>
            <a:endParaRPr sz="1600"/>
          </a:p>
          <a:p>
            <a:pPr marL="0" lvl="0" indent="0" algn="just" rtl="0">
              <a:spcBef>
                <a:spcPts val="0"/>
              </a:spcBef>
              <a:spcAft>
                <a:spcPts val="0"/>
              </a:spcAft>
              <a:buNone/>
            </a:pPr>
            <a:endParaRPr sz="1600"/>
          </a:p>
        </p:txBody>
      </p:sp>
      <p:pic>
        <p:nvPicPr>
          <p:cNvPr id="116" name="Google Shape;116;p20"/>
          <p:cNvPicPr preferRelativeResize="0"/>
          <p:nvPr/>
        </p:nvPicPr>
        <p:blipFill rotWithShape="1">
          <a:blip r:embed="rId3">
            <a:alphaModFix/>
          </a:blip>
          <a:srcRect t="4761"/>
          <a:stretch/>
        </p:blipFill>
        <p:spPr>
          <a:xfrm>
            <a:off x="1500400" y="1827050"/>
            <a:ext cx="5222000" cy="320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201400" y="160562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a:t>Model Building</a:t>
            </a:r>
            <a:endParaRPr sz="3600"/>
          </a:p>
          <a:p>
            <a:pPr marL="0" lvl="0" indent="0" algn="ctr" rtl="0">
              <a:spcBef>
                <a:spcPts val="0"/>
              </a:spcBef>
              <a:spcAft>
                <a:spcPts val="0"/>
              </a:spcAft>
              <a:buNone/>
            </a:pPr>
            <a:r>
              <a:rPr lang="en" sz="3600"/>
              <a:t>And Evaluation</a:t>
            </a:r>
            <a:endParaRPr sz="3600"/>
          </a:p>
        </p:txBody>
      </p:sp>
      <p:sp>
        <p:nvSpPr>
          <p:cNvPr id="122" name="Google Shape;122;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55600" algn="l" rtl="0">
              <a:spcBef>
                <a:spcPts val="0"/>
              </a:spcBef>
              <a:spcAft>
                <a:spcPts val="0"/>
              </a:spcAft>
              <a:buSzPts val="2000"/>
              <a:buChar char="●"/>
            </a:pPr>
            <a:r>
              <a:rPr lang="en" sz="2000" b="1"/>
              <a:t>Logistic Regression</a:t>
            </a:r>
            <a:endParaRPr sz="2000" b="1"/>
          </a:p>
          <a:p>
            <a:pPr marL="457200" lvl="0" indent="-355600" algn="l" rtl="0">
              <a:spcBef>
                <a:spcPts val="0"/>
              </a:spcBef>
              <a:spcAft>
                <a:spcPts val="0"/>
              </a:spcAft>
              <a:buSzPts val="2000"/>
              <a:buChar char="●"/>
            </a:pPr>
            <a:r>
              <a:rPr lang="en" sz="2000" b="1"/>
              <a:t>Support Vector Machine</a:t>
            </a:r>
            <a:endParaRPr sz="2000" b="1"/>
          </a:p>
          <a:p>
            <a:pPr marL="457200" lvl="0" indent="-355600" algn="l" rtl="0">
              <a:spcBef>
                <a:spcPts val="0"/>
              </a:spcBef>
              <a:spcAft>
                <a:spcPts val="0"/>
              </a:spcAft>
              <a:buSzPts val="2000"/>
              <a:buChar char="●"/>
            </a:pPr>
            <a:r>
              <a:rPr lang="en" sz="2000" b="1"/>
              <a:t>Random Forest</a:t>
            </a:r>
            <a:endParaRPr sz="2000" b="1"/>
          </a:p>
          <a:p>
            <a:pPr marL="457200" lvl="0" indent="-355600" algn="l" rtl="0">
              <a:spcBef>
                <a:spcPts val="0"/>
              </a:spcBef>
              <a:spcAft>
                <a:spcPts val="0"/>
              </a:spcAft>
              <a:buSzPts val="2000"/>
              <a:buChar char="●"/>
            </a:pPr>
            <a:r>
              <a:rPr lang="en" sz="2000" b="1"/>
              <a:t>GridSearch CV</a:t>
            </a:r>
            <a:endParaRPr sz="2000" b="1"/>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432</Words>
  <Application>Microsoft Office PowerPoint</Application>
  <PresentationFormat>On-screen Show (16:9)</PresentationFormat>
  <Paragraphs>70</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PT Sans Narrow</vt:lpstr>
      <vt:lpstr>Open Sans</vt:lpstr>
      <vt:lpstr>Tropic</vt:lpstr>
      <vt:lpstr>Predict If a Customer is Likely To Buy Travel Insurance</vt:lpstr>
      <vt:lpstr> Travelling is an experience full of fun and adventure.   While everyone wants to spend their vacations exploring new places and trying local delicacies, mishaps might always creep in! How can one stay protected against them?   Here is where travel insurance comes in! From accidents to medical emergencies, travel insurance assists clients in all these scenarios and more.   This ensures that clients can leave the worrying to the insurance company and experience their vacation to the fullest </vt:lpstr>
      <vt:lpstr>Objective</vt:lpstr>
      <vt:lpstr>Technology Used</vt:lpstr>
      <vt:lpstr>Data Collection and Preprocessing</vt:lpstr>
      <vt:lpstr>Data Collection and Preprocessing</vt:lpstr>
      <vt:lpstr>Data Collection and Preprocessing</vt:lpstr>
      <vt:lpstr>Data Collection and Preprocessing</vt:lpstr>
      <vt:lpstr>Model Building And Evaluation</vt:lpstr>
      <vt:lpstr>Model Building And Evaluation</vt:lpstr>
      <vt:lpstr>Model Building And Evaluation</vt:lpstr>
      <vt:lpstr>Model Building And Evaluation</vt:lpstr>
      <vt:lpstr>Model Building And Evaluation</vt:lpstr>
      <vt:lpstr> Conclusion  Among the three classifiers i.e. logistic regression, support vector machine and random forest the maximum accuracy is of random forest model (83%).   Hence the best model for classification for given dataset is Random Forest.      </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If a Customer is Likely To Buy Travel Insurance</dc:title>
  <cp:lastModifiedBy>DBDA d.</cp:lastModifiedBy>
  <cp:revision>1</cp:revision>
  <dcterms:modified xsi:type="dcterms:W3CDTF">2024-02-21T12:06:59Z</dcterms:modified>
</cp:coreProperties>
</file>