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67F05A-A882-4792-AF3E-24FFAECDB030}">
  <a:tblStyle styleId="{9867F05A-A882-4792-AF3E-24FFAECDB0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65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735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6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3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1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68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1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507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1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2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3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80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0890695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228600" y="457200"/>
            <a:ext cx="8686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2380"/>
              <a:buFont typeface="Arial"/>
              <a:buNone/>
            </a:pPr>
            <a:endParaRPr sz="238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lang="en-US" sz="238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		</a:t>
            </a:r>
            <a:r>
              <a:rPr lang="en-US" sz="2380" dirty="0">
                <a:solidFill>
                  <a:schemeClr val="dk1"/>
                </a:solidFill>
              </a:rPr>
              <a:t>           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Name-Swapnil Khot</a:t>
            </a:r>
            <a:endParaRPr dirty="0"/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		   Roll Number- 1803047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 dirty="0">
                <a:solidFill>
                  <a:schemeClr val="dk1"/>
                </a:solidFill>
              </a:rPr>
              <a:t>				           </a:t>
            </a:r>
            <a:r>
              <a:rPr lang="en-I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Department-CSE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							</a:t>
            </a:r>
            <a:b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175666159"/>
              </p:ext>
            </p:extLst>
          </p:nvPr>
        </p:nvGraphicFramePr>
        <p:xfrm>
          <a:off x="1941870" y="1887793"/>
          <a:ext cx="5771535" cy="1677934"/>
        </p:xfrm>
        <a:graphic>
          <a:graphicData uri="http://schemas.openxmlformats.org/drawingml/2006/table">
            <a:tbl>
              <a:tblPr>
                <a:noFill/>
                <a:tableStyleId>{9867F05A-A882-4792-AF3E-24FFAECDB030}</a:tableStyleId>
              </a:tblPr>
              <a:tblGrid>
                <a:gridCol w="577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476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80"/>
                        <a:buFont typeface="Arial"/>
                        <a:buNone/>
                      </a:pPr>
                      <a:endParaRPr lang="en-US"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476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80"/>
                        <a:buFont typeface="Arial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ISE</a:t>
                      </a:r>
                      <a:endParaRPr lang="en-US" sz="2800" dirty="0"/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476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80"/>
                        <a:buFont typeface="Arial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Methodology</a:t>
                      </a:r>
                      <a:endParaRPr lang="en-US" sz="2800" dirty="0"/>
                    </a:p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476"/>
                        </a:spcBef>
                        <a:spcAft>
                          <a:spcPts val="0"/>
                        </a:spcAft>
                        <a:buClr>
                          <a:srgbClr val="888888"/>
                        </a:buClr>
                        <a:buSzPts val="2380"/>
                        <a:buFont typeface="Arial"/>
                        <a:buNone/>
                      </a:pP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Title- State of the art in hard turning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 :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a) Onam Bharti : </a:t>
            </a:r>
            <a:r>
              <a:rPr lang="sv-SE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 Tech (CE).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Mrs. Monika Malhotra : Assistant Professor World Collage of Technology and Manag</a:t>
            </a:r>
            <a:r>
              <a:rPr lang="en-US" sz="2400" dirty="0"/>
              <a:t>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 , Farukh Nagar </a:t>
            </a:r>
            <a:r>
              <a:rPr lang="en-US" sz="2400" dirty="0"/>
              <a:t>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urgaon Haryna 122506</a:t>
            </a:r>
            <a:endParaRPr sz="24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: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International Journal of Computer Science and Information Technology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Volume 5, Issue 6, June 2016, Pages 1-9.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Impact Factor: </a:t>
            </a:r>
            <a:r>
              <a:rPr lang="en-US" sz="2400" b="1" dirty="0"/>
              <a:t>5.258.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Received Date- 6 June 2011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Accepted Date- 25 August 2011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idx="1"/>
          </p:nvPr>
        </p:nvSpPr>
        <p:spPr>
          <a:xfrm>
            <a:off x="1045029" y="331236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pages- </a:t>
            </a:r>
            <a:r>
              <a:rPr lang="en-US" sz="2380" dirty="0"/>
              <a:t>9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references cited 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380" dirty="0"/>
              <a:t>15</a:t>
            </a:r>
            <a:endParaRPr dirty="0"/>
          </a:p>
          <a:p>
            <a:pPr marL="0" marR="0" lvl="0" indent="-15113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Details of sub headings- </a:t>
            </a:r>
            <a:endParaRPr dirty="0"/>
          </a:p>
          <a:p>
            <a:pPr marL="457200" marR="0" lvl="0" indent="-45720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dirty="0"/>
          </a:p>
          <a:p>
            <a:pPr marL="857250" marR="0" lvl="1" indent="-457200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1.1 Natural Language Processing(NLP).</a:t>
            </a:r>
            <a:endParaRPr dirty="0"/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2. Literature Review</a:t>
            </a:r>
            <a:endParaRPr dirty="0"/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2.1 Tasks in NLP</a:t>
            </a:r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2.2Automatic Summarization</a:t>
            </a:r>
            <a:endParaRPr dirty="0"/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2.3 Coreference resolution</a:t>
            </a:r>
            <a:endParaRPr dirty="0"/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2.4 Discourse analysis</a:t>
            </a:r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2.5 </a:t>
            </a:r>
            <a:r>
              <a:rPr lang="en-US" sz="2210" dirty="0"/>
              <a:t>Machine Translation</a:t>
            </a:r>
            <a:endParaRPr lang="en-US" sz="22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2.6 </a:t>
            </a:r>
            <a:r>
              <a:rPr lang="en-US" sz="2210" dirty="0"/>
              <a:t>Morphological Segmentation</a:t>
            </a:r>
            <a:endParaRPr lang="en-US" sz="22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3. Conclusion</a:t>
            </a:r>
            <a:endParaRPr dirty="0"/>
          </a:p>
          <a:p>
            <a:pPr marL="406400" marR="0" lvl="1" indent="-347663" algn="just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 sz="22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4. References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04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idx="1"/>
          </p:nvPr>
        </p:nvSpPr>
        <p:spPr>
          <a:xfrm>
            <a:off x="731520" y="633984"/>
            <a:ext cx="7632192" cy="587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61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oto Sans Symbols"/>
              <a:buChar char="➢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of Figures</a:t>
            </a:r>
            <a:endParaRPr sz="4400" dirty="0"/>
          </a:p>
          <a:p>
            <a:pPr marL="342900" marR="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System Architectures.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55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216F2-CB66-4957-A2C0-DCA68903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662112"/>
            <a:ext cx="6046858" cy="39705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idx="1"/>
          </p:nvPr>
        </p:nvSpPr>
        <p:spPr>
          <a:xfrm>
            <a:off x="731520" y="633984"/>
            <a:ext cx="7632192" cy="587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61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oto Sans Symbols"/>
              <a:buChar char="➢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of Figures</a:t>
            </a:r>
            <a:endParaRPr sz="4400" dirty="0"/>
          </a:p>
          <a:p>
            <a:pPr marL="342900" marR="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dirty="0"/>
              <a:t>Classification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55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77BDE-E498-499B-9038-2D078A1F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12" y="1838896"/>
            <a:ext cx="6091058" cy="34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1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139959" y="105747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gap / future directions for research reported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idx="1"/>
          </p:nvPr>
        </p:nvSpPr>
        <p:spPr>
          <a:xfrm>
            <a:off x="685800" y="2141375"/>
            <a:ext cx="8458200" cy="499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tweets with English language can be analyzed and </a:t>
            </a:r>
            <a:r>
              <a:rPr lang="en-US" dirty="0"/>
              <a:t>sentiments can be calculated.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No work for other languages.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for stop words is also not available for other languages. 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we have different data-set patterns for different approach.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Hence dataset has to be in particular format.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048139" y="255976"/>
            <a:ext cx="8534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en-US" sz="32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Observation and Comments</a:t>
            </a:r>
            <a:endParaRPr sz="324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 have referred </a:t>
            </a:r>
            <a:r>
              <a:rPr lang="en-US" sz="2400" dirty="0"/>
              <a:t>15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classical papers in the field of </a:t>
            </a:r>
            <a:r>
              <a:rPr lang="en-US" sz="2400" dirty="0"/>
              <a:t>Sentiment Analysis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dirty="0"/>
              <a:t>had explained about different approaches for project.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references includes Data Mining and NLP concepts and how the can be used in project, and yes author has precisely summarized both of this points .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Arrangement of data with proper figure at required places is done. 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Explanation of Algorithm which is most important part is done well.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dirty="0"/>
              <a:t>chosen this research paper as it provides me with required material for dataset, NLP concepts along with proper approach for my project 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947835" y="825144"/>
            <a:ext cx="84582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Plan of Research Topic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xfrm>
            <a:off x="833535" y="1464906"/>
            <a:ext cx="8067869" cy="617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Probable Title –Sentiment Analysis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Probable objectives – </a:t>
            </a:r>
            <a:endParaRPr dirty="0"/>
          </a:p>
          <a:p>
            <a:pPr marL="804864" marR="0" lvl="0" indent="-45720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+mj-lt"/>
              <a:buAutoNum type="arabicPeriod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study the tweets of particular person and understanding the emotions that the person wants to express with his tweets.</a:t>
            </a:r>
          </a:p>
          <a:p>
            <a:pPr marL="804864" marR="0" lvl="0" indent="-45720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+mj-lt"/>
              <a:buAutoNum type="arabicPeriod"/>
            </a:pPr>
            <a:r>
              <a:rPr lang="en-US" sz="2220" dirty="0"/>
              <a:t>With this we are able to understand the persons mindset for particular incident on which he has posted his tweets.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</TotalTime>
  <Words>459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Noto Sans Symbols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Research gap / future directions for research reported  </vt:lpstr>
      <vt:lpstr>My Observation and Comments</vt:lpstr>
      <vt:lpstr>My Plan of Research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</dc:creator>
  <cp:lastModifiedBy>Swapnil khot</cp:lastModifiedBy>
  <cp:revision>9</cp:revision>
  <dcterms:modified xsi:type="dcterms:W3CDTF">2021-04-24T06:20:06Z</dcterms:modified>
</cp:coreProperties>
</file>