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B395E-F598-A033-E4CC-37CA72B8A645}" v="475" dt="2024-10-14T15:53:09.693"/>
    <p1510:client id="{D259D453-5CCF-6B9F-0179-F3FF6E200ADA}" v="371" dt="2024-10-14T14:42:25.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October 14,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4511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October 14,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09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October 14,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106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October 14,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1546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October 14,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672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October 14,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57363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October 14,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5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October 14,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660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October 14,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822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October 14,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8362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October 14,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0129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October 14,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4988945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pii/S187705092030792" TargetMode="External"/><Relationship Id="rId2" Type="http://schemas.openxmlformats.org/officeDocument/2006/relationships/hyperlink" Target="https://ieeexplore.ieee.org/document/8663035" TargetMode="External"/><Relationship Id="rId1" Type="http://schemas.openxmlformats.org/officeDocument/2006/relationships/slideLayout" Target="../slideLayouts/slideLayout2.xml"/><Relationship Id="rId4" Type="http://schemas.openxmlformats.org/officeDocument/2006/relationships/hyperlink" Target="https://www.scirp.org/reference/referencespapers?referenceid=28622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k.finance.yahoo.com/quote/GBPUSD%3DX/history/?period1=1483228800&amp;period2=1728572032&amp;guccounter=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60" y="979714"/>
            <a:ext cx="7626799" cy="2210296"/>
          </a:xfrm>
        </p:spPr>
        <p:txBody>
          <a:bodyPr>
            <a:normAutofit/>
          </a:bodyPr>
          <a:lstStyle/>
          <a:p>
            <a:r>
              <a:rPr lang="en-US" b="1" dirty="0">
                <a:solidFill>
                  <a:srgbClr val="2C2830"/>
                </a:solidFill>
                <a:ea typeface="Batang"/>
              </a:rPr>
              <a:t>Stock Price Prediction Using LSTM, ARIMA, and Prophet Models. </a:t>
            </a:r>
            <a:endParaRPr lang="en-US" dirty="0">
              <a:ea typeface="Batang"/>
            </a:endParaRPr>
          </a:p>
        </p:txBody>
      </p:sp>
      <p:sp>
        <p:nvSpPr>
          <p:cNvPr id="3" name="Subtitle 2"/>
          <p:cNvSpPr>
            <a:spLocks noGrp="1"/>
          </p:cNvSpPr>
          <p:nvPr>
            <p:ph type="subTitle" idx="1"/>
          </p:nvPr>
        </p:nvSpPr>
        <p:spPr>
          <a:xfrm>
            <a:off x="899840" y="3433002"/>
            <a:ext cx="5490887" cy="2274460"/>
          </a:xfrm>
        </p:spPr>
        <p:txBody>
          <a:bodyPr vert="horz" lIns="91440" tIns="45720" rIns="91440" bIns="45720" rtlCol="0" anchor="t">
            <a:normAutofit/>
          </a:bodyPr>
          <a:lstStyle/>
          <a:p>
            <a:r>
              <a:rPr lang="en-US" b="1">
                <a:ea typeface="Batang"/>
              </a:rPr>
              <a:t>Name : Swapnil </a:t>
            </a:r>
            <a:br>
              <a:rPr lang="en-US" b="1" dirty="0">
                <a:ea typeface="Batang"/>
              </a:rPr>
            </a:br>
            <a:r>
              <a:rPr lang="en-US" b="1" dirty="0">
                <a:ea typeface="Batang"/>
              </a:rPr>
              <a:t>ID:</a:t>
            </a:r>
            <a:endParaRPr lang="en-US" b="1" dirty="0"/>
          </a:p>
        </p:txBody>
      </p:sp>
      <p:pic>
        <p:nvPicPr>
          <p:cNvPr id="4" name="Picture 3" descr="Office building overlayed with stock market graphs">
            <a:extLst>
              <a:ext uri="{FF2B5EF4-FFF2-40B4-BE49-F238E27FC236}">
                <a16:creationId xmlns:a16="http://schemas.microsoft.com/office/drawing/2014/main" id="{060EB239-7EEC-4197-BE37-276068EB39DE}"/>
              </a:ext>
            </a:extLst>
          </p:cNvPr>
          <p:cNvPicPr>
            <a:picLocks noChangeAspect="1"/>
          </p:cNvPicPr>
          <p:nvPr/>
        </p:nvPicPr>
        <p:blipFill>
          <a:blip r:embed="rId2"/>
          <a:srcRect l="47311" r="8507"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73615D-2226-2447-3719-7C60EE59C3EC}"/>
              </a:ext>
            </a:extLst>
          </p:cNvPr>
          <p:cNvSpPr>
            <a:spLocks noGrp="1"/>
          </p:cNvSpPr>
          <p:nvPr>
            <p:ph type="title"/>
          </p:nvPr>
        </p:nvSpPr>
        <p:spPr>
          <a:xfrm>
            <a:off x="1232700" y="1"/>
            <a:ext cx="10267803" cy="1176013"/>
          </a:xfrm>
        </p:spPr>
        <p:txBody>
          <a:bodyPr vert="horz" lIns="91440" tIns="45720" rIns="91440" bIns="45720" rtlCol="0" anchor="ctr">
            <a:noAutofit/>
          </a:bodyPr>
          <a:lstStyle/>
          <a:p>
            <a:r>
              <a:rPr lang="en-US" sz="1100" b="1" dirty="0">
                <a:ea typeface="Batang"/>
              </a:rPr>
              <a:t>  Stock Price Prediction Using LSTM, </a:t>
            </a:r>
            <a:r>
              <a:rPr lang="en-US" sz="1100" b="1" dirty="0" err="1">
                <a:ea typeface="Batang"/>
              </a:rPr>
              <a:t>ARIMa</a:t>
            </a:r>
            <a:r>
              <a:rPr lang="en-US" sz="1100" b="1" dirty="0">
                <a:ea typeface="Batang"/>
              </a:rPr>
              <a:t>, and Prophet Models</a:t>
            </a:r>
          </a:p>
          <a:p>
            <a:endParaRPr lang="en-US" dirty="0"/>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9C7472-BF01-D565-0BD1-D6103ADD2A5A}"/>
              </a:ext>
            </a:extLst>
          </p:cNvPr>
          <p:cNvSpPr>
            <a:spLocks noGrp="1"/>
          </p:cNvSpPr>
          <p:nvPr>
            <p:ph idx="1"/>
          </p:nvPr>
        </p:nvSpPr>
        <p:spPr>
          <a:xfrm>
            <a:off x="103528" y="1084158"/>
            <a:ext cx="12091954" cy="5777760"/>
          </a:xfrm>
        </p:spPr>
        <p:txBody>
          <a:bodyPr vert="horz" lIns="91440" tIns="45720" rIns="91440" bIns="45720" rtlCol="0" anchor="ctr">
            <a:normAutofit/>
          </a:bodyPr>
          <a:lstStyle/>
          <a:p>
            <a:pPr marL="285750" indent="-285750">
              <a:lnSpc>
                <a:spcPct val="90000"/>
              </a:lnSpc>
              <a:buFont typeface="Arial,Sans-Serif" panose="020B0604020202020204" pitchFamily="34" charset="0"/>
            </a:pPr>
            <a:r>
              <a:rPr lang="en-US" sz="1200" b="1" u="sng" dirty="0">
                <a:ea typeface="Batang"/>
              </a:rPr>
              <a:t>A Research question :</a:t>
            </a:r>
            <a:endParaRPr lang="en-US" sz="1200" dirty="0">
              <a:ea typeface="Batang"/>
            </a:endParaRPr>
          </a:p>
          <a:p>
            <a:pPr marL="285750" indent="-285750">
              <a:lnSpc>
                <a:spcPct val="90000"/>
              </a:lnSpc>
              <a:buFont typeface="Arial,Sans-Serif" panose="020B0604020202020204" pitchFamily="34" charset="0"/>
            </a:pPr>
            <a:r>
              <a:rPr lang="en-US" sz="1200" dirty="0">
                <a:ea typeface="Batang"/>
              </a:rPr>
              <a:t>How can we predict future stock prices for Apple, Amazon, Google, and Microsoft using historical data from Yahoo Finance, and which model LSTM, ARIMA, or Prophet delivers the most accurate and reliable results? </a:t>
            </a:r>
          </a:p>
          <a:p>
            <a:pPr marL="285750" indent="-285750">
              <a:lnSpc>
                <a:spcPct val="90000"/>
              </a:lnSpc>
              <a:buFont typeface="Arial,Sans-Serif" panose="020B0604020202020204" pitchFamily="34" charset="0"/>
            </a:pPr>
            <a:r>
              <a:rPr lang="en-US" sz="1200" b="1" u="sng" dirty="0">
                <a:ea typeface="Batang"/>
              </a:rPr>
              <a:t>Short Summary of Project Topic &amp; Background: </a:t>
            </a:r>
            <a:endParaRPr lang="en-US" sz="1200" dirty="0">
              <a:ea typeface="Batang"/>
            </a:endParaRPr>
          </a:p>
          <a:p>
            <a:pPr marL="285750" indent="-285750">
              <a:lnSpc>
                <a:spcPct val="90000"/>
              </a:lnSpc>
              <a:buFont typeface="Arial,Sans-Serif" panose="020B0604020202020204" pitchFamily="34" charset="0"/>
            </a:pPr>
            <a:r>
              <a:rPr lang="en-US" sz="1200" dirty="0">
                <a:ea typeface="Batang"/>
              </a:rPr>
              <a:t>Predicting stock prices is crucial for investors looking to make informed decisions. With access to historical stock data from Yahoo Finance, we can develop models to forecast future price trends for some of the world’s largest companies, including Apple (AAPL), Amazon (AMZN), Google (GOOGL), and Microsoft (MSFT). </a:t>
            </a:r>
          </a:p>
          <a:p>
            <a:pPr marL="285750" indent="-285750">
              <a:lnSpc>
                <a:spcPct val="90000"/>
              </a:lnSpc>
              <a:buFont typeface="Arial,Sans-Serif" panose="020B0604020202020204" pitchFamily="34" charset="0"/>
            </a:pPr>
            <a:r>
              <a:rPr lang="en-US" sz="1200" dirty="0">
                <a:ea typeface="Batang"/>
              </a:rPr>
              <a:t>In this project, I will use three different models to predict stock prices:</a:t>
            </a:r>
            <a:r>
              <a:rPr lang="en-US" sz="1200" b="1" dirty="0">
                <a:ea typeface="Batang"/>
              </a:rPr>
              <a:t> LSTM</a:t>
            </a:r>
            <a:r>
              <a:rPr lang="en-US" sz="1200" dirty="0">
                <a:ea typeface="Batang"/>
              </a:rPr>
              <a:t>(</a:t>
            </a:r>
            <a:r>
              <a:rPr lang="en-US" sz="1200" err="1">
                <a:ea typeface="Batang"/>
              </a:rPr>
              <a:t>LongShort</a:t>
            </a:r>
            <a:r>
              <a:rPr lang="en-US" sz="1200" dirty="0">
                <a:ea typeface="Batang"/>
              </a:rPr>
              <a:t>-Term Memory).</a:t>
            </a:r>
            <a:r>
              <a:rPr lang="en-US" sz="1200" b="1" dirty="0">
                <a:ea typeface="Batang"/>
              </a:rPr>
              <a:t> ARIMA</a:t>
            </a:r>
            <a:r>
              <a:rPr lang="en-US" sz="1200" dirty="0">
                <a:ea typeface="Batang"/>
              </a:rPr>
              <a:t>(</a:t>
            </a:r>
            <a:r>
              <a:rPr lang="en-US" sz="1200" err="1">
                <a:ea typeface="Batang"/>
              </a:rPr>
              <a:t>AutoRegressive</a:t>
            </a:r>
            <a:r>
              <a:rPr lang="en-US" sz="1200" dirty="0">
                <a:ea typeface="Batang"/>
              </a:rPr>
              <a:t> Integrated Moving Average) ,</a:t>
            </a:r>
            <a:r>
              <a:rPr lang="en-US" sz="1200" b="1" dirty="0">
                <a:ea typeface="Batang"/>
              </a:rPr>
              <a:t>Prophet</a:t>
            </a:r>
            <a:r>
              <a:rPr lang="en-US" sz="1200" dirty="0">
                <a:ea typeface="Batang"/>
              </a:rPr>
              <a:t> , By applying these models to stock data obtained from Yahoo Finance, I aim to determine which model provides the most accurate predictions and identify the factors that influence stock price movements</a:t>
            </a:r>
          </a:p>
          <a:p>
            <a:pPr marL="285750" indent="-285750">
              <a:lnSpc>
                <a:spcPct val="90000"/>
              </a:lnSpc>
              <a:buFont typeface="Arial,Sans-Serif" panose="020B0604020202020204" pitchFamily="34" charset="0"/>
            </a:pPr>
            <a:r>
              <a:rPr lang="en-US" sz="1200" b="1" u="sng" dirty="0">
                <a:ea typeface="Batang"/>
              </a:rPr>
              <a:t>Project Objectives </a:t>
            </a:r>
            <a:endParaRPr lang="en-US" sz="1200" dirty="0">
              <a:ea typeface="Batang"/>
            </a:endParaRPr>
          </a:p>
          <a:p>
            <a:pPr marL="285750" indent="-285750">
              <a:lnSpc>
                <a:spcPct val="90000"/>
              </a:lnSpc>
              <a:buFont typeface="Arial,Sans-Serif" panose="020B0604020202020204" pitchFamily="34" charset="0"/>
            </a:pPr>
            <a:r>
              <a:rPr lang="en-US" sz="1200" dirty="0">
                <a:ea typeface="Batang"/>
              </a:rPr>
              <a:t>Collect and Prepare Data: Gather historical stock data for Apple, Amazon, Google, and Microsoft from Yahoo Finance, and clean it for analysis.  </a:t>
            </a:r>
          </a:p>
          <a:p>
            <a:pPr marL="285750" indent="-285750">
              <a:lnSpc>
                <a:spcPct val="90000"/>
              </a:lnSpc>
              <a:buFont typeface="Arial,Sans-Serif" panose="020B0604020202020204" pitchFamily="34" charset="0"/>
            </a:pPr>
            <a:r>
              <a:rPr lang="en-US" sz="1200" dirty="0">
                <a:ea typeface="Batang"/>
              </a:rPr>
              <a:t>Develop Predictive Models: Build and train LSTM, ARIMA, and Prophet models to forecast future stock prices. </a:t>
            </a:r>
          </a:p>
          <a:p>
            <a:pPr marL="285750" indent="-285750">
              <a:lnSpc>
                <a:spcPct val="90000"/>
              </a:lnSpc>
              <a:buFont typeface="Arial,Sans-Serif" panose="020B0604020202020204" pitchFamily="34" charset="0"/>
            </a:pPr>
            <a:r>
              <a:rPr lang="en-US" sz="1200" dirty="0">
                <a:ea typeface="Batang"/>
              </a:rPr>
              <a:t>Analyze Key Market Factors: Identify important factors, such as price trends and trading volumes, that influence stock price movements. </a:t>
            </a:r>
          </a:p>
          <a:p>
            <a:pPr marL="285750" indent="-285750">
              <a:lnSpc>
                <a:spcPct val="90000"/>
              </a:lnSpc>
              <a:buFont typeface="Arial,Sans-Serif" panose="020B0604020202020204" pitchFamily="34" charset="0"/>
            </a:pPr>
            <a:r>
              <a:rPr lang="en-US" sz="1200" dirty="0">
                <a:ea typeface="Batang"/>
              </a:rPr>
              <a:t>Compare Model Accuracy: Evaluate and compare the performance of the models using error metrics like RMSE and MAE. </a:t>
            </a:r>
          </a:p>
          <a:p>
            <a:pPr marL="285750" indent="-285750">
              <a:lnSpc>
                <a:spcPct val="90000"/>
              </a:lnSpc>
              <a:buFont typeface="Arial,Sans-Serif" panose="020B0604020202020204" pitchFamily="34" charset="0"/>
            </a:pPr>
            <a:r>
              <a:rPr lang="en-US" sz="1200" dirty="0">
                <a:ea typeface="Batang"/>
              </a:rPr>
              <a:t>Provide Insights: Offer insights and recommendations based on the model results to improve stock price prediction accuracy.</a:t>
            </a:r>
          </a:p>
          <a:p>
            <a:pPr marL="285750" indent="-285750">
              <a:lnSpc>
                <a:spcPct val="90000"/>
              </a:lnSpc>
              <a:buFont typeface="Arial,Sans-Serif" panose="020B0604020202020204" pitchFamily="34" charset="0"/>
            </a:pPr>
            <a:r>
              <a:rPr lang="en-US" sz="1200" b="1" u="sng" dirty="0">
                <a:ea typeface="Batang"/>
              </a:rPr>
              <a:t>Reference list:</a:t>
            </a:r>
            <a:endParaRPr lang="en-US" sz="1200" dirty="0">
              <a:ea typeface="Batang"/>
            </a:endParaRPr>
          </a:p>
          <a:p>
            <a:pPr>
              <a:lnSpc>
                <a:spcPct val="90000"/>
              </a:lnSpc>
              <a:buFont typeface="Arial,Sans-Serif" panose="020B0604020202020204" pitchFamily="34" charset="0"/>
            </a:pPr>
            <a:r>
              <a:rPr lang="en-US" sz="1200" dirty="0">
                <a:ea typeface="Batang"/>
              </a:rPr>
              <a:t>.</a:t>
            </a:r>
            <a:r>
              <a:rPr lang="en-US" sz="1200" err="1">
                <a:ea typeface="Batang"/>
              </a:rPr>
              <a:t>Jagwani</a:t>
            </a:r>
            <a:r>
              <a:rPr lang="en-US" sz="1200" dirty="0">
                <a:ea typeface="Batang"/>
              </a:rPr>
              <a:t>, J., Gupta, M., Sachdeva, H., &amp; Singhal, A. (2018). Stock Price Forecasting Using Data from Yahoo Finance and </a:t>
            </a:r>
            <a:r>
              <a:rPr lang="en-US" sz="1200" err="1">
                <a:ea typeface="Batang"/>
              </a:rPr>
              <a:t>Analysing</a:t>
            </a:r>
            <a:r>
              <a:rPr lang="en-US" sz="1200" dirty="0">
                <a:ea typeface="Batang"/>
              </a:rPr>
              <a:t> Seasonal and Nonseasonal Trends. </a:t>
            </a:r>
            <a:r>
              <a:rPr lang="en-US" sz="1200" i="1" dirty="0">
                <a:ea typeface="Batang"/>
              </a:rPr>
              <a:t>2018 Second International Conference on Inventive Communication and Computational Technologies (ICICCT)</a:t>
            </a:r>
            <a:r>
              <a:rPr lang="en-US" sz="1200" dirty="0">
                <a:ea typeface="Batang"/>
              </a:rPr>
              <a:t>. IEEE. </a:t>
            </a:r>
            <a:r>
              <a:rPr lang="en-US" sz="1200" dirty="0">
                <a:ea typeface="Batang"/>
                <a:hlinkClick r:id="rId2"/>
              </a:rPr>
              <a:t>https://ieeexplore.ieee.org/document/8663035</a:t>
            </a:r>
            <a:endParaRPr lang="en-US" sz="1200" dirty="0">
              <a:ea typeface="Batang"/>
            </a:endParaRPr>
          </a:p>
          <a:p>
            <a:pPr>
              <a:lnSpc>
                <a:spcPct val="90000"/>
              </a:lnSpc>
              <a:buFont typeface="Arial,Sans-Serif" panose="020B0604020202020204" pitchFamily="34" charset="0"/>
            </a:pPr>
            <a:r>
              <a:rPr lang="en-US" sz="1200" err="1">
                <a:ea typeface="Batang"/>
              </a:rPr>
              <a:t>Vijh</a:t>
            </a:r>
            <a:r>
              <a:rPr lang="en-US" sz="1200" dirty="0">
                <a:ea typeface="Batang"/>
              </a:rPr>
              <a:t>, M., Chandola, D., </a:t>
            </a:r>
            <a:r>
              <a:rPr lang="en-US" sz="1200" err="1">
                <a:ea typeface="Batang"/>
              </a:rPr>
              <a:t>Tikkiwal</a:t>
            </a:r>
            <a:r>
              <a:rPr lang="en-US" sz="1200" dirty="0">
                <a:ea typeface="Batang"/>
              </a:rPr>
              <a:t>, V. A., &amp; Kumar, A. (2020). Stock Closing Price Prediction using Machine Learning Techniques. </a:t>
            </a:r>
            <a:r>
              <a:rPr lang="en-US" sz="1200" i="1" dirty="0">
                <a:ea typeface="Batang"/>
              </a:rPr>
              <a:t>Procedia Computer Science</a:t>
            </a:r>
            <a:r>
              <a:rPr lang="en-US" sz="1200" dirty="0">
                <a:ea typeface="Batang"/>
              </a:rPr>
              <a:t>, 167, 599-606</a:t>
            </a:r>
            <a:r>
              <a:rPr lang="en-US" sz="1200" dirty="0">
                <a:ea typeface="Batang"/>
                <a:hlinkClick r:id="rId3"/>
              </a:rPr>
              <a:t> https://www.sciencedirect.com/science/article/pii/S1877050920307924</a:t>
            </a:r>
            <a:endParaRPr lang="en-US" sz="1200">
              <a:latin typeface="Bembo"/>
              <a:ea typeface="Batang"/>
              <a:cs typeface="Calibri"/>
            </a:endParaRPr>
          </a:p>
          <a:p>
            <a:pPr>
              <a:lnSpc>
                <a:spcPct val="90000"/>
              </a:lnSpc>
              <a:buFont typeface="Arial,Sans-Serif" panose="020B0604020202020204" pitchFamily="34" charset="0"/>
            </a:pPr>
            <a:r>
              <a:rPr lang="en-US" sz="1200" err="1">
                <a:ea typeface="Batang"/>
              </a:rPr>
              <a:t>Kolasani</a:t>
            </a:r>
            <a:r>
              <a:rPr lang="en-US" sz="1200" dirty="0">
                <a:ea typeface="Batang"/>
              </a:rPr>
              <a:t>, S. V., &amp; Assaf, R. (2020). Predicting Stock Movement Using Sentiment Analysis of Twitter Feed with Neural Networks. </a:t>
            </a:r>
            <a:r>
              <a:rPr lang="en-US" sz="1200" i="1" dirty="0">
                <a:ea typeface="Batang"/>
              </a:rPr>
              <a:t>Journal of Data Analysis and Information Processing</a:t>
            </a:r>
            <a:r>
              <a:rPr lang="en-US" sz="1200" dirty="0">
                <a:ea typeface="Batang"/>
              </a:rPr>
              <a:t>,.</a:t>
            </a:r>
            <a:br>
              <a:rPr lang="en-US" sz="1200" dirty="0"/>
            </a:br>
            <a:r>
              <a:rPr lang="en-US" sz="1200" dirty="0">
                <a:ea typeface="Batang"/>
                <a:hlinkClick r:id="rId4"/>
              </a:rPr>
              <a:t>https://www.scirp.org/reference/referencespapers?referenceid=2862281</a:t>
            </a:r>
            <a:endParaRPr lang="en-US" sz="1200" dirty="0">
              <a:ea typeface="Batang"/>
            </a:endParaRPr>
          </a:p>
          <a:p>
            <a:pPr marL="0" indent="0">
              <a:lnSpc>
                <a:spcPct val="90000"/>
              </a:lnSpc>
              <a:buNone/>
            </a:pPr>
            <a:endParaRPr lang="en-US" sz="500"/>
          </a:p>
          <a:p>
            <a:pPr>
              <a:lnSpc>
                <a:spcPct val="90000"/>
              </a:lnSpc>
            </a:pPr>
            <a:endParaRPr lang="en-US" sz="500"/>
          </a:p>
          <a:p>
            <a:pPr>
              <a:lnSpc>
                <a:spcPct val="90000"/>
              </a:lnSpc>
            </a:pPr>
            <a:endParaRPr lang="en-US" sz="500"/>
          </a:p>
          <a:p>
            <a:pPr>
              <a:lnSpc>
                <a:spcPct val="90000"/>
              </a:lnSpc>
            </a:pPr>
            <a:endParaRPr lang="en-US" sz="500"/>
          </a:p>
        </p:txBody>
      </p:sp>
    </p:spTree>
    <p:extLst>
      <p:ext uri="{BB962C8B-B14F-4D97-AF65-F5344CB8AC3E}">
        <p14:creationId xmlns:p14="http://schemas.microsoft.com/office/powerpoint/2010/main" val="28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67A0-03E4-9699-ADBD-D7506FF4B131}"/>
              </a:ext>
            </a:extLst>
          </p:cNvPr>
          <p:cNvSpPr>
            <a:spLocks noGrp="1"/>
          </p:cNvSpPr>
          <p:nvPr>
            <p:ph type="title"/>
          </p:nvPr>
        </p:nvSpPr>
        <p:spPr>
          <a:xfrm>
            <a:off x="3965014" y="187412"/>
            <a:ext cx="9810604" cy="175997"/>
          </a:xfrm>
        </p:spPr>
        <p:txBody>
          <a:bodyPr>
            <a:noAutofit/>
          </a:bodyPr>
          <a:lstStyle/>
          <a:p>
            <a:r>
              <a:rPr lang="en-US" sz="1400" dirty="0">
                <a:ea typeface="Batang"/>
              </a:rPr>
              <a:t>Project Timeline</a:t>
            </a:r>
            <a:endParaRPr lang="en-US" sz="1400"/>
          </a:p>
        </p:txBody>
      </p:sp>
      <p:sp>
        <p:nvSpPr>
          <p:cNvPr id="3" name="Content Placeholder 2">
            <a:extLst>
              <a:ext uri="{FF2B5EF4-FFF2-40B4-BE49-F238E27FC236}">
                <a16:creationId xmlns:a16="http://schemas.microsoft.com/office/drawing/2014/main" id="{CF0E1D27-7D82-4EE7-34DE-D77D34B614E5}"/>
              </a:ext>
            </a:extLst>
          </p:cNvPr>
          <p:cNvSpPr>
            <a:spLocks noGrp="1"/>
          </p:cNvSpPr>
          <p:nvPr>
            <p:ph idx="1"/>
          </p:nvPr>
        </p:nvSpPr>
        <p:spPr>
          <a:xfrm>
            <a:off x="165312" y="579652"/>
            <a:ext cx="12014224" cy="6508806"/>
          </a:xfrm>
        </p:spPr>
        <p:txBody>
          <a:bodyPr vert="horz" lIns="91440" tIns="45720" rIns="91440" bIns="45720" rtlCol="0" anchor="t">
            <a:noAutofit/>
          </a:bodyPr>
          <a:lstStyle/>
          <a:p>
            <a:pPr marL="0" indent="0">
              <a:lnSpc>
                <a:spcPct val="90000"/>
              </a:lnSpc>
              <a:buNone/>
            </a:pPr>
            <a:r>
              <a:rPr lang="en-US" sz="1100" b="1" u="sng" dirty="0">
                <a:ea typeface="Batang"/>
              </a:rPr>
              <a:t>Data Collection and Preprocessing ( Oct 16 – Oct 30 ): </a:t>
            </a:r>
            <a:endParaRPr lang="en-US" sz="1100" dirty="0">
              <a:solidFill>
                <a:srgbClr val="000000"/>
              </a:solidFill>
              <a:ea typeface="Batang"/>
            </a:endParaRPr>
          </a:p>
          <a:p>
            <a:pPr>
              <a:lnSpc>
                <a:spcPct val="90000"/>
              </a:lnSpc>
              <a:buFont typeface="Arial"/>
              <a:buChar char="•"/>
            </a:pPr>
            <a:r>
              <a:rPr lang="en-US" sz="1100" dirty="0">
                <a:ea typeface="Batang"/>
              </a:rPr>
              <a:t>Collect Historical Data: Download stock data (Apple, Amazon, Google, Microsoft) from Yahoo Finance.</a:t>
            </a:r>
            <a:endParaRPr lang="en-US" sz="1100" dirty="0">
              <a:solidFill>
                <a:srgbClr val="000000"/>
              </a:solidFill>
              <a:ea typeface="Batang"/>
            </a:endParaRPr>
          </a:p>
          <a:p>
            <a:pPr>
              <a:lnSpc>
                <a:spcPct val="90000"/>
              </a:lnSpc>
              <a:buFont typeface="Arial"/>
              <a:buChar char="•"/>
            </a:pPr>
            <a:r>
              <a:rPr lang="en-US" sz="1100" dirty="0">
                <a:ea typeface="Batang"/>
              </a:rPr>
              <a:t>Data Cleaning: Handle missing values, and adjust the dataset format (time series data, OHLC, volume). Removing outliers and I will perform more extensive data preprocessing techniques </a:t>
            </a:r>
            <a:endParaRPr lang="en-US" sz="1100" dirty="0">
              <a:solidFill>
                <a:srgbClr val="000000"/>
              </a:solidFill>
              <a:ea typeface="Batang"/>
            </a:endParaRPr>
          </a:p>
          <a:p>
            <a:pPr>
              <a:lnSpc>
                <a:spcPct val="90000"/>
              </a:lnSpc>
              <a:buFont typeface="Arial"/>
              <a:buChar char="•"/>
            </a:pPr>
            <a:r>
              <a:rPr lang="en-US" sz="1100" dirty="0">
                <a:ea typeface="Batang"/>
              </a:rPr>
              <a:t>Data Visualization: Perform EDA (exploratory data analysis ) and plot the stock price trends over time for preliminary analysis using different types of charts ..</a:t>
            </a:r>
            <a:endParaRPr lang="en-US" sz="1100" dirty="0">
              <a:solidFill>
                <a:srgbClr val="000000"/>
              </a:solidFill>
              <a:ea typeface="Batang"/>
            </a:endParaRPr>
          </a:p>
          <a:p>
            <a:pPr marL="0" indent="0">
              <a:lnSpc>
                <a:spcPct val="90000"/>
              </a:lnSpc>
              <a:buNone/>
            </a:pPr>
            <a:r>
              <a:rPr lang="en-US" sz="1100" b="1" u="sng" dirty="0">
                <a:ea typeface="Batang"/>
              </a:rPr>
              <a:t>Building Baseline Models (Oct 30 – Nov 13): </a:t>
            </a:r>
            <a:endParaRPr lang="en-US" sz="1100" dirty="0">
              <a:solidFill>
                <a:srgbClr val="000000"/>
              </a:solidFill>
              <a:ea typeface="Batang"/>
            </a:endParaRPr>
          </a:p>
          <a:p>
            <a:pPr>
              <a:lnSpc>
                <a:spcPct val="90000"/>
              </a:lnSpc>
              <a:buFont typeface="Arial"/>
              <a:buChar char="•"/>
            </a:pPr>
            <a:r>
              <a:rPr lang="en-US" sz="1100" dirty="0">
                <a:ea typeface="Batang"/>
              </a:rPr>
              <a:t>LSTM Baseline Model: Set up and train a basic Long Short-Term Memory (LSTM) model using the preprocessed data., ARIMA Baseline Model: Implement the ARIMA model for each stock, adjusting parameters for a baseline. ,Prophet Baseline Model: Build a baseline using Prophet to predict future stock prices.</a:t>
            </a:r>
            <a:endParaRPr lang="en-US" sz="1100" dirty="0">
              <a:solidFill>
                <a:srgbClr val="000000"/>
              </a:solidFill>
              <a:ea typeface="Batang"/>
            </a:endParaRPr>
          </a:p>
          <a:p>
            <a:pPr>
              <a:lnSpc>
                <a:spcPct val="90000"/>
              </a:lnSpc>
              <a:buFont typeface="Arial"/>
              <a:buChar char="•"/>
            </a:pPr>
            <a:r>
              <a:rPr lang="en-US" sz="1100" dirty="0">
                <a:ea typeface="Batang"/>
              </a:rPr>
              <a:t>Evaluation Metrics: Calculate initial performance metrics (RMSE, MAE) for each model.</a:t>
            </a:r>
            <a:endParaRPr lang="en-US" sz="1100" dirty="0">
              <a:solidFill>
                <a:srgbClr val="000000"/>
              </a:solidFill>
              <a:ea typeface="Batang"/>
            </a:endParaRPr>
          </a:p>
          <a:p>
            <a:pPr>
              <a:buNone/>
            </a:pPr>
            <a:r>
              <a:rPr lang="en-US" sz="1100" b="1" u="sng" dirty="0">
                <a:ea typeface="Batang"/>
              </a:rPr>
              <a:t>Model Optimization and Hyperparameter Tuning (Nov 13 – Nov 27) :</a:t>
            </a:r>
            <a:endParaRPr lang="en-US" sz="1100" dirty="0">
              <a:solidFill>
                <a:srgbClr val="000000"/>
              </a:solidFill>
              <a:ea typeface="Batang"/>
            </a:endParaRPr>
          </a:p>
          <a:p>
            <a:pPr>
              <a:buFont typeface="Arial"/>
              <a:buChar char="•"/>
            </a:pPr>
            <a:r>
              <a:rPr lang="en-US" sz="1100" dirty="0">
                <a:ea typeface="Batang"/>
              </a:rPr>
              <a:t>LSTM Optimization: Tune hyperparameters (learning rate, dropout, number of layers/units) to improve model accuracy. ARIMA and Prophet Adjustments: Refine parameters (p, d, q for ARIMA; growth, seasonality for Prophet) for optimal performance.</a:t>
            </a:r>
            <a:endParaRPr lang="en-US" sz="1100" dirty="0">
              <a:solidFill>
                <a:srgbClr val="000000"/>
              </a:solidFill>
              <a:ea typeface="Batang"/>
            </a:endParaRPr>
          </a:p>
          <a:p>
            <a:pPr>
              <a:buFont typeface="Arial"/>
              <a:buChar char="•"/>
            </a:pPr>
            <a:r>
              <a:rPr lang="en-US" sz="1100" dirty="0">
                <a:ea typeface="Batang"/>
              </a:rPr>
              <a:t>Feature Engineering: Include additional market factors like trading volume or moving averages as inputs for models.</a:t>
            </a:r>
            <a:endParaRPr lang="en-US" sz="1100" dirty="0">
              <a:solidFill>
                <a:srgbClr val="000000"/>
              </a:solidFill>
              <a:ea typeface="Batang"/>
            </a:endParaRPr>
          </a:p>
          <a:p>
            <a:pPr>
              <a:buNone/>
            </a:pPr>
            <a:r>
              <a:rPr lang="en-US" sz="1100" b="1" u="sng" dirty="0">
                <a:ea typeface="Batang"/>
              </a:rPr>
              <a:t>Comparison and Model Analysis (Nov 27 – Dec 11) :</a:t>
            </a:r>
            <a:endParaRPr lang="en-US" sz="1100" dirty="0">
              <a:solidFill>
                <a:srgbClr val="000000"/>
              </a:solidFill>
              <a:ea typeface="Batang"/>
            </a:endParaRPr>
          </a:p>
          <a:p>
            <a:pPr>
              <a:buFont typeface="Arial"/>
              <a:buChar char="•"/>
            </a:pPr>
            <a:r>
              <a:rPr lang="en-US" sz="1100" dirty="0">
                <a:ea typeface="Batang"/>
              </a:rPr>
              <a:t>Performance Comparison: Evaluate and compare LSTM, ARIMA, and Prophet models using RMSE and MAE., Visualize Results: Graph predicted vs. actual stock prices for visual comparison. , Key Insights: Analyze trends, patterns, and factors affecting the models' accuracy.</a:t>
            </a:r>
            <a:endParaRPr lang="en-US" sz="1100" dirty="0">
              <a:solidFill>
                <a:srgbClr val="000000"/>
              </a:solidFill>
              <a:ea typeface="Batang"/>
            </a:endParaRPr>
          </a:p>
          <a:p>
            <a:pPr>
              <a:buNone/>
            </a:pPr>
            <a:r>
              <a:rPr lang="en-US" sz="1100" b="1" u="sng" dirty="0">
                <a:ea typeface="Batang"/>
              </a:rPr>
              <a:t>Advanced Model Tuning and Additional Insights (Dec 11 – Dec 25)</a:t>
            </a:r>
            <a:endParaRPr lang="en-US" sz="1100" dirty="0">
              <a:solidFill>
                <a:srgbClr val="000000"/>
              </a:solidFill>
              <a:ea typeface="Batang"/>
            </a:endParaRPr>
          </a:p>
          <a:p>
            <a:pPr>
              <a:buFont typeface="Arial"/>
              <a:buChar char="•"/>
            </a:pPr>
            <a:r>
              <a:rPr lang="en-US" sz="1100" dirty="0">
                <a:ea typeface="Batang"/>
              </a:rPr>
              <a:t>LSTM Refinement: Fine-tune the model using advanced techniques (batch normalization, regularization)., ARIMA and Prophet Further Tuning: Implement seasonal components, test on different time windows for better accuracy. Qualitative Insights: Perform manual inspection of predictions to provide deeper analysis of model performance.</a:t>
            </a:r>
            <a:endParaRPr lang="en-US" sz="1100" dirty="0">
              <a:solidFill>
                <a:srgbClr val="000000"/>
              </a:solidFill>
              <a:ea typeface="Batang"/>
            </a:endParaRPr>
          </a:p>
          <a:p>
            <a:pPr>
              <a:buNone/>
            </a:pPr>
            <a:r>
              <a:rPr lang="en-US" sz="1100" b="1" u="sng" dirty="0">
                <a:ea typeface="Batang"/>
              </a:rPr>
              <a:t>Final Model Evaluation and Documentation (Dec 25 – Jan 6)</a:t>
            </a:r>
            <a:endParaRPr lang="en-US" sz="1100" dirty="0">
              <a:solidFill>
                <a:srgbClr val="000000"/>
              </a:solidFill>
              <a:ea typeface="Batang"/>
            </a:endParaRPr>
          </a:p>
          <a:p>
            <a:pPr>
              <a:buFont typeface="Arial"/>
              <a:buChar char="•"/>
            </a:pPr>
            <a:r>
              <a:rPr lang="en-US" sz="1100" dirty="0">
                <a:ea typeface="Batang"/>
              </a:rPr>
              <a:t>Final Testing: Evaluate the best-performing model on new stock data for validation.</a:t>
            </a:r>
            <a:endParaRPr lang="en-US" sz="1100" dirty="0">
              <a:solidFill>
                <a:srgbClr val="000000"/>
              </a:solidFill>
              <a:ea typeface="Batang"/>
            </a:endParaRPr>
          </a:p>
          <a:p>
            <a:pPr>
              <a:buFont typeface="Arial"/>
              <a:buChar char="•"/>
            </a:pPr>
            <a:r>
              <a:rPr lang="en-US" sz="1100" dirty="0">
                <a:ea typeface="Batang"/>
              </a:rPr>
              <a:t>Documentation: Compile comprehensive project documentation detailing methodology, results, and future improvements (e.g., using ensemble methods).</a:t>
            </a:r>
            <a:endParaRPr lang="en-US" sz="1100" dirty="0">
              <a:solidFill>
                <a:srgbClr val="000000"/>
              </a:solidFill>
              <a:ea typeface="Batang"/>
            </a:endParaRPr>
          </a:p>
          <a:p>
            <a:pPr>
              <a:buFont typeface="Arial"/>
              <a:buChar char="•"/>
            </a:pPr>
            <a:r>
              <a:rPr lang="en-US" sz="1100" dirty="0">
                <a:ea typeface="Batang"/>
              </a:rPr>
              <a:t>Final Presentation: Prepare a final report and presentation with visualizations and key findings.</a:t>
            </a:r>
            <a:endParaRPr lang="en-US" sz="1100" dirty="0">
              <a:solidFill>
                <a:srgbClr val="000000"/>
              </a:solidFill>
              <a:ea typeface="Batang"/>
            </a:endParaRPr>
          </a:p>
          <a:p>
            <a:pPr>
              <a:buNone/>
            </a:pPr>
            <a:endParaRPr lang="en-US" sz="1100" dirty="0">
              <a:solidFill>
                <a:srgbClr val="000000"/>
              </a:solidFill>
            </a:endParaRPr>
          </a:p>
          <a:p>
            <a:pPr>
              <a:lnSpc>
                <a:spcPct val="90000"/>
              </a:lnSpc>
              <a:buFont typeface="Arial"/>
              <a:buChar char="•"/>
            </a:pPr>
            <a:endParaRPr lang="en-US" sz="1100" dirty="0">
              <a:solidFill>
                <a:srgbClr val="000000"/>
              </a:solidFill>
            </a:endParaRPr>
          </a:p>
          <a:p>
            <a:pPr marL="0" indent="0">
              <a:lnSpc>
                <a:spcPct val="90000"/>
              </a:lnSpc>
              <a:buNone/>
            </a:pPr>
            <a:endParaRPr lang="en-US" sz="1100" b="1" dirty="0">
              <a:solidFill>
                <a:srgbClr val="262626"/>
              </a:solidFill>
              <a:ea typeface="Batang"/>
            </a:endParaRPr>
          </a:p>
          <a:p>
            <a:pPr>
              <a:lnSpc>
                <a:spcPct val="90000"/>
              </a:lnSpc>
              <a:buFont typeface="Arial"/>
              <a:buChar char="•"/>
            </a:pPr>
            <a:endParaRPr lang="en-US" sz="1100" dirty="0">
              <a:solidFill>
                <a:srgbClr val="000000"/>
              </a:solidFill>
            </a:endParaRPr>
          </a:p>
          <a:p>
            <a:pPr>
              <a:lnSpc>
                <a:spcPct val="90000"/>
              </a:lnSpc>
              <a:buFont typeface="Arial"/>
              <a:buChar char="•"/>
            </a:pPr>
            <a:endParaRPr lang="en-US" sz="1100" dirty="0">
              <a:solidFill>
                <a:srgbClr val="000000"/>
              </a:solidFill>
            </a:endParaRPr>
          </a:p>
          <a:p>
            <a:pPr>
              <a:lnSpc>
                <a:spcPct val="90000"/>
              </a:lnSpc>
              <a:buFont typeface="Arial"/>
              <a:buChar char="•"/>
            </a:pPr>
            <a:endParaRPr lang="en-US" sz="1100" dirty="0">
              <a:solidFill>
                <a:srgbClr val="000000"/>
              </a:solidFill>
            </a:endParaRPr>
          </a:p>
          <a:p>
            <a:pPr marL="0" indent="0">
              <a:buNone/>
            </a:pPr>
            <a:endParaRPr lang="en-US" sz="1100" dirty="0">
              <a:solidFill>
                <a:srgbClr val="262626"/>
              </a:solidFill>
            </a:endParaRPr>
          </a:p>
        </p:txBody>
      </p:sp>
    </p:spTree>
    <p:extLst>
      <p:ext uri="{BB962C8B-B14F-4D97-AF65-F5344CB8AC3E}">
        <p14:creationId xmlns:p14="http://schemas.microsoft.com/office/powerpoint/2010/main" val="17859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5FAA-BF56-E4F6-758C-F5182847E047}"/>
              </a:ext>
            </a:extLst>
          </p:cNvPr>
          <p:cNvSpPr>
            <a:spLocks noGrp="1"/>
          </p:cNvSpPr>
          <p:nvPr>
            <p:ph type="title"/>
          </p:nvPr>
        </p:nvSpPr>
        <p:spPr>
          <a:xfrm>
            <a:off x="2749933" y="197709"/>
            <a:ext cx="8111550" cy="423134"/>
          </a:xfrm>
        </p:spPr>
        <p:txBody>
          <a:bodyPr vert="horz" lIns="91440" tIns="45720" rIns="91440" bIns="45720" rtlCol="0" anchor="ctr">
            <a:noAutofit/>
          </a:bodyPr>
          <a:lstStyle/>
          <a:p>
            <a:r>
              <a:rPr lang="en-US" sz="2000" dirty="0">
                <a:ea typeface="Batang"/>
              </a:rPr>
              <a:t>PROJECT </a:t>
            </a:r>
            <a:r>
              <a:rPr lang="en-US" sz="2000" err="1">
                <a:ea typeface="Batang"/>
              </a:rPr>
              <a:t>mANAGEMENT</a:t>
            </a:r>
            <a:r>
              <a:rPr lang="en-US" sz="2000" dirty="0">
                <a:ea typeface="Batang"/>
              </a:rPr>
              <a:t> </a:t>
            </a:r>
            <a:r>
              <a:rPr lang="en-US" sz="2000" err="1">
                <a:ea typeface="Batang"/>
              </a:rPr>
              <a:t>plAN</a:t>
            </a:r>
            <a:endParaRPr lang="en-US" sz="2000" err="1"/>
          </a:p>
        </p:txBody>
      </p:sp>
      <p:sp>
        <p:nvSpPr>
          <p:cNvPr id="3" name="Content Placeholder 2">
            <a:extLst>
              <a:ext uri="{FF2B5EF4-FFF2-40B4-BE49-F238E27FC236}">
                <a16:creationId xmlns:a16="http://schemas.microsoft.com/office/drawing/2014/main" id="{987C525C-E823-D51F-183C-6C757A2FB301}"/>
              </a:ext>
            </a:extLst>
          </p:cNvPr>
          <p:cNvSpPr>
            <a:spLocks noGrp="1"/>
          </p:cNvSpPr>
          <p:nvPr>
            <p:ph idx="1"/>
          </p:nvPr>
        </p:nvSpPr>
        <p:spPr>
          <a:xfrm>
            <a:off x="165311" y="734113"/>
            <a:ext cx="12034820" cy="6107209"/>
          </a:xfrm>
        </p:spPr>
        <p:txBody>
          <a:bodyPr vert="horz" lIns="91440" tIns="45720" rIns="91440" bIns="45720" rtlCol="0" anchor="t">
            <a:normAutofit/>
          </a:bodyPr>
          <a:lstStyle/>
          <a:p>
            <a:r>
              <a:rPr lang="en-US" sz="1400" b="1" u="sng" dirty="0">
                <a:ea typeface="+mn-lt"/>
                <a:cs typeface="+mn-lt"/>
              </a:rPr>
              <a:t>Overview of the Dataset </a:t>
            </a:r>
            <a:endParaRPr lang="en-US" sz="1400">
              <a:cs typeface="+mn-lt"/>
            </a:endParaRPr>
          </a:p>
          <a:p>
            <a:r>
              <a:rPr lang="en-US" sz="1100" dirty="0">
                <a:ea typeface="+mn-lt"/>
                <a:cs typeface="+mn-lt"/>
              </a:rPr>
              <a:t>Dataset Name: Yahoo Finance GBP/USD Historical Data </a:t>
            </a:r>
            <a:endParaRPr lang="en-US" sz="1100">
              <a:cs typeface="+mn-lt"/>
            </a:endParaRPr>
          </a:p>
          <a:p>
            <a:r>
              <a:rPr lang="en-US" sz="1100" dirty="0">
                <a:ea typeface="+mn-lt"/>
                <a:cs typeface="+mn-lt"/>
              </a:rPr>
              <a:t>Source: The dataset is sourced from Yahoo Finance </a:t>
            </a:r>
            <a:r>
              <a:rPr lang="en-US" sz="1100" dirty="0">
                <a:ea typeface="+mn-lt"/>
                <a:cs typeface="+mn-lt"/>
                <a:hlinkClick r:id="rId2"/>
              </a:rPr>
              <a:t>(Link)</a:t>
            </a:r>
            <a:r>
              <a:rPr lang="en-US" sz="1100" dirty="0">
                <a:ea typeface="+mn-lt"/>
                <a:cs typeface="+mn-lt"/>
              </a:rPr>
              <a:t>. Time Period: The dataset covers January 2017 to October 2024, providing nearly eight years of historical stock price data .Data Type: Time series data, including stock prices, trading volumes, and daily open, high, low, close (OHLC) prices.  Data Format: The data will be in CSV format, downloaded from Yahoo Finance. </a:t>
            </a:r>
            <a:endParaRPr lang="en-US" sz="1100" dirty="0">
              <a:cs typeface="+mn-lt"/>
            </a:endParaRPr>
          </a:p>
          <a:p>
            <a:r>
              <a:rPr lang="en-US" sz="1100" dirty="0">
                <a:ea typeface="+mn-lt"/>
                <a:cs typeface="+mn-lt"/>
              </a:rPr>
              <a:t>Data Size: The size may vary depending on the stocks selected and the time period, but it typically includes thousands of records for each </a:t>
            </a:r>
            <a:r>
              <a:rPr lang="en-US" sz="1100" dirty="0" err="1">
                <a:ea typeface="+mn-lt"/>
                <a:cs typeface="+mn-lt"/>
              </a:rPr>
              <a:t>stock.Record</a:t>
            </a:r>
            <a:r>
              <a:rPr lang="en-US" sz="1100" dirty="0">
                <a:ea typeface="+mn-lt"/>
                <a:cs typeface="+mn-lt"/>
              </a:rPr>
              <a:t> Count: Varies based on the frequency (daily stock data for each company). Each record consists of OHLC prices, volume, and date for the respective stock</a:t>
            </a:r>
            <a:endParaRPr lang="en-US" sz="1100">
              <a:cs typeface="+mn-lt"/>
            </a:endParaRPr>
          </a:p>
          <a:p>
            <a:r>
              <a:rPr lang="en-US" sz="1200" b="1" u="sng" dirty="0">
                <a:ea typeface="+mn-lt"/>
                <a:cs typeface="+mn-lt"/>
              </a:rPr>
              <a:t>Metadata:</a:t>
            </a:r>
            <a:endParaRPr lang="en-US" sz="1200" dirty="0">
              <a:cs typeface="+mn-lt"/>
            </a:endParaRPr>
          </a:p>
          <a:p>
            <a:r>
              <a:rPr lang="en-US" sz="1100" dirty="0">
                <a:ea typeface="+mn-lt"/>
                <a:cs typeface="+mn-lt"/>
              </a:rPr>
              <a:t>Format: CSV files containing time series data. Size: The total size will depend on the selected stocks, but generally around several MBs per stock for this time period., </a:t>
            </a:r>
            <a:endParaRPr lang="en-US" sz="1100">
              <a:cs typeface="+mn-lt"/>
            </a:endParaRPr>
          </a:p>
          <a:p>
            <a:r>
              <a:rPr lang="en-US" sz="1100" b="1" dirty="0">
                <a:ea typeface="+mn-lt"/>
                <a:cs typeface="+mn-lt"/>
              </a:rPr>
              <a:t>Data Fields:</a:t>
            </a:r>
            <a:r>
              <a:rPr lang="en-US" sz="1100" dirty="0">
                <a:ea typeface="+mn-lt"/>
                <a:cs typeface="+mn-lt"/>
              </a:rPr>
              <a:t> 1. Date: Trading date.2.  Open ,High, Low, Close (OHLC): Daily stock prices. 3. Volume: Number of stocks traded on a given day. 4.AdjClose: Adjusted closing price accounting for dividends, splits, etc.</a:t>
            </a:r>
            <a:endParaRPr lang="en-US" sz="1100" dirty="0">
              <a:cs typeface="+mn-lt"/>
            </a:endParaRPr>
          </a:p>
          <a:p>
            <a:pPr marL="171450" indent="-171450"/>
            <a:r>
              <a:rPr lang="en-US" sz="1200" b="1" u="sng" dirty="0">
                <a:ea typeface="+mn-lt"/>
                <a:cs typeface="+mn-lt"/>
              </a:rPr>
              <a:t>Document Control </a:t>
            </a:r>
            <a:endParaRPr lang="en-US" sz="1200" b="1" u="sng" dirty="0">
              <a:cs typeface="+mn-lt"/>
            </a:endParaRPr>
          </a:p>
          <a:p>
            <a:pPr marL="171450" indent="-171450"/>
            <a:r>
              <a:rPr lang="en-US" sz="1100" dirty="0">
                <a:ea typeface="+mn-lt"/>
                <a:cs typeface="+mn-lt"/>
              </a:rPr>
              <a:t>Version Control:  Code and project files will be managed using GitHub. Weekly commits will be made to track changes and updates. GitHub Repository: [Insert your actual GitHub link here]</a:t>
            </a:r>
          </a:p>
          <a:p>
            <a:pPr marL="171450" indent="-171450"/>
            <a:r>
              <a:rPr lang="en-US" sz="1200" b="1" u="sng" dirty="0">
                <a:ea typeface="+mn-lt"/>
                <a:cs typeface="+mn-lt"/>
              </a:rPr>
              <a:t>Security and Storage </a:t>
            </a:r>
            <a:endParaRPr lang="en-US" sz="1200" dirty="0">
              <a:cs typeface="+mn-lt"/>
            </a:endParaRPr>
          </a:p>
          <a:p>
            <a:pPr marL="171450" indent="-171450"/>
            <a:r>
              <a:rPr lang="en-US" sz="1100" dirty="0">
                <a:ea typeface="+mn-lt"/>
                <a:cs typeface="+mn-lt"/>
              </a:rPr>
              <a:t> Backup Frequency: Weekly backups will be made to both GitHub and OneDrive to ensure the safety of the dataset and code. Data Sharing:  Data and code will be shared with supervisors and peers via GitHub, providing controlled access. ○ OneDrive will be used for additional backup and ease of access</a:t>
            </a:r>
            <a:endParaRPr lang="en-US" sz="1600" dirty="0">
              <a:cs typeface="+mn-lt"/>
            </a:endParaRPr>
          </a:p>
          <a:p>
            <a:pPr marL="171450" indent="-171450"/>
            <a:r>
              <a:rPr lang="en-US" sz="1200" b="1" u="sng" dirty="0">
                <a:ea typeface="+mn-lt"/>
                <a:cs typeface="+mn-lt"/>
              </a:rPr>
              <a:t>Ethical Requirements</a:t>
            </a:r>
            <a:r>
              <a:rPr lang="en-US" sz="1600" dirty="0">
                <a:ea typeface="+mn-lt"/>
                <a:cs typeface="+mn-lt"/>
              </a:rPr>
              <a:t> </a:t>
            </a:r>
            <a:endParaRPr lang="en-US" sz="1100">
              <a:cs typeface="+mn-lt"/>
            </a:endParaRPr>
          </a:p>
          <a:p>
            <a:pPr marL="0" indent="0">
              <a:buNone/>
            </a:pPr>
            <a:r>
              <a:rPr lang="en-US" sz="1100" dirty="0">
                <a:ea typeface="+mn-lt"/>
                <a:cs typeface="+mn-lt"/>
              </a:rPr>
              <a:t>1. </a:t>
            </a:r>
            <a:r>
              <a:rPr lang="en-US" sz="1100">
                <a:ea typeface="+mn-lt"/>
                <a:cs typeface="+mn-lt"/>
              </a:rPr>
              <a:t>GDPR Compliance</a:t>
            </a:r>
            <a:r>
              <a:rPr lang="en-US" sz="1100" dirty="0">
                <a:ea typeface="+mn-lt"/>
                <a:cs typeface="+mn-lt"/>
              </a:rPr>
              <a:t>: The dataset does not include personal data, making it compliant with GDPR regulations. </a:t>
            </a:r>
            <a:endParaRPr lang="en-US" sz="1100">
              <a:cs typeface="+mn-lt"/>
            </a:endParaRPr>
          </a:p>
          <a:p>
            <a:pPr marL="0" indent="0">
              <a:buNone/>
            </a:pPr>
            <a:r>
              <a:rPr lang="en-US" sz="1100" dirty="0">
                <a:ea typeface="+mn-lt"/>
                <a:cs typeface="+mn-lt"/>
              </a:rPr>
              <a:t>2. University Ethical Policies: The project adheres to the University of Hertfordshire's ethical policies, ensuring responsible use of data. </a:t>
            </a:r>
            <a:endParaRPr lang="en-US" sz="1100">
              <a:cs typeface="+mn-lt"/>
            </a:endParaRPr>
          </a:p>
          <a:p>
            <a:pPr marL="0" indent="0">
              <a:buNone/>
            </a:pPr>
            <a:r>
              <a:rPr lang="en-US" sz="1100" dirty="0">
                <a:ea typeface="+mn-lt"/>
                <a:cs typeface="+mn-lt"/>
              </a:rPr>
              <a:t>3. Permission to Use Data: The dataset is publicly available through Yahoo Finance, ensuring legal permissions for use in research. </a:t>
            </a:r>
            <a:endParaRPr lang="en-US" sz="1100">
              <a:cs typeface="+mn-lt"/>
            </a:endParaRPr>
          </a:p>
          <a:p>
            <a:pPr marL="0" indent="0">
              <a:buNone/>
            </a:pPr>
            <a:r>
              <a:rPr lang="en-US" sz="1100" dirty="0">
                <a:ea typeface="+mn-lt"/>
                <a:cs typeface="+mn-lt"/>
              </a:rPr>
              <a:t>4. Ethical Data Collection: The data comes from reputable sources, ensuring that it has been collected ethically and can be freely used for academic purposes</a:t>
            </a:r>
            <a:endParaRPr lang="en-US" sz="1100"/>
          </a:p>
        </p:txBody>
      </p:sp>
    </p:spTree>
    <p:extLst>
      <p:ext uri="{BB962C8B-B14F-4D97-AF65-F5344CB8AC3E}">
        <p14:creationId xmlns:p14="http://schemas.microsoft.com/office/powerpoint/2010/main" val="1697987056"/>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61731"/>
      </a:dk2>
      <a:lt2>
        <a:srgbClr val="F0F3F2"/>
      </a:lt2>
      <a:accent1>
        <a:srgbClr val="CF4192"/>
      </a:accent1>
      <a:accent2>
        <a:srgbClr val="BD2FBB"/>
      </a:accent2>
      <a:accent3>
        <a:srgbClr val="9641CF"/>
      </a:accent3>
      <a:accent4>
        <a:srgbClr val="4C32BE"/>
      </a:accent4>
      <a:accent5>
        <a:srgbClr val="4162CF"/>
      </a:accent5>
      <a:accent6>
        <a:srgbClr val="2F8CBD"/>
      </a:accent6>
      <a:hlink>
        <a:srgbClr val="3F48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ArchiveVTI</vt:lpstr>
      <vt:lpstr>Stock Price Prediction Using LSTM, ARIMA, and Prophet Models. </vt:lpstr>
      <vt:lpstr>  Stock Price Prediction Using LSTM, ARIMa, and Prophet Models </vt:lpstr>
      <vt:lpstr>Project Timeline</vt:lpstr>
      <vt:lpstr>PROJECT mANAGEMENT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344</cp:revision>
  <dcterms:created xsi:type="dcterms:W3CDTF">2024-10-14T12:35:58Z</dcterms:created>
  <dcterms:modified xsi:type="dcterms:W3CDTF">2024-10-14T15:57:14Z</dcterms:modified>
</cp:coreProperties>
</file>