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3" r:id="rId5"/>
    <p:sldId id="264" r:id="rId6"/>
    <p:sldId id="259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6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8B243-5E1E-7F65-5D47-96457368E2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5F182B-B15C-30DF-00F4-1176A765A3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A5F16-71B4-E5B2-A811-AF73A80FD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2F8DC-36B3-4974-9F87-88C4F4623ED0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55614-8B2B-78AD-BB33-8DEA0CCA6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673F6-64F9-B381-A48C-C8133675A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79916-B077-489E-B1A1-3BD8D37023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280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DB177-D6B7-B4E6-6D9D-830B3B3FC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E9FA94-F823-81C8-A0C2-85D53BEC8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43CD7-61D5-36F5-1455-056CC1DE0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2F8DC-36B3-4974-9F87-88C4F4623ED0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D9705-7C10-42E5-D8DD-335A1E97D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3821F-A6A3-95E4-C628-1ECFB1851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79916-B077-489E-B1A1-3BD8D37023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993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B02C14-BA38-3560-BEED-214EC12790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822B64-2D04-CC2E-5EE4-5002495A1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BD24D-D896-853B-54B8-95E491A8E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2F8DC-36B3-4974-9F87-88C4F4623ED0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122C5-DE40-1E7A-B588-437EBCFC4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DF74D-2434-4E3C-665A-C800B0EAF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79916-B077-489E-B1A1-3BD8D37023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133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04470-0A06-E6E3-C456-089615010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4750B-F2DD-8870-07FD-787FFFF9E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AA198-FAC6-607C-DC46-07D0D3F28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2F8DC-36B3-4974-9F87-88C4F4623ED0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3382F-899B-5180-7AB6-A204EA4C6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31851-A467-D1CE-F456-51D85EF47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79916-B077-489E-B1A1-3BD8D37023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56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F650-29EC-0B91-4E5F-757DA7142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D97FC-6D6B-B3CE-76C3-05E221323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CF9D8-1463-4228-C061-C5B45696E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2F8DC-36B3-4974-9F87-88C4F4623ED0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BB745-F9E1-292F-1BC8-F65D552CC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EF12F-9C46-7B21-A1B9-F5C7A6DB3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79916-B077-489E-B1A1-3BD8D37023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808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1C4D3-9631-4581-8496-EB194587F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B10B9-E901-94F6-BD1B-153A808FB2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2B7708-83A6-5156-9328-D25B618F7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D9266A-B9E7-D0F0-F194-51B89702E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2F8DC-36B3-4974-9F87-88C4F4623ED0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42FDC-4330-6D8A-C9BD-0C48D3C11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92201-D96E-9C43-7ECF-43317AB1B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79916-B077-489E-B1A1-3BD8D37023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592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6493B-1A33-B84A-EA8A-30EF57194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C54700-3783-A302-D24E-269DAAF74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B1741-2575-F0B5-7AE7-08CDEBEED0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11FDD4-3905-3E62-C420-F3E9BD46D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25D24F-F5A8-FF70-0CEE-88179BD693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615506-0DBD-50B2-FC17-EA87A4CC9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2F8DC-36B3-4974-9F87-88C4F4623ED0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4B7107-B3DA-262D-62DE-376AB6F99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C97758-FC3D-80E1-F24A-03B594CB1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79916-B077-489E-B1A1-3BD8D37023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036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95565-D8BF-D854-0EA2-D145F6F17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494C88-21A5-8642-1F76-24CB50C71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2F8DC-36B3-4974-9F87-88C4F4623ED0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0EFC5B-DAE8-4C1A-C02A-50ED64E89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46B1A0-35A0-21AA-B96E-2B6428FF9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79916-B077-489E-B1A1-3BD8D37023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603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0402AE-77AF-E306-2D24-7ED7B5C76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2F8DC-36B3-4974-9F87-88C4F4623ED0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CA9DA5-A581-D37F-B768-070208C3B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1BCF3E-436B-870A-0BA5-661386BB9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79916-B077-489E-B1A1-3BD8D37023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387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1630A-708F-872F-6924-DC3913F1C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BA21E-9C82-31C2-FCAF-8E5F5094F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57C492-0112-8879-B55A-FBC774BEA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019668-4FB0-AD1C-8F7A-CAADBF1CE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2F8DC-36B3-4974-9F87-88C4F4623ED0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74E80-D7D4-935D-4093-7DDEF0C5B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DB191-1D71-ACD3-F338-89CEE6966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79916-B077-489E-B1A1-3BD8D37023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518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647E1-779E-82FF-61D0-FEC155A0B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D0F78C-CFAC-6895-406C-47585EFB53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6A474-6D27-FC19-B841-AB238A884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B23912-E3F8-3F30-6BE3-BB16E39C2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2F8DC-36B3-4974-9F87-88C4F4623ED0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A51C50-6232-5AC8-BB04-E082C10D7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23074-4348-0361-7F39-3176BA372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79916-B077-489E-B1A1-3BD8D37023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69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F9E794-209C-49B3-1EFF-6E91DA54A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B81C8-A276-46E0-57D6-C84E6AC1E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080E5-E34B-B77B-B083-E54F33230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2F8DC-36B3-4974-9F87-88C4F4623ED0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490D8-0F8C-7134-1EE4-B0C0BEAE31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9B2A7-6B23-49FC-FE39-BDFA222AE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79916-B077-489E-B1A1-3BD8D37023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597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85A04-99CC-1E54-126C-CFB7DA805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42900" lvl="0" indent="-342900"/>
            <a:r>
              <a:rPr lang="en-GB" sz="4400" b="1" dirty="0">
                <a:effectLst/>
                <a:ea typeface="Calibri" panose="020F0502020204030204" pitchFamily="34" charset="0"/>
                <a:cs typeface="Shruti" panose="020B0502040204020203" pitchFamily="34" charset="0"/>
              </a:rPr>
              <a:t>1) Problem Statement and your understanding</a:t>
            </a:r>
            <a:br>
              <a:rPr lang="en-IN" sz="4400" b="1" dirty="0">
                <a:effectLst/>
                <a:ea typeface="Calibri" panose="020F0502020204030204" pitchFamily="34" charset="0"/>
                <a:cs typeface="Shruti" panose="020B0502040204020203" pitchFamily="34" charset="0"/>
              </a:rPr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19CE7-0AF7-2E19-8660-4D148F0B2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Prediction of wine quality using machine learning algorithms with less human interaction to make whole process efficient and cheaper.</a:t>
            </a:r>
          </a:p>
          <a:p>
            <a:endParaRPr lang="en-US" dirty="0"/>
          </a:p>
          <a:p>
            <a:r>
              <a:rPr lang="en-US" dirty="0"/>
              <a:t>Algorithms used:</a:t>
            </a:r>
          </a:p>
          <a:p>
            <a:pPr lvl="1"/>
            <a:r>
              <a:rPr lang="en-US" dirty="0"/>
              <a:t>Random forest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KNN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7892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F4050-BA26-D826-43CA-FBB2760CA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GB" sz="4400" b="1" dirty="0">
                <a:effectLst/>
                <a:ea typeface="Calibri" panose="020F0502020204030204" pitchFamily="34" charset="0"/>
                <a:cs typeface="Shruti" panose="020B0502040204020203" pitchFamily="34" charset="0"/>
              </a:rPr>
              <a:t>2) EDA Steps Done &amp; Findings </a:t>
            </a:r>
            <a:br>
              <a:rPr lang="en-GB" b="1" dirty="0">
                <a:ea typeface="Calibri" panose="020F0502020204030204" pitchFamily="34" charset="0"/>
                <a:cs typeface="Shruti" panose="020B0502040204020203" pitchFamily="34" charset="0"/>
              </a:rPr>
            </a:br>
            <a:r>
              <a:rPr lang="en-GB" sz="3100" dirty="0">
                <a:effectLst/>
                <a:ea typeface="Calibri" panose="020F0502020204030204" pitchFamily="34" charset="0"/>
                <a:cs typeface="Shruti" panose="020B0502040204020203" pitchFamily="34" charset="0"/>
              </a:rPr>
              <a:t>(Provide charts, graphs with explanation) </a:t>
            </a:r>
            <a:br>
              <a:rPr lang="en-IN" sz="4400" dirty="0">
                <a:effectLst/>
                <a:ea typeface="Calibri" panose="020F0502020204030204" pitchFamily="34" charset="0"/>
                <a:cs typeface="Shrut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70CA8-3992-6D59-B356-F4E3A2FF3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793"/>
            <a:ext cx="10515600" cy="4614170"/>
          </a:xfrm>
        </p:spPr>
        <p:txBody>
          <a:bodyPr>
            <a:normAutofit/>
          </a:bodyPr>
          <a:lstStyle/>
          <a:p>
            <a:r>
              <a:rPr lang="en-US" dirty="0"/>
              <a:t>For Random forest</a:t>
            </a:r>
          </a:p>
          <a:p>
            <a:pPr lvl="1"/>
            <a:r>
              <a:rPr lang="en-IN" dirty="0" err="1"/>
              <a:t>df.isnull</a:t>
            </a:r>
            <a:r>
              <a:rPr lang="en-IN" dirty="0"/>
              <a:t>().sum()- No null element</a:t>
            </a:r>
          </a:p>
          <a:p>
            <a:pPr lvl="1"/>
            <a:r>
              <a:rPr lang="en-IN" dirty="0" err="1"/>
              <a:t>df.shape</a:t>
            </a:r>
            <a:r>
              <a:rPr lang="en-IN" dirty="0"/>
              <a:t>- To find rows and columns of </a:t>
            </a:r>
            <a:r>
              <a:rPr lang="en-IN" dirty="0" err="1"/>
              <a:t>dataframe</a:t>
            </a:r>
            <a:endParaRPr lang="en-IN" dirty="0"/>
          </a:p>
          <a:p>
            <a:pPr lvl="1"/>
            <a:r>
              <a:rPr lang="en-IN" dirty="0" err="1"/>
              <a:t>df.dtypes</a:t>
            </a:r>
            <a:r>
              <a:rPr lang="en-IN" dirty="0"/>
              <a:t>- To find datatype of each column</a:t>
            </a:r>
          </a:p>
          <a:p>
            <a:pPr lvl="1"/>
            <a:r>
              <a:rPr lang="en-IN" dirty="0" err="1"/>
              <a:t>df.describe</a:t>
            </a:r>
            <a:r>
              <a:rPr lang="en-IN" dirty="0"/>
              <a:t>()- Get statistics of </a:t>
            </a:r>
            <a:r>
              <a:rPr lang="en-IN" dirty="0" err="1"/>
              <a:t>dataframe</a:t>
            </a:r>
            <a:endParaRPr lang="en-IN" dirty="0"/>
          </a:p>
          <a:p>
            <a:pPr lvl="1"/>
            <a:endParaRPr lang="en-IN" dirty="0"/>
          </a:p>
          <a:p>
            <a:r>
              <a:rPr lang="en-US" dirty="0"/>
              <a:t>For Logistic regression</a:t>
            </a:r>
          </a:p>
          <a:p>
            <a:pPr lvl="1"/>
            <a:r>
              <a:rPr lang="en-IN" dirty="0" err="1"/>
              <a:t>sns.heatmap</a:t>
            </a:r>
            <a:r>
              <a:rPr lang="en-IN" dirty="0"/>
              <a:t>(</a:t>
            </a:r>
            <a:r>
              <a:rPr lang="en-IN" dirty="0" err="1"/>
              <a:t>dataset.corr</a:t>
            </a:r>
            <a:r>
              <a:rPr lang="en-IN" dirty="0"/>
              <a:t>(), </a:t>
            </a:r>
            <a:r>
              <a:rPr lang="en-IN" dirty="0" err="1"/>
              <a:t>annot</a:t>
            </a:r>
            <a:r>
              <a:rPr lang="en-IN" dirty="0"/>
              <a:t> = True, </a:t>
            </a:r>
            <a:r>
              <a:rPr lang="en-IN" dirty="0" err="1"/>
              <a:t>cmap</a:t>
            </a:r>
            <a:r>
              <a:rPr lang="en-IN" dirty="0"/>
              <a:t> = '</a:t>
            </a:r>
            <a:r>
              <a:rPr lang="en-IN" dirty="0" err="1"/>
              <a:t>RdYlGn</a:t>
            </a:r>
            <a:r>
              <a:rPr lang="en-IN" dirty="0"/>
              <a:t>’)</a:t>
            </a:r>
          </a:p>
          <a:p>
            <a:pPr marL="457200" lvl="1" indent="0">
              <a:buNone/>
            </a:pPr>
            <a:endParaRPr lang="en-IN" dirty="0"/>
          </a:p>
          <a:p>
            <a:r>
              <a:rPr lang="en-US" dirty="0"/>
              <a:t>For KNN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248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AA600-E76E-C92B-DB61-49AE25541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/>
            <a:r>
              <a:rPr lang="en-GB" sz="4400" b="1" dirty="0">
                <a:effectLst/>
                <a:ea typeface="Calibri" panose="020F0502020204030204" pitchFamily="34" charset="0"/>
                <a:cs typeface="Shruti" panose="020B0502040204020203" pitchFamily="34" charset="0"/>
              </a:rPr>
              <a:t>3) Pre-processing Steps Used</a:t>
            </a:r>
            <a:br>
              <a:rPr lang="en-IN" sz="4400" b="1" dirty="0">
                <a:effectLst/>
                <a:ea typeface="Calibri" panose="020F0502020204030204" pitchFamily="34" charset="0"/>
                <a:cs typeface="Shruti" panose="020B0502040204020203" pitchFamily="34" charset="0"/>
              </a:rPr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B96D1-A33D-B154-C103-8E19C1D9E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Random forest</a:t>
            </a:r>
          </a:p>
          <a:p>
            <a:pPr lvl="1"/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Split data into Train and Test</a:t>
            </a:r>
          </a:p>
          <a:p>
            <a:pPr lvl="1"/>
            <a:r>
              <a:rPr lang="en-IN" dirty="0">
                <a:solidFill>
                  <a:srgbClr val="000000"/>
                </a:solidFill>
                <a:latin typeface="Helvetica Neue"/>
              </a:rPr>
              <a:t>Random Forest Classifier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Helvetica Neue"/>
              </a:rPr>
              <a:t>Hyper_Parametr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Optimization Using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GridSearchCV</a:t>
            </a: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lvl="1"/>
            <a:r>
              <a:rPr lang="en-IN" dirty="0">
                <a:solidFill>
                  <a:srgbClr val="000000"/>
                </a:solidFill>
                <a:latin typeface="Helvetica Neue"/>
              </a:rPr>
              <a:t>OOB Rate</a:t>
            </a:r>
          </a:p>
          <a:p>
            <a:pPr lvl="1"/>
            <a:r>
              <a:rPr lang="en-IN" dirty="0">
                <a:solidFill>
                  <a:srgbClr val="000000"/>
                </a:solidFill>
                <a:latin typeface="Helvetica Neue"/>
              </a:rPr>
              <a:t>Train The Random Forest</a:t>
            </a:r>
          </a:p>
          <a:p>
            <a:pPr lvl="1"/>
            <a:r>
              <a:rPr lang="en-IN" dirty="0">
                <a:solidFill>
                  <a:srgbClr val="000000"/>
                </a:solidFill>
                <a:latin typeface="Helvetica Neue"/>
              </a:rPr>
              <a:t>Predictions</a:t>
            </a:r>
          </a:p>
          <a:p>
            <a:pPr lvl="1"/>
            <a:r>
              <a:rPr lang="en-IN" dirty="0">
                <a:solidFill>
                  <a:srgbClr val="000000"/>
                </a:solidFill>
                <a:latin typeface="Helvetica Neue"/>
              </a:rPr>
              <a:t>Confusion Matrix</a:t>
            </a:r>
          </a:p>
          <a:p>
            <a:pPr lvl="1"/>
            <a:r>
              <a:rPr lang="en-IN" dirty="0">
                <a:solidFill>
                  <a:srgbClr val="000000"/>
                </a:solidFill>
                <a:latin typeface="Helvetica Neue"/>
              </a:rPr>
              <a:t>Accuracy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Helvetica Neue"/>
              </a:rPr>
              <a:t>Area Under the Curve(AUC)</a:t>
            </a:r>
          </a:p>
          <a:p>
            <a:pPr lvl="1"/>
            <a:r>
              <a:rPr lang="en-IN" dirty="0">
                <a:solidFill>
                  <a:srgbClr val="000000"/>
                </a:solidFill>
                <a:latin typeface="Helvetica Neue"/>
              </a:rPr>
              <a:t>Classification Report</a:t>
            </a:r>
          </a:p>
          <a:p>
            <a:pPr lvl="1"/>
            <a:r>
              <a:rPr lang="en-IN" dirty="0">
                <a:solidFill>
                  <a:srgbClr val="000000"/>
                </a:solidFill>
                <a:latin typeface="Helvetica Neue"/>
              </a:rPr>
              <a:t>Predict Complete data set</a:t>
            </a:r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9714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AA600-E76E-C92B-DB61-49AE25541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/>
            <a:r>
              <a:rPr lang="en-GB" sz="4400" b="1" dirty="0">
                <a:effectLst/>
                <a:ea typeface="Calibri" panose="020F0502020204030204" pitchFamily="34" charset="0"/>
                <a:cs typeface="Shruti" panose="020B0502040204020203" pitchFamily="34" charset="0"/>
              </a:rPr>
              <a:t>3) Pre-processing Steps Used</a:t>
            </a:r>
            <a:br>
              <a:rPr lang="en-IN" sz="4400" b="1" dirty="0">
                <a:effectLst/>
                <a:ea typeface="Calibri" panose="020F0502020204030204" pitchFamily="34" charset="0"/>
                <a:cs typeface="Shruti" panose="020B0502040204020203" pitchFamily="34" charset="0"/>
              </a:rPr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B96D1-A33D-B154-C103-8E19C1D9E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Logistic regression</a:t>
            </a:r>
          </a:p>
          <a:p>
            <a:pPr lvl="1"/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Split data into Train and Test</a:t>
            </a:r>
          </a:p>
          <a:p>
            <a:pPr lvl="1"/>
            <a:r>
              <a:rPr lang="en-IN" dirty="0">
                <a:solidFill>
                  <a:srgbClr val="000000"/>
                </a:solidFill>
                <a:latin typeface="Helvetica Neue"/>
              </a:rPr>
              <a:t>Feature Scaling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Helvetica Neue"/>
              </a:rPr>
              <a:t>Instantiating and fitting the model to training Dataset</a:t>
            </a:r>
          </a:p>
          <a:p>
            <a:pPr lvl="1"/>
            <a:r>
              <a:rPr lang="en-IN" dirty="0">
                <a:solidFill>
                  <a:srgbClr val="000000"/>
                </a:solidFill>
                <a:latin typeface="Helvetica Neue"/>
              </a:rPr>
              <a:t>Prediction for Test Dataset</a:t>
            </a:r>
          </a:p>
          <a:p>
            <a:pPr lvl="1"/>
            <a:r>
              <a:rPr lang="en-IN" dirty="0">
                <a:solidFill>
                  <a:srgbClr val="000000"/>
                </a:solidFill>
                <a:latin typeface="Helvetica Neue"/>
              </a:rPr>
              <a:t>Confusion Matrix</a:t>
            </a:r>
          </a:p>
          <a:p>
            <a:pPr lvl="1"/>
            <a:r>
              <a:rPr lang="en-IN" dirty="0">
                <a:solidFill>
                  <a:srgbClr val="000000"/>
                </a:solidFill>
                <a:latin typeface="Helvetica Neue"/>
              </a:rPr>
              <a:t>Accuracy</a:t>
            </a:r>
          </a:p>
          <a:p>
            <a:pPr lvl="1"/>
            <a:r>
              <a:rPr lang="en-IN" dirty="0">
                <a:solidFill>
                  <a:srgbClr val="000000"/>
                </a:solidFill>
                <a:latin typeface="Helvetica Neue"/>
              </a:rPr>
              <a:t>ROC and AUC</a:t>
            </a:r>
          </a:p>
          <a:p>
            <a:pPr lvl="1"/>
            <a:r>
              <a:rPr lang="en-IN" dirty="0">
                <a:solidFill>
                  <a:srgbClr val="000000"/>
                </a:solidFill>
                <a:latin typeface="Helvetica Neue"/>
              </a:rPr>
              <a:t>Predict Complete data set</a:t>
            </a:r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1217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AA600-E76E-C92B-DB61-49AE25541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/>
            <a:r>
              <a:rPr lang="en-GB" sz="4400" b="1" dirty="0">
                <a:effectLst/>
                <a:ea typeface="Calibri" panose="020F0502020204030204" pitchFamily="34" charset="0"/>
                <a:cs typeface="Shruti" panose="020B0502040204020203" pitchFamily="34" charset="0"/>
              </a:rPr>
              <a:t>3) Pre-processing Steps Used</a:t>
            </a:r>
            <a:br>
              <a:rPr lang="en-IN" sz="4400" b="1" dirty="0">
                <a:effectLst/>
                <a:ea typeface="Calibri" panose="020F0502020204030204" pitchFamily="34" charset="0"/>
                <a:cs typeface="Shruti" panose="020B0502040204020203" pitchFamily="34" charset="0"/>
              </a:rPr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B96D1-A33D-B154-C103-8E19C1D9E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KNN</a:t>
            </a:r>
          </a:p>
          <a:p>
            <a:pPr lvl="1"/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Standardize the Variables</a:t>
            </a:r>
          </a:p>
          <a:p>
            <a:pPr lvl="1"/>
            <a:r>
              <a:rPr lang="en-IN" dirty="0">
                <a:solidFill>
                  <a:srgbClr val="000000"/>
                </a:solidFill>
                <a:latin typeface="Helvetica Neue"/>
              </a:rPr>
              <a:t>Train Test Split</a:t>
            </a:r>
          </a:p>
          <a:p>
            <a:pPr lvl="1"/>
            <a:r>
              <a:rPr lang="en-IN" dirty="0">
                <a:solidFill>
                  <a:srgbClr val="000000"/>
                </a:solidFill>
                <a:latin typeface="Helvetica Neue"/>
              </a:rPr>
              <a:t>Using KNN</a:t>
            </a:r>
          </a:p>
          <a:p>
            <a:pPr lvl="1"/>
            <a:endParaRPr lang="en-US" i="0" dirty="0">
              <a:solidFill>
                <a:srgbClr val="000000"/>
              </a:solidFill>
              <a:effectLst/>
              <a:latin typeface="Helvetica Neue"/>
            </a:endParaRPr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6654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1F6D7-5D50-EEA1-9E24-BF4F07F51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1325563"/>
          </a:xfrm>
        </p:spPr>
        <p:txBody>
          <a:bodyPr>
            <a:normAutofit fontScale="90000"/>
          </a:bodyPr>
          <a:lstStyle/>
          <a:p>
            <a:pPr marL="342900" lvl="0" indent="-342900"/>
            <a:r>
              <a:rPr lang="en-GB" sz="4400" b="1" dirty="0">
                <a:effectLst/>
                <a:ea typeface="Calibri" panose="020F0502020204030204" pitchFamily="34" charset="0"/>
                <a:cs typeface="Shruti" panose="020B0502040204020203" pitchFamily="34" charset="0"/>
              </a:rPr>
              <a:t>4)  Which models you tried and your observation of which one fitted the best among all.</a:t>
            </a:r>
            <a:br>
              <a:rPr lang="en-IN" sz="4400" b="1" dirty="0">
                <a:effectLst/>
                <a:ea typeface="Calibri" panose="020F0502020204030204" pitchFamily="34" charset="0"/>
                <a:cs typeface="Shruti" panose="020B0502040204020203" pitchFamily="34" charset="0"/>
              </a:rPr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93903-4712-F471-B665-FA6ED3491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60319"/>
            <a:ext cx="10515600" cy="3616643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Random forest (Accuracy= 64%)</a:t>
            </a:r>
          </a:p>
          <a:p>
            <a:r>
              <a:rPr lang="en-US" dirty="0"/>
              <a:t>Logistic regression (Accuracy= 56%)</a:t>
            </a:r>
          </a:p>
          <a:p>
            <a:r>
              <a:rPr lang="en-US" dirty="0"/>
              <a:t>KNN (Accuracy= 59%, for K=3)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6439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C0065-C34C-3DAE-D888-64699E1F3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/>
            <a:r>
              <a:rPr lang="en-GB" sz="4400" b="1" dirty="0">
                <a:effectLst/>
                <a:ea typeface="Calibri" panose="020F0502020204030204" pitchFamily="34" charset="0"/>
                <a:cs typeface="Shruti" panose="020B0502040204020203" pitchFamily="34" charset="0"/>
              </a:rPr>
              <a:t>5) What difficulties you faced throughout.</a:t>
            </a:r>
            <a:br>
              <a:rPr lang="en-IN" sz="4400" b="1" dirty="0">
                <a:effectLst/>
                <a:ea typeface="Calibri" panose="020F0502020204030204" pitchFamily="34" charset="0"/>
                <a:cs typeface="Shruti" panose="020B0502040204020203" pitchFamily="34" charset="0"/>
              </a:rPr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63AD3-4B17-7161-14E1-5E7D99FBF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For Random forest</a:t>
            </a:r>
          </a:p>
          <a:p>
            <a:pPr lvl="1"/>
            <a:r>
              <a:rPr lang="en-US" dirty="0"/>
              <a:t>For ROC curve, AUC value as ‘nan’</a:t>
            </a:r>
          </a:p>
          <a:p>
            <a:pPr lvl="1"/>
            <a:r>
              <a:rPr lang="en-IN" dirty="0"/>
              <a:t>With Classification Report- </a:t>
            </a:r>
          </a:p>
          <a:p>
            <a:pPr marL="457200" lvl="1" indent="0">
              <a:buNone/>
            </a:pPr>
            <a:r>
              <a:rPr lang="en-IN" dirty="0"/>
              <a:t>	</a:t>
            </a:r>
            <a:r>
              <a:rPr lang="en-IN" dirty="0" err="1"/>
              <a:t>ValueError</a:t>
            </a:r>
            <a:r>
              <a:rPr lang="en-IN" dirty="0"/>
              <a:t>: </a:t>
            </a:r>
            <a:r>
              <a:rPr lang="en-US" dirty="0"/>
              <a:t>Number of classes, 6, does not match size of </a:t>
            </a:r>
            <a:r>
              <a:rPr lang="en-US" dirty="0" err="1"/>
              <a:t>target_names</a:t>
            </a:r>
            <a:r>
              <a:rPr lang="en-US" dirty="0"/>
              <a:t>, 10. Try specifying the labels parameter</a:t>
            </a:r>
            <a:endParaRPr lang="en-IN" dirty="0"/>
          </a:p>
          <a:p>
            <a:pPr lvl="1"/>
            <a:endParaRPr lang="en-IN" dirty="0"/>
          </a:p>
          <a:p>
            <a:r>
              <a:rPr lang="en-US" dirty="0"/>
              <a:t>For Logistic Regression</a:t>
            </a:r>
          </a:p>
          <a:p>
            <a:pPr lvl="1"/>
            <a:r>
              <a:rPr lang="en-US" dirty="0"/>
              <a:t>While plotting ROC curve-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/>
              <a:t>ValueError</a:t>
            </a:r>
            <a:r>
              <a:rPr lang="en-US" dirty="0"/>
              <a:t>: ‘multiclass format is not supported’</a:t>
            </a:r>
          </a:p>
          <a:p>
            <a:pPr lvl="1"/>
            <a:endParaRPr lang="en-IN" dirty="0"/>
          </a:p>
          <a:p>
            <a:r>
              <a:rPr lang="en-US" dirty="0"/>
              <a:t>For KNN</a:t>
            </a:r>
          </a:p>
          <a:p>
            <a:pPr lvl="1"/>
            <a:r>
              <a:rPr lang="en-US" dirty="0"/>
              <a:t>Nil</a:t>
            </a: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2746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07504-631B-7AB4-2630-44EA26F2E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/>
            <a:r>
              <a:rPr lang="en-GB" sz="4400" b="1" dirty="0">
                <a:effectLst/>
                <a:ea typeface="Calibri" panose="020F0502020204030204" pitchFamily="34" charset="0"/>
                <a:cs typeface="Shruti" panose="020B0502040204020203" pitchFamily="34" charset="0"/>
              </a:rPr>
              <a:t>6) Conclusion</a:t>
            </a:r>
            <a:br>
              <a:rPr lang="en-IN" sz="4400" b="1" dirty="0">
                <a:effectLst/>
                <a:ea typeface="Calibri" panose="020F0502020204030204" pitchFamily="34" charset="0"/>
                <a:cs typeface="Shruti" panose="020B0502040204020203" pitchFamily="34" charset="0"/>
              </a:rPr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BB250-DD0A-0B73-36BD-7B1AAB516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per accuracy, the model based on Random forest algorithm correctly predict target class. Thus, it is better than Logistic regression and KNN algorithms.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4081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361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Helvetica Neue</vt:lpstr>
      <vt:lpstr>Times New Roman</vt:lpstr>
      <vt:lpstr>Office Theme</vt:lpstr>
      <vt:lpstr>1) Problem Statement and your understanding </vt:lpstr>
      <vt:lpstr>2) EDA Steps Done &amp; Findings  (Provide charts, graphs with explanation)  </vt:lpstr>
      <vt:lpstr>3) Pre-processing Steps Used </vt:lpstr>
      <vt:lpstr>3) Pre-processing Steps Used </vt:lpstr>
      <vt:lpstr>3) Pre-processing Steps Used </vt:lpstr>
      <vt:lpstr>4)  Which models you tried and your observation of which one fitted the best among all. </vt:lpstr>
      <vt:lpstr>5) What difficulties you faced throughout. </vt:lpstr>
      <vt:lpstr>6) 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Swapnil Vyavahare</dc:creator>
  <cp:lastModifiedBy>Swapnil Vyavahare</cp:lastModifiedBy>
  <cp:revision>15</cp:revision>
  <dcterms:created xsi:type="dcterms:W3CDTF">2022-09-23T02:50:24Z</dcterms:created>
  <dcterms:modified xsi:type="dcterms:W3CDTF">2022-09-23T05:12:10Z</dcterms:modified>
</cp:coreProperties>
</file>