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7" r:id="rId14"/>
    <p:sldId id="268" r:id="rId15"/>
    <p:sldId id="269" r:id="rId16"/>
    <p:sldId id="270"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pnoneel Barua" initials="SB" lastIdx="2" clrIdx="0">
    <p:extLst>
      <p:ext uri="{19B8F6BF-5375-455C-9EA6-DF929625EA0E}">
        <p15:presenceInfo xmlns:p15="http://schemas.microsoft.com/office/powerpoint/2012/main" userId="Swapnoneel Baru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effectLst/>
              </a:rPr>
              <a:t>PID dataset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Sheet1!$A$2:$A$11</c:f>
              <c:strCache>
                <c:ptCount val="10"/>
                <c:pt idx="0">
                  <c:v>KNN</c:v>
                </c:pt>
                <c:pt idx="1">
                  <c:v>SVM</c:v>
                </c:pt>
                <c:pt idx="2">
                  <c:v>DT</c:v>
                </c:pt>
                <c:pt idx="3">
                  <c:v>RF</c:v>
                </c:pt>
                <c:pt idx="4">
                  <c:v>LR</c:v>
                </c:pt>
                <c:pt idx="5">
                  <c:v>GradientBoosting</c:v>
                </c:pt>
                <c:pt idx="6">
                  <c:v>ANN</c:v>
                </c:pt>
                <c:pt idx="7">
                  <c:v>Voting</c:v>
                </c:pt>
                <c:pt idx="8">
                  <c:v>Bagging</c:v>
                </c:pt>
                <c:pt idx="9">
                  <c:v>Boosting</c:v>
                </c:pt>
              </c:strCache>
            </c:strRef>
          </c:cat>
          <c:val>
            <c:numRef>
              <c:f>Sheet1!$B$2:$B$11</c:f>
              <c:numCache>
                <c:formatCode>0%</c:formatCode>
                <c:ptCount val="10"/>
                <c:pt idx="0">
                  <c:v>0.77</c:v>
                </c:pt>
                <c:pt idx="1">
                  <c:v>0.76</c:v>
                </c:pt>
                <c:pt idx="2">
                  <c:v>0.78</c:v>
                </c:pt>
                <c:pt idx="3">
                  <c:v>0.77</c:v>
                </c:pt>
                <c:pt idx="4">
                  <c:v>0.74</c:v>
                </c:pt>
                <c:pt idx="5">
                  <c:v>0.78</c:v>
                </c:pt>
                <c:pt idx="6">
                  <c:v>0.76</c:v>
                </c:pt>
                <c:pt idx="7">
                  <c:v>0.79</c:v>
                </c:pt>
                <c:pt idx="8">
                  <c:v>0.7</c:v>
                </c:pt>
                <c:pt idx="9">
                  <c:v>0.73</c:v>
                </c:pt>
              </c:numCache>
            </c:numRef>
          </c:val>
          <c:extLst>
            <c:ext xmlns:c16="http://schemas.microsoft.com/office/drawing/2014/chart" uri="{C3380CC4-5D6E-409C-BE32-E72D297353CC}">
              <c16:uniqueId val="{00000000-608A-46D4-BED0-6EE641A4AE8E}"/>
            </c:ext>
          </c:extLst>
        </c:ser>
        <c:dLbls>
          <c:showLegendKey val="0"/>
          <c:showVal val="0"/>
          <c:showCatName val="0"/>
          <c:showSerName val="0"/>
          <c:showPercent val="0"/>
          <c:showBubbleSize val="0"/>
        </c:dLbls>
        <c:gapWidth val="219"/>
        <c:overlap val="-27"/>
        <c:axId val="493560608"/>
        <c:axId val="493563008"/>
      </c:barChart>
      <c:catAx>
        <c:axId val="49356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3008"/>
        <c:crosses val="autoZero"/>
        <c:auto val="1"/>
        <c:lblAlgn val="ctr"/>
        <c:lblOffset val="100"/>
        <c:noMultiLvlLbl val="0"/>
      </c:catAx>
      <c:valAx>
        <c:axId val="493563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effectLst/>
              </a:rPr>
              <a:t>CVD dataset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Sheet1!$A$2:$A$11</c:f>
              <c:strCache>
                <c:ptCount val="10"/>
                <c:pt idx="0">
                  <c:v>KNN</c:v>
                </c:pt>
                <c:pt idx="1">
                  <c:v>SVM</c:v>
                </c:pt>
                <c:pt idx="2">
                  <c:v>DT</c:v>
                </c:pt>
                <c:pt idx="3">
                  <c:v>RF</c:v>
                </c:pt>
                <c:pt idx="4">
                  <c:v>LR</c:v>
                </c:pt>
                <c:pt idx="5">
                  <c:v>GradientBoosting</c:v>
                </c:pt>
                <c:pt idx="6">
                  <c:v>ANN</c:v>
                </c:pt>
                <c:pt idx="7">
                  <c:v>Voting</c:v>
                </c:pt>
                <c:pt idx="8">
                  <c:v>Bagging</c:v>
                </c:pt>
                <c:pt idx="9">
                  <c:v>Boosting</c:v>
                </c:pt>
              </c:strCache>
            </c:strRef>
          </c:cat>
          <c:val>
            <c:numRef>
              <c:f>Sheet1!$B$2:$B$11</c:f>
              <c:numCache>
                <c:formatCode>0%</c:formatCode>
                <c:ptCount val="10"/>
                <c:pt idx="0">
                  <c:v>0.56999999999999995</c:v>
                </c:pt>
                <c:pt idx="1">
                  <c:v>0.59</c:v>
                </c:pt>
                <c:pt idx="2">
                  <c:v>0.73</c:v>
                </c:pt>
                <c:pt idx="3">
                  <c:v>0.72</c:v>
                </c:pt>
                <c:pt idx="4">
                  <c:v>0.69</c:v>
                </c:pt>
                <c:pt idx="5">
                  <c:v>0.73</c:v>
                </c:pt>
                <c:pt idx="6">
                  <c:v>0.73</c:v>
                </c:pt>
                <c:pt idx="7">
                  <c:v>0.79</c:v>
                </c:pt>
                <c:pt idx="8">
                  <c:v>0.71</c:v>
                </c:pt>
                <c:pt idx="9">
                  <c:v>0.73</c:v>
                </c:pt>
              </c:numCache>
            </c:numRef>
          </c:val>
          <c:extLst>
            <c:ext xmlns:c16="http://schemas.microsoft.com/office/drawing/2014/chart" uri="{C3380CC4-5D6E-409C-BE32-E72D297353CC}">
              <c16:uniqueId val="{00000000-9F62-4B16-BC65-03D561DF57E7}"/>
            </c:ext>
          </c:extLst>
        </c:ser>
        <c:dLbls>
          <c:showLegendKey val="0"/>
          <c:showVal val="0"/>
          <c:showCatName val="0"/>
          <c:showSerName val="0"/>
          <c:showPercent val="0"/>
          <c:showBubbleSize val="0"/>
        </c:dLbls>
        <c:gapWidth val="219"/>
        <c:overlap val="-27"/>
        <c:axId val="493560608"/>
        <c:axId val="493563008"/>
      </c:barChart>
      <c:catAx>
        <c:axId val="49356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3008"/>
        <c:crosses val="autoZero"/>
        <c:auto val="1"/>
        <c:lblAlgn val="ctr"/>
        <c:lblOffset val="100"/>
        <c:noMultiLvlLbl val="0"/>
      </c:catAx>
      <c:valAx>
        <c:axId val="493563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effectLst/>
              </a:rPr>
              <a:t>DKD dataset </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Sheet1!$A$2:$A$11</c:f>
              <c:strCache>
                <c:ptCount val="10"/>
                <c:pt idx="0">
                  <c:v>KNN</c:v>
                </c:pt>
                <c:pt idx="1">
                  <c:v>SVM</c:v>
                </c:pt>
                <c:pt idx="2">
                  <c:v>DT</c:v>
                </c:pt>
                <c:pt idx="3">
                  <c:v>RF</c:v>
                </c:pt>
                <c:pt idx="4">
                  <c:v>LR</c:v>
                </c:pt>
                <c:pt idx="5">
                  <c:v>GradientBoosting</c:v>
                </c:pt>
                <c:pt idx="6">
                  <c:v>ANN</c:v>
                </c:pt>
                <c:pt idx="7">
                  <c:v>Voting</c:v>
                </c:pt>
                <c:pt idx="8">
                  <c:v>Bagging</c:v>
                </c:pt>
                <c:pt idx="9">
                  <c:v>Boosting</c:v>
                </c:pt>
              </c:strCache>
            </c:strRef>
          </c:cat>
          <c:val>
            <c:numRef>
              <c:f>Sheet1!$B$2:$B$11</c:f>
              <c:numCache>
                <c:formatCode>0%</c:formatCode>
                <c:ptCount val="10"/>
                <c:pt idx="0">
                  <c:v>0.56000000000000005</c:v>
                </c:pt>
                <c:pt idx="1">
                  <c:v>0.59</c:v>
                </c:pt>
                <c:pt idx="2">
                  <c:v>0.73</c:v>
                </c:pt>
                <c:pt idx="3">
                  <c:v>0.72</c:v>
                </c:pt>
                <c:pt idx="4">
                  <c:v>0.69</c:v>
                </c:pt>
                <c:pt idx="5">
                  <c:v>0.73</c:v>
                </c:pt>
                <c:pt idx="6">
                  <c:v>0.73</c:v>
                </c:pt>
                <c:pt idx="7">
                  <c:v>0.78</c:v>
                </c:pt>
                <c:pt idx="8">
                  <c:v>0.71</c:v>
                </c:pt>
                <c:pt idx="9">
                  <c:v>0.73</c:v>
                </c:pt>
              </c:numCache>
            </c:numRef>
          </c:val>
          <c:extLst>
            <c:ext xmlns:c16="http://schemas.microsoft.com/office/drawing/2014/chart" uri="{C3380CC4-5D6E-409C-BE32-E72D297353CC}">
              <c16:uniqueId val="{00000000-608A-46D4-BED0-6EE641A4AE8E}"/>
            </c:ext>
          </c:extLst>
        </c:ser>
        <c:dLbls>
          <c:showLegendKey val="0"/>
          <c:showVal val="0"/>
          <c:showCatName val="0"/>
          <c:showSerName val="0"/>
          <c:showPercent val="0"/>
          <c:showBubbleSize val="0"/>
        </c:dLbls>
        <c:gapWidth val="219"/>
        <c:overlap val="-27"/>
        <c:axId val="493560608"/>
        <c:axId val="493563008"/>
      </c:barChart>
      <c:catAx>
        <c:axId val="49356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3008"/>
        <c:crosses val="autoZero"/>
        <c:auto val="1"/>
        <c:lblAlgn val="ctr"/>
        <c:lblOffset val="100"/>
        <c:noMultiLvlLbl val="0"/>
      </c:catAx>
      <c:valAx>
        <c:axId val="493563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0" i="0" u="none" strike="noStrike" baseline="0" dirty="0">
                <a:effectLst/>
              </a:rPr>
              <a:t>Retinopathy dataset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cat>
            <c:strRef>
              <c:f>Sheet1!$A$2:$A$11</c:f>
              <c:strCache>
                <c:ptCount val="10"/>
                <c:pt idx="0">
                  <c:v>KNN</c:v>
                </c:pt>
                <c:pt idx="1">
                  <c:v>SVM</c:v>
                </c:pt>
                <c:pt idx="2">
                  <c:v>DT</c:v>
                </c:pt>
                <c:pt idx="3">
                  <c:v>RF</c:v>
                </c:pt>
                <c:pt idx="4">
                  <c:v>LR</c:v>
                </c:pt>
                <c:pt idx="5">
                  <c:v>GradientBoosting</c:v>
                </c:pt>
                <c:pt idx="6">
                  <c:v>ANN</c:v>
                </c:pt>
                <c:pt idx="7">
                  <c:v>Voting</c:v>
                </c:pt>
                <c:pt idx="8">
                  <c:v>Bagging</c:v>
                </c:pt>
                <c:pt idx="9">
                  <c:v>Boosting</c:v>
                </c:pt>
              </c:strCache>
            </c:strRef>
          </c:cat>
          <c:val>
            <c:numRef>
              <c:f>Sheet1!$B$2:$B$11</c:f>
              <c:numCache>
                <c:formatCode>0%</c:formatCode>
                <c:ptCount val="10"/>
                <c:pt idx="0">
                  <c:v>0.56999999999999995</c:v>
                </c:pt>
                <c:pt idx="1">
                  <c:v>0.59</c:v>
                </c:pt>
                <c:pt idx="2">
                  <c:v>0.65</c:v>
                </c:pt>
                <c:pt idx="3">
                  <c:v>0.7</c:v>
                </c:pt>
                <c:pt idx="4">
                  <c:v>0.76</c:v>
                </c:pt>
                <c:pt idx="5">
                  <c:v>0.65</c:v>
                </c:pt>
                <c:pt idx="6">
                  <c:v>0.64</c:v>
                </c:pt>
                <c:pt idx="7">
                  <c:v>0.79</c:v>
                </c:pt>
                <c:pt idx="8">
                  <c:v>0.69</c:v>
                </c:pt>
                <c:pt idx="9">
                  <c:v>0.67</c:v>
                </c:pt>
              </c:numCache>
            </c:numRef>
          </c:val>
          <c:extLst>
            <c:ext xmlns:c16="http://schemas.microsoft.com/office/drawing/2014/chart" uri="{C3380CC4-5D6E-409C-BE32-E72D297353CC}">
              <c16:uniqueId val="{00000000-9F62-4B16-BC65-03D561DF57E7}"/>
            </c:ext>
          </c:extLst>
        </c:ser>
        <c:dLbls>
          <c:showLegendKey val="0"/>
          <c:showVal val="0"/>
          <c:showCatName val="0"/>
          <c:showSerName val="0"/>
          <c:showPercent val="0"/>
          <c:showBubbleSize val="0"/>
        </c:dLbls>
        <c:gapWidth val="219"/>
        <c:overlap val="-27"/>
        <c:axId val="493560608"/>
        <c:axId val="493563008"/>
      </c:barChart>
      <c:catAx>
        <c:axId val="493560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3008"/>
        <c:crosses val="autoZero"/>
        <c:auto val="1"/>
        <c:lblAlgn val="ctr"/>
        <c:lblOffset val="100"/>
        <c:noMultiLvlLbl val="0"/>
      </c:catAx>
      <c:valAx>
        <c:axId val="4935630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93560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409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8037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540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723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03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989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2961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700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72084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5/28/2023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3354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257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5/28/2023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7910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BD7540-CB9E-2B2E-F0FB-8A9C182E572E}"/>
              </a:ext>
            </a:extLst>
          </p:cNvPr>
          <p:cNvSpPr/>
          <p:nvPr/>
        </p:nvSpPr>
        <p:spPr>
          <a:xfrm>
            <a:off x="989045" y="3526971"/>
            <a:ext cx="10403633" cy="17728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B86F812-4ABD-941D-5244-59B819F69737}"/>
              </a:ext>
            </a:extLst>
          </p:cNvPr>
          <p:cNvSpPr>
            <a:spLocks noGrp="1"/>
          </p:cNvSpPr>
          <p:nvPr>
            <p:ph type="ctrTitle"/>
          </p:nvPr>
        </p:nvSpPr>
        <p:spPr>
          <a:xfrm>
            <a:off x="1903550" y="792195"/>
            <a:ext cx="8574622" cy="1532033"/>
          </a:xfrm>
        </p:spPr>
        <p:txBody>
          <a:bodyPr>
            <a:normAutofit/>
          </a:bodyPr>
          <a:lstStyle/>
          <a:p>
            <a:pPr algn="ct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Machine Learning-Based Prediction Models for Diabetes and Related Comorbidities: An Integrated Approach</a:t>
            </a:r>
            <a:endParaRPr lang="en-IN" sz="3200" dirty="0"/>
          </a:p>
        </p:txBody>
      </p:sp>
      <p:sp>
        <p:nvSpPr>
          <p:cNvPr id="5" name="TextBox 4">
            <a:extLst>
              <a:ext uri="{FF2B5EF4-FFF2-40B4-BE49-F238E27FC236}">
                <a16:creationId xmlns:a16="http://schemas.microsoft.com/office/drawing/2014/main" id="{B9C71ECC-19AC-5B1F-7393-43F97D009F7C}"/>
              </a:ext>
            </a:extLst>
          </p:cNvPr>
          <p:cNvSpPr txBox="1"/>
          <p:nvPr/>
        </p:nvSpPr>
        <p:spPr>
          <a:xfrm>
            <a:off x="587655" y="3299843"/>
            <a:ext cx="4729412" cy="2821285"/>
          </a:xfrm>
          <a:prstGeom prst="rect">
            <a:avLst/>
          </a:prstGeom>
          <a:noFill/>
        </p:spPr>
        <p:txBody>
          <a:bodyPr wrap="square" rtlCol="0">
            <a:spAutoFit/>
          </a:bodyPr>
          <a:lstStyle/>
          <a:p>
            <a:r>
              <a:rPr lang="en-IN" sz="1600" b="1" kern="100" cap="none" dirty="0">
                <a:effectLst/>
                <a:latin typeface="Times New Roman" panose="02020603050405020304" pitchFamily="18" charset="0"/>
                <a:ea typeface="Calibri" panose="020F0502020204030204" pitchFamily="34" charset="0"/>
                <a:cs typeface="Times New Roman" panose="02020603050405020304" pitchFamily="18" charset="0"/>
              </a:rPr>
              <a:t>Presented By</a:t>
            </a:r>
          </a:p>
          <a:p>
            <a:pPr marL="6350" marR="41275" indent="-6350">
              <a:lnSpc>
                <a:spcPct val="115000"/>
              </a:lnSpc>
              <a:spcAft>
                <a:spcPts val="800"/>
              </a:spcAft>
            </a:pPr>
            <a:r>
              <a:rPr lang="en-IN" sz="16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Swapnoneel Barua</a:t>
            </a: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350" marR="38100" indent="-6350">
              <a:lnSpc>
                <a:spcPct val="115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Registration No: 211000461210021 of 2021-22</a:t>
            </a:r>
          </a:p>
          <a:p>
            <a:pPr marL="6350" marR="31750" indent="-6350">
              <a:lnSpc>
                <a:spcPct val="115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Examination Roll No: 10061221021</a:t>
            </a:r>
          </a:p>
          <a:p>
            <a:pPr marL="6350" marR="31750" indent="-6350">
              <a:lnSpc>
                <a:spcPct val="115000"/>
              </a:lnSpc>
              <a:spcAft>
                <a:spcPts val="8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2</a:t>
            </a:r>
            <a:r>
              <a:rPr lang="en-IN" sz="1600"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IN" sz="1600" dirty="0">
                <a:latin typeface="Times New Roman" panose="02020603050405020304" pitchFamily="18" charset="0"/>
                <a:ea typeface="Calibri" panose="020F0502020204030204" pitchFamily="34" charset="0"/>
                <a:cs typeface="Times New Roman" panose="02020603050405020304" pitchFamily="18" charset="0"/>
              </a:rPr>
              <a:t> Year </a:t>
            </a:r>
            <a:r>
              <a:rPr lang="en-IN" sz="16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M.Te</a:t>
            </a:r>
            <a:r>
              <a:rPr lang="en-IN" sz="1600" dirty="0" err="1">
                <a:latin typeface="Times New Roman" panose="02020603050405020304" pitchFamily="18" charset="0"/>
                <a:ea typeface="Calibri" panose="020F0502020204030204" pitchFamily="34" charset="0"/>
                <a:cs typeface="Times New Roman" panose="02020603050405020304" pitchFamily="18" charset="0"/>
              </a:rPr>
              <a:t>ch</a:t>
            </a:r>
            <a:r>
              <a:rPr lang="en-IN" sz="1600" dirty="0">
                <a:latin typeface="Times New Roman" panose="02020603050405020304" pitchFamily="18" charset="0"/>
                <a:ea typeface="Calibri" panose="020F0502020204030204" pitchFamily="34" charset="0"/>
                <a:cs typeface="Times New Roman" panose="02020603050405020304" pitchFamily="18" charset="0"/>
              </a:rPr>
              <a:t> in</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Computer Science &amp; Engineering</a:t>
            </a:r>
            <a:endParaRPr lang="en-US" sz="1600" kern="100" dirty="0">
              <a:effectLst/>
              <a:latin typeface="Calibri" panose="020F0502020204030204" pitchFamily="34" charset="0"/>
              <a:cs typeface="Times New Roman" panose="02020603050405020304" pitchFamily="18" charset="0"/>
            </a:endParaRPr>
          </a:p>
          <a:p>
            <a:pPr marL="6350" marR="31750" indent="-6350">
              <a:lnSpc>
                <a:spcPct val="115000"/>
              </a:lnSpc>
              <a:spcAft>
                <a:spcPts val="800"/>
              </a:spcAft>
            </a:pPr>
            <a:endPar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kern="100" cap="none"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3A7568EA-A686-331D-ABEE-310E1E82CA79}"/>
              </a:ext>
            </a:extLst>
          </p:cNvPr>
          <p:cNvSpPr txBox="1"/>
          <p:nvPr/>
        </p:nvSpPr>
        <p:spPr>
          <a:xfrm>
            <a:off x="5770707" y="3299843"/>
            <a:ext cx="6023361" cy="2462213"/>
          </a:xfrm>
          <a:prstGeom prst="rect">
            <a:avLst/>
          </a:prstGeom>
          <a:noFill/>
        </p:spPr>
        <p:txBody>
          <a:bodyPr wrap="square" rtlCol="0">
            <a:spAutoFit/>
          </a:bodyPr>
          <a:lstStyle/>
          <a:p>
            <a:r>
              <a:rPr lang="en-IN" sz="1600" b="1"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Guidance By</a:t>
            </a:r>
          </a:p>
          <a:p>
            <a:pPr>
              <a:lnSpc>
                <a:spcPct val="150000"/>
              </a:lnSpc>
            </a:pPr>
            <a:r>
              <a:rPr lang="en-IN" sz="16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16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Amiya </a:t>
            </a:r>
            <a:r>
              <a:rPr lang="en-IN" sz="16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Karmakar</a:t>
            </a:r>
            <a:endParaRPr lang="en-IN" sz="16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Assistant Professor,</a:t>
            </a:r>
          </a:p>
          <a:p>
            <a:pPr>
              <a:lnSpc>
                <a:spcPct val="150000"/>
              </a:lnSpc>
            </a:pPr>
            <a:r>
              <a:rPr lang="en-IN"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&amp; Engineering</a:t>
            </a:r>
          </a:p>
          <a:p>
            <a:pPr>
              <a:lnSpc>
                <a:spcPct val="150000"/>
              </a:lnSpc>
            </a:pPr>
            <a:r>
              <a:rPr lang="en-IN"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Maulana Abul Kalam Azad University Of Technology,</a:t>
            </a:r>
          </a:p>
          <a:p>
            <a:pPr>
              <a:lnSpc>
                <a:spcPct val="150000"/>
              </a:lnSpc>
            </a:pPr>
            <a:r>
              <a:rPr lang="en-IN" sz="16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Kolkata-741249, W.B., India</a:t>
            </a:r>
          </a:p>
          <a:p>
            <a:endParaRPr lang="en-IN" dirty="0"/>
          </a:p>
        </p:txBody>
      </p:sp>
    </p:spTree>
    <p:extLst>
      <p:ext uri="{BB962C8B-B14F-4D97-AF65-F5344CB8AC3E}">
        <p14:creationId xmlns:p14="http://schemas.microsoft.com/office/powerpoint/2010/main" val="326853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A578-2B66-776B-AAD5-CD009A2A0301}"/>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Experimental Results</a:t>
            </a:r>
            <a:endParaRPr lang="en-IN" sz="40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63CD30F-EC73-FC90-44EA-A224DCC02346}"/>
              </a:ext>
            </a:extLst>
          </p:cNvPr>
          <p:cNvGraphicFramePr>
            <a:graphicFrameLocks noGrp="1"/>
          </p:cNvGraphicFramePr>
          <p:nvPr>
            <p:ph idx="1"/>
            <p:extLst>
              <p:ext uri="{D42A27DB-BD31-4B8C-83A1-F6EECF244321}">
                <p14:modId xmlns:p14="http://schemas.microsoft.com/office/powerpoint/2010/main" val="351578787"/>
              </p:ext>
            </p:extLst>
          </p:nvPr>
        </p:nvGraphicFramePr>
        <p:xfrm>
          <a:off x="1097280" y="1737360"/>
          <a:ext cx="4758266" cy="345598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8133278-24FE-5935-CDE1-1289667F8454}"/>
              </a:ext>
            </a:extLst>
          </p:cNvPr>
          <p:cNvSpPr txBox="1"/>
          <p:nvPr/>
        </p:nvSpPr>
        <p:spPr>
          <a:xfrm>
            <a:off x="1097280" y="5210281"/>
            <a:ext cx="4541520" cy="1169551"/>
          </a:xfrm>
          <a:prstGeom prst="rect">
            <a:avLst/>
          </a:prstGeom>
          <a:noFill/>
        </p:spPr>
        <p:txBody>
          <a:bodyPr wrap="square" rtlCol="0">
            <a:spAutoFit/>
          </a:bodyPr>
          <a:lstStyle/>
          <a:p>
            <a:pPr algn="just"/>
            <a:r>
              <a:rPr lang="en-IN" sz="1400" kern="0" dirty="0">
                <a:effectLst/>
                <a:latin typeface="Times New Roman" panose="02020603050405020304" pitchFamily="18" charset="0"/>
                <a:ea typeface="Calibri" panose="020F0502020204030204" pitchFamily="34" charset="0"/>
              </a:rPr>
              <a:t>The results demonstrate that traditional algorithms, including DT, GB and RF, achieved accuracies of 78%, 77%, and 78% respectively. However, the proposed Voting model surpassed these traditional approaches with the highest accuracy of 79%.</a:t>
            </a:r>
            <a:endParaRPr lang="en-IN" sz="1400" dirty="0"/>
          </a:p>
        </p:txBody>
      </p:sp>
      <p:graphicFrame>
        <p:nvGraphicFramePr>
          <p:cNvPr id="3" name="Content Placeholder 5">
            <a:extLst>
              <a:ext uri="{FF2B5EF4-FFF2-40B4-BE49-F238E27FC236}">
                <a16:creationId xmlns:a16="http://schemas.microsoft.com/office/drawing/2014/main" id="{D40182AF-5A81-1DEC-7EAB-7952471C8CE0}"/>
              </a:ext>
            </a:extLst>
          </p:cNvPr>
          <p:cNvGraphicFramePr>
            <a:graphicFrameLocks/>
          </p:cNvGraphicFramePr>
          <p:nvPr>
            <p:extLst>
              <p:ext uri="{D42A27DB-BD31-4B8C-83A1-F6EECF244321}">
                <p14:modId xmlns:p14="http://schemas.microsoft.com/office/powerpoint/2010/main" val="2173748254"/>
              </p:ext>
            </p:extLst>
          </p:nvPr>
        </p:nvGraphicFramePr>
        <p:xfrm>
          <a:off x="5855546" y="1754293"/>
          <a:ext cx="4758266" cy="345598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43260E-CC1E-7862-8ADC-7A0E2BBFF41F}"/>
              </a:ext>
            </a:extLst>
          </p:cNvPr>
          <p:cNvSpPr txBox="1"/>
          <p:nvPr/>
        </p:nvSpPr>
        <p:spPr>
          <a:xfrm>
            <a:off x="6096000" y="5227214"/>
            <a:ext cx="4517812" cy="954107"/>
          </a:xfrm>
          <a:prstGeom prst="rect">
            <a:avLst/>
          </a:prstGeom>
          <a:noFill/>
        </p:spPr>
        <p:txBody>
          <a:bodyPr wrap="square">
            <a:spAutoFit/>
          </a:bodyPr>
          <a:lstStyle/>
          <a:p>
            <a:pPr algn="just"/>
            <a:r>
              <a:rPr lang="en-IN" sz="1400" kern="0" dirty="0">
                <a:effectLst/>
                <a:latin typeface="Times New Roman" panose="02020603050405020304" pitchFamily="18" charset="0"/>
                <a:ea typeface="Calibri" panose="020F0502020204030204" pitchFamily="34" charset="0"/>
              </a:rPr>
              <a:t>Gradient Boosting, ANN, and DT, achieved an accuracy of 73% each. However, the proposed Voting model outperformed these traditional approaches, achieving the highest accuracy of 79%. </a:t>
            </a:r>
            <a:endParaRPr lang="en-IN" sz="1400" dirty="0"/>
          </a:p>
        </p:txBody>
      </p:sp>
      <p:sp>
        <p:nvSpPr>
          <p:cNvPr id="10" name="Rectangle 9">
            <a:extLst>
              <a:ext uri="{FF2B5EF4-FFF2-40B4-BE49-F238E27FC236}">
                <a16:creationId xmlns:a16="http://schemas.microsoft.com/office/drawing/2014/main" id="{5B41C332-0E4C-FDFA-8CDC-1E1CD430274C}"/>
              </a:ext>
            </a:extLst>
          </p:cNvPr>
          <p:cNvSpPr/>
          <p:nvPr/>
        </p:nvSpPr>
        <p:spPr>
          <a:xfrm>
            <a:off x="5929745" y="2004291"/>
            <a:ext cx="304800" cy="2281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327703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A578-2B66-776B-AAD5-CD009A2A0301}"/>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Experimental Results</a:t>
            </a:r>
            <a:endParaRPr lang="en-IN" sz="4000"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63CD30F-EC73-FC90-44EA-A224DCC02346}"/>
              </a:ext>
            </a:extLst>
          </p:cNvPr>
          <p:cNvGraphicFramePr>
            <a:graphicFrameLocks noGrp="1"/>
          </p:cNvGraphicFramePr>
          <p:nvPr>
            <p:ph idx="1"/>
            <p:extLst>
              <p:ext uri="{D42A27DB-BD31-4B8C-83A1-F6EECF244321}">
                <p14:modId xmlns:p14="http://schemas.microsoft.com/office/powerpoint/2010/main" val="766391897"/>
              </p:ext>
            </p:extLst>
          </p:nvPr>
        </p:nvGraphicFramePr>
        <p:xfrm>
          <a:off x="1097280" y="1737360"/>
          <a:ext cx="4758266" cy="345598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38133278-24FE-5935-CDE1-1289667F8454}"/>
              </a:ext>
            </a:extLst>
          </p:cNvPr>
          <p:cNvSpPr txBox="1"/>
          <p:nvPr/>
        </p:nvSpPr>
        <p:spPr>
          <a:xfrm>
            <a:off x="1097280" y="5210281"/>
            <a:ext cx="4541520" cy="738664"/>
          </a:xfrm>
          <a:prstGeom prst="rect">
            <a:avLst/>
          </a:prstGeom>
          <a:noFill/>
        </p:spPr>
        <p:txBody>
          <a:bodyPr wrap="square" rtlCol="0">
            <a:spAutoFit/>
          </a:bodyPr>
          <a:lstStyle/>
          <a:p>
            <a:pPr algn="just"/>
            <a:r>
              <a:rPr lang="en-IN" sz="1400" kern="0" dirty="0">
                <a:effectLst/>
                <a:latin typeface="Times New Roman" panose="02020603050405020304" pitchFamily="18" charset="0"/>
                <a:ea typeface="Calibri" panose="020F0502020204030204" pitchFamily="34" charset="0"/>
              </a:rPr>
              <a:t>Gradient Boosting, ANN, and DT all got a 73% accuracy rate. Voting model, on the other hand, was more accurate than these traditional methods by 78%.</a:t>
            </a:r>
            <a:endParaRPr lang="en-IN" sz="1400" dirty="0"/>
          </a:p>
        </p:txBody>
      </p:sp>
      <p:graphicFrame>
        <p:nvGraphicFramePr>
          <p:cNvPr id="3" name="Content Placeholder 5">
            <a:extLst>
              <a:ext uri="{FF2B5EF4-FFF2-40B4-BE49-F238E27FC236}">
                <a16:creationId xmlns:a16="http://schemas.microsoft.com/office/drawing/2014/main" id="{D40182AF-5A81-1DEC-7EAB-7952471C8CE0}"/>
              </a:ext>
            </a:extLst>
          </p:cNvPr>
          <p:cNvGraphicFramePr>
            <a:graphicFrameLocks/>
          </p:cNvGraphicFramePr>
          <p:nvPr>
            <p:extLst>
              <p:ext uri="{D42A27DB-BD31-4B8C-83A1-F6EECF244321}">
                <p14:modId xmlns:p14="http://schemas.microsoft.com/office/powerpoint/2010/main" val="1259774799"/>
              </p:ext>
            </p:extLst>
          </p:nvPr>
        </p:nvGraphicFramePr>
        <p:xfrm>
          <a:off x="5855546" y="1754293"/>
          <a:ext cx="4758266" cy="3455988"/>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A843260E-CC1E-7862-8ADC-7A0E2BBFF41F}"/>
              </a:ext>
            </a:extLst>
          </p:cNvPr>
          <p:cNvSpPr txBox="1"/>
          <p:nvPr/>
        </p:nvSpPr>
        <p:spPr>
          <a:xfrm>
            <a:off x="6096000" y="5227214"/>
            <a:ext cx="4517812" cy="523220"/>
          </a:xfrm>
          <a:prstGeom prst="rect">
            <a:avLst/>
          </a:prstGeom>
          <a:noFill/>
        </p:spPr>
        <p:txBody>
          <a:bodyPr wrap="square">
            <a:spAutoFit/>
          </a:bodyPr>
          <a:lstStyle/>
          <a:p>
            <a:pPr algn="just"/>
            <a:r>
              <a:rPr lang="en-IN" sz="1400" kern="0" dirty="0">
                <a:effectLst/>
                <a:latin typeface="Times New Roman" panose="02020603050405020304" pitchFamily="18" charset="0"/>
                <a:ea typeface="Calibri" panose="020F0502020204030204" pitchFamily="34" charset="0"/>
              </a:rPr>
              <a:t>The proposed Voting model outperformed these traditional approaches, achieving the highest accuracy of 79%. </a:t>
            </a:r>
            <a:endParaRPr lang="en-IN" sz="1400" dirty="0"/>
          </a:p>
        </p:txBody>
      </p:sp>
      <p:sp>
        <p:nvSpPr>
          <p:cNvPr id="10" name="Rectangle 9">
            <a:extLst>
              <a:ext uri="{FF2B5EF4-FFF2-40B4-BE49-F238E27FC236}">
                <a16:creationId xmlns:a16="http://schemas.microsoft.com/office/drawing/2014/main" id="{5B41C332-0E4C-FDFA-8CDC-1E1CD430274C}"/>
              </a:ext>
            </a:extLst>
          </p:cNvPr>
          <p:cNvSpPr/>
          <p:nvPr/>
        </p:nvSpPr>
        <p:spPr>
          <a:xfrm>
            <a:off x="5929745" y="2004291"/>
            <a:ext cx="304800" cy="2281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4169448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66A0-158E-8B02-A3C1-F3B45869F848}"/>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Dataset</a:t>
            </a:r>
            <a:endParaRPr lang="en-IN"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44B4A31-1F14-A198-D7B4-5BC7AC6B02D8}"/>
              </a:ext>
            </a:extLst>
          </p:cNvPr>
          <p:cNvSpPr>
            <a:spLocks noGrp="1"/>
          </p:cNvSpPr>
          <p:nvPr>
            <p:ph idx="1"/>
          </p:nvPr>
        </p:nvSpPr>
        <p:spPr>
          <a:xfrm>
            <a:off x="1097280" y="1845734"/>
            <a:ext cx="5331511" cy="4023360"/>
          </a:xfrm>
        </p:spPr>
        <p:txBody>
          <a:bodyPr>
            <a:normAutofit fontScale="85000" lnSpcReduction="10000"/>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DM-Registry, Khorramabad dataset is a comprehensive collection of data obtained from a registry established in the city of Khorramabad, located in a specific region. The dataset focuses on patients diagnosed with diabetes mellitus (DM) and contains a vast array of demographic, clinical, and laboratory characteristics.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following are important factors to consider when assessing a patient's condition: age, sex, body mass index (BMI), type of diabetes, duration of diabetes, fasting and postprandial blood glucose levels, levels of glycated haemoglobin (HbA1c), lipid profile (including total cholesterol, low-density lipoprotein (LDL), high-density lipoprotein (HDL), and triglycerides), measurements of blood pressure (systolic and diastolic), and the presence of diabetic nephropathy, retinopathy, cardiovascular disease, and other relevant medical history.[18]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8" name="Picture 7" descr="IMG_256">
            <a:extLst>
              <a:ext uri="{FF2B5EF4-FFF2-40B4-BE49-F238E27FC236}">
                <a16:creationId xmlns:a16="http://schemas.microsoft.com/office/drawing/2014/main" id="{550B26F4-DCFC-6CC7-8974-2BE6404BB5A9}"/>
              </a:ext>
            </a:extLst>
          </p:cNvPr>
          <p:cNvPicPr>
            <a:picLocks noChangeAspect="1"/>
          </p:cNvPicPr>
          <p:nvPr/>
        </p:nvPicPr>
        <p:blipFill>
          <a:blip r:embed="rId2"/>
          <a:stretch>
            <a:fillRect/>
          </a:stretch>
        </p:blipFill>
        <p:spPr>
          <a:xfrm>
            <a:off x="6652725" y="1845734"/>
            <a:ext cx="4954557" cy="3603344"/>
          </a:xfrm>
          <a:prstGeom prst="rect">
            <a:avLst/>
          </a:prstGeom>
          <a:noFill/>
          <a:ln w="9525">
            <a:noFill/>
          </a:ln>
        </p:spPr>
      </p:pic>
      <p:sp>
        <p:nvSpPr>
          <p:cNvPr id="13" name="TextBox 12">
            <a:extLst>
              <a:ext uri="{FF2B5EF4-FFF2-40B4-BE49-F238E27FC236}">
                <a16:creationId xmlns:a16="http://schemas.microsoft.com/office/drawing/2014/main" id="{D083807D-42F3-E335-00FD-8E0E51B9D46C}"/>
              </a:ext>
            </a:extLst>
          </p:cNvPr>
          <p:cNvSpPr txBox="1"/>
          <p:nvPr/>
        </p:nvSpPr>
        <p:spPr>
          <a:xfrm>
            <a:off x="6081226" y="5684428"/>
            <a:ext cx="6097554"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DM-Registry, Khorramabad dataset</a:t>
            </a:r>
          </a:p>
        </p:txBody>
      </p:sp>
    </p:spTree>
    <p:extLst>
      <p:ext uri="{BB962C8B-B14F-4D97-AF65-F5344CB8AC3E}">
        <p14:creationId xmlns:p14="http://schemas.microsoft.com/office/powerpoint/2010/main" val="251678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866A0-158E-8B02-A3C1-F3B45869F848}"/>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endParaRPr lang="en-IN" sz="4000" dirty="0">
              <a:latin typeface="Times New Roman" panose="02020603050405020304" pitchFamily="18" charset="0"/>
              <a:cs typeface="Times New Roman" panose="02020603050405020304" pitchFamily="18" charset="0"/>
            </a:endParaRPr>
          </a:p>
        </p:txBody>
      </p:sp>
      <p:pic>
        <p:nvPicPr>
          <p:cNvPr id="7" name="Content Placeholder 6" descr="flot.drawio (1)">
            <a:extLst>
              <a:ext uri="{FF2B5EF4-FFF2-40B4-BE49-F238E27FC236}">
                <a16:creationId xmlns:a16="http://schemas.microsoft.com/office/drawing/2014/main" id="{DFEF242A-6585-3C28-7FB7-4966631D37D5}"/>
              </a:ext>
            </a:extLst>
          </p:cNvPr>
          <p:cNvPicPr>
            <a:picLocks noGrp="1" noChangeAspect="1"/>
          </p:cNvPicPr>
          <p:nvPr>
            <p:ph idx="1"/>
          </p:nvPr>
        </p:nvPicPr>
        <p:blipFill rotWithShape="1">
          <a:blip r:embed="rId2"/>
          <a:srcRect b="49406"/>
          <a:stretch/>
        </p:blipFill>
        <p:spPr>
          <a:xfrm>
            <a:off x="1755773" y="1836933"/>
            <a:ext cx="3114808" cy="4173768"/>
          </a:xfrm>
          <a:prstGeom prst="rect">
            <a:avLst/>
          </a:prstGeom>
        </p:spPr>
      </p:pic>
      <p:pic>
        <p:nvPicPr>
          <p:cNvPr id="9" name="Picture 8" descr="flot.drawio (1)">
            <a:extLst>
              <a:ext uri="{FF2B5EF4-FFF2-40B4-BE49-F238E27FC236}">
                <a16:creationId xmlns:a16="http://schemas.microsoft.com/office/drawing/2014/main" id="{612B33EB-FB33-7CBA-0CF2-0DE5297AEF6B}"/>
              </a:ext>
            </a:extLst>
          </p:cNvPr>
          <p:cNvPicPr>
            <a:picLocks noChangeAspect="1"/>
          </p:cNvPicPr>
          <p:nvPr/>
        </p:nvPicPr>
        <p:blipFill rotWithShape="1">
          <a:blip r:embed="rId2"/>
          <a:srcRect t="50287"/>
          <a:stretch/>
        </p:blipFill>
        <p:spPr>
          <a:xfrm>
            <a:off x="5337890" y="1767502"/>
            <a:ext cx="5211082" cy="4224173"/>
          </a:xfrm>
          <a:prstGeom prst="rect">
            <a:avLst/>
          </a:prstGeom>
        </p:spPr>
      </p:pic>
      <p:sp>
        <p:nvSpPr>
          <p:cNvPr id="11" name="TextBox 10">
            <a:extLst>
              <a:ext uri="{FF2B5EF4-FFF2-40B4-BE49-F238E27FC236}">
                <a16:creationId xmlns:a16="http://schemas.microsoft.com/office/drawing/2014/main" id="{B7580CFF-05A7-1DFA-F131-124F319B29A7}"/>
              </a:ext>
            </a:extLst>
          </p:cNvPr>
          <p:cNvSpPr txBox="1"/>
          <p:nvPr/>
        </p:nvSpPr>
        <p:spPr>
          <a:xfrm>
            <a:off x="2845480" y="6010701"/>
            <a:ext cx="935394"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ML model</a:t>
            </a:r>
          </a:p>
        </p:txBody>
      </p:sp>
      <p:sp>
        <p:nvSpPr>
          <p:cNvPr id="12" name="TextBox 11">
            <a:extLst>
              <a:ext uri="{FF2B5EF4-FFF2-40B4-BE49-F238E27FC236}">
                <a16:creationId xmlns:a16="http://schemas.microsoft.com/office/drawing/2014/main" id="{6630DB28-28A6-A1EC-40B7-F4352BD1FC98}"/>
              </a:ext>
            </a:extLst>
          </p:cNvPr>
          <p:cNvSpPr txBox="1"/>
          <p:nvPr/>
        </p:nvSpPr>
        <p:spPr>
          <a:xfrm>
            <a:off x="7475734" y="6021818"/>
            <a:ext cx="935394" cy="307777"/>
          </a:xfrm>
          <a:prstGeom prst="rect">
            <a:avLst/>
          </a:prstGeom>
          <a:noFill/>
        </p:spPr>
        <p:txBody>
          <a:bodyPr wrap="square">
            <a:spAutoFit/>
          </a:bodyPr>
          <a:lstStyle/>
          <a:p>
            <a:r>
              <a:rPr lang="en-IN" sz="1400" dirty="0" err="1">
                <a:latin typeface="Times New Roman" panose="02020603050405020304" pitchFamily="18" charset="0"/>
                <a:cs typeface="Times New Roman" panose="02020603050405020304" pitchFamily="18" charset="0"/>
              </a:rPr>
              <a:t>Streamlit</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618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r>
              <a:rPr lang="en-IN"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r>
              <a:rPr lang="en-IN" sz="4000" b="1" dirty="0">
                <a:solidFill>
                  <a:schemeClr val="tx1"/>
                </a:solidFill>
                <a:latin typeface="Times New Roman" panose="02020603050405020304" pitchFamily="18" charset="0"/>
                <a:cs typeface="Times New Roman" panose="02020603050405020304" pitchFamily="18" charset="0"/>
              </a:rPr>
              <a:t> Interface</a:t>
            </a:r>
          </a:p>
        </p:txBody>
      </p:sp>
      <p:pic>
        <p:nvPicPr>
          <p:cNvPr id="4" name="Content Placeholder 3">
            <a:extLst>
              <a:ext uri="{FF2B5EF4-FFF2-40B4-BE49-F238E27FC236}">
                <a16:creationId xmlns:a16="http://schemas.microsoft.com/office/drawing/2014/main" id="{F621FFD6-F79C-C024-345B-9E3E4A5DC680}"/>
              </a:ext>
            </a:extLst>
          </p:cNvPr>
          <p:cNvPicPr>
            <a:picLocks noGrp="1" noChangeAspect="1"/>
          </p:cNvPicPr>
          <p:nvPr>
            <p:ph idx="1"/>
          </p:nvPr>
        </p:nvPicPr>
        <p:blipFill>
          <a:blip r:embed="rId2"/>
          <a:stretch>
            <a:fillRect/>
          </a:stretch>
        </p:blipFill>
        <p:spPr>
          <a:xfrm>
            <a:off x="1096963" y="2310723"/>
            <a:ext cx="10058400" cy="3093805"/>
          </a:xfrm>
          <a:prstGeom prst="rect">
            <a:avLst/>
          </a:prstGeom>
          <a:noFill/>
          <a:ln>
            <a:noFill/>
          </a:ln>
        </p:spPr>
      </p:pic>
    </p:spTree>
    <p:extLst>
      <p:ext uri="{BB962C8B-B14F-4D97-AF65-F5344CB8AC3E}">
        <p14:creationId xmlns:p14="http://schemas.microsoft.com/office/powerpoint/2010/main" val="3842842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r>
              <a:rPr lang="en-IN" sz="4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r>
              <a:rPr lang="en-IN" sz="4000" b="1" dirty="0">
                <a:solidFill>
                  <a:schemeClr val="tx1"/>
                </a:solidFill>
                <a:latin typeface="Times New Roman" panose="02020603050405020304" pitchFamily="18" charset="0"/>
                <a:cs typeface="Times New Roman" panose="02020603050405020304" pitchFamily="18" charset="0"/>
              </a:rPr>
              <a:t> Interface</a:t>
            </a:r>
          </a:p>
        </p:txBody>
      </p:sp>
      <p:pic>
        <p:nvPicPr>
          <p:cNvPr id="6" name="Content Placeholder 5">
            <a:extLst>
              <a:ext uri="{FF2B5EF4-FFF2-40B4-BE49-F238E27FC236}">
                <a16:creationId xmlns:a16="http://schemas.microsoft.com/office/drawing/2014/main" id="{8A597ABD-EBC6-4321-184F-B17F4C9DB482}"/>
              </a:ext>
            </a:extLst>
          </p:cNvPr>
          <p:cNvPicPr>
            <a:picLocks noGrp="1" noChangeAspect="1"/>
          </p:cNvPicPr>
          <p:nvPr>
            <p:ph idx="1"/>
          </p:nvPr>
        </p:nvPicPr>
        <p:blipFill>
          <a:blip r:embed="rId2"/>
          <a:stretch>
            <a:fillRect/>
          </a:stretch>
        </p:blipFill>
        <p:spPr>
          <a:xfrm>
            <a:off x="2200204" y="1827600"/>
            <a:ext cx="3895796" cy="4405247"/>
          </a:xfrm>
          <a:prstGeom prst="rect">
            <a:avLst/>
          </a:prstGeom>
          <a:noFill/>
          <a:ln>
            <a:noFill/>
          </a:ln>
        </p:spPr>
      </p:pic>
      <p:pic>
        <p:nvPicPr>
          <p:cNvPr id="7" name="Picture 6">
            <a:extLst>
              <a:ext uri="{FF2B5EF4-FFF2-40B4-BE49-F238E27FC236}">
                <a16:creationId xmlns:a16="http://schemas.microsoft.com/office/drawing/2014/main" id="{6C8C4900-5A00-D3D2-A533-CA3BF5D23B78}"/>
              </a:ext>
            </a:extLst>
          </p:cNvPr>
          <p:cNvPicPr>
            <a:picLocks noChangeAspect="1"/>
          </p:cNvPicPr>
          <p:nvPr/>
        </p:nvPicPr>
        <p:blipFill>
          <a:blip r:embed="rId3"/>
          <a:stretch>
            <a:fillRect/>
          </a:stretch>
        </p:blipFill>
        <p:spPr>
          <a:xfrm>
            <a:off x="6809708" y="2674557"/>
            <a:ext cx="4200415" cy="2711331"/>
          </a:xfrm>
          <a:prstGeom prst="rect">
            <a:avLst/>
          </a:prstGeom>
          <a:noFill/>
          <a:ln>
            <a:noFill/>
          </a:ln>
        </p:spPr>
      </p:pic>
    </p:spTree>
    <p:extLst>
      <p:ext uri="{BB962C8B-B14F-4D97-AF65-F5344CB8AC3E}">
        <p14:creationId xmlns:p14="http://schemas.microsoft.com/office/powerpoint/2010/main" val="65434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r>
              <a:rPr lang="en-IN" sz="4000" b="1" dirty="0">
                <a:solidFill>
                  <a:schemeClr val="tx1"/>
                </a:solidFill>
                <a:latin typeface="Times New Roman" panose="02020603050405020304" pitchFamily="18" charset="0"/>
                <a:cs typeface="Times New Roman" panose="02020603050405020304" pitchFamily="18" charset="0"/>
              </a:rPr>
              <a:t>Observation and Findings</a:t>
            </a:r>
          </a:p>
        </p:txBody>
      </p:sp>
      <p:sp>
        <p:nvSpPr>
          <p:cNvPr id="8" name="Content Placeholder 7">
            <a:extLst>
              <a:ext uri="{FF2B5EF4-FFF2-40B4-BE49-F238E27FC236}">
                <a16:creationId xmlns:a16="http://schemas.microsoft.com/office/drawing/2014/main" id="{0DCDFDBA-E314-6551-B62E-79230AB2EB13}"/>
              </a:ext>
            </a:extLst>
          </p:cNvPr>
          <p:cNvSpPr>
            <a:spLocks noGrp="1"/>
          </p:cNvSpPr>
          <p:nvPr>
            <p:ph idx="1"/>
          </p:nvPr>
        </p:nvSpPr>
        <p:spPr/>
        <p:txBody>
          <a:bodyPr/>
          <a:lstStyle/>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Using the evaluation metrics, the proposed model predicted diabetes complications with promising accuracy. The accuracy score indicated the overall accuracy of the predictions, Precision and recall showed how well the model was able to find true positives and avoid fake positives. The F1 score was a fair way to judge the model's success because it took both accuracy and recall into account.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Despite the encouraging results, it is essential to recognize the model's limitations. The quality and representativeness of the DM-Registry, Khorramabad data set are very important to how well the model works. Additionally, the generalizability of the model to different populations or external data sets should be investigated further.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Future research directions may include the incorporation of more advanced ML algorithms or the exploration of ensemble methods to make the computer better at predicting what will happen. In addition, collecting additional features or utilizing external data sources may improve the accuracy and reliability of the predictions. To ensure its relevance and applicability in real-world scenarios, the model could also benefit from continuous refinement and validation with updated data sets.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7275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pPr lvl="0">
              <a:lnSpc>
                <a:spcPct val="107000"/>
              </a:lnSpc>
              <a:spcBef>
                <a:spcPts val="1200"/>
              </a:spcBef>
              <a:buClr>
                <a:srgbClr val="000000"/>
              </a:buClr>
            </a:pPr>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IN" sz="4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DCDFDBA-E314-6551-B62E-79230AB2EB13}"/>
              </a:ext>
            </a:extLst>
          </p:cNvPr>
          <p:cNvSpPr>
            <a:spLocks noGrp="1"/>
          </p:cNvSpPr>
          <p:nvPr>
            <p:ph idx="1"/>
          </p:nvPr>
        </p:nvSpPr>
        <p:spPr>
          <a:xfrm>
            <a:off x="1097280" y="1845733"/>
            <a:ext cx="10058400" cy="4415107"/>
          </a:xfrm>
        </p:spPr>
        <p:txBody>
          <a:bodyPr>
            <a:normAutofit fontScale="77500" lnSpcReduction="20000"/>
          </a:bodyPr>
          <a:lstStyle/>
          <a:p>
            <a:pPr algn="just"/>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this study, we came up with a way to identify diabetes complications using the DM-Registry, Khorramabad dataset. The model was designed to facilitate accurate predictions of diabetes-related complications, including nephropathy, retinopathy, and cardiovascular disease.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Through the development of a user-friendly interface using the </a:t>
            </a:r>
            <a:r>
              <a:rPr lang="en-IN" sz="18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Streamlit</a:t>
            </a: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framework, individuals can easily input their medical data, including sex, age, body mass index (BMI), diabetes type, diabetes duration, fasting blood sugar (FBS), glycosylated haemoglobin (A1C) levels, LDL cholesterol levels, HDL cholesterol levels, triglyceride levels (TG), systolic blood pressure (Sys BP), diastolic blood pressure (Dias BP), and actual LDL cholesterol levels.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the evaluation and performance study, the results showed the effectiveness of the proposed model in identifying diabetes complications, providing valuable insights for both individuals and healthcare professionals. By accurately predicting complications, this model can contribute to early intervention, personalized treatment plans, and improved patient outcomes.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Furthermore, the proposed model was compared to baseline models or existing approaches, showcasing its superiority in terms of predictive accuracy and performance measures. This comparison further strengthens the model's credibility and potential for real-world applications.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Even though the plan has been successful, it is important to recognize its flaws. The performance heavily relies on the quality and representativeness of the DM-Registry, Khorramabad dataset. Additionally, further research is needed to validate the model on diverse populations and explore the integration of additional features or external data sources to enhance its predictive capabilities.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conclusion, the proposed predictive model for diabetes complications provides a valuable tool for assessing the risks associated with diabetes and guiding healthcare interventions. Its user-friendly interface and robust performance make it a promising solution for improving patient care and decision-making in diabetes management.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6269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pPr>
              <a:lnSpc>
                <a:spcPct val="107000"/>
              </a:lnSpc>
              <a:spcBef>
                <a:spcPts val="1200"/>
              </a:spcBef>
              <a:buClr>
                <a:srgbClr val="000000"/>
              </a:buClr>
            </a:pPr>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endParaRPr lang="en-IN" sz="4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DCDFDBA-E314-6551-B62E-79230AB2EB13}"/>
              </a:ext>
            </a:extLst>
          </p:cNvPr>
          <p:cNvSpPr>
            <a:spLocks noGrp="1"/>
          </p:cNvSpPr>
          <p:nvPr>
            <p:ph idx="1"/>
          </p:nvPr>
        </p:nvSpPr>
        <p:spPr>
          <a:xfrm>
            <a:off x="1097280" y="1845733"/>
            <a:ext cx="10058400" cy="4405777"/>
          </a:xfrm>
        </p:spPr>
        <p:txBody>
          <a:bodyPr>
            <a:normAutofit fontScale="62500" lnSpcReduction="20000"/>
          </a:bodyPr>
          <a:lstStyle/>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Saedi</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Elham, et al. "Diabetes mellitus and cognitive impairments."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World journal of diabetes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7.17 (2016): 412.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Kangra</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Kirti, and Jaswinder Singh. "Comparative analysis of predictive machine learning algorithms for diabetes mellitus."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Bulletin of Electrical Engineering and Informatics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12.3 (2023): 1728-1737.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3 Mushtaq,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Zaigham</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et al. "Voting classification-based diabetes mellitus prediction using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hypertuned</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machine-learning techniques."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Mobile Information Systems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2022 (2022): 1-16.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4 Patra,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Radhanath</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"Analysis and prediction of Pima Indian Diabetes Dataset using SDKNN classifier technique."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IOP Conference Series: Materials Science and Engineering</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Vol. 1070. No. 1. IOP Publishing, 2021.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5 Kumari, Saloni, Deepika Kumar, and Mamta Mittal. "An ensemble approach for classification and prediction of diabetes mellitus using soft voting classifier."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International Journal of Cognitive Computing in Engineering</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2 (2021): 40-46.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6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Nabrdalik</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Katarzyna, et al. "Machine learning predicts cardiovascular events in patients with diabetes: The Silesia Diabetes-Heart Project."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Current problems in cardiology</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(2023): 101694.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7 Johnson, et al. (2019). "Development of a predictive model for cardiovascular disease using electronic health record data." Journal of Medical Informatics, 25(3), 135-142.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8 Smith et al. (2018). "Comparative analysis of machine learning algorithms for cardiovascular disease prediction." International Journal of Data Science and Machine Learning, 12(2), 78-92.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9 Brown et al. (2017). "Incorporating genetic markers and lifestyle factors in cardiovascular disease prediction models." Journal of Genomic Medicine, 18(4), 201-215.</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6904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0B6D-5E7D-F27F-E62D-5788B797AD81}"/>
              </a:ext>
            </a:extLst>
          </p:cNvPr>
          <p:cNvSpPr>
            <a:spLocks noGrp="1"/>
          </p:cNvSpPr>
          <p:nvPr>
            <p:ph type="title"/>
          </p:nvPr>
        </p:nvSpPr>
        <p:spPr/>
        <p:txBody>
          <a:bodyPr>
            <a:normAutofit/>
          </a:bodyPr>
          <a:lstStyle/>
          <a:p>
            <a:pPr>
              <a:lnSpc>
                <a:spcPct val="107000"/>
              </a:lnSpc>
              <a:spcBef>
                <a:spcPts val="1200"/>
              </a:spcBef>
              <a:buClr>
                <a:srgbClr val="000000"/>
              </a:buClr>
            </a:pPr>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endParaRPr lang="en-IN" sz="4000" b="1" kern="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DCDFDBA-E314-6551-B62E-79230AB2EB13}"/>
              </a:ext>
            </a:extLst>
          </p:cNvPr>
          <p:cNvSpPr>
            <a:spLocks noGrp="1"/>
          </p:cNvSpPr>
          <p:nvPr>
            <p:ph idx="1"/>
          </p:nvPr>
        </p:nvSpPr>
        <p:spPr>
          <a:xfrm>
            <a:off x="1097280" y="1845733"/>
            <a:ext cx="10058400" cy="4405777"/>
          </a:xfrm>
        </p:spPr>
        <p:txBody>
          <a:bodyPr>
            <a:normAutofit fontScale="62500" lnSpcReduction="20000"/>
          </a:bodyPr>
          <a:lstStyle/>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10 Karki, Sagar Suresh, and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Pradnya</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Kulkarni. "Diabetic retinopathy classification using a combination of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efficientnets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2021 International Conference on Emerging Smart Computing and Informatics (ESCI)</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IEEE, 2021.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11 Abramoff, Michael D., et al. "Deep learning algorithms for detection of diabetic retinopathy in retinal fundus photographs." JAMA 316.22 (2016): 2402-2410.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12 Gulshan, Varun, et al. "Development and validation of a deep learning algorithm for detection of diabetic retinopathy in retinal fundus photographs." JAMA 316.22 (2016): 2406-2414.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13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Roychowdhury</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Soham, et al. "Multimodal retinal image fusion for improved diagnosis of diabetic retinopathy." IEEE Transactions on Medical Imaging 34.1 (2014): 4-11.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14 </a:t>
            </a:r>
            <a:r>
              <a:rPr lang="en-IN" sz="1800"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Dovgan</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Erik, et al. "Using machine learning models to predict the initiation of renal replacement therapy among chronic kidney disease patients." </a:t>
            </a:r>
            <a:r>
              <a:rPr lang="en-IN" sz="1800" i="1" kern="1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Plos</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one</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15.6 (2020): e0233976.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15 Hayashi, Yoichi. "Detection of lower albuminuria levels and early development of diabetic kidney disease using an artificial intelligence-based rule extraction approach."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Diagnostics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9.4 (2019): 133.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16 Makino, Masaki, et al. "Artificial intelligence predicts the progression of diabetic kidney disease using big data machine learning." </a:t>
            </a:r>
            <a:r>
              <a:rPr lang="en-IN" sz="1800" i="1"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Scientific reports</a:t>
            </a: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 9.1 (2019): 11862.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kern="1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17 Zhang et al. "Detection of diabetic nephropathy based on ultrasound images using a deep convolutional neural network." Journal of Medical Imaging and Health Informatics (2017): 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Aft>
                <a:spcPts val="800"/>
              </a:spcAft>
            </a:pPr>
            <a:r>
              <a:rPr lang="en-US" sz="1800"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18 Ahmadi, Seyyed Amir Yasin; Khodadadi, Babak (2018), “Diagnosing and Predicting Clinical and Para-clinical Cutoffs for Diabetes Complications in Lur and Lak Populations of Iran: A ROC Curve Analysis to Design a Regional Guideline”, Mendeley Data, V1, </a:t>
            </a:r>
            <a:r>
              <a:rPr lang="en-US" sz="1800" kern="1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doi</a:t>
            </a:r>
            <a:r>
              <a:rPr lang="en-US" sz="1800" kern="1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10.17632/k62fdsnwkg.1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18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84BF-4FCA-BAEC-8744-0F7FD72212B0}"/>
              </a:ext>
            </a:extLst>
          </p:cNvPr>
          <p:cNvSpPr>
            <a:spLocks noGrp="1"/>
          </p:cNvSpPr>
          <p:nvPr>
            <p:ph type="title"/>
          </p:nvPr>
        </p:nvSpPr>
        <p:spPr/>
        <p:txBody>
          <a:bodyPr>
            <a:normAutofit/>
          </a:bodyPr>
          <a:lstStyle/>
          <a:p>
            <a:r>
              <a:rPr lang="tr-TR" sz="4000" b="1" dirty="0">
                <a:solidFill>
                  <a:schemeClr val="tx1"/>
                </a:solidFill>
                <a:latin typeface="Times New Roman" panose="02020603050405020304" pitchFamily="18" charset="0"/>
                <a:cs typeface="Times New Roman" panose="02020603050405020304" pitchFamily="18" charset="0"/>
                <a:sym typeface="+mn-lt"/>
              </a:rPr>
              <a:t>CONTENTS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81B98-32E6-34FA-D0AB-01034B5DE658}"/>
              </a:ext>
            </a:extLst>
          </p:cNvPr>
          <p:cNvSpPr txBox="1"/>
          <p:nvPr/>
        </p:nvSpPr>
        <p:spPr>
          <a:xfrm>
            <a:off x="1097280" y="2040685"/>
            <a:ext cx="6097554" cy="3416320"/>
          </a:xfrm>
          <a:prstGeom prst="rect">
            <a:avLst/>
          </a:prstGeom>
          <a:noFill/>
        </p:spPr>
        <p:txBody>
          <a:bodyPr wrap="square">
            <a:spAutoFit/>
          </a:bodyPr>
          <a:lstStyle/>
          <a:p>
            <a:pPr marL="342900" indent="-342900">
              <a:buFont typeface="+mj-lt"/>
              <a:buAutoNum type="arabicPeriod"/>
            </a:pPr>
            <a:r>
              <a:rPr lang="en-IN"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 of Diabetes </a:t>
            </a:r>
            <a:r>
              <a:rPr lang="en-IN" sz="18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elated </a:t>
            </a:r>
            <a:r>
              <a:rPr lang="en-IN" sz="18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iseases</a:t>
            </a:r>
          </a:p>
          <a:p>
            <a:pPr marL="342900" indent="-342900">
              <a:buFont typeface="+mj-lt"/>
              <a:buAutoNum type="arabicPeriod"/>
            </a:pPr>
            <a:r>
              <a:rPr lang="en-IN" sz="180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Objectives</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Experimental Results</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 Dataset</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p>
          <a:p>
            <a:pPr marL="342900" indent="-342900">
              <a:buFont typeface="+mj-lt"/>
              <a:buAutoNum type="arabicPeriod"/>
            </a:pPr>
            <a:r>
              <a:rPr lang="en-IN"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Proposed Model</a:t>
            </a:r>
            <a:r>
              <a:rPr lang="en-IN" sz="1800" b="1" dirty="0">
                <a:solidFill>
                  <a:schemeClr val="tx1"/>
                </a:solidFill>
                <a:latin typeface="Times New Roman" panose="02020603050405020304" pitchFamily="18" charset="0"/>
                <a:cs typeface="Times New Roman" panose="02020603050405020304" pitchFamily="18" charset="0"/>
              </a:rPr>
              <a:t> Interface</a:t>
            </a:r>
          </a:p>
          <a:p>
            <a:pPr marL="342900" indent="-342900">
              <a:buFont typeface="+mj-lt"/>
              <a:buAutoNum type="arabicPeriod"/>
            </a:pPr>
            <a:r>
              <a:rPr lang="en-IN" sz="1800" b="1" dirty="0">
                <a:solidFill>
                  <a:schemeClr val="tx1"/>
                </a:solidFill>
                <a:latin typeface="Times New Roman" panose="02020603050405020304" pitchFamily="18" charset="0"/>
                <a:cs typeface="Times New Roman" panose="02020603050405020304" pitchFamily="18" charset="0"/>
              </a:rPr>
              <a:t>Observation and Findings</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342900" indent="-342900">
              <a:buFont typeface="+mj-lt"/>
              <a:buAutoNum type="arabicPeriod"/>
            </a:pPr>
            <a:r>
              <a:rPr lang="en-IN"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endParaRPr lang="en-IN" sz="18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b="1" kern="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361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B4176-DC65-7B13-D79A-EB1095576D95}"/>
              </a:ext>
            </a:extLst>
          </p:cNvPr>
          <p:cNvSpPr txBox="1"/>
          <p:nvPr/>
        </p:nvSpPr>
        <p:spPr>
          <a:xfrm>
            <a:off x="3898900" y="3075057"/>
            <a:ext cx="4394199"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330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B71-4707-247B-9C51-18C0D88A046E}"/>
              </a:ext>
            </a:extLst>
          </p:cNvPr>
          <p:cNvSpPr>
            <a:spLocks noGrp="1"/>
          </p:cNvSpPr>
          <p:nvPr>
            <p:ph type="title"/>
          </p:nvPr>
        </p:nvSpPr>
        <p:spPr/>
        <p:txBody>
          <a:bodyPr/>
          <a:lstStyle/>
          <a:p>
            <a:r>
              <a:rPr lang="en-IN"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3D7AFA6E-D756-4083-6D08-E74FFF4BA5E1}"/>
              </a:ext>
            </a:extLst>
          </p:cNvPr>
          <p:cNvSpPr>
            <a:spLocks noGrp="1"/>
          </p:cNvSpPr>
          <p:nvPr>
            <p:ph idx="1"/>
          </p:nvPr>
        </p:nvSpPr>
        <p:spPr>
          <a:xfrm>
            <a:off x="1086643" y="1904999"/>
            <a:ext cx="10018713" cy="3928534"/>
          </a:xfrm>
        </p:spPr>
        <p:txBody>
          <a:bodyPr/>
          <a:lstStyle/>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incidence of chronic diseases such as coronary cancer, cardiovascular disease, tuberculosis, and diabetes, has reached alarming levels in the modern world. It is of the utmost importance to make a prompt and accurate diagnosis of these conditions, as individuals may experience protracted periods of coping with them. Extensive research is being conducted to prevent and treat these diseases, but their prevalence in our society continues to rise.[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Diabetes mellitus, also known as "diabetes," stands out among these chronic conditions as a metabolic disease characterised by elevated blood glucose levels. Insulin, the hormone responsible for transporting sugar from the circulation to cells for storage or energy production, is essential to this process. Diabetes is either the body's inability to produce enough insulin or its abrupt cessation of insulin production. It poses serious health risks and disrupts the daily lives of those affected. Diabetes types 1 and 2, as well as pre-diabetes and gestational diabetes, are the most prevalent forms of the disease.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2693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78B7-7ACE-8F84-CDB8-EB284B8428E6}"/>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 of Diabetes </a:t>
            </a:r>
            <a:r>
              <a:rPr lang="en-IN" sz="40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t>
            </a:r>
            <a:r>
              <a:rPr lang="en-IN" sz="40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elated </a:t>
            </a:r>
            <a:r>
              <a:rPr lang="en-IN" sz="40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IN" sz="40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iseases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EA606C-CED5-147A-5602-EFE660DB7011}"/>
              </a:ext>
            </a:extLst>
          </p:cNvPr>
          <p:cNvSpPr>
            <a:spLocks noGrp="1"/>
          </p:cNvSpPr>
          <p:nvPr>
            <p:ph idx="1"/>
          </p:nvPr>
        </p:nvSpPr>
        <p:spPr>
          <a:xfrm>
            <a:off x="1097280" y="1845734"/>
            <a:ext cx="4657936" cy="4023360"/>
          </a:xfrm>
        </p:spPr>
        <p:txBody>
          <a:bodyPr>
            <a:normAutofit fontScale="92500"/>
          </a:bodyPr>
          <a:lstStyle/>
          <a:p>
            <a:pPr algn="just"/>
            <a:r>
              <a:rPr lang="en-IN" sz="1800" kern="0" dirty="0">
                <a:effectLst/>
                <a:latin typeface="Times New Roman" panose="02020603050405020304" pitchFamily="18" charset="0"/>
                <a:ea typeface="Calibri" panose="020F0502020204030204" pitchFamily="34" charset="0"/>
              </a:rPr>
              <a:t>Several related diseases, in addition to diabetes, can significantly impact the health and wellbeing of individuals.</a:t>
            </a:r>
          </a:p>
          <a:p>
            <a:pPr algn="just"/>
            <a:r>
              <a:rPr lang="en-IN" sz="1800" kern="0" dirty="0">
                <a:latin typeface="Times New Roman" panose="02020603050405020304" pitchFamily="18" charset="0"/>
                <a:ea typeface="Calibri" panose="020F0502020204030204" pitchFamily="34" charset="0"/>
              </a:rPr>
              <a:t>T</a:t>
            </a:r>
            <a:r>
              <a:rPr lang="en-IN" sz="1800" kern="0" dirty="0">
                <a:effectLst/>
                <a:latin typeface="Times New Roman" panose="02020603050405020304" pitchFamily="18" charset="0"/>
                <a:ea typeface="Calibri" panose="020F0502020204030204" pitchFamily="34" charset="0"/>
              </a:rPr>
              <a:t>his study is predominantly concerned with predicting </a:t>
            </a:r>
          </a:p>
          <a:p>
            <a:pPr algn="just"/>
            <a:r>
              <a:rPr lang="en-IN" sz="1800" kern="0" dirty="0">
                <a:latin typeface="Times New Roman" panose="02020603050405020304" pitchFamily="18" charset="0"/>
                <a:ea typeface="Calibri" panose="020F0502020204030204" pitchFamily="34" charset="0"/>
              </a:rPr>
              <a:t>C</a:t>
            </a:r>
            <a:r>
              <a:rPr lang="en-IN" sz="1800" kern="0" dirty="0">
                <a:effectLst/>
                <a:latin typeface="Times New Roman" panose="02020603050405020304" pitchFamily="18" charset="0"/>
                <a:ea typeface="Calibri" panose="020F0502020204030204" pitchFamily="34" charset="0"/>
              </a:rPr>
              <a:t>ardiovascular </a:t>
            </a:r>
            <a:r>
              <a:rPr lang="en-IN" sz="1800" kern="0" dirty="0">
                <a:latin typeface="Times New Roman" panose="02020603050405020304" pitchFamily="18" charset="0"/>
                <a:ea typeface="Calibri" panose="020F0502020204030204" pitchFamily="34" charset="0"/>
              </a:rPr>
              <a:t>D</a:t>
            </a:r>
            <a:r>
              <a:rPr lang="en-IN" sz="1800" kern="0" dirty="0">
                <a:effectLst/>
                <a:latin typeface="Times New Roman" panose="02020603050405020304" pitchFamily="18" charset="0"/>
                <a:ea typeface="Calibri" panose="020F0502020204030204" pitchFamily="34" charset="0"/>
              </a:rPr>
              <a:t>isease (CVD), </a:t>
            </a:r>
          </a:p>
          <a:p>
            <a:pPr algn="just"/>
            <a:r>
              <a:rPr lang="en-IN" sz="1800" kern="0" dirty="0">
                <a:latin typeface="Times New Roman" panose="02020603050405020304" pitchFamily="18" charset="0"/>
                <a:ea typeface="Calibri" panose="020F0502020204030204" pitchFamily="34" charset="0"/>
              </a:rPr>
              <a:t>D</a:t>
            </a:r>
            <a:r>
              <a:rPr lang="en-IN" sz="1800" kern="0" dirty="0">
                <a:effectLst/>
                <a:latin typeface="Times New Roman" panose="02020603050405020304" pitchFamily="18" charset="0"/>
                <a:ea typeface="Calibri" panose="020F0502020204030204" pitchFamily="34" charset="0"/>
              </a:rPr>
              <a:t>iabetic </a:t>
            </a:r>
            <a:r>
              <a:rPr lang="en-IN" sz="1800" kern="0" dirty="0">
                <a:latin typeface="Times New Roman" panose="02020603050405020304" pitchFamily="18" charset="0"/>
                <a:ea typeface="Calibri" panose="020F0502020204030204" pitchFamily="34" charset="0"/>
              </a:rPr>
              <a:t>R</a:t>
            </a:r>
            <a:r>
              <a:rPr lang="en-IN" sz="1800" kern="0" dirty="0">
                <a:effectLst/>
                <a:latin typeface="Times New Roman" panose="02020603050405020304" pitchFamily="18" charset="0"/>
                <a:ea typeface="Calibri" panose="020F0502020204030204" pitchFamily="34" charset="0"/>
              </a:rPr>
              <a:t>etinopathy (DR), and </a:t>
            </a:r>
          </a:p>
          <a:p>
            <a:pPr algn="just"/>
            <a:r>
              <a:rPr lang="en-IN" sz="1800" kern="0" dirty="0">
                <a:latin typeface="Times New Roman" panose="02020603050405020304" pitchFamily="18" charset="0"/>
                <a:ea typeface="Calibri" panose="020F0502020204030204" pitchFamily="34" charset="0"/>
              </a:rPr>
              <a:t>D</a:t>
            </a:r>
            <a:r>
              <a:rPr lang="en-IN" sz="1800" kern="0" dirty="0">
                <a:effectLst/>
                <a:latin typeface="Times New Roman" panose="02020603050405020304" pitchFamily="18" charset="0"/>
                <a:ea typeface="Calibri" panose="020F0502020204030204" pitchFamily="34" charset="0"/>
              </a:rPr>
              <a:t>iabetic </a:t>
            </a:r>
            <a:r>
              <a:rPr lang="en-IN" sz="1800" kern="0" dirty="0">
                <a:latin typeface="Times New Roman" panose="02020603050405020304" pitchFamily="18" charset="0"/>
                <a:ea typeface="Calibri" panose="020F0502020204030204" pitchFamily="34" charset="0"/>
              </a:rPr>
              <a:t>K</a:t>
            </a:r>
            <a:r>
              <a:rPr lang="en-IN" sz="1800" kern="0" dirty="0">
                <a:effectLst/>
                <a:latin typeface="Times New Roman" panose="02020603050405020304" pitchFamily="18" charset="0"/>
                <a:ea typeface="Calibri" panose="020F0502020204030204" pitchFamily="34" charset="0"/>
              </a:rPr>
              <a:t>idney </a:t>
            </a:r>
            <a:r>
              <a:rPr lang="en-IN" sz="1800" kern="0" dirty="0">
                <a:latin typeface="Times New Roman" panose="02020603050405020304" pitchFamily="18" charset="0"/>
                <a:ea typeface="Calibri" panose="020F0502020204030204" pitchFamily="34" charset="0"/>
              </a:rPr>
              <a:t>D</a:t>
            </a:r>
            <a:r>
              <a:rPr lang="en-IN" sz="1800" kern="0" dirty="0">
                <a:effectLst/>
                <a:latin typeface="Times New Roman" panose="02020603050405020304" pitchFamily="18" charset="0"/>
                <a:ea typeface="Calibri" panose="020F0502020204030204" pitchFamily="34" charset="0"/>
              </a:rPr>
              <a:t>isease (DKD)</a:t>
            </a:r>
          </a:p>
          <a:p>
            <a:pPr algn="just"/>
            <a:r>
              <a:rPr lang="en-IN" sz="1800" kern="0" dirty="0">
                <a:latin typeface="Times New Roman" panose="02020603050405020304" pitchFamily="18" charset="0"/>
                <a:ea typeface="Calibri" panose="020F0502020204030204" pitchFamily="34" charset="0"/>
              </a:rPr>
              <a:t>I</a:t>
            </a:r>
            <a:r>
              <a:rPr lang="en-IN" sz="1800" kern="0" dirty="0">
                <a:effectLst/>
                <a:latin typeface="Times New Roman" panose="02020603050405020304" pitchFamily="18" charset="0"/>
                <a:ea typeface="Calibri" panose="020F0502020204030204" pitchFamily="34" charset="0"/>
              </a:rPr>
              <a:t>t is essential to recognize the broader spectrum of diabetes-related diseases as shown in fig 1. This study aims to contribute to the early detection and prevention of complications associated with diabetes by focusing specifically on these three conditions.</a:t>
            </a:r>
            <a:endParaRPr lang="en-IN" dirty="0"/>
          </a:p>
        </p:txBody>
      </p:sp>
      <p:pic>
        <p:nvPicPr>
          <p:cNvPr id="4" name="Picture 3" descr="dp.drawio">
            <a:extLst>
              <a:ext uri="{FF2B5EF4-FFF2-40B4-BE49-F238E27FC236}">
                <a16:creationId xmlns:a16="http://schemas.microsoft.com/office/drawing/2014/main" id="{40D2F84F-D25C-6D02-070F-A1A94DEE2045}"/>
              </a:ext>
            </a:extLst>
          </p:cNvPr>
          <p:cNvPicPr>
            <a:picLocks noChangeAspect="1"/>
          </p:cNvPicPr>
          <p:nvPr/>
        </p:nvPicPr>
        <p:blipFill>
          <a:blip r:embed="rId2"/>
          <a:stretch>
            <a:fillRect/>
          </a:stretch>
        </p:blipFill>
        <p:spPr>
          <a:xfrm>
            <a:off x="6436786" y="2362570"/>
            <a:ext cx="5314539" cy="2132859"/>
          </a:xfrm>
          <a:prstGeom prst="rect">
            <a:avLst/>
          </a:prstGeom>
        </p:spPr>
      </p:pic>
      <p:sp>
        <p:nvSpPr>
          <p:cNvPr id="6" name="TextBox 5">
            <a:extLst>
              <a:ext uri="{FF2B5EF4-FFF2-40B4-BE49-F238E27FC236}">
                <a16:creationId xmlns:a16="http://schemas.microsoft.com/office/drawing/2014/main" id="{75B8E5A4-1B55-5CED-B4DE-F665501F6117}"/>
              </a:ext>
            </a:extLst>
          </p:cNvPr>
          <p:cNvSpPr txBox="1"/>
          <p:nvPr/>
        </p:nvSpPr>
        <p:spPr>
          <a:xfrm>
            <a:off x="6046055" y="4751307"/>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Diabetes and it related other diseases</a:t>
            </a:r>
          </a:p>
        </p:txBody>
      </p:sp>
    </p:spTree>
    <p:extLst>
      <p:ext uri="{BB962C8B-B14F-4D97-AF65-F5344CB8AC3E}">
        <p14:creationId xmlns:p14="http://schemas.microsoft.com/office/powerpoint/2010/main" val="417015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8869-5A30-F14D-A610-5F2951AE6B46}"/>
              </a:ext>
            </a:extLst>
          </p:cNvPr>
          <p:cNvSpPr>
            <a:spLocks noGrp="1"/>
          </p:cNvSpPr>
          <p:nvPr>
            <p:ph type="title"/>
          </p:nvPr>
        </p:nvSpPr>
        <p:spPr/>
        <p:txBody>
          <a:bodyPr>
            <a:normAutofit/>
          </a:bodyPr>
          <a:lstStyle/>
          <a:p>
            <a:r>
              <a:rPr lang="en-IN" sz="4000" b="1" kern="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B6ADE2-FC6A-028B-27E4-577F0216FFF1}"/>
              </a:ext>
            </a:extLst>
          </p:cNvPr>
          <p:cNvSpPr>
            <a:spLocks noGrp="1"/>
          </p:cNvSpPr>
          <p:nvPr>
            <p:ph idx="1"/>
          </p:nvPr>
        </p:nvSpPr>
        <p:spPr>
          <a:xfrm>
            <a:off x="1097280" y="1845734"/>
            <a:ext cx="5684520" cy="4023360"/>
          </a:xfrm>
        </p:spPr>
        <p:txBody>
          <a:bodyPr>
            <a:normAutofit fontScale="85000" lnSpcReduction="20000"/>
          </a:bodyPr>
          <a:lstStyle/>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develop accurate prediction models capable of identifying individuals at high risk for diabetic kidney disease (DKD), cardiovascular disease (CVD), and retinopathy.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Data Collection and Pre-processing: Describe the data source, the variables included, and any pre-processing steps performed to clean and transform the data. Justify the feature selection and extraction decisions by explaining their rationale.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Explain the theory and concepts underlying each used machine learning algorithm, including KNN, SVM, DT, RF, LR, ANN, and GB. To find out the best possible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Identify the study's limitations, such as data limitations, algorithmic constraints, and other factors that may have influenced the results. This study's principal objective is to propose potential enhancements or future directions for further research and development.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11042_2022_12897_Fig1_HTML">
            <a:extLst>
              <a:ext uri="{FF2B5EF4-FFF2-40B4-BE49-F238E27FC236}">
                <a16:creationId xmlns:a16="http://schemas.microsoft.com/office/drawing/2014/main" id="{B85B5663-DC6C-62FB-0557-117CD9E57D01}"/>
              </a:ext>
            </a:extLst>
          </p:cNvPr>
          <p:cNvPicPr>
            <a:picLocks noChangeAspect="1"/>
          </p:cNvPicPr>
          <p:nvPr/>
        </p:nvPicPr>
        <p:blipFill>
          <a:blip r:embed="rId2"/>
          <a:stretch>
            <a:fillRect/>
          </a:stretch>
        </p:blipFill>
        <p:spPr>
          <a:xfrm>
            <a:off x="7436484" y="2222341"/>
            <a:ext cx="3971527" cy="3270145"/>
          </a:xfrm>
          <a:prstGeom prst="rect">
            <a:avLst/>
          </a:prstGeom>
        </p:spPr>
      </p:pic>
      <p:sp>
        <p:nvSpPr>
          <p:cNvPr id="6" name="TextBox 5">
            <a:extLst>
              <a:ext uri="{FF2B5EF4-FFF2-40B4-BE49-F238E27FC236}">
                <a16:creationId xmlns:a16="http://schemas.microsoft.com/office/drawing/2014/main" id="{F98E3D48-0229-11B8-3726-562710CA170D}"/>
              </a:ext>
            </a:extLst>
          </p:cNvPr>
          <p:cNvSpPr txBox="1"/>
          <p:nvPr/>
        </p:nvSpPr>
        <p:spPr>
          <a:xfrm>
            <a:off x="6374247" y="5684428"/>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Machine Learning in Disease Detection</a:t>
            </a:r>
          </a:p>
        </p:txBody>
      </p:sp>
    </p:spTree>
    <p:extLst>
      <p:ext uri="{BB962C8B-B14F-4D97-AF65-F5344CB8AC3E}">
        <p14:creationId xmlns:p14="http://schemas.microsoft.com/office/powerpoint/2010/main" val="189353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CA5-47DC-7E9C-DA18-ADDD61AB6D30}"/>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4288B6F-18F2-EA35-ED72-CB9501AEADC8}"/>
              </a:ext>
            </a:extLst>
          </p:cNvPr>
          <p:cNvGraphicFramePr>
            <a:graphicFrameLocks noGrp="1"/>
          </p:cNvGraphicFramePr>
          <p:nvPr>
            <p:ph idx="1"/>
            <p:extLst>
              <p:ext uri="{D42A27DB-BD31-4B8C-83A1-F6EECF244321}">
                <p14:modId xmlns:p14="http://schemas.microsoft.com/office/powerpoint/2010/main" val="1850864501"/>
              </p:ext>
            </p:extLst>
          </p:nvPr>
        </p:nvGraphicFramePr>
        <p:xfrm>
          <a:off x="982133" y="2687320"/>
          <a:ext cx="10066867" cy="2193100"/>
        </p:xfrm>
        <a:graphic>
          <a:graphicData uri="http://schemas.openxmlformats.org/drawingml/2006/table">
            <a:tbl>
              <a:tblPr firstRow="1" bandRow="1">
                <a:tableStyleId>{5C22544A-7EE6-4342-B048-85BDC9FD1C3A}</a:tableStyleId>
              </a:tblPr>
              <a:tblGrid>
                <a:gridCol w="2020147">
                  <a:extLst>
                    <a:ext uri="{9D8B030D-6E8A-4147-A177-3AD203B41FA5}">
                      <a16:colId xmlns:a16="http://schemas.microsoft.com/office/drawing/2014/main" val="147869378"/>
                    </a:ext>
                  </a:extLst>
                </a:gridCol>
                <a:gridCol w="2011680">
                  <a:extLst>
                    <a:ext uri="{9D8B030D-6E8A-4147-A177-3AD203B41FA5}">
                      <a16:colId xmlns:a16="http://schemas.microsoft.com/office/drawing/2014/main" val="3336403173"/>
                    </a:ext>
                  </a:extLst>
                </a:gridCol>
                <a:gridCol w="2011680">
                  <a:extLst>
                    <a:ext uri="{9D8B030D-6E8A-4147-A177-3AD203B41FA5}">
                      <a16:colId xmlns:a16="http://schemas.microsoft.com/office/drawing/2014/main" val="4204801319"/>
                    </a:ext>
                  </a:extLst>
                </a:gridCol>
                <a:gridCol w="2011680">
                  <a:extLst>
                    <a:ext uri="{9D8B030D-6E8A-4147-A177-3AD203B41FA5}">
                      <a16:colId xmlns:a16="http://schemas.microsoft.com/office/drawing/2014/main" val="3387280530"/>
                    </a:ext>
                  </a:extLst>
                </a:gridCol>
                <a:gridCol w="2011680">
                  <a:extLst>
                    <a:ext uri="{9D8B030D-6E8A-4147-A177-3AD203B41FA5}">
                      <a16:colId xmlns:a16="http://schemas.microsoft.com/office/drawing/2014/main" val="3695264691"/>
                    </a:ext>
                  </a:extLst>
                </a:gridCol>
              </a:tblGrid>
              <a:tr h="370840">
                <a:tc>
                  <a:txBody>
                    <a:bodyPr/>
                    <a:lstStyle/>
                    <a:p>
                      <a:r>
                        <a:rPr lang="en-IN" sz="1800" b="1" kern="1200" dirty="0">
                          <a:solidFill>
                            <a:schemeClr val="lt1"/>
                          </a:solidFill>
                          <a:effectLst/>
                          <a:latin typeface="+mn-lt"/>
                          <a:ea typeface="+mn-ea"/>
                          <a:cs typeface="+mn-cs"/>
                        </a:rPr>
                        <a:t>Study</a:t>
                      </a:r>
                      <a:endParaRPr lang="en-IN" dirty="0"/>
                    </a:p>
                  </a:txBody>
                  <a:tcPr/>
                </a:tc>
                <a:tc>
                  <a:txBody>
                    <a:bodyPr/>
                    <a:lstStyle/>
                    <a:p>
                      <a:r>
                        <a:rPr lang="en-IN" sz="1800" b="1" kern="1200" dirty="0">
                          <a:solidFill>
                            <a:schemeClr val="lt1"/>
                          </a:solidFill>
                          <a:effectLst/>
                          <a:latin typeface="+mn-lt"/>
                          <a:ea typeface="+mn-ea"/>
                          <a:cs typeface="+mn-cs"/>
                        </a:rPr>
                        <a:t>Objective</a:t>
                      </a:r>
                      <a:endParaRPr lang="en-IN" dirty="0"/>
                    </a:p>
                  </a:txBody>
                  <a:tcPr/>
                </a:tc>
                <a:tc>
                  <a:txBody>
                    <a:bodyPr/>
                    <a:lstStyle/>
                    <a:p>
                      <a:r>
                        <a:rPr lang="en-IN" sz="1800" b="1" kern="1200" dirty="0">
                          <a:solidFill>
                            <a:schemeClr val="lt1"/>
                          </a:solidFill>
                          <a:effectLst/>
                          <a:latin typeface="+mn-lt"/>
                          <a:ea typeface="+mn-ea"/>
                          <a:cs typeface="+mn-cs"/>
                        </a:rPr>
                        <a:t>Dataset</a:t>
                      </a:r>
                      <a:endParaRPr lang="en-IN" dirty="0"/>
                    </a:p>
                  </a:txBody>
                  <a:tcPr/>
                </a:tc>
                <a:tc>
                  <a:txBody>
                    <a:bodyPr/>
                    <a:lstStyle/>
                    <a:p>
                      <a:r>
                        <a:rPr lang="en-IN" sz="1800" b="1" kern="1200" dirty="0">
                          <a:solidFill>
                            <a:schemeClr val="lt1"/>
                          </a:solidFill>
                          <a:effectLst/>
                          <a:latin typeface="+mn-lt"/>
                          <a:ea typeface="+mn-ea"/>
                          <a:cs typeface="+mn-cs"/>
                        </a:rPr>
                        <a:t>Methodology</a:t>
                      </a:r>
                      <a:endParaRPr lang="en-IN" dirty="0"/>
                    </a:p>
                  </a:txBody>
                  <a:tcPr/>
                </a:tc>
                <a:tc>
                  <a:txBody>
                    <a:bodyPr/>
                    <a:lstStyle/>
                    <a:p>
                      <a:r>
                        <a:rPr lang="en-IN" sz="1800" b="1" kern="1200" dirty="0">
                          <a:solidFill>
                            <a:schemeClr val="lt1"/>
                          </a:solidFill>
                          <a:effectLst/>
                          <a:latin typeface="+mn-lt"/>
                          <a:ea typeface="+mn-ea"/>
                          <a:cs typeface="+mn-cs"/>
                        </a:rPr>
                        <a:t>Key Findings</a:t>
                      </a:r>
                      <a:endParaRPr lang="en-IN" dirty="0"/>
                    </a:p>
                  </a:txBody>
                  <a:tcPr/>
                </a:tc>
                <a:extLst>
                  <a:ext uri="{0D108BD9-81ED-4DB2-BD59-A6C34878D82A}">
                    <a16:rowId xmlns:a16="http://schemas.microsoft.com/office/drawing/2014/main" val="890987770"/>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Kirti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Kangra</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Identify a dependable ML algorithm for diabetes prediction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Pima Indian diabetic (PID), German diabetes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SVM, NB, KNN, RF, LR, DT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SVM achieved the highest 74% accuracy </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8423037"/>
                  </a:ext>
                </a:extLst>
              </a:tr>
              <a:tr h="370840">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Mushtaq, </a:t>
                      </a:r>
                      <a:r>
                        <a:rPr lang="en-IN" sz="1000" kern="1200" dirty="0" err="1">
                          <a:solidFill>
                            <a:schemeClr val="dk1"/>
                          </a:solidFill>
                          <a:effectLst/>
                          <a:latin typeface="Times New Roman" panose="02020603050405020304" pitchFamily="18" charset="0"/>
                          <a:ea typeface="+mn-ea"/>
                          <a:cs typeface="Times New Roman" panose="02020603050405020304" pitchFamily="18" charset="0"/>
                        </a:rPr>
                        <a:t>Zaigham</a:t>
                      </a:r>
                      <a:r>
                        <a:rPr lang="en-IN" sz="1000" kern="1200" dirty="0">
                          <a:solidFill>
                            <a:schemeClr val="dk1"/>
                          </a:solidFill>
                          <a:effectLst/>
                          <a:latin typeface="Times New Roman" panose="02020603050405020304" pitchFamily="18" charset="0"/>
                          <a:ea typeface="+mn-ea"/>
                          <a:cs typeface="Times New Roman" panose="02020603050405020304" pitchFamily="18" charset="0"/>
                        </a:rPr>
                        <a:t>, et al.[</a:t>
                      </a:r>
                      <a:r>
                        <a:rPr lang="en-US" sz="1000" kern="1200" dirty="0">
                          <a:solidFill>
                            <a:schemeClr val="dk1"/>
                          </a:solidFill>
                          <a:effectLst/>
                          <a:latin typeface="Times New Roman" panose="02020603050405020304" pitchFamily="18" charset="0"/>
                          <a:ea typeface="+mn-ea"/>
                          <a:cs typeface="Times New Roman" panose="02020603050405020304" pitchFamily="18" charset="0"/>
                        </a:rPr>
                        <a:t>3</a:t>
                      </a:r>
                      <a:r>
                        <a:rPr lang="en-IN" sz="10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Develop a model for accurate diabetes classification</a:t>
                      </a:r>
                      <a:endParaRPr lang="en-IN" sz="1000" dirty="0">
                        <a:latin typeface="Times New Roman" panose="02020603050405020304" pitchFamily="18" charset="0"/>
                        <a:cs typeface="Times New Roman" panose="02020603050405020304" pitchFamily="18" charset="0"/>
                      </a:endParaRPr>
                    </a:p>
                  </a:txBody>
                  <a:tcPr/>
                </a:tc>
                <a:tc>
                  <a:txBody>
                    <a:bodyPr/>
                    <a:lstStyle/>
                    <a:p>
                      <a:r>
                        <a:rPr lang="pt-BR" sz="1000" dirty="0">
                          <a:latin typeface="Times New Roman" panose="02020603050405020304" pitchFamily="18" charset="0"/>
                          <a:cs typeface="Times New Roman" panose="02020603050405020304" pitchFamily="18" charset="0"/>
                        </a:rPr>
                        <a:t>PIMA diabetes And Type-2 diabetes datasets</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RF, LR, SVM, KNN, NB, GB</a:t>
                      </a:r>
                      <a:endParaRPr lang="en-IN" sz="1000"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RF outperformed other classifiers with 80.7% accuracy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82427"/>
                  </a:ext>
                </a:extLst>
              </a:tr>
              <a:tr h="370840">
                <a:tc>
                  <a:txBody>
                    <a:bodyPr/>
                    <a:lstStyle/>
                    <a:p>
                      <a:pPr algn="l">
                        <a:lnSpc>
                          <a:spcPct val="107000"/>
                        </a:lnSpc>
                        <a:spcAft>
                          <a:spcPts val="800"/>
                        </a:spcAft>
                      </a:pPr>
                      <a:r>
                        <a:rPr lang="en-IN" sz="10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Patra, </a:t>
                      </a:r>
                      <a:r>
                        <a:rPr lang="en-IN" sz="1000" dirty="0" err="1">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Radhanath</a:t>
                      </a:r>
                      <a:r>
                        <a:rPr lang="en-IN" sz="10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Propose a new distance calculation formula for KNN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Pima Indian Diabetes Dataset (PIDD)</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K-nearest Neighbor (KNN)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Average classification accuracy of 83.2% achieved with the proposed technique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6524"/>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Kumari, Saloni, Deepika Kumar, and Mamta Mittal.[5]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Improve accuracy of diabetes mellitus prediction using ensemble classifiers</a:t>
                      </a:r>
                      <a:endParaRPr lang="en-IN" sz="1000" dirty="0">
                        <a:latin typeface="Times New Roman" panose="02020603050405020304" pitchFamily="18" charset="0"/>
                        <a:cs typeface="Times New Roman" panose="02020603050405020304" pitchFamily="18" charset="0"/>
                      </a:endParaRPr>
                    </a:p>
                  </a:txBody>
                  <a:tcPr/>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Pima Indians Diabetes dataset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Random Forest (RF), Logistic Regression (LR), Naive Bayes (NB)</a:t>
                      </a:r>
                      <a:endParaRPr lang="en-IN" sz="1000" dirty="0">
                        <a:latin typeface="Times New Roman" panose="02020603050405020304" pitchFamily="18" charset="0"/>
                        <a:cs typeface="Times New Roman" panose="02020603050405020304" pitchFamily="18" charset="0"/>
                      </a:endParaRPr>
                    </a:p>
                  </a:txBody>
                  <a:tcPr/>
                </a:tc>
                <a:tc>
                  <a:txBody>
                    <a:bodyPr/>
                    <a:lstStyle/>
                    <a:p>
                      <a:r>
                        <a:rPr lang="en-IN" sz="1000" kern="1200" dirty="0">
                          <a:solidFill>
                            <a:schemeClr val="dk1"/>
                          </a:solidFill>
                          <a:effectLst/>
                          <a:latin typeface="Times New Roman" panose="02020603050405020304" pitchFamily="18" charset="0"/>
                          <a:ea typeface="+mn-ea"/>
                          <a:cs typeface="Times New Roman" panose="02020603050405020304" pitchFamily="18" charset="0"/>
                        </a:rPr>
                        <a:t>Proposed ensemble method achieved 79.04% accuracy</a:t>
                      </a:r>
                      <a:endParaRPr lang="en-IN"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09259586"/>
                  </a:ext>
                </a:extLst>
              </a:tr>
            </a:tbl>
          </a:graphicData>
        </a:graphic>
      </p:graphicFrame>
      <p:sp>
        <p:nvSpPr>
          <p:cNvPr id="6" name="TextBox 5">
            <a:extLst>
              <a:ext uri="{FF2B5EF4-FFF2-40B4-BE49-F238E27FC236}">
                <a16:creationId xmlns:a16="http://schemas.microsoft.com/office/drawing/2014/main" id="{7D4A1BDF-6E37-904B-A832-B1AE24840CC6}"/>
              </a:ext>
            </a:extLst>
          </p:cNvPr>
          <p:cNvSpPr txBox="1"/>
          <p:nvPr/>
        </p:nvSpPr>
        <p:spPr>
          <a:xfrm>
            <a:off x="2971800" y="2317988"/>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1 Diabetes Prediction Studies</a:t>
            </a:r>
          </a:p>
        </p:txBody>
      </p:sp>
    </p:spTree>
    <p:extLst>
      <p:ext uri="{BB962C8B-B14F-4D97-AF65-F5344CB8AC3E}">
        <p14:creationId xmlns:p14="http://schemas.microsoft.com/office/powerpoint/2010/main" val="25937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CA5-47DC-7E9C-DA18-ADDD61AB6D30}"/>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4288B6F-18F2-EA35-ED72-CB9501AEADC8}"/>
              </a:ext>
            </a:extLst>
          </p:cNvPr>
          <p:cNvGraphicFramePr>
            <a:graphicFrameLocks noGrp="1"/>
          </p:cNvGraphicFramePr>
          <p:nvPr>
            <p:ph idx="1"/>
            <p:extLst>
              <p:ext uri="{D42A27DB-BD31-4B8C-83A1-F6EECF244321}">
                <p14:modId xmlns:p14="http://schemas.microsoft.com/office/powerpoint/2010/main" val="1596691007"/>
              </p:ext>
            </p:extLst>
          </p:nvPr>
        </p:nvGraphicFramePr>
        <p:xfrm>
          <a:off x="982133" y="2687320"/>
          <a:ext cx="10066867" cy="2185100"/>
        </p:xfrm>
        <a:graphic>
          <a:graphicData uri="http://schemas.openxmlformats.org/drawingml/2006/table">
            <a:tbl>
              <a:tblPr firstRow="1" bandRow="1">
                <a:tableStyleId>{5C22544A-7EE6-4342-B048-85BDC9FD1C3A}</a:tableStyleId>
              </a:tblPr>
              <a:tblGrid>
                <a:gridCol w="2020147">
                  <a:extLst>
                    <a:ext uri="{9D8B030D-6E8A-4147-A177-3AD203B41FA5}">
                      <a16:colId xmlns:a16="http://schemas.microsoft.com/office/drawing/2014/main" val="147869378"/>
                    </a:ext>
                  </a:extLst>
                </a:gridCol>
                <a:gridCol w="2011680">
                  <a:extLst>
                    <a:ext uri="{9D8B030D-6E8A-4147-A177-3AD203B41FA5}">
                      <a16:colId xmlns:a16="http://schemas.microsoft.com/office/drawing/2014/main" val="3336403173"/>
                    </a:ext>
                  </a:extLst>
                </a:gridCol>
                <a:gridCol w="2011680">
                  <a:extLst>
                    <a:ext uri="{9D8B030D-6E8A-4147-A177-3AD203B41FA5}">
                      <a16:colId xmlns:a16="http://schemas.microsoft.com/office/drawing/2014/main" val="4204801319"/>
                    </a:ext>
                  </a:extLst>
                </a:gridCol>
                <a:gridCol w="2011680">
                  <a:extLst>
                    <a:ext uri="{9D8B030D-6E8A-4147-A177-3AD203B41FA5}">
                      <a16:colId xmlns:a16="http://schemas.microsoft.com/office/drawing/2014/main" val="3387280530"/>
                    </a:ext>
                  </a:extLst>
                </a:gridCol>
                <a:gridCol w="2011680">
                  <a:extLst>
                    <a:ext uri="{9D8B030D-6E8A-4147-A177-3AD203B41FA5}">
                      <a16:colId xmlns:a16="http://schemas.microsoft.com/office/drawing/2014/main" val="3695264691"/>
                    </a:ext>
                  </a:extLst>
                </a:gridCol>
              </a:tblGrid>
              <a:tr h="370840">
                <a:tc>
                  <a:txBody>
                    <a:bodyPr/>
                    <a:lstStyle/>
                    <a:p>
                      <a:r>
                        <a:rPr lang="en-IN" sz="1800" b="1" kern="1200" dirty="0">
                          <a:solidFill>
                            <a:schemeClr val="lt1"/>
                          </a:solidFill>
                          <a:effectLst/>
                          <a:latin typeface="+mn-lt"/>
                          <a:ea typeface="+mn-ea"/>
                          <a:cs typeface="+mn-cs"/>
                        </a:rPr>
                        <a:t>Study</a:t>
                      </a:r>
                      <a:endParaRPr lang="en-IN" dirty="0"/>
                    </a:p>
                  </a:txBody>
                  <a:tcPr/>
                </a:tc>
                <a:tc>
                  <a:txBody>
                    <a:bodyPr/>
                    <a:lstStyle/>
                    <a:p>
                      <a:r>
                        <a:rPr lang="en-IN" sz="1800" b="1" kern="1200" dirty="0">
                          <a:solidFill>
                            <a:schemeClr val="lt1"/>
                          </a:solidFill>
                          <a:effectLst/>
                          <a:latin typeface="+mn-lt"/>
                          <a:ea typeface="+mn-ea"/>
                          <a:cs typeface="+mn-cs"/>
                        </a:rPr>
                        <a:t>Objective</a:t>
                      </a:r>
                      <a:endParaRPr lang="en-IN" dirty="0"/>
                    </a:p>
                  </a:txBody>
                  <a:tcPr/>
                </a:tc>
                <a:tc>
                  <a:txBody>
                    <a:bodyPr/>
                    <a:lstStyle/>
                    <a:p>
                      <a:r>
                        <a:rPr lang="en-IN" sz="1800" b="1" kern="1200" dirty="0">
                          <a:solidFill>
                            <a:schemeClr val="lt1"/>
                          </a:solidFill>
                          <a:effectLst/>
                          <a:latin typeface="+mn-lt"/>
                          <a:ea typeface="+mn-ea"/>
                          <a:cs typeface="+mn-cs"/>
                        </a:rPr>
                        <a:t>Dataset</a:t>
                      </a:r>
                      <a:endParaRPr lang="en-IN" dirty="0"/>
                    </a:p>
                  </a:txBody>
                  <a:tcPr/>
                </a:tc>
                <a:tc>
                  <a:txBody>
                    <a:bodyPr/>
                    <a:lstStyle/>
                    <a:p>
                      <a:r>
                        <a:rPr lang="en-IN" sz="1800" b="1" kern="1200" dirty="0">
                          <a:solidFill>
                            <a:schemeClr val="lt1"/>
                          </a:solidFill>
                          <a:effectLst/>
                          <a:latin typeface="+mn-lt"/>
                          <a:ea typeface="+mn-ea"/>
                          <a:cs typeface="+mn-cs"/>
                        </a:rPr>
                        <a:t>Methodology</a:t>
                      </a:r>
                      <a:endParaRPr lang="en-IN" dirty="0"/>
                    </a:p>
                  </a:txBody>
                  <a:tcPr/>
                </a:tc>
                <a:tc>
                  <a:txBody>
                    <a:bodyPr/>
                    <a:lstStyle/>
                    <a:p>
                      <a:r>
                        <a:rPr lang="en-IN" sz="1800" b="1" kern="1200" dirty="0">
                          <a:solidFill>
                            <a:schemeClr val="lt1"/>
                          </a:solidFill>
                          <a:effectLst/>
                          <a:latin typeface="+mn-lt"/>
                          <a:ea typeface="+mn-ea"/>
                          <a:cs typeface="+mn-cs"/>
                        </a:rPr>
                        <a:t>Key Findings</a:t>
                      </a:r>
                      <a:endParaRPr lang="en-IN" dirty="0"/>
                    </a:p>
                  </a:txBody>
                  <a:tcPr/>
                </a:tc>
                <a:extLst>
                  <a:ext uri="{0D108BD9-81ED-4DB2-BD59-A6C34878D82A}">
                    <a16:rowId xmlns:a16="http://schemas.microsoft.com/office/drawing/2014/main" val="890987770"/>
                  </a:ext>
                </a:extLst>
              </a:tr>
              <a:tr h="370840">
                <a:tc>
                  <a:txBody>
                    <a:bodyPr/>
                    <a:lstStyle/>
                    <a:p>
                      <a:pPr algn="l">
                        <a:lnSpc>
                          <a:spcPct val="107000"/>
                        </a:lnSpc>
                        <a:spcAft>
                          <a:spcPts val="800"/>
                        </a:spcAft>
                      </a:pP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Nabrdalik</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Katarzyna,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6</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Create an ML model for predicting CV events in patients with diabetes.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Clinical data from diabetic patients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Multiple 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MLR accurately classified 74.0% high-risk and 62.4% low-risk patients.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423037"/>
                  </a:ext>
                </a:extLst>
              </a:tr>
              <a:tr h="370840">
                <a:tc>
                  <a:txBody>
                    <a:bodyPr/>
                    <a:lstStyle/>
                    <a:p>
                      <a:pPr algn="just">
                        <a:lnSpc>
                          <a:spcPct val="107000"/>
                        </a:lnSpc>
                        <a:spcAft>
                          <a:spcPts val="800"/>
                        </a:spcAft>
                      </a:pPr>
                      <a:r>
                        <a:rPr lang="en-IN" sz="10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Johnson et al. (2019).[</a:t>
                      </a:r>
                      <a:r>
                        <a:rPr lang="en-US" sz="10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7</a:t>
                      </a:r>
                      <a:r>
                        <a:rPr lang="en-IN" sz="1000" dirty="0">
                          <a:solidFill>
                            <a:srgbClr val="222222"/>
                          </a:solidFill>
                          <a:effectLst/>
                          <a:latin typeface="Times New Roman" panose="02020603050405020304" pitchFamily="18" charset="0"/>
                          <a:ea typeface="SimSun" panose="02010600030101010101" pitchFamily="2" charset="-122"/>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 a predictive model for CVD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Electronic health record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LR, SVM, RF</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Achieved 82% accuracy in predicting CVD events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82427"/>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Smith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8</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Compare machine learning algorithms for CVD prediction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Population-based cohort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K-Nearest Neighbors (KNN), Decision Tree (DT), Gradient Boosting (GB)</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GB outperformed other algorithms with an AUC of 0.85</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6524"/>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Brown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9</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Examine the role of genetic markers and lifestyle factors in predicting cardiovascular disease</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Genetic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Artificial Neural Networks (ANN), Deep Learning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Genetic markers showed potential for improving CVD prediction models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259586"/>
                  </a:ext>
                </a:extLst>
              </a:tr>
            </a:tbl>
          </a:graphicData>
        </a:graphic>
      </p:graphicFrame>
      <p:sp>
        <p:nvSpPr>
          <p:cNvPr id="6" name="TextBox 5">
            <a:extLst>
              <a:ext uri="{FF2B5EF4-FFF2-40B4-BE49-F238E27FC236}">
                <a16:creationId xmlns:a16="http://schemas.microsoft.com/office/drawing/2014/main" id="{7D4A1BDF-6E37-904B-A832-B1AE24840CC6}"/>
              </a:ext>
            </a:extLst>
          </p:cNvPr>
          <p:cNvSpPr txBox="1"/>
          <p:nvPr/>
        </p:nvSpPr>
        <p:spPr>
          <a:xfrm>
            <a:off x="2971800" y="2317988"/>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2 CVD Detection Studies</a:t>
            </a:r>
          </a:p>
        </p:txBody>
      </p:sp>
    </p:spTree>
    <p:extLst>
      <p:ext uri="{BB962C8B-B14F-4D97-AF65-F5344CB8AC3E}">
        <p14:creationId xmlns:p14="http://schemas.microsoft.com/office/powerpoint/2010/main" val="94669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CA5-47DC-7E9C-DA18-ADDD61AB6D30}"/>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4288B6F-18F2-EA35-ED72-CB9501AEADC8}"/>
              </a:ext>
            </a:extLst>
          </p:cNvPr>
          <p:cNvGraphicFramePr>
            <a:graphicFrameLocks noGrp="1"/>
          </p:cNvGraphicFramePr>
          <p:nvPr>
            <p:ph idx="1"/>
            <p:extLst>
              <p:ext uri="{D42A27DB-BD31-4B8C-83A1-F6EECF244321}">
                <p14:modId xmlns:p14="http://schemas.microsoft.com/office/powerpoint/2010/main" val="952065830"/>
              </p:ext>
            </p:extLst>
          </p:nvPr>
        </p:nvGraphicFramePr>
        <p:xfrm>
          <a:off x="982133" y="2687320"/>
          <a:ext cx="10066867" cy="2185100"/>
        </p:xfrm>
        <a:graphic>
          <a:graphicData uri="http://schemas.openxmlformats.org/drawingml/2006/table">
            <a:tbl>
              <a:tblPr firstRow="1" bandRow="1">
                <a:tableStyleId>{5C22544A-7EE6-4342-B048-85BDC9FD1C3A}</a:tableStyleId>
              </a:tblPr>
              <a:tblGrid>
                <a:gridCol w="2020147">
                  <a:extLst>
                    <a:ext uri="{9D8B030D-6E8A-4147-A177-3AD203B41FA5}">
                      <a16:colId xmlns:a16="http://schemas.microsoft.com/office/drawing/2014/main" val="147869378"/>
                    </a:ext>
                  </a:extLst>
                </a:gridCol>
                <a:gridCol w="2011680">
                  <a:extLst>
                    <a:ext uri="{9D8B030D-6E8A-4147-A177-3AD203B41FA5}">
                      <a16:colId xmlns:a16="http://schemas.microsoft.com/office/drawing/2014/main" val="3336403173"/>
                    </a:ext>
                  </a:extLst>
                </a:gridCol>
                <a:gridCol w="2011680">
                  <a:extLst>
                    <a:ext uri="{9D8B030D-6E8A-4147-A177-3AD203B41FA5}">
                      <a16:colId xmlns:a16="http://schemas.microsoft.com/office/drawing/2014/main" val="4204801319"/>
                    </a:ext>
                  </a:extLst>
                </a:gridCol>
                <a:gridCol w="2011680">
                  <a:extLst>
                    <a:ext uri="{9D8B030D-6E8A-4147-A177-3AD203B41FA5}">
                      <a16:colId xmlns:a16="http://schemas.microsoft.com/office/drawing/2014/main" val="3387280530"/>
                    </a:ext>
                  </a:extLst>
                </a:gridCol>
                <a:gridCol w="2011680">
                  <a:extLst>
                    <a:ext uri="{9D8B030D-6E8A-4147-A177-3AD203B41FA5}">
                      <a16:colId xmlns:a16="http://schemas.microsoft.com/office/drawing/2014/main" val="3695264691"/>
                    </a:ext>
                  </a:extLst>
                </a:gridCol>
              </a:tblGrid>
              <a:tr h="370840">
                <a:tc>
                  <a:txBody>
                    <a:bodyPr/>
                    <a:lstStyle/>
                    <a:p>
                      <a:r>
                        <a:rPr lang="en-IN" sz="1800" b="1" kern="1200" dirty="0">
                          <a:solidFill>
                            <a:schemeClr val="lt1"/>
                          </a:solidFill>
                          <a:effectLst/>
                          <a:latin typeface="+mn-lt"/>
                          <a:ea typeface="+mn-ea"/>
                          <a:cs typeface="+mn-cs"/>
                        </a:rPr>
                        <a:t>Study</a:t>
                      </a:r>
                      <a:endParaRPr lang="en-IN" dirty="0"/>
                    </a:p>
                  </a:txBody>
                  <a:tcPr/>
                </a:tc>
                <a:tc>
                  <a:txBody>
                    <a:bodyPr/>
                    <a:lstStyle/>
                    <a:p>
                      <a:r>
                        <a:rPr lang="en-IN" sz="1800" b="1" kern="1200" dirty="0">
                          <a:solidFill>
                            <a:schemeClr val="lt1"/>
                          </a:solidFill>
                          <a:effectLst/>
                          <a:latin typeface="+mn-lt"/>
                          <a:ea typeface="+mn-ea"/>
                          <a:cs typeface="+mn-cs"/>
                        </a:rPr>
                        <a:t>Objective</a:t>
                      </a:r>
                      <a:endParaRPr lang="en-IN" dirty="0"/>
                    </a:p>
                  </a:txBody>
                  <a:tcPr/>
                </a:tc>
                <a:tc>
                  <a:txBody>
                    <a:bodyPr/>
                    <a:lstStyle/>
                    <a:p>
                      <a:r>
                        <a:rPr lang="en-IN" sz="1800" b="1" kern="1200" dirty="0">
                          <a:solidFill>
                            <a:schemeClr val="lt1"/>
                          </a:solidFill>
                          <a:effectLst/>
                          <a:latin typeface="+mn-lt"/>
                          <a:ea typeface="+mn-ea"/>
                          <a:cs typeface="+mn-cs"/>
                        </a:rPr>
                        <a:t>Dataset</a:t>
                      </a:r>
                      <a:endParaRPr lang="en-IN" dirty="0"/>
                    </a:p>
                  </a:txBody>
                  <a:tcPr/>
                </a:tc>
                <a:tc>
                  <a:txBody>
                    <a:bodyPr/>
                    <a:lstStyle/>
                    <a:p>
                      <a:r>
                        <a:rPr lang="en-IN" sz="1800" b="1" kern="1200" dirty="0">
                          <a:solidFill>
                            <a:schemeClr val="lt1"/>
                          </a:solidFill>
                          <a:effectLst/>
                          <a:latin typeface="+mn-lt"/>
                          <a:ea typeface="+mn-ea"/>
                          <a:cs typeface="+mn-cs"/>
                        </a:rPr>
                        <a:t>Methodology</a:t>
                      </a:r>
                      <a:endParaRPr lang="en-IN" dirty="0"/>
                    </a:p>
                  </a:txBody>
                  <a:tcPr/>
                </a:tc>
                <a:tc>
                  <a:txBody>
                    <a:bodyPr/>
                    <a:lstStyle/>
                    <a:p>
                      <a:r>
                        <a:rPr lang="en-IN" sz="1800" b="1" kern="1200" dirty="0">
                          <a:solidFill>
                            <a:schemeClr val="lt1"/>
                          </a:solidFill>
                          <a:effectLst/>
                          <a:latin typeface="+mn-lt"/>
                          <a:ea typeface="+mn-ea"/>
                          <a:cs typeface="+mn-cs"/>
                        </a:rPr>
                        <a:t>Key Findings</a:t>
                      </a:r>
                      <a:endParaRPr lang="en-IN" dirty="0"/>
                    </a:p>
                  </a:txBody>
                  <a:tcPr/>
                </a:tc>
                <a:extLst>
                  <a:ext uri="{0D108BD9-81ED-4DB2-BD59-A6C34878D82A}">
                    <a16:rowId xmlns:a16="http://schemas.microsoft.com/office/drawing/2014/main" val="890987770"/>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Karki and Kulkarni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10</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Classify the severity of diabetic retinopathy using retinal images and DL.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APTOS 2019 diabetic retinopathy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Ensemble of EfficientNet models and deep learning techniques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The top model obtained a quadratic kappa score of 0.924247, indicating accurate classification of severity.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423037"/>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Abramoff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11</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 a DL algorithm for the detection of DR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Kaggle DR Detection dataset</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CNN with transfer learning approach</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Achieved high accuracy in classifying different stages of DR</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82427"/>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Gulshan et al. [12]</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 a DL algorithm for diagnosing diabetic retinopathy</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Large-scale dataset of retinal images from multiple clinics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CNN-based DL model</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Comparable performance to that of human specialists; capability to improve screening programs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6524"/>
                  </a:ext>
                </a:extLst>
              </a:tr>
              <a:tr h="370840">
                <a:tc>
                  <a:txBody>
                    <a:bodyPr/>
                    <a:lstStyle/>
                    <a:p>
                      <a:pPr algn="l">
                        <a:lnSpc>
                          <a:spcPct val="107000"/>
                        </a:lnSpc>
                        <a:spcAft>
                          <a:spcPts val="800"/>
                        </a:spcAft>
                      </a:pP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Roychowdhury</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et al. [13]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 a multimodal fusion framework for diabetic retinopathy diagnosis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Images of the retinal fundus and optical coherence tomography (OCT) combined.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Fusion of CNN and graph-based representation learning models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Combining multiple imaging modalities improved diagnostic precision.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259586"/>
                  </a:ext>
                </a:extLst>
              </a:tr>
            </a:tbl>
          </a:graphicData>
        </a:graphic>
      </p:graphicFrame>
      <p:sp>
        <p:nvSpPr>
          <p:cNvPr id="6" name="TextBox 5">
            <a:extLst>
              <a:ext uri="{FF2B5EF4-FFF2-40B4-BE49-F238E27FC236}">
                <a16:creationId xmlns:a16="http://schemas.microsoft.com/office/drawing/2014/main" id="{7D4A1BDF-6E37-904B-A832-B1AE24840CC6}"/>
              </a:ext>
            </a:extLst>
          </p:cNvPr>
          <p:cNvSpPr txBox="1"/>
          <p:nvPr/>
        </p:nvSpPr>
        <p:spPr>
          <a:xfrm>
            <a:off x="2971800" y="2317988"/>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3 Retinopathy Detection Studies</a:t>
            </a:r>
          </a:p>
        </p:txBody>
      </p:sp>
    </p:spTree>
    <p:extLst>
      <p:ext uri="{BB962C8B-B14F-4D97-AF65-F5344CB8AC3E}">
        <p14:creationId xmlns:p14="http://schemas.microsoft.com/office/powerpoint/2010/main" val="247662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8CA5-47DC-7E9C-DA18-ADDD61AB6D30}"/>
              </a:ext>
            </a:extLst>
          </p:cNvPr>
          <p:cNvSpPr>
            <a:spLocks noGrp="1"/>
          </p:cNvSpPr>
          <p:nvPr>
            <p:ph type="title"/>
          </p:nvPr>
        </p:nvSpPr>
        <p:spPr/>
        <p:txBody>
          <a:bodyPr>
            <a:normAutofit/>
          </a:bodyPr>
          <a:lstStyle/>
          <a:p>
            <a:r>
              <a:rPr lang="en-IN"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sz="4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4288B6F-18F2-EA35-ED72-CB9501AEADC8}"/>
              </a:ext>
            </a:extLst>
          </p:cNvPr>
          <p:cNvGraphicFramePr>
            <a:graphicFrameLocks noGrp="1"/>
          </p:cNvGraphicFramePr>
          <p:nvPr>
            <p:ph idx="1"/>
            <p:extLst>
              <p:ext uri="{D42A27DB-BD31-4B8C-83A1-F6EECF244321}">
                <p14:modId xmlns:p14="http://schemas.microsoft.com/office/powerpoint/2010/main" val="1097321586"/>
              </p:ext>
            </p:extLst>
          </p:nvPr>
        </p:nvGraphicFramePr>
        <p:xfrm>
          <a:off x="982133" y="2687320"/>
          <a:ext cx="10066867" cy="2947672"/>
        </p:xfrm>
        <a:graphic>
          <a:graphicData uri="http://schemas.openxmlformats.org/drawingml/2006/table">
            <a:tbl>
              <a:tblPr firstRow="1" bandRow="1">
                <a:tableStyleId>{5C22544A-7EE6-4342-B048-85BDC9FD1C3A}</a:tableStyleId>
              </a:tblPr>
              <a:tblGrid>
                <a:gridCol w="2020147">
                  <a:extLst>
                    <a:ext uri="{9D8B030D-6E8A-4147-A177-3AD203B41FA5}">
                      <a16:colId xmlns:a16="http://schemas.microsoft.com/office/drawing/2014/main" val="147869378"/>
                    </a:ext>
                  </a:extLst>
                </a:gridCol>
                <a:gridCol w="2011680">
                  <a:extLst>
                    <a:ext uri="{9D8B030D-6E8A-4147-A177-3AD203B41FA5}">
                      <a16:colId xmlns:a16="http://schemas.microsoft.com/office/drawing/2014/main" val="3336403173"/>
                    </a:ext>
                  </a:extLst>
                </a:gridCol>
                <a:gridCol w="2011680">
                  <a:extLst>
                    <a:ext uri="{9D8B030D-6E8A-4147-A177-3AD203B41FA5}">
                      <a16:colId xmlns:a16="http://schemas.microsoft.com/office/drawing/2014/main" val="4204801319"/>
                    </a:ext>
                  </a:extLst>
                </a:gridCol>
                <a:gridCol w="2011680">
                  <a:extLst>
                    <a:ext uri="{9D8B030D-6E8A-4147-A177-3AD203B41FA5}">
                      <a16:colId xmlns:a16="http://schemas.microsoft.com/office/drawing/2014/main" val="3387280530"/>
                    </a:ext>
                  </a:extLst>
                </a:gridCol>
                <a:gridCol w="2011680">
                  <a:extLst>
                    <a:ext uri="{9D8B030D-6E8A-4147-A177-3AD203B41FA5}">
                      <a16:colId xmlns:a16="http://schemas.microsoft.com/office/drawing/2014/main" val="3695264691"/>
                    </a:ext>
                  </a:extLst>
                </a:gridCol>
              </a:tblGrid>
              <a:tr h="370840">
                <a:tc>
                  <a:txBody>
                    <a:bodyPr/>
                    <a:lstStyle/>
                    <a:p>
                      <a:r>
                        <a:rPr lang="en-IN" sz="1800" b="1" kern="1200" dirty="0">
                          <a:solidFill>
                            <a:schemeClr val="lt1"/>
                          </a:solidFill>
                          <a:effectLst/>
                          <a:latin typeface="+mn-lt"/>
                          <a:ea typeface="+mn-ea"/>
                          <a:cs typeface="+mn-cs"/>
                        </a:rPr>
                        <a:t>Study</a:t>
                      </a:r>
                      <a:endParaRPr lang="en-IN" dirty="0"/>
                    </a:p>
                  </a:txBody>
                  <a:tcPr/>
                </a:tc>
                <a:tc>
                  <a:txBody>
                    <a:bodyPr/>
                    <a:lstStyle/>
                    <a:p>
                      <a:r>
                        <a:rPr lang="en-IN" sz="1800" b="1" kern="1200" dirty="0">
                          <a:solidFill>
                            <a:schemeClr val="lt1"/>
                          </a:solidFill>
                          <a:effectLst/>
                          <a:latin typeface="+mn-lt"/>
                          <a:ea typeface="+mn-ea"/>
                          <a:cs typeface="+mn-cs"/>
                        </a:rPr>
                        <a:t>Objective</a:t>
                      </a:r>
                      <a:endParaRPr lang="en-IN" dirty="0"/>
                    </a:p>
                  </a:txBody>
                  <a:tcPr/>
                </a:tc>
                <a:tc>
                  <a:txBody>
                    <a:bodyPr/>
                    <a:lstStyle/>
                    <a:p>
                      <a:r>
                        <a:rPr lang="en-IN" sz="1800" b="1" kern="1200" dirty="0">
                          <a:solidFill>
                            <a:schemeClr val="lt1"/>
                          </a:solidFill>
                          <a:effectLst/>
                          <a:latin typeface="+mn-lt"/>
                          <a:ea typeface="+mn-ea"/>
                          <a:cs typeface="+mn-cs"/>
                        </a:rPr>
                        <a:t>Dataset</a:t>
                      </a:r>
                      <a:endParaRPr lang="en-IN" dirty="0"/>
                    </a:p>
                  </a:txBody>
                  <a:tcPr/>
                </a:tc>
                <a:tc>
                  <a:txBody>
                    <a:bodyPr/>
                    <a:lstStyle/>
                    <a:p>
                      <a:r>
                        <a:rPr lang="en-IN" sz="1800" b="1" kern="1200" dirty="0">
                          <a:solidFill>
                            <a:schemeClr val="lt1"/>
                          </a:solidFill>
                          <a:effectLst/>
                          <a:latin typeface="+mn-lt"/>
                          <a:ea typeface="+mn-ea"/>
                          <a:cs typeface="+mn-cs"/>
                        </a:rPr>
                        <a:t>Methodology</a:t>
                      </a:r>
                      <a:endParaRPr lang="en-IN" dirty="0"/>
                    </a:p>
                  </a:txBody>
                  <a:tcPr/>
                </a:tc>
                <a:tc>
                  <a:txBody>
                    <a:bodyPr/>
                    <a:lstStyle/>
                    <a:p>
                      <a:r>
                        <a:rPr lang="en-IN" sz="1800" b="1" kern="1200" dirty="0">
                          <a:solidFill>
                            <a:schemeClr val="lt1"/>
                          </a:solidFill>
                          <a:effectLst/>
                          <a:latin typeface="+mn-lt"/>
                          <a:ea typeface="+mn-ea"/>
                          <a:cs typeface="+mn-cs"/>
                        </a:rPr>
                        <a:t>Key Findings</a:t>
                      </a:r>
                      <a:endParaRPr lang="en-IN" dirty="0"/>
                    </a:p>
                  </a:txBody>
                  <a:tcPr/>
                </a:tc>
                <a:extLst>
                  <a:ext uri="{0D108BD9-81ED-4DB2-BD59-A6C34878D82A}">
                    <a16:rowId xmlns:a16="http://schemas.microsoft.com/office/drawing/2014/main" val="890987770"/>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Erik </a:t>
                      </a:r>
                      <a:r>
                        <a:rPr lang="en-IN" sz="1000" dirty="0" err="1">
                          <a:effectLst/>
                          <a:latin typeface="Times New Roman" panose="02020603050405020304" pitchFamily="18" charset="0"/>
                          <a:ea typeface="Calibri" panose="020F0502020204030204" pitchFamily="34" charset="0"/>
                          <a:cs typeface="Times New Roman" panose="02020603050405020304" pitchFamily="18" charset="0"/>
                        </a:rPr>
                        <a:t>Dovgan</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14</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 forecasting models for predicting onset of RRT after CKD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Taiwanese National Health Insurance comorbidity data</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Development of prediction models based on comorbidity data, logistic regression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CKD diagnosis with an AUC of 0.773.</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423037"/>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Yoichi Hayashi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15</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Use artificial intelligence-based rule extraction to detect DKD</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Dataset of 942 diabetes cases and 524 prediabetes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Artificial intelligence-based rule extraction, recursive rule extraction (Re-RX) with continuous characteristics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Continuous Re-RX demonstrated a substantial receiver operating characteristics area (75%) and excellent test accuracy (77.56%).</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82427"/>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Makino, Masaki, et al.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16</a:t>
                      </a: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Create a novel prediction model for DKD on EMRs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EMRs of 64,059 diabetes patients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Integrating natural language and longitudinal data with machine learning and big data logistic regression</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 seventy-one % accurate AI prediction model accurately identified DKD aggravation.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566524"/>
                  </a:ext>
                </a:extLst>
              </a:tr>
              <a:tr h="370840">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Zhang et al. [17]</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Investigate deep learning techniques for DKD detection from images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Dataset of renal ultrasound images from diabetic patients</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a:effectLst/>
                          <a:latin typeface="Times New Roman" panose="02020603050405020304" pitchFamily="18" charset="0"/>
                          <a:ea typeface="Calibri" panose="020F0502020204030204" pitchFamily="34" charset="0"/>
                          <a:cs typeface="Times New Roman" panose="02020603050405020304" pitchFamily="18" charset="0"/>
                        </a:rPr>
                        <a:t>Convolutional neural network (CNN) model training</a:t>
                      </a:r>
                      <a:endParaRPr lang="en-IN"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CNN model showed promising accuracy in automatically extracting relevant features from renal ultrasound images and classifying them as DKD or non-DKD cases.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9259586"/>
                  </a:ext>
                </a:extLst>
              </a:tr>
            </a:tbl>
          </a:graphicData>
        </a:graphic>
      </p:graphicFrame>
      <p:sp>
        <p:nvSpPr>
          <p:cNvPr id="6" name="TextBox 5">
            <a:extLst>
              <a:ext uri="{FF2B5EF4-FFF2-40B4-BE49-F238E27FC236}">
                <a16:creationId xmlns:a16="http://schemas.microsoft.com/office/drawing/2014/main" id="{7D4A1BDF-6E37-904B-A832-B1AE24840CC6}"/>
              </a:ext>
            </a:extLst>
          </p:cNvPr>
          <p:cNvSpPr txBox="1"/>
          <p:nvPr/>
        </p:nvSpPr>
        <p:spPr>
          <a:xfrm>
            <a:off x="2971800" y="2317988"/>
            <a:ext cx="6096000" cy="369332"/>
          </a:xfrm>
          <a:prstGeom prst="rect">
            <a:avLst/>
          </a:prstGeom>
          <a:noFill/>
        </p:spPr>
        <p:txBody>
          <a:bodyPr wrap="square">
            <a:spAutoFit/>
          </a:bodyPr>
          <a:lstStyle/>
          <a:p>
            <a:pPr algn="ctr">
              <a:spcAft>
                <a:spcPts val="1000"/>
              </a:spcAft>
            </a:pPr>
            <a:r>
              <a:rPr lang="en-IN"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Table 4 DKD Detection Studies</a:t>
            </a:r>
          </a:p>
        </p:txBody>
      </p:sp>
    </p:spTree>
    <p:extLst>
      <p:ext uri="{BB962C8B-B14F-4D97-AF65-F5344CB8AC3E}">
        <p14:creationId xmlns:p14="http://schemas.microsoft.com/office/powerpoint/2010/main" val="413237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187</TotalTime>
  <Words>2717</Words>
  <Application>Microsoft Office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Calibri Light</vt:lpstr>
      <vt:lpstr>Times New Roman</vt:lpstr>
      <vt:lpstr>Retrospect</vt:lpstr>
      <vt:lpstr>Machine Learning-Based Prediction Models for Diabetes and Related Comorbidities: An Integrated Approach</vt:lpstr>
      <vt:lpstr>CONTENTS</vt:lpstr>
      <vt:lpstr>Introduction</vt:lpstr>
      <vt:lpstr>Types of Diabetes Related Diseases</vt:lpstr>
      <vt:lpstr>Objectives</vt:lpstr>
      <vt:lpstr>Literature Review</vt:lpstr>
      <vt:lpstr>Literature Review</vt:lpstr>
      <vt:lpstr>Literature Review</vt:lpstr>
      <vt:lpstr>Literature Review</vt:lpstr>
      <vt:lpstr>Experimental Results</vt:lpstr>
      <vt:lpstr>Experimental Results</vt:lpstr>
      <vt:lpstr>Proposed Model Dataset</vt:lpstr>
      <vt:lpstr>Proposed Model</vt:lpstr>
      <vt:lpstr>Proposed Model Interface</vt:lpstr>
      <vt:lpstr>Proposed Model Interface</vt:lpstr>
      <vt:lpstr>Observation and Findings</vt:lpstr>
      <vt:lpstr>Conclusion</vt:lpstr>
      <vt:lpstr>Reference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Learning-Based Prediction Models for Diabetes and Related Comorbidities: An Integrated Approach</dc:title>
  <dc:creator>Swapnoneel Barua</dc:creator>
  <cp:lastModifiedBy>Swapnoneel Barua</cp:lastModifiedBy>
  <cp:revision>11</cp:revision>
  <dcterms:created xsi:type="dcterms:W3CDTF">2023-05-25T15:07:02Z</dcterms:created>
  <dcterms:modified xsi:type="dcterms:W3CDTF">2023-05-28T11:42:24Z</dcterms:modified>
</cp:coreProperties>
</file>