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2" r:id="rId6"/>
    <p:sldId id="264" r:id="rId7"/>
    <p:sldId id="266" r:id="rId8"/>
    <p:sldId id="267" r:id="rId9"/>
    <p:sldId id="268" r:id="rId10"/>
    <p:sldId id="271" r:id="rId11"/>
    <p:sldId id="273" r:id="rId12"/>
    <p:sldId id="274" r:id="rId13"/>
    <p:sldId id="275" r:id="rId14"/>
    <p:sldId id="276" r:id="rId15"/>
    <p:sldId id="27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2/27/2023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2/27/2023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2/27/2023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63A43-B33F-B453-3535-C6D02A7F7D75}"/>
              </a:ext>
            </a:extLst>
          </p:cNvPr>
          <p:cNvSpPr>
            <a:spLocks noGrp="1"/>
          </p:cNvSpPr>
          <p:nvPr>
            <p:ph type="title"/>
          </p:nvPr>
        </p:nvSpPr>
        <p:spPr/>
        <p:txBody>
          <a:bodyPr/>
          <a:lstStyle/>
          <a:p>
            <a:r>
              <a:rPr lang="en-US" dirty="0"/>
              <a:t>  </a:t>
            </a:r>
            <a:endParaRPr lang="en-IN" dirty="0"/>
          </a:p>
        </p:txBody>
      </p:sp>
      <p:sp>
        <p:nvSpPr>
          <p:cNvPr id="3" name="Subtitle 2">
            <a:extLst>
              <a:ext uri="{FF2B5EF4-FFF2-40B4-BE49-F238E27FC236}">
                <a16:creationId xmlns:a16="http://schemas.microsoft.com/office/drawing/2014/main" id="{022217C8-B62F-4EED-6324-91D0A4B7758F}"/>
              </a:ext>
            </a:extLst>
          </p:cNvPr>
          <p:cNvSpPr>
            <a:spLocks noGrp="1"/>
          </p:cNvSpPr>
          <p:nvPr>
            <p:ph idx="1"/>
          </p:nvPr>
        </p:nvSpPr>
        <p:spPr>
          <a:xfrm>
            <a:off x="1837062" y="2270758"/>
            <a:ext cx="9603275" cy="779708"/>
          </a:xfrm>
        </p:spPr>
        <p:txBody>
          <a:bodyPr>
            <a:normAutofit/>
          </a:bodyPr>
          <a:lstStyle/>
          <a:p>
            <a:pPr marL="0" indent="0">
              <a:buNone/>
            </a:pPr>
            <a:r>
              <a:rPr lang="en-US" sz="4000" b="1" dirty="0">
                <a:solidFill>
                  <a:schemeClr val="accent1">
                    <a:lumMod val="75000"/>
                  </a:schemeClr>
                </a:solidFill>
              </a:rPr>
              <a:t>                    Book Shop </a:t>
            </a:r>
            <a:endParaRPr lang="en-IN" sz="4000" dirty="0">
              <a:solidFill>
                <a:schemeClr val="accent1">
                  <a:lumMod val="75000"/>
                </a:schemeClr>
              </a:solidFill>
            </a:endParaRPr>
          </a:p>
        </p:txBody>
      </p:sp>
      <p:sp>
        <p:nvSpPr>
          <p:cNvPr id="7" name="TextBox 6">
            <a:extLst>
              <a:ext uri="{FF2B5EF4-FFF2-40B4-BE49-F238E27FC236}">
                <a16:creationId xmlns:a16="http://schemas.microsoft.com/office/drawing/2014/main" id="{F3CB41B5-FAD3-4B57-8726-D04E1BAB6B8C}"/>
              </a:ext>
            </a:extLst>
          </p:cNvPr>
          <p:cNvSpPr txBox="1"/>
          <p:nvPr/>
        </p:nvSpPr>
        <p:spPr>
          <a:xfrm>
            <a:off x="4967420" y="1300510"/>
            <a:ext cx="2087218" cy="507831"/>
          </a:xfrm>
          <a:prstGeom prst="rect">
            <a:avLst/>
          </a:prstGeom>
          <a:noFill/>
        </p:spPr>
        <p:txBody>
          <a:bodyPr wrap="square" rtlCol="0">
            <a:spAutoFit/>
          </a:bodyPr>
          <a:lstStyle/>
          <a:p>
            <a:pPr algn="ctr"/>
            <a:r>
              <a:rPr lang="en-US" sz="1350" dirty="0"/>
              <a:t>A Internship Project</a:t>
            </a:r>
          </a:p>
          <a:p>
            <a:pPr algn="ctr"/>
            <a:r>
              <a:rPr lang="en-US" sz="1350" dirty="0"/>
              <a:t>On </a:t>
            </a:r>
            <a:endParaRPr lang="en-IN" sz="1350" dirty="0"/>
          </a:p>
        </p:txBody>
      </p:sp>
      <p:pic>
        <p:nvPicPr>
          <p:cNvPr id="8" name="Picture 7">
            <a:extLst>
              <a:ext uri="{FF2B5EF4-FFF2-40B4-BE49-F238E27FC236}">
                <a16:creationId xmlns:a16="http://schemas.microsoft.com/office/drawing/2014/main" id="{A5407D5B-09D2-9F66-0B3D-14726737DFFF}"/>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473388" y="582706"/>
            <a:ext cx="3155577" cy="439269"/>
          </a:xfrm>
          <a:prstGeom prst="rect">
            <a:avLst/>
          </a:prstGeom>
        </p:spPr>
      </p:pic>
      <p:sp>
        <p:nvSpPr>
          <p:cNvPr id="10" name="TextBox 9">
            <a:extLst>
              <a:ext uri="{FF2B5EF4-FFF2-40B4-BE49-F238E27FC236}">
                <a16:creationId xmlns:a16="http://schemas.microsoft.com/office/drawing/2014/main" id="{7266C72F-27B6-D27B-D32B-B369C203DDA4}"/>
              </a:ext>
            </a:extLst>
          </p:cNvPr>
          <p:cNvSpPr txBox="1"/>
          <p:nvPr/>
        </p:nvSpPr>
        <p:spPr>
          <a:xfrm>
            <a:off x="2391335" y="2512584"/>
            <a:ext cx="6100482" cy="2308324"/>
          </a:xfrm>
          <a:prstGeom prst="rect">
            <a:avLst/>
          </a:prstGeom>
          <a:noFill/>
        </p:spPr>
        <p:txBody>
          <a:bodyPr wrap="square">
            <a:spAutoFit/>
          </a:bodyPr>
          <a:lstStyle/>
          <a:p>
            <a:endParaRPr lang="en-US" dirty="0"/>
          </a:p>
          <a:p>
            <a:endParaRPr lang="en-US" dirty="0"/>
          </a:p>
          <a:p>
            <a:endParaRPr lang="en-US" dirty="0"/>
          </a:p>
          <a:p>
            <a:endParaRPr lang="en-US" dirty="0"/>
          </a:p>
          <a:p>
            <a:endParaRPr lang="en-US" dirty="0"/>
          </a:p>
          <a:p>
            <a:endParaRPr lang="en-US" dirty="0"/>
          </a:p>
          <a:p>
            <a:r>
              <a:rPr lang="en-US" dirty="0"/>
              <a:t>Represented By, </a:t>
            </a:r>
          </a:p>
          <a:p>
            <a:r>
              <a:rPr lang="en-US" dirty="0"/>
              <a:t>Swapnil Jadhav</a:t>
            </a:r>
            <a:endParaRPr lang="en-IN" dirty="0"/>
          </a:p>
        </p:txBody>
      </p:sp>
    </p:spTree>
    <p:extLst>
      <p:ext uri="{BB962C8B-B14F-4D97-AF65-F5344CB8AC3E}">
        <p14:creationId xmlns:p14="http://schemas.microsoft.com/office/powerpoint/2010/main" val="3245616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FED34-B085-FC92-693B-7CF7DF2AAE24}"/>
              </a:ext>
            </a:extLst>
          </p:cNvPr>
          <p:cNvSpPr>
            <a:spLocks noGrp="1"/>
          </p:cNvSpPr>
          <p:nvPr>
            <p:ph type="title"/>
          </p:nvPr>
        </p:nvSpPr>
        <p:spPr>
          <a:xfrm>
            <a:off x="1451579" y="804520"/>
            <a:ext cx="8732327" cy="558116"/>
          </a:xfrm>
        </p:spPr>
        <p:txBody>
          <a:bodyPr>
            <a:normAutofit fontScale="90000"/>
          </a:bodyPr>
          <a:lstStyle/>
          <a:p>
            <a:r>
              <a:rPr lang="en-US" sz="3200" dirty="0">
                <a:solidFill>
                  <a:srgbClr val="FF0000"/>
                </a:solidFill>
              </a:rPr>
              <a:t>               Application Windows Design </a:t>
            </a:r>
            <a:br>
              <a:rPr lang="en-IN" sz="3200" dirty="0"/>
            </a:br>
            <a:endParaRPr lang="en-IN" dirty="0"/>
          </a:p>
        </p:txBody>
      </p:sp>
      <p:pic>
        <p:nvPicPr>
          <p:cNvPr id="3" name="Picture 2">
            <a:extLst>
              <a:ext uri="{FF2B5EF4-FFF2-40B4-BE49-F238E27FC236}">
                <a16:creationId xmlns:a16="http://schemas.microsoft.com/office/drawing/2014/main" id="{202EC323-508E-EF2D-B0C0-AEF9A7D343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922" y="1963271"/>
            <a:ext cx="10302395" cy="3962400"/>
          </a:xfrm>
          <a:prstGeom prst="rect">
            <a:avLst/>
          </a:prstGeom>
        </p:spPr>
      </p:pic>
    </p:spTree>
    <p:extLst>
      <p:ext uri="{BB962C8B-B14F-4D97-AF65-F5344CB8AC3E}">
        <p14:creationId xmlns:p14="http://schemas.microsoft.com/office/powerpoint/2010/main" val="423366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5EBCA8-9B15-829D-3DB4-B949351BF17B}"/>
              </a:ext>
            </a:extLst>
          </p:cNvPr>
          <p:cNvSpPr txBox="1"/>
          <p:nvPr/>
        </p:nvSpPr>
        <p:spPr>
          <a:xfrm>
            <a:off x="5103159" y="120133"/>
            <a:ext cx="6100482" cy="369332"/>
          </a:xfrm>
          <a:prstGeom prst="rect">
            <a:avLst/>
          </a:prstGeom>
          <a:noFill/>
        </p:spPr>
        <p:txBody>
          <a:bodyPr wrap="square">
            <a:spAutoFit/>
          </a:bodyPr>
          <a:lstStyle/>
          <a:p>
            <a:r>
              <a:rPr lang="en-US" sz="1800" dirty="0">
                <a:solidFill>
                  <a:srgbClr val="FF0000"/>
                </a:solidFill>
              </a:rPr>
              <a:t> JDBC Source Code</a:t>
            </a:r>
            <a:endParaRPr lang="en-IN" dirty="0"/>
          </a:p>
        </p:txBody>
      </p:sp>
      <p:pic>
        <p:nvPicPr>
          <p:cNvPr id="4" name="Picture 3">
            <a:extLst>
              <a:ext uri="{FF2B5EF4-FFF2-40B4-BE49-F238E27FC236}">
                <a16:creationId xmlns:a16="http://schemas.microsoft.com/office/drawing/2014/main" id="{1BAEE912-74F6-93BF-AE65-AC6C40A5A002}"/>
              </a:ext>
            </a:extLst>
          </p:cNvPr>
          <p:cNvPicPr>
            <a:picLocks noChangeAspect="1"/>
          </p:cNvPicPr>
          <p:nvPr/>
        </p:nvPicPr>
        <p:blipFill>
          <a:blip r:embed="rId2"/>
          <a:stretch>
            <a:fillRect/>
          </a:stretch>
        </p:blipFill>
        <p:spPr>
          <a:xfrm>
            <a:off x="430306" y="618565"/>
            <a:ext cx="11474823" cy="5199529"/>
          </a:xfrm>
          <a:prstGeom prst="rect">
            <a:avLst/>
          </a:prstGeom>
        </p:spPr>
      </p:pic>
    </p:spTree>
    <p:extLst>
      <p:ext uri="{BB962C8B-B14F-4D97-AF65-F5344CB8AC3E}">
        <p14:creationId xmlns:p14="http://schemas.microsoft.com/office/powerpoint/2010/main" val="1625637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8BD7A8-43F3-81AC-E592-592671F423DF}"/>
              </a:ext>
            </a:extLst>
          </p:cNvPr>
          <p:cNvSpPr txBox="1"/>
          <p:nvPr/>
        </p:nvSpPr>
        <p:spPr>
          <a:xfrm>
            <a:off x="4932829" y="344252"/>
            <a:ext cx="6100482" cy="523220"/>
          </a:xfrm>
          <a:prstGeom prst="rect">
            <a:avLst/>
          </a:prstGeom>
          <a:noFill/>
        </p:spPr>
        <p:txBody>
          <a:bodyPr wrap="square">
            <a:spAutoFit/>
          </a:bodyPr>
          <a:lstStyle/>
          <a:p>
            <a:r>
              <a:rPr lang="en-US" sz="2800" dirty="0">
                <a:solidFill>
                  <a:srgbClr val="FF0000"/>
                </a:solidFill>
                <a:latin typeface="Abadi" panose="020B0604020104020204" pitchFamily="34" charset="0"/>
              </a:rPr>
              <a:t>MySQL Window </a:t>
            </a:r>
            <a:endParaRPr lang="en-IN" sz="2800" dirty="0">
              <a:solidFill>
                <a:srgbClr val="FF0000"/>
              </a:solidFill>
              <a:latin typeface="Abadi" panose="020B0604020104020204" pitchFamily="34" charset="0"/>
            </a:endParaRPr>
          </a:p>
        </p:txBody>
      </p:sp>
      <p:pic>
        <p:nvPicPr>
          <p:cNvPr id="4" name="Picture 3">
            <a:extLst>
              <a:ext uri="{FF2B5EF4-FFF2-40B4-BE49-F238E27FC236}">
                <a16:creationId xmlns:a16="http://schemas.microsoft.com/office/drawing/2014/main" id="{179225DD-19D0-50A5-5A46-A82CD14F6B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29" y="941295"/>
            <a:ext cx="11394142" cy="5047129"/>
          </a:xfrm>
          <a:prstGeom prst="rect">
            <a:avLst/>
          </a:prstGeom>
        </p:spPr>
      </p:pic>
    </p:spTree>
    <p:extLst>
      <p:ext uri="{BB962C8B-B14F-4D97-AF65-F5344CB8AC3E}">
        <p14:creationId xmlns:p14="http://schemas.microsoft.com/office/powerpoint/2010/main" val="4026894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3EA641-98E6-5DB4-2A81-3E76294271F7}"/>
              </a:ext>
            </a:extLst>
          </p:cNvPr>
          <p:cNvSpPr txBox="1"/>
          <p:nvPr/>
        </p:nvSpPr>
        <p:spPr>
          <a:xfrm>
            <a:off x="4796117" y="281498"/>
            <a:ext cx="7680511" cy="461665"/>
          </a:xfrm>
          <a:prstGeom prst="rect">
            <a:avLst/>
          </a:prstGeom>
          <a:noFill/>
        </p:spPr>
        <p:txBody>
          <a:bodyPr wrap="square">
            <a:spAutoFit/>
          </a:bodyPr>
          <a:lstStyle/>
          <a:p>
            <a:r>
              <a:rPr lang="en-US" sz="2400" cap="none" dirty="0">
                <a:solidFill>
                  <a:srgbClr val="FF0000"/>
                </a:solidFill>
              </a:rPr>
              <a:t>Output Windows</a:t>
            </a:r>
            <a:endParaRPr lang="en-IN" sz="2400" dirty="0">
              <a:solidFill>
                <a:srgbClr val="FF0000"/>
              </a:solidFill>
            </a:endParaRPr>
          </a:p>
        </p:txBody>
      </p:sp>
      <p:pic>
        <p:nvPicPr>
          <p:cNvPr id="5" name="Picture 4">
            <a:extLst>
              <a:ext uri="{FF2B5EF4-FFF2-40B4-BE49-F238E27FC236}">
                <a16:creationId xmlns:a16="http://schemas.microsoft.com/office/drawing/2014/main" id="{9AC8DF87-0C53-624C-E936-876E6D495974}"/>
              </a:ext>
            </a:extLst>
          </p:cNvPr>
          <p:cNvPicPr>
            <a:picLocks noChangeAspect="1"/>
          </p:cNvPicPr>
          <p:nvPr/>
        </p:nvPicPr>
        <p:blipFill>
          <a:blip r:embed="rId2"/>
          <a:stretch>
            <a:fillRect/>
          </a:stretch>
        </p:blipFill>
        <p:spPr>
          <a:xfrm>
            <a:off x="681318" y="815788"/>
            <a:ext cx="10748682" cy="5127812"/>
          </a:xfrm>
          <a:prstGeom prst="rect">
            <a:avLst/>
          </a:prstGeom>
        </p:spPr>
      </p:pic>
    </p:spTree>
    <p:extLst>
      <p:ext uri="{BB962C8B-B14F-4D97-AF65-F5344CB8AC3E}">
        <p14:creationId xmlns:p14="http://schemas.microsoft.com/office/powerpoint/2010/main" val="2645239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9204FC-AE5E-8F4B-907E-4F6321A660F1}"/>
              </a:ext>
            </a:extLst>
          </p:cNvPr>
          <p:cNvSpPr txBox="1"/>
          <p:nvPr/>
        </p:nvSpPr>
        <p:spPr>
          <a:xfrm>
            <a:off x="5067300" y="120134"/>
            <a:ext cx="6100482" cy="369332"/>
          </a:xfrm>
          <a:prstGeom prst="rect">
            <a:avLst/>
          </a:prstGeom>
          <a:noFill/>
        </p:spPr>
        <p:txBody>
          <a:bodyPr wrap="square">
            <a:spAutoFit/>
          </a:bodyPr>
          <a:lstStyle/>
          <a:p>
            <a:r>
              <a:rPr lang="en-US" sz="1800" dirty="0">
                <a:solidFill>
                  <a:srgbClr val="FF0000"/>
                </a:solidFill>
              </a:rPr>
              <a:t>JDBC Operations</a:t>
            </a:r>
            <a:endParaRPr lang="en-IN" dirty="0">
              <a:solidFill>
                <a:srgbClr val="FF0000"/>
              </a:solidFill>
            </a:endParaRPr>
          </a:p>
        </p:txBody>
      </p:sp>
      <p:sp>
        <p:nvSpPr>
          <p:cNvPr id="7" name="TextBox 6">
            <a:extLst>
              <a:ext uri="{FF2B5EF4-FFF2-40B4-BE49-F238E27FC236}">
                <a16:creationId xmlns:a16="http://schemas.microsoft.com/office/drawing/2014/main" id="{7BAC483B-F234-9F91-5F3F-3754CAEE4655}"/>
              </a:ext>
            </a:extLst>
          </p:cNvPr>
          <p:cNvSpPr txBox="1"/>
          <p:nvPr/>
        </p:nvSpPr>
        <p:spPr>
          <a:xfrm>
            <a:off x="826993" y="801451"/>
            <a:ext cx="2194112" cy="369332"/>
          </a:xfrm>
          <a:prstGeom prst="rect">
            <a:avLst/>
          </a:prstGeom>
          <a:noFill/>
        </p:spPr>
        <p:txBody>
          <a:bodyPr wrap="square">
            <a:spAutoFit/>
          </a:bodyPr>
          <a:lstStyle/>
          <a:p>
            <a:r>
              <a:rPr lang="en-US" sz="1800" dirty="0"/>
              <a:t>Record Added</a:t>
            </a:r>
            <a:endParaRPr lang="en-IN" dirty="0"/>
          </a:p>
        </p:txBody>
      </p:sp>
      <p:sp>
        <p:nvSpPr>
          <p:cNvPr id="9" name="TextBox 8">
            <a:extLst>
              <a:ext uri="{FF2B5EF4-FFF2-40B4-BE49-F238E27FC236}">
                <a16:creationId xmlns:a16="http://schemas.microsoft.com/office/drawing/2014/main" id="{F18EF55A-84E8-08B0-BDCB-89C88FB64A0D}"/>
              </a:ext>
            </a:extLst>
          </p:cNvPr>
          <p:cNvSpPr txBox="1"/>
          <p:nvPr/>
        </p:nvSpPr>
        <p:spPr>
          <a:xfrm>
            <a:off x="4834217" y="832827"/>
            <a:ext cx="2337547" cy="369332"/>
          </a:xfrm>
          <a:prstGeom prst="rect">
            <a:avLst/>
          </a:prstGeom>
          <a:noFill/>
        </p:spPr>
        <p:txBody>
          <a:bodyPr wrap="square">
            <a:spAutoFit/>
          </a:bodyPr>
          <a:lstStyle/>
          <a:p>
            <a:r>
              <a:rPr lang="en-US" sz="1800" dirty="0"/>
              <a:t>Record Updated</a:t>
            </a:r>
            <a:endParaRPr lang="en-IN" dirty="0"/>
          </a:p>
        </p:txBody>
      </p:sp>
      <p:sp>
        <p:nvSpPr>
          <p:cNvPr id="11" name="TextBox 10">
            <a:extLst>
              <a:ext uri="{FF2B5EF4-FFF2-40B4-BE49-F238E27FC236}">
                <a16:creationId xmlns:a16="http://schemas.microsoft.com/office/drawing/2014/main" id="{1AF2AC1A-3C18-874B-B97E-5F21594953AB}"/>
              </a:ext>
            </a:extLst>
          </p:cNvPr>
          <p:cNvSpPr txBox="1"/>
          <p:nvPr/>
        </p:nvSpPr>
        <p:spPr>
          <a:xfrm>
            <a:off x="8984876" y="841792"/>
            <a:ext cx="3520888" cy="369332"/>
          </a:xfrm>
          <a:prstGeom prst="rect">
            <a:avLst/>
          </a:prstGeom>
          <a:noFill/>
        </p:spPr>
        <p:txBody>
          <a:bodyPr wrap="square">
            <a:spAutoFit/>
          </a:bodyPr>
          <a:lstStyle/>
          <a:p>
            <a:r>
              <a:rPr lang="en-US" sz="1800" dirty="0"/>
              <a:t>Record Deleted</a:t>
            </a:r>
            <a:endParaRPr lang="en-IN" dirty="0"/>
          </a:p>
        </p:txBody>
      </p:sp>
      <p:pic>
        <p:nvPicPr>
          <p:cNvPr id="3" name="Picture 2">
            <a:extLst>
              <a:ext uri="{FF2B5EF4-FFF2-40B4-BE49-F238E27FC236}">
                <a16:creationId xmlns:a16="http://schemas.microsoft.com/office/drawing/2014/main" id="{2188C187-8B6C-4224-5C38-7F2938B736DC}"/>
              </a:ext>
            </a:extLst>
          </p:cNvPr>
          <p:cNvPicPr>
            <a:picLocks noChangeAspect="1"/>
          </p:cNvPicPr>
          <p:nvPr/>
        </p:nvPicPr>
        <p:blipFill rotWithShape="1">
          <a:blip r:embed="rId2"/>
          <a:srcRect l="17736" t="10289" r="26288" b="26366"/>
          <a:stretch/>
        </p:blipFill>
        <p:spPr>
          <a:xfrm>
            <a:off x="537882" y="1564339"/>
            <a:ext cx="2572871" cy="1963271"/>
          </a:xfrm>
          <a:prstGeom prst="rect">
            <a:avLst/>
          </a:prstGeom>
        </p:spPr>
      </p:pic>
      <p:pic>
        <p:nvPicPr>
          <p:cNvPr id="6" name="Picture 5">
            <a:extLst>
              <a:ext uri="{FF2B5EF4-FFF2-40B4-BE49-F238E27FC236}">
                <a16:creationId xmlns:a16="http://schemas.microsoft.com/office/drawing/2014/main" id="{4DB4B853-31C7-4FB6-F802-45867487A19A}"/>
              </a:ext>
            </a:extLst>
          </p:cNvPr>
          <p:cNvPicPr>
            <a:picLocks noChangeAspect="1"/>
          </p:cNvPicPr>
          <p:nvPr/>
        </p:nvPicPr>
        <p:blipFill rotWithShape="1">
          <a:blip r:embed="rId3"/>
          <a:srcRect l="17899" t="8882" r="24667" b="19078"/>
          <a:stretch/>
        </p:blipFill>
        <p:spPr>
          <a:xfrm>
            <a:off x="8803341" y="1564339"/>
            <a:ext cx="2698376" cy="1963271"/>
          </a:xfrm>
          <a:prstGeom prst="rect">
            <a:avLst/>
          </a:prstGeom>
        </p:spPr>
      </p:pic>
      <p:pic>
        <p:nvPicPr>
          <p:cNvPr id="10" name="Picture 9">
            <a:extLst>
              <a:ext uri="{FF2B5EF4-FFF2-40B4-BE49-F238E27FC236}">
                <a16:creationId xmlns:a16="http://schemas.microsoft.com/office/drawing/2014/main" id="{F04AB90A-D9B6-728C-0772-A5B7DD2FF537}"/>
              </a:ext>
            </a:extLst>
          </p:cNvPr>
          <p:cNvPicPr>
            <a:picLocks noChangeAspect="1"/>
          </p:cNvPicPr>
          <p:nvPr/>
        </p:nvPicPr>
        <p:blipFill rotWithShape="1">
          <a:blip r:embed="rId4"/>
          <a:srcRect l="16609" t="10289" r="24745" b="19293"/>
          <a:stretch/>
        </p:blipFill>
        <p:spPr>
          <a:xfrm>
            <a:off x="4607859" y="1545520"/>
            <a:ext cx="2698376" cy="1963271"/>
          </a:xfrm>
          <a:prstGeom prst="rect">
            <a:avLst/>
          </a:prstGeom>
        </p:spPr>
      </p:pic>
    </p:spTree>
    <p:extLst>
      <p:ext uri="{BB962C8B-B14F-4D97-AF65-F5344CB8AC3E}">
        <p14:creationId xmlns:p14="http://schemas.microsoft.com/office/powerpoint/2010/main" val="3821698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4ABD99-4D23-B94A-FC11-0880D88CCFA2}"/>
              </a:ext>
            </a:extLst>
          </p:cNvPr>
          <p:cNvSpPr txBox="1"/>
          <p:nvPr/>
        </p:nvSpPr>
        <p:spPr>
          <a:xfrm>
            <a:off x="3794312" y="1904110"/>
            <a:ext cx="6100482" cy="1200329"/>
          </a:xfrm>
          <a:prstGeom prst="rect">
            <a:avLst/>
          </a:prstGeom>
          <a:noFill/>
        </p:spPr>
        <p:txBody>
          <a:bodyPr wrap="square">
            <a:spAutoFit/>
          </a:bodyPr>
          <a:lstStyle/>
          <a:p>
            <a:r>
              <a:rPr lang="en-US" sz="7200" dirty="0">
                <a:solidFill>
                  <a:srgbClr val="FF0000"/>
                </a:solidFill>
              </a:rPr>
              <a:t>Thank you..</a:t>
            </a:r>
            <a:endParaRPr lang="en-IN" sz="7200" dirty="0">
              <a:solidFill>
                <a:srgbClr val="FF0000"/>
              </a:solidFill>
            </a:endParaRPr>
          </a:p>
        </p:txBody>
      </p:sp>
    </p:spTree>
    <p:extLst>
      <p:ext uri="{BB962C8B-B14F-4D97-AF65-F5344CB8AC3E}">
        <p14:creationId xmlns:p14="http://schemas.microsoft.com/office/powerpoint/2010/main" val="43430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3408-FC27-183A-E651-D77CAC716BB8}"/>
              </a:ext>
            </a:extLst>
          </p:cNvPr>
          <p:cNvSpPr>
            <a:spLocks noGrp="1"/>
          </p:cNvSpPr>
          <p:nvPr>
            <p:ph type="title"/>
          </p:nvPr>
        </p:nvSpPr>
        <p:spPr/>
        <p:txBody>
          <a:bodyPr/>
          <a:lstStyle/>
          <a:p>
            <a:r>
              <a:rPr lang="en-US" dirty="0">
                <a:latin typeface="Abadi" panose="020B0604020104020204" pitchFamily="34" charset="0"/>
              </a:rPr>
              <a:t>                          </a:t>
            </a:r>
            <a:r>
              <a:rPr lang="en-US" dirty="0">
                <a:solidFill>
                  <a:srgbClr val="FF0000"/>
                </a:solidFill>
                <a:latin typeface="Abadi" panose="020B0604020104020204" pitchFamily="34" charset="0"/>
              </a:rPr>
              <a:t>Introduction</a:t>
            </a:r>
            <a:endParaRPr lang="en-IN" dirty="0">
              <a:solidFill>
                <a:srgbClr val="FF0000"/>
              </a:solidFill>
            </a:endParaRPr>
          </a:p>
        </p:txBody>
      </p:sp>
      <p:sp>
        <p:nvSpPr>
          <p:cNvPr id="3" name="Content Placeholder 2">
            <a:extLst>
              <a:ext uri="{FF2B5EF4-FFF2-40B4-BE49-F238E27FC236}">
                <a16:creationId xmlns:a16="http://schemas.microsoft.com/office/drawing/2014/main" id="{EB1361E3-91DB-6045-C3E9-0659DACBBBA8}"/>
              </a:ext>
            </a:extLst>
          </p:cNvPr>
          <p:cNvSpPr>
            <a:spLocks noGrp="1"/>
          </p:cNvSpPr>
          <p:nvPr>
            <p:ph idx="1"/>
          </p:nvPr>
        </p:nvSpPr>
        <p:spPr/>
        <p:txBody>
          <a:bodyPr/>
          <a:lstStyle/>
          <a:p>
            <a:r>
              <a:rPr lang="en-US" sz="2000" dirty="0">
                <a:latin typeface="Times New Roman" pitchFamily="18" charset="0"/>
                <a:cs typeface="Times New Roman" pitchFamily="18" charset="0"/>
              </a:rPr>
              <a:t>This is my portfolio project which demonstrates my abilities in building a completely based on JDBC </a:t>
            </a:r>
            <a:r>
              <a:rPr lang="en-US" sz="2000" dirty="0" err="1">
                <a:latin typeface="Times New Roman" pitchFamily="18" charset="0"/>
                <a:cs typeface="Times New Roman" pitchFamily="18" charset="0"/>
              </a:rPr>
              <a:t>i.e</a:t>
            </a:r>
            <a:r>
              <a:rPr lang="en-US" sz="2000" dirty="0">
                <a:latin typeface="Times New Roman" pitchFamily="18" charset="0"/>
                <a:cs typeface="Times New Roman" pitchFamily="18" charset="0"/>
              </a:rPr>
              <a:t> Java Database Connectivity. Using </a:t>
            </a:r>
            <a:r>
              <a:rPr lang="en-US" sz="2000" dirty="0" err="1">
                <a:latin typeface="Times New Roman" pitchFamily="18" charset="0"/>
                <a:cs typeface="Times New Roman" pitchFamily="18" charset="0"/>
              </a:rPr>
              <a:t>Mysql</a:t>
            </a:r>
            <a:r>
              <a:rPr lang="en-US" sz="2000" dirty="0">
                <a:latin typeface="Times New Roman" pitchFamily="18" charset="0"/>
                <a:cs typeface="Times New Roman" pitchFamily="18" charset="0"/>
              </a:rPr>
              <a:t> and Java Eclipse ide </a:t>
            </a:r>
            <a:r>
              <a:rPr lang="en-US" sz="2000" dirty="0" err="1">
                <a:latin typeface="Times New Roman" pitchFamily="18" charset="0"/>
                <a:cs typeface="Times New Roman" pitchFamily="18" charset="0"/>
              </a:rPr>
              <a:t>i</a:t>
            </a:r>
            <a:r>
              <a:rPr lang="en-US" sz="2000" dirty="0">
                <a:latin typeface="Times New Roman" pitchFamily="18" charset="0"/>
                <a:cs typeface="Times New Roman" pitchFamily="18" charset="0"/>
              </a:rPr>
              <a:t> Create Database Connection and Create Database </a:t>
            </a:r>
            <a:r>
              <a:rPr lang="en-US" sz="2000" dirty="0" err="1">
                <a:latin typeface="Times New Roman" pitchFamily="18" charset="0"/>
                <a:cs typeface="Times New Roman" pitchFamily="18" charset="0"/>
              </a:rPr>
              <a:t>i.e</a:t>
            </a:r>
            <a:r>
              <a:rPr lang="en-US" sz="2000" dirty="0">
                <a:latin typeface="Times New Roman" pitchFamily="18" charset="0"/>
                <a:cs typeface="Times New Roman" pitchFamily="18" charset="0"/>
              </a:rPr>
              <a:t> the Namely “ Book-Shop” In these Database User stores Many No of Books information  like Book name its Edition and its Price He Display all Data. And Also User Make Many Operations On it He can Save Book Data , Update Book Data , Delete Book Data and Clear Book Data .</a:t>
            </a:r>
            <a:endParaRPr lang="en-IN" sz="2000" dirty="0"/>
          </a:p>
          <a:p>
            <a:endParaRPr lang="en-IN" dirty="0"/>
          </a:p>
        </p:txBody>
      </p:sp>
    </p:spTree>
    <p:extLst>
      <p:ext uri="{BB962C8B-B14F-4D97-AF65-F5344CB8AC3E}">
        <p14:creationId xmlns:p14="http://schemas.microsoft.com/office/powerpoint/2010/main" val="2289152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075A8-EF67-9B0A-1974-C9FD7FE18AA0}"/>
              </a:ext>
            </a:extLst>
          </p:cNvPr>
          <p:cNvSpPr>
            <a:spLocks noGrp="1"/>
          </p:cNvSpPr>
          <p:nvPr>
            <p:ph type="title"/>
          </p:nvPr>
        </p:nvSpPr>
        <p:spPr>
          <a:xfrm>
            <a:off x="1451579" y="804519"/>
            <a:ext cx="9603275" cy="840557"/>
          </a:xfrm>
        </p:spPr>
        <p:txBody>
          <a:bodyPr>
            <a:normAutofit fontScale="90000"/>
          </a:bodyPr>
          <a:lstStyle/>
          <a:p>
            <a:r>
              <a:rPr lang="en-US" sz="4400" b="1" dirty="0">
                <a:solidFill>
                  <a:srgbClr val="FF0000"/>
                </a:solidFill>
              </a:rPr>
              <a:t>JDBC</a:t>
            </a:r>
            <a:br>
              <a:rPr lang="en-US" sz="4400" b="1" dirty="0"/>
            </a:br>
            <a:br>
              <a:rPr lang="en-US" dirty="0"/>
            </a:br>
            <a:br>
              <a:rPr lang="en-US" dirty="0"/>
            </a:br>
            <a:r>
              <a:rPr lang="en-US" sz="2200" dirty="0"/>
              <a:t>What is JDBC ?</a:t>
            </a:r>
            <a:br>
              <a:rPr lang="en-US" sz="2200" dirty="0"/>
            </a:br>
            <a:br>
              <a:rPr lang="en-US" dirty="0"/>
            </a:br>
            <a:r>
              <a:rPr lang="en-US" sz="1600" b="0" i="0" dirty="0">
                <a:effectLst/>
                <a:latin typeface="inter-regular"/>
              </a:rPr>
              <a:t>JDBC stands for Java Database Connectivity. JDBC is a Java API to connect and execute the query with the database. It is a part of </a:t>
            </a:r>
            <a:r>
              <a:rPr lang="en-US" sz="1600" b="0" i="0" dirty="0" err="1">
                <a:effectLst/>
                <a:latin typeface="inter-regular"/>
              </a:rPr>
              <a:t>JavaSE</a:t>
            </a:r>
            <a:r>
              <a:rPr lang="en-US" sz="1600" b="0" i="0" dirty="0">
                <a:effectLst/>
                <a:latin typeface="inter-regular"/>
              </a:rPr>
              <a:t> (Java Standard Edition). JDBC API uses JDBC drivers to connect with the database.</a:t>
            </a:r>
            <a:r>
              <a:rPr lang="en-US" sz="1600" b="0" i="0" dirty="0">
                <a:effectLst/>
                <a:latin typeface="Abadi" panose="020B0604020104020204" pitchFamily="34" charset="0"/>
              </a:rPr>
              <a:t> </a:t>
            </a:r>
            <a:br>
              <a:rPr lang="en-US" sz="1600" b="0" i="0" dirty="0">
                <a:effectLst/>
                <a:latin typeface="Abadi" panose="020B0604020104020204" pitchFamily="34" charset="0"/>
              </a:rPr>
            </a:br>
            <a:br>
              <a:rPr lang="en-US" sz="1600" b="0" i="0" dirty="0">
                <a:effectLst/>
                <a:latin typeface="Abadi" panose="020B0604020104020204" pitchFamily="34" charset="0"/>
              </a:rPr>
            </a:br>
            <a:r>
              <a:rPr lang="en-US" sz="1600" b="0" i="0" dirty="0">
                <a:effectLst/>
                <a:latin typeface="inter-regular"/>
              </a:rPr>
              <a:t>We can use JDBC API to access tabular data stored in any relational database. By the help of JDBC API, we can save, update, delete and fetch data from the database. </a:t>
            </a:r>
            <a:r>
              <a:rPr lang="en-US" sz="1600" b="0" i="0" dirty="0">
                <a:effectLst/>
                <a:latin typeface="erdana"/>
              </a:rPr>
              <a:t>What is API ? </a:t>
            </a:r>
            <a:r>
              <a:rPr lang="en-US" sz="1600" b="0" i="0" dirty="0">
                <a:effectLst/>
                <a:latin typeface="inter-regular"/>
              </a:rPr>
              <a:t>API (Application programming interface) is a document that contains a description of all the features of a product or software. It represents classes and interfaces that software programs can follow to communicate with each other. An API can be created for applications, libraries, operating systems, etc.</a:t>
            </a:r>
            <a:br>
              <a:rPr lang="en-US" sz="1600" b="0" i="0" dirty="0">
                <a:effectLst/>
                <a:latin typeface="inter-regular"/>
              </a:rPr>
            </a:br>
            <a:br>
              <a:rPr lang="en-US" sz="1600" b="0" i="0" dirty="0">
                <a:effectLst/>
                <a:latin typeface="inter-regular"/>
              </a:rPr>
            </a:br>
            <a:br>
              <a:rPr lang="en-US" sz="1600" b="0" i="0" dirty="0">
                <a:effectLst/>
                <a:latin typeface="Abadi" panose="020B0604020104020204" pitchFamily="34" charset="0"/>
              </a:rPr>
            </a:br>
            <a:r>
              <a:rPr lang="en-US" sz="1600" dirty="0"/>
              <a:t>There are 4 types of Driver </a:t>
            </a:r>
            <a:r>
              <a:rPr lang="en-US" sz="1600" dirty="0" err="1"/>
              <a:t>Softwares</a:t>
            </a:r>
            <a:r>
              <a:rPr lang="en-US" sz="1600" dirty="0"/>
              <a:t>:</a:t>
            </a:r>
            <a:br>
              <a:rPr lang="en-US" sz="1600" dirty="0"/>
            </a:br>
            <a:r>
              <a:rPr lang="en-US" sz="1600" dirty="0"/>
              <a:t>Type1 Driver : JDBC-ODBC Bridge</a:t>
            </a:r>
            <a:br>
              <a:rPr lang="en-US" sz="1600" dirty="0"/>
            </a:br>
            <a:r>
              <a:rPr lang="en-US" sz="1600" dirty="0"/>
              <a:t>Type2 Driver : Native API Driver</a:t>
            </a:r>
            <a:br>
              <a:rPr lang="en-US" sz="1600" dirty="0"/>
            </a:br>
            <a:r>
              <a:rPr lang="en-US" sz="1600" dirty="0"/>
              <a:t>Type3 Driver : Network Protocol Driver</a:t>
            </a:r>
            <a:br>
              <a:rPr lang="en-US" sz="1600" dirty="0"/>
            </a:br>
            <a:r>
              <a:rPr lang="en-US" sz="1600" dirty="0"/>
              <a:t>Type4 Driver : Pure Java Driver/ Thin Driver</a:t>
            </a:r>
            <a:br>
              <a:rPr lang="en-US" sz="1600" dirty="0"/>
            </a:br>
            <a:br>
              <a:rPr lang="en-US" dirty="0"/>
            </a:br>
            <a:endParaRPr lang="en-IN" dirty="0"/>
          </a:p>
        </p:txBody>
      </p:sp>
    </p:spTree>
    <p:extLst>
      <p:ext uri="{BB962C8B-B14F-4D97-AF65-F5344CB8AC3E}">
        <p14:creationId xmlns:p14="http://schemas.microsoft.com/office/powerpoint/2010/main" val="2053276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E1CB33-86B4-D309-3934-753376627586}"/>
              </a:ext>
            </a:extLst>
          </p:cNvPr>
          <p:cNvSpPr txBox="1"/>
          <p:nvPr/>
        </p:nvSpPr>
        <p:spPr>
          <a:xfrm>
            <a:off x="932329" y="-213670"/>
            <a:ext cx="10990730" cy="6463308"/>
          </a:xfrm>
          <a:prstGeom prst="rect">
            <a:avLst/>
          </a:prstGeom>
          <a:noFill/>
        </p:spPr>
        <p:txBody>
          <a:bodyPr wrap="square">
            <a:spAutoFit/>
          </a:bodyPr>
          <a:lstStyle/>
          <a:p>
            <a:endParaRPr lang="en-US" dirty="0"/>
          </a:p>
          <a:p>
            <a:r>
              <a:rPr lang="en-US" dirty="0"/>
              <a:t>When we are interacting with the database we must following the following steps:</a:t>
            </a:r>
          </a:p>
          <a:p>
            <a:endParaRPr lang="en-US" dirty="0">
              <a:latin typeface="Abadi" panose="020B0604020104020204" pitchFamily="34" charset="0"/>
            </a:endParaRPr>
          </a:p>
          <a:p>
            <a:r>
              <a:rPr lang="en-US" dirty="0">
                <a:latin typeface="Abadi" panose="020B0604020104020204" pitchFamily="34" charset="0"/>
              </a:rPr>
              <a:t>1. load the driver</a:t>
            </a:r>
          </a:p>
          <a:p>
            <a:r>
              <a:rPr lang="en-US" dirty="0">
                <a:latin typeface="Abadi" panose="020B0604020104020204" pitchFamily="34" charset="0"/>
              </a:rPr>
              <a:t>	</a:t>
            </a:r>
            <a:r>
              <a:rPr lang="en-US" dirty="0" err="1">
                <a:latin typeface="Abadi" panose="020B0604020104020204" pitchFamily="34" charset="0"/>
              </a:rPr>
              <a:t>mysql</a:t>
            </a:r>
            <a:r>
              <a:rPr lang="en-US" dirty="0">
                <a:latin typeface="Abadi" panose="020B0604020104020204" pitchFamily="34" charset="0"/>
              </a:rPr>
              <a:t> 5.1  </a:t>
            </a:r>
            <a:r>
              <a:rPr lang="en-US" dirty="0">
                <a:latin typeface="Abadi" panose="020B0604020104020204" pitchFamily="34" charset="0"/>
                <a:sym typeface="Wingdings" panose="05000000000000000000" pitchFamily="2" charset="2"/>
              </a:rPr>
              <a:t> </a:t>
            </a:r>
            <a:r>
              <a:rPr lang="en-IN" sz="1800" b="1" dirty="0" err="1">
                <a:solidFill>
                  <a:srgbClr val="000000"/>
                </a:solidFill>
                <a:effectLst/>
                <a:latin typeface="Courier New" panose="02070309020205020404" pitchFamily="49" charset="0"/>
              </a:rPr>
              <a:t>Class.</a:t>
            </a:r>
            <a:r>
              <a:rPr lang="en-IN" sz="1800" b="1" i="1" dirty="0" err="1">
                <a:solidFill>
                  <a:srgbClr val="000000"/>
                </a:solidFill>
                <a:effectLst/>
                <a:latin typeface="Courier New" panose="02070309020205020404" pitchFamily="49" charset="0"/>
              </a:rPr>
              <a:t>forName</a:t>
            </a:r>
            <a:r>
              <a:rPr lang="en-IN" sz="1800" b="1" dirty="0">
                <a:solidFill>
                  <a:srgbClr val="000000"/>
                </a:solidFill>
                <a:effectLst/>
                <a:latin typeface="Courier New" panose="02070309020205020404" pitchFamily="49" charset="0"/>
              </a:rPr>
              <a:t>(</a:t>
            </a:r>
            <a:r>
              <a:rPr lang="en-IN" sz="1800" b="1" dirty="0">
                <a:solidFill>
                  <a:srgbClr val="2A00FF"/>
                </a:solidFill>
                <a:effectLst/>
                <a:latin typeface="Courier New" panose="02070309020205020404" pitchFamily="49" charset="0"/>
              </a:rPr>
              <a:t>"</a:t>
            </a:r>
            <a:r>
              <a:rPr lang="en-IN" sz="1800" b="1" dirty="0" err="1">
                <a:solidFill>
                  <a:srgbClr val="2A00FF"/>
                </a:solidFill>
                <a:effectLst/>
                <a:latin typeface="Courier New" panose="02070309020205020404" pitchFamily="49" charset="0"/>
              </a:rPr>
              <a:t>com.mysql.jdbc.Driver</a:t>
            </a:r>
            <a:r>
              <a:rPr lang="en-IN" sz="1800" b="1" dirty="0">
                <a:solidFill>
                  <a:srgbClr val="2A00FF"/>
                </a:solidFill>
                <a:effectLst/>
                <a:latin typeface="Courier New" panose="02070309020205020404" pitchFamily="49" charset="0"/>
              </a:rPr>
              <a:t>"</a:t>
            </a:r>
            <a:r>
              <a:rPr lang="en-IN" sz="1800" b="1" dirty="0">
                <a:solidFill>
                  <a:srgbClr val="000000"/>
                </a:solidFill>
                <a:effectLst/>
                <a:latin typeface="Courier New" panose="02070309020205020404" pitchFamily="49" charset="0"/>
              </a:rPr>
              <a:t>);</a:t>
            </a:r>
            <a:r>
              <a:rPr lang="en-US" dirty="0">
                <a:latin typeface="Abadi" panose="020B0604020104020204" pitchFamily="34" charset="0"/>
              </a:rPr>
              <a:t>//adding the jar</a:t>
            </a:r>
          </a:p>
          <a:p>
            <a:endParaRPr lang="en-US" dirty="0">
              <a:latin typeface="Abadi" panose="020B0604020104020204" pitchFamily="34" charset="0"/>
            </a:endParaRPr>
          </a:p>
          <a:p>
            <a:r>
              <a:rPr lang="en-US" dirty="0">
                <a:latin typeface="Abadi" panose="020B0604020104020204" pitchFamily="34" charset="0"/>
              </a:rPr>
              <a:t>2. establish connection</a:t>
            </a:r>
          </a:p>
          <a:p>
            <a:r>
              <a:rPr lang="en-US" dirty="0">
                <a:latin typeface="Abadi" panose="020B0604020104020204" pitchFamily="34" charset="0"/>
              </a:rPr>
              <a:t>             </a:t>
            </a:r>
            <a:r>
              <a:rPr lang="en-IN" sz="1800" b="1" dirty="0">
                <a:solidFill>
                  <a:srgbClr val="0000C0"/>
                </a:solidFill>
                <a:effectLst/>
                <a:latin typeface="Courier New" panose="02070309020205020404" pitchFamily="49" charset="0"/>
              </a:rPr>
              <a:t>con</a:t>
            </a:r>
            <a:r>
              <a:rPr lang="en-IN" sz="1800" b="1" dirty="0">
                <a:solidFill>
                  <a:srgbClr val="000000"/>
                </a:solidFill>
                <a:effectLst/>
                <a:latin typeface="Courier New" panose="02070309020205020404" pitchFamily="49" charset="0"/>
              </a:rPr>
              <a:t> = </a:t>
            </a:r>
            <a:r>
              <a:rPr lang="en-IN" sz="1800" b="1" dirty="0" err="1">
                <a:solidFill>
                  <a:srgbClr val="000000"/>
                </a:solidFill>
                <a:effectLst/>
                <a:latin typeface="Courier New" panose="02070309020205020404" pitchFamily="49" charset="0"/>
              </a:rPr>
              <a:t>DriverManager.</a:t>
            </a:r>
            <a:r>
              <a:rPr lang="en-IN" sz="1800" b="1" i="1" dirty="0" err="1">
                <a:solidFill>
                  <a:srgbClr val="000000"/>
                </a:solidFill>
                <a:effectLst/>
                <a:latin typeface="Courier New" panose="02070309020205020404" pitchFamily="49" charset="0"/>
              </a:rPr>
              <a:t>getConnection</a:t>
            </a:r>
            <a:r>
              <a:rPr lang="en-IN" sz="1800" b="1" dirty="0">
                <a:solidFill>
                  <a:srgbClr val="000000"/>
                </a:solidFill>
                <a:effectLst/>
                <a:latin typeface="Courier New" panose="02070309020205020404" pitchFamily="49" charset="0"/>
              </a:rPr>
              <a:t>(</a:t>
            </a:r>
            <a:r>
              <a:rPr lang="en-IN" sz="1800" b="1" dirty="0" err="1">
                <a:solidFill>
                  <a:srgbClr val="0000C0"/>
                </a:solidFill>
                <a:effectLst/>
                <a:latin typeface="Courier New" panose="02070309020205020404" pitchFamily="49" charset="0"/>
              </a:rPr>
              <a:t>url</a:t>
            </a:r>
            <a:r>
              <a:rPr lang="en-IN" sz="1800" b="1" dirty="0">
                <a:solidFill>
                  <a:srgbClr val="000000"/>
                </a:solidFill>
                <a:effectLst/>
                <a:latin typeface="Courier New" panose="02070309020205020404" pitchFamily="49" charset="0"/>
              </a:rPr>
              <a:t>, </a:t>
            </a:r>
            <a:r>
              <a:rPr lang="en-IN" sz="1800" b="1" dirty="0">
                <a:solidFill>
                  <a:srgbClr val="0000C0"/>
                </a:solidFill>
                <a:effectLst/>
                <a:latin typeface="Courier New" panose="02070309020205020404" pitchFamily="49" charset="0"/>
              </a:rPr>
              <a:t>user</a:t>
            </a:r>
            <a:r>
              <a:rPr lang="en-IN" sz="1800" b="1" dirty="0">
                <a:solidFill>
                  <a:srgbClr val="000000"/>
                </a:solidFill>
                <a:effectLst/>
                <a:latin typeface="Courier New" panose="02070309020205020404" pitchFamily="49" charset="0"/>
              </a:rPr>
              <a:t>, </a:t>
            </a:r>
            <a:r>
              <a:rPr lang="en-IN" sz="1800" b="1" dirty="0">
                <a:solidFill>
                  <a:srgbClr val="0000C0"/>
                </a:solidFill>
                <a:effectLst/>
                <a:latin typeface="Courier New" panose="02070309020205020404" pitchFamily="49" charset="0"/>
              </a:rPr>
              <a:t>password</a:t>
            </a:r>
            <a:r>
              <a:rPr lang="en-IN" sz="1800" b="1" dirty="0">
                <a:solidFill>
                  <a:srgbClr val="000000"/>
                </a:solidFill>
                <a:effectLst/>
                <a:latin typeface="Courier New" panose="02070309020205020404" pitchFamily="49" charset="0"/>
              </a:rPr>
              <a:t>);</a:t>
            </a:r>
          </a:p>
          <a:p>
            <a:endParaRPr lang="en-US" dirty="0">
              <a:latin typeface="Abadi" panose="020B0604020104020204" pitchFamily="34" charset="0"/>
            </a:endParaRPr>
          </a:p>
          <a:p>
            <a:r>
              <a:rPr lang="en-US" dirty="0">
                <a:latin typeface="Abadi" panose="020B0604020104020204" pitchFamily="34" charset="0"/>
              </a:rPr>
              <a:t>		</a:t>
            </a:r>
            <a:r>
              <a:rPr lang="en-US" sz="1800" b="1" dirty="0" err="1">
                <a:solidFill>
                  <a:srgbClr val="0000C0"/>
                </a:solidFill>
                <a:effectLst/>
                <a:latin typeface="Courier New" panose="02070309020205020404" pitchFamily="49" charset="0"/>
              </a:rPr>
              <a:t>url</a:t>
            </a:r>
            <a:r>
              <a:rPr lang="en-US" sz="1800" b="1" dirty="0">
                <a:solidFill>
                  <a:srgbClr val="000000"/>
                </a:solidFill>
                <a:effectLst/>
                <a:latin typeface="Courier New" panose="02070309020205020404" pitchFamily="49" charset="0"/>
              </a:rPr>
              <a:t> = </a:t>
            </a:r>
            <a:r>
              <a:rPr lang="en-US" sz="1800" b="1" dirty="0">
                <a:solidFill>
                  <a:srgbClr val="2A00FF"/>
                </a:solidFill>
                <a:effectLst/>
                <a:latin typeface="Courier New" panose="02070309020205020404" pitchFamily="49" charset="0"/>
              </a:rPr>
              <a:t>"</a:t>
            </a:r>
            <a:r>
              <a:rPr lang="en-US" sz="1800" b="1" dirty="0" err="1">
                <a:solidFill>
                  <a:srgbClr val="2A00FF"/>
                </a:solidFill>
                <a:effectLst/>
                <a:latin typeface="Courier New" panose="02070309020205020404" pitchFamily="49" charset="0"/>
              </a:rPr>
              <a:t>jdbc:mysql</a:t>
            </a:r>
            <a:r>
              <a:rPr lang="en-US" sz="1800" b="1" dirty="0">
                <a:solidFill>
                  <a:srgbClr val="2A00FF"/>
                </a:solidFill>
                <a:effectLst/>
                <a:latin typeface="Courier New" panose="02070309020205020404" pitchFamily="49" charset="0"/>
              </a:rPr>
              <a:t>://localhost:3306/</a:t>
            </a:r>
            <a:r>
              <a:rPr lang="en-US" sz="1800" b="1" dirty="0" err="1">
                <a:solidFill>
                  <a:srgbClr val="2A00FF"/>
                </a:solidFill>
                <a:effectLst/>
                <a:latin typeface="Courier New" panose="02070309020205020404" pitchFamily="49" charset="0"/>
              </a:rPr>
              <a:t>bookshopcrud</a:t>
            </a:r>
            <a:r>
              <a:rPr lang="en-US" sz="1800" b="1" dirty="0">
                <a:solidFill>
                  <a:srgbClr val="2A00FF"/>
                </a:solidFill>
                <a:effectLst/>
                <a:latin typeface="Courier New" panose="02070309020205020404" pitchFamily="49" charset="0"/>
              </a:rPr>
              <a:t>"</a:t>
            </a:r>
            <a:r>
              <a:rPr lang="en-US" sz="1800" b="1" dirty="0">
                <a:solidFill>
                  <a:srgbClr val="000000"/>
                </a:solidFill>
                <a:effectLst/>
                <a:latin typeface="Courier New" panose="02070309020205020404" pitchFamily="49" charset="0"/>
              </a:rPr>
              <a:t>;</a:t>
            </a:r>
          </a:p>
          <a:p>
            <a:endParaRPr lang="en-US" sz="1800" dirty="0">
              <a:latin typeface="Consolas" panose="020B0609020204030204" pitchFamily="49" charset="0"/>
            </a:endParaRPr>
          </a:p>
          <a:p>
            <a:r>
              <a:rPr lang="en-US" dirty="0">
                <a:latin typeface="Abadi" panose="020B0604020104020204" pitchFamily="34" charset="0"/>
              </a:rPr>
              <a:t>	       </a:t>
            </a:r>
            <a:r>
              <a:rPr lang="en-US" dirty="0" err="1">
                <a:latin typeface="Abadi" panose="020B0604020104020204" pitchFamily="34" charset="0"/>
              </a:rPr>
              <a:t>jdbc</a:t>
            </a:r>
            <a:r>
              <a:rPr lang="en-US" dirty="0">
                <a:latin typeface="Abadi" panose="020B0604020104020204" pitchFamily="34" charset="0"/>
              </a:rPr>
              <a:t>	</a:t>
            </a:r>
            <a:r>
              <a:rPr lang="en-US" dirty="0">
                <a:latin typeface="Abadi" panose="020B0604020104020204" pitchFamily="34" charset="0"/>
                <a:sym typeface="Wingdings" panose="05000000000000000000" pitchFamily="2" charset="2"/>
              </a:rPr>
              <a:t></a:t>
            </a:r>
            <a:r>
              <a:rPr lang="en-US" dirty="0">
                <a:latin typeface="Abadi" panose="020B0604020104020204" pitchFamily="34" charset="0"/>
              </a:rPr>
              <a:t> API</a:t>
            </a:r>
          </a:p>
          <a:p>
            <a:r>
              <a:rPr lang="en-US" dirty="0">
                <a:latin typeface="Abadi" panose="020B0604020104020204" pitchFamily="34" charset="0"/>
              </a:rPr>
              <a:t>		</a:t>
            </a:r>
            <a:r>
              <a:rPr lang="en-US" dirty="0" err="1">
                <a:latin typeface="Abadi" panose="020B0604020104020204" pitchFamily="34" charset="0"/>
              </a:rPr>
              <a:t>mysql</a:t>
            </a:r>
            <a:r>
              <a:rPr lang="en-US" dirty="0">
                <a:latin typeface="Abadi" panose="020B0604020104020204" pitchFamily="34" charset="0"/>
              </a:rPr>
              <a:t> </a:t>
            </a:r>
            <a:r>
              <a:rPr lang="en-US" dirty="0">
                <a:latin typeface="Abadi" panose="020B0604020104020204" pitchFamily="34" charset="0"/>
                <a:sym typeface="Wingdings" panose="05000000000000000000" pitchFamily="2" charset="2"/>
              </a:rPr>
              <a:t> </a:t>
            </a:r>
            <a:r>
              <a:rPr lang="en-US" dirty="0">
                <a:latin typeface="Abadi" panose="020B0604020104020204" pitchFamily="34" charset="0"/>
              </a:rPr>
              <a:t>database</a:t>
            </a:r>
          </a:p>
          <a:p>
            <a:r>
              <a:rPr lang="en-US" dirty="0">
                <a:latin typeface="Abadi" panose="020B0604020104020204" pitchFamily="34" charset="0"/>
              </a:rPr>
              <a:t>		localhost	</a:t>
            </a:r>
            <a:r>
              <a:rPr lang="en-US" dirty="0">
                <a:latin typeface="Abadi" panose="020B0604020104020204" pitchFamily="34" charset="0"/>
                <a:sym typeface="Wingdings" panose="05000000000000000000" pitchFamily="2" charset="2"/>
              </a:rPr>
              <a:t></a:t>
            </a:r>
            <a:r>
              <a:rPr lang="en-US" dirty="0">
                <a:latin typeface="Abadi" panose="020B0604020104020204" pitchFamily="34" charset="0"/>
              </a:rPr>
              <a:t> Network</a:t>
            </a:r>
          </a:p>
          <a:p>
            <a:r>
              <a:rPr lang="en-US" dirty="0">
                <a:latin typeface="Abadi" panose="020B0604020104020204" pitchFamily="34" charset="0"/>
              </a:rPr>
              <a:t>		3306	 </a:t>
            </a:r>
            <a:r>
              <a:rPr lang="en-US" dirty="0">
                <a:latin typeface="Abadi" panose="020B0604020104020204" pitchFamily="34" charset="0"/>
                <a:sym typeface="Wingdings" panose="05000000000000000000" pitchFamily="2" charset="2"/>
              </a:rPr>
              <a:t></a:t>
            </a:r>
            <a:r>
              <a:rPr lang="en-US" dirty="0">
                <a:latin typeface="Abadi" panose="020B0604020104020204" pitchFamily="34" charset="0"/>
              </a:rPr>
              <a:t> Port for </a:t>
            </a:r>
            <a:r>
              <a:rPr lang="en-US" dirty="0" err="1">
                <a:latin typeface="Abadi" panose="020B0604020104020204" pitchFamily="34" charset="0"/>
              </a:rPr>
              <a:t>mysql</a:t>
            </a:r>
            <a:endParaRPr lang="en-US" dirty="0">
              <a:latin typeface="Abadi" panose="020B0604020104020204" pitchFamily="34" charset="0"/>
            </a:endParaRPr>
          </a:p>
          <a:p>
            <a:r>
              <a:rPr lang="en-US" dirty="0">
                <a:latin typeface="Abadi" panose="020B0604020104020204" pitchFamily="34" charset="0"/>
              </a:rPr>
              <a:t>		</a:t>
            </a:r>
            <a:r>
              <a:rPr lang="en-US" dirty="0" err="1">
                <a:latin typeface="Abadi" panose="020B0604020104020204" pitchFamily="34" charset="0"/>
              </a:rPr>
              <a:t>bookshopcrud</a:t>
            </a:r>
            <a:r>
              <a:rPr lang="en-US" dirty="0">
                <a:latin typeface="Abadi" panose="020B0604020104020204" pitchFamily="34" charset="0"/>
              </a:rPr>
              <a:t> </a:t>
            </a:r>
            <a:r>
              <a:rPr lang="en-US" dirty="0">
                <a:latin typeface="Abadi" panose="020B0604020104020204" pitchFamily="34" charset="0"/>
                <a:sym typeface="Wingdings" panose="05000000000000000000" pitchFamily="2" charset="2"/>
              </a:rPr>
              <a:t> </a:t>
            </a:r>
            <a:r>
              <a:rPr lang="en-US" dirty="0">
                <a:latin typeface="Abadi" panose="020B0604020104020204" pitchFamily="34" charset="0"/>
              </a:rPr>
              <a:t>database name</a:t>
            </a:r>
          </a:p>
          <a:p>
            <a:r>
              <a:rPr lang="en-US" dirty="0">
                <a:latin typeface="Abadi" panose="020B0604020104020204" pitchFamily="34" charset="0"/>
              </a:rPr>
              <a:t>       name = root</a:t>
            </a:r>
          </a:p>
          <a:p>
            <a:r>
              <a:rPr lang="en-US" dirty="0">
                <a:latin typeface="Abadi" panose="020B0604020104020204" pitchFamily="34" charset="0"/>
              </a:rPr>
              <a:t>	</a:t>
            </a:r>
            <a:r>
              <a:rPr lang="en-US" dirty="0" err="1">
                <a:latin typeface="Abadi" panose="020B0604020104020204" pitchFamily="34" charset="0"/>
              </a:rPr>
              <a:t>pwd</a:t>
            </a:r>
            <a:r>
              <a:rPr lang="en-US" dirty="0">
                <a:latin typeface="Abadi" panose="020B0604020104020204" pitchFamily="34" charset="0"/>
              </a:rPr>
              <a:t>  = system</a:t>
            </a:r>
          </a:p>
          <a:p>
            <a:r>
              <a:rPr lang="en-US" dirty="0">
                <a:latin typeface="Abadi" panose="020B0604020104020204" pitchFamily="34" charset="0"/>
              </a:rPr>
              <a:t>3. prepare the query</a:t>
            </a:r>
          </a:p>
          <a:p>
            <a:endParaRPr lang="en-US" dirty="0">
              <a:latin typeface="Abadi" panose="020B0604020104020204" pitchFamily="34" charset="0"/>
            </a:endParaRPr>
          </a:p>
          <a:p>
            <a:r>
              <a:rPr lang="en-US" dirty="0">
                <a:latin typeface="Abadi" panose="020B0604020104020204" pitchFamily="34" charset="0"/>
              </a:rPr>
              <a:t>4. run the query and get the results</a:t>
            </a:r>
          </a:p>
          <a:p>
            <a:endParaRPr lang="en-US" dirty="0">
              <a:latin typeface="Abadi" panose="020B0604020104020204" pitchFamily="34" charset="0"/>
            </a:endParaRPr>
          </a:p>
          <a:p>
            <a:r>
              <a:rPr lang="en-US" dirty="0">
                <a:latin typeface="Abadi" panose="020B0604020104020204" pitchFamily="34" charset="0"/>
              </a:rPr>
              <a:t>5. close all the open connections</a:t>
            </a:r>
          </a:p>
        </p:txBody>
      </p:sp>
    </p:spTree>
    <p:extLst>
      <p:ext uri="{BB962C8B-B14F-4D97-AF65-F5344CB8AC3E}">
        <p14:creationId xmlns:p14="http://schemas.microsoft.com/office/powerpoint/2010/main" val="187173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2E318-8BE7-0D61-65FA-D9F7F96E9BCA}"/>
              </a:ext>
            </a:extLst>
          </p:cNvPr>
          <p:cNvSpPr>
            <a:spLocks noGrp="1"/>
          </p:cNvSpPr>
          <p:nvPr>
            <p:ph type="title"/>
          </p:nvPr>
        </p:nvSpPr>
        <p:spPr/>
        <p:txBody>
          <a:bodyPr/>
          <a:lstStyle/>
          <a:p>
            <a:r>
              <a:rPr lang="en-US" cap="none" dirty="0">
                <a:solidFill>
                  <a:srgbClr val="FF0000"/>
                </a:solidFill>
              </a:rPr>
              <a:t>Software Tools</a:t>
            </a:r>
            <a:endParaRPr lang="en-IN" dirty="0">
              <a:solidFill>
                <a:srgbClr val="FF0000"/>
              </a:solidFill>
            </a:endParaRPr>
          </a:p>
        </p:txBody>
      </p:sp>
      <p:sp>
        <p:nvSpPr>
          <p:cNvPr id="3" name="Content Placeholder 2">
            <a:extLst>
              <a:ext uri="{FF2B5EF4-FFF2-40B4-BE49-F238E27FC236}">
                <a16:creationId xmlns:a16="http://schemas.microsoft.com/office/drawing/2014/main" id="{F8C5E689-0E2D-CAE8-4436-ECF359F571C8}"/>
              </a:ext>
            </a:extLst>
          </p:cNvPr>
          <p:cNvSpPr>
            <a:spLocks noGrp="1"/>
          </p:cNvSpPr>
          <p:nvPr>
            <p:ph idx="1"/>
          </p:nvPr>
        </p:nvSpPr>
        <p:spPr>
          <a:xfrm>
            <a:off x="1451579" y="1853754"/>
            <a:ext cx="9603275" cy="4322928"/>
          </a:xfrm>
        </p:spPr>
        <p:txBody>
          <a:bodyPr>
            <a:normAutofit fontScale="85000" lnSpcReduction="20000"/>
          </a:bodyPr>
          <a:lstStyle/>
          <a:p>
            <a:pPr marL="285750" indent="-285750">
              <a:buFont typeface="Arial" panose="020B0604020202020204" pitchFamily="34" charset="0"/>
              <a:buChar char="•"/>
            </a:pPr>
            <a:r>
              <a:rPr lang="en-US" dirty="0"/>
              <a:t>Java Eclipse </a:t>
            </a:r>
          </a:p>
          <a:p>
            <a:endParaRPr lang="en-US" dirty="0"/>
          </a:p>
          <a:p>
            <a:pPr marL="285750" indent="-285750">
              <a:buFont typeface="Arial" panose="020B0604020202020204" pitchFamily="34" charset="0"/>
              <a:buChar char="•"/>
            </a:pPr>
            <a:r>
              <a:rPr lang="en-US" dirty="0"/>
              <a:t>MySQL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Windows Builder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MySQL Connector jar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rs2xml.jar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Xampp</a:t>
            </a:r>
            <a:endParaRPr lang="en-US" dirty="0"/>
          </a:p>
          <a:p>
            <a:endParaRPr lang="en-IN" dirty="0"/>
          </a:p>
        </p:txBody>
      </p:sp>
    </p:spTree>
    <p:extLst>
      <p:ext uri="{BB962C8B-B14F-4D97-AF65-F5344CB8AC3E}">
        <p14:creationId xmlns:p14="http://schemas.microsoft.com/office/powerpoint/2010/main" val="3451068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D345C-A717-60D1-86DF-DB2A7DA1B303}"/>
              </a:ext>
            </a:extLst>
          </p:cNvPr>
          <p:cNvSpPr>
            <a:spLocks noGrp="1"/>
          </p:cNvSpPr>
          <p:nvPr>
            <p:ph type="title"/>
          </p:nvPr>
        </p:nvSpPr>
        <p:spPr/>
        <p:txBody>
          <a:bodyPr>
            <a:normAutofit fontScale="90000"/>
          </a:bodyPr>
          <a:lstStyle/>
          <a:p>
            <a:r>
              <a:rPr lang="en-US" sz="4400" dirty="0">
                <a:solidFill>
                  <a:srgbClr val="FF0000"/>
                </a:solidFill>
                <a:latin typeface="Abadi" panose="020B0604020104020204" pitchFamily="34" charset="0"/>
              </a:rPr>
              <a:t>Steps For Create the Project :</a:t>
            </a:r>
            <a:br>
              <a:rPr lang="en-US" sz="4400" dirty="0">
                <a:solidFill>
                  <a:srgbClr val="FF0000"/>
                </a:solidFill>
                <a:latin typeface="Abadi" panose="020B0604020104020204" pitchFamily="34" charset="0"/>
              </a:rPr>
            </a:br>
            <a:br>
              <a:rPr lang="en-US" sz="4400" dirty="0">
                <a:solidFill>
                  <a:srgbClr val="FF0000"/>
                </a:solidFill>
                <a:latin typeface="Abadi" panose="020B0604020104020204" pitchFamily="34" charset="0"/>
              </a:rPr>
            </a:br>
            <a:endParaRPr lang="en-IN" dirty="0">
              <a:solidFill>
                <a:srgbClr val="FF0000"/>
              </a:solidFill>
            </a:endParaRPr>
          </a:p>
        </p:txBody>
      </p:sp>
      <p:sp>
        <p:nvSpPr>
          <p:cNvPr id="3" name="Content Placeholder 2">
            <a:extLst>
              <a:ext uri="{FF2B5EF4-FFF2-40B4-BE49-F238E27FC236}">
                <a16:creationId xmlns:a16="http://schemas.microsoft.com/office/drawing/2014/main" id="{32C7E9CA-6D44-E134-D602-E95762DA1328}"/>
              </a:ext>
            </a:extLst>
          </p:cNvPr>
          <p:cNvSpPr>
            <a:spLocks noGrp="1"/>
          </p:cNvSpPr>
          <p:nvPr>
            <p:ph idx="1"/>
          </p:nvPr>
        </p:nvSpPr>
        <p:spPr>
          <a:xfrm>
            <a:off x="1451579" y="2015732"/>
            <a:ext cx="9603275" cy="3614103"/>
          </a:xfrm>
        </p:spPr>
        <p:txBody>
          <a:bodyPr>
            <a:normAutofit/>
          </a:bodyPr>
          <a:lstStyle/>
          <a:p>
            <a:r>
              <a:rPr lang="en-US" sz="3200" dirty="0">
                <a:latin typeface="Abadi" panose="020B0604020104020204" pitchFamily="34" charset="0"/>
              </a:rPr>
              <a:t>Steps For Create the Project :</a:t>
            </a:r>
          </a:p>
          <a:p>
            <a:pPr marL="457200" indent="-457200">
              <a:buFont typeface="Arial" panose="020B0604020202020204" pitchFamily="34" charset="0"/>
              <a:buChar char="•"/>
            </a:pPr>
            <a:r>
              <a:rPr lang="en-US" dirty="0">
                <a:latin typeface="Abadi" panose="020B0604020104020204" pitchFamily="34" charset="0"/>
              </a:rPr>
              <a:t>We</a:t>
            </a:r>
            <a:r>
              <a:rPr lang="en-US" sz="2000" dirty="0">
                <a:latin typeface="Abadi" panose="020B0604020104020204" pitchFamily="34" charset="0"/>
              </a:rPr>
              <a:t> Create New Java Project File and Give name as </a:t>
            </a:r>
            <a:r>
              <a:rPr lang="en-US" sz="2000" dirty="0" err="1">
                <a:latin typeface="Abadi" panose="020B0604020104020204" pitchFamily="34" charset="0"/>
              </a:rPr>
              <a:t>JavaCrud</a:t>
            </a:r>
            <a:r>
              <a:rPr lang="en-US" sz="2000" dirty="0">
                <a:latin typeface="Abadi" panose="020B0604020104020204" pitchFamily="34" charset="0"/>
              </a:rPr>
              <a:t> then </a:t>
            </a:r>
            <a:r>
              <a:rPr lang="en-US" sz="2000" dirty="0" err="1">
                <a:latin typeface="Abadi" panose="020B0604020104020204" pitchFamily="34" charset="0"/>
              </a:rPr>
              <a:t>Creat</a:t>
            </a:r>
            <a:r>
              <a:rPr lang="en-US" sz="2000" dirty="0">
                <a:latin typeface="Abadi" panose="020B0604020104020204" pitchFamily="34" charset="0"/>
              </a:rPr>
              <a:t> class name JavaCrud.java .</a:t>
            </a:r>
          </a:p>
          <a:p>
            <a:pPr marL="457200" indent="-457200">
              <a:buFont typeface="Arial" panose="020B0604020202020204" pitchFamily="34" charset="0"/>
              <a:buChar char="•"/>
            </a:pPr>
            <a:r>
              <a:rPr lang="en-US" sz="2000" dirty="0">
                <a:latin typeface="Abadi" panose="020B0604020104020204" pitchFamily="34" charset="0"/>
              </a:rPr>
              <a:t>Download Windows builder Using Eclipse Marketplace and then Going to Design Application Windows For Our project file that is steps , Firstly Right Click on project </a:t>
            </a:r>
            <a:r>
              <a:rPr lang="en-US" sz="2000" dirty="0">
                <a:latin typeface="Abadi" panose="020B0604020104020204" pitchFamily="34" charset="0"/>
                <a:sym typeface="Wingdings" panose="05000000000000000000" pitchFamily="2" charset="2"/>
              </a:rPr>
              <a:t></a:t>
            </a:r>
            <a:r>
              <a:rPr lang="en-US" sz="2000" dirty="0">
                <a:latin typeface="Abadi" panose="020B0604020104020204" pitchFamily="34" charset="0"/>
              </a:rPr>
              <a:t> New </a:t>
            </a:r>
            <a:r>
              <a:rPr lang="en-US" sz="2000" dirty="0">
                <a:latin typeface="Abadi" panose="020B0604020104020204" pitchFamily="34" charset="0"/>
                <a:sym typeface="Wingdings" panose="05000000000000000000" pitchFamily="2" charset="2"/>
              </a:rPr>
              <a:t>  Others  Windows Builder  Swing Designer  Application Window .  This Application Window Shows below pic then</a:t>
            </a:r>
            <a:endParaRPr lang="en-IN" dirty="0"/>
          </a:p>
        </p:txBody>
      </p:sp>
    </p:spTree>
    <p:extLst>
      <p:ext uri="{BB962C8B-B14F-4D97-AF65-F5344CB8AC3E}">
        <p14:creationId xmlns:p14="http://schemas.microsoft.com/office/powerpoint/2010/main" val="2245316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81F1799-0222-DEB9-73F6-087C9D6BFCCF}"/>
              </a:ext>
            </a:extLst>
          </p:cNvPr>
          <p:cNvPicPr>
            <a:picLocks noChangeAspect="1"/>
          </p:cNvPicPr>
          <p:nvPr/>
        </p:nvPicPr>
        <p:blipFill>
          <a:blip r:embed="rId2"/>
          <a:stretch>
            <a:fillRect/>
          </a:stretch>
        </p:blipFill>
        <p:spPr>
          <a:xfrm>
            <a:off x="869576" y="510988"/>
            <a:ext cx="10892118" cy="5208494"/>
          </a:xfrm>
          <a:prstGeom prst="rect">
            <a:avLst/>
          </a:prstGeom>
        </p:spPr>
      </p:pic>
    </p:spTree>
    <p:extLst>
      <p:ext uri="{BB962C8B-B14F-4D97-AF65-F5344CB8AC3E}">
        <p14:creationId xmlns:p14="http://schemas.microsoft.com/office/powerpoint/2010/main" val="1223267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FDED52-3D56-53DE-0CE5-B2E01C0D7855}"/>
              </a:ext>
            </a:extLst>
          </p:cNvPr>
          <p:cNvSpPr txBox="1"/>
          <p:nvPr/>
        </p:nvSpPr>
        <p:spPr>
          <a:xfrm>
            <a:off x="116540" y="-506058"/>
            <a:ext cx="11976847" cy="5847755"/>
          </a:xfrm>
          <a:prstGeom prst="rect">
            <a:avLst/>
          </a:prstGeom>
          <a:noFill/>
        </p:spPr>
        <p:txBody>
          <a:bodyPr wrap="square">
            <a:spAutoFit/>
          </a:bodyPr>
          <a:lstStyle/>
          <a:p>
            <a:pPr marL="342900" indent="-342900">
              <a:buFont typeface="Arial" panose="020B0604020202020204" pitchFamily="34" charset="0"/>
              <a:buChar char="•"/>
            </a:pPr>
            <a:endParaRPr lang="en-US" sz="2000" dirty="0">
              <a:latin typeface="Abadi" panose="020B0604020104020204" pitchFamily="34" charset="0"/>
            </a:endParaRPr>
          </a:p>
          <a:p>
            <a:pPr marL="342900" indent="-342900">
              <a:buFont typeface="Arial" panose="020B0604020202020204" pitchFamily="34" charset="0"/>
              <a:buChar char="•"/>
            </a:pPr>
            <a:endParaRPr lang="en-US" sz="2000" dirty="0">
              <a:latin typeface="Abadi" panose="020B0604020104020204" pitchFamily="34" charset="0"/>
            </a:endParaRPr>
          </a:p>
          <a:p>
            <a:r>
              <a:rPr lang="en-US" sz="2800" dirty="0">
                <a:solidFill>
                  <a:srgbClr val="FF0000"/>
                </a:solidFill>
                <a:latin typeface="Abadi" panose="020B0604020104020204" pitchFamily="34" charset="0"/>
              </a:rPr>
              <a:t>Design Application Window :-</a:t>
            </a:r>
          </a:p>
          <a:p>
            <a:pPr marL="342900" indent="-342900">
              <a:buFont typeface="Arial" panose="020B0604020202020204" pitchFamily="34" charset="0"/>
              <a:buChar char="•"/>
            </a:pPr>
            <a:endParaRPr lang="en-US" sz="1800" dirty="0">
              <a:latin typeface="Abadi" panose="020B0604020104020204" pitchFamily="34" charset="0"/>
            </a:endParaRPr>
          </a:p>
          <a:p>
            <a:pPr marL="342900" indent="-342900">
              <a:buFont typeface="Wingdings" panose="05000000000000000000" pitchFamily="2" charset="2"/>
              <a:buChar char="Ø"/>
            </a:pPr>
            <a:endParaRPr lang="en-US" sz="1800" dirty="0">
              <a:latin typeface="Abadi" panose="020B0604020104020204" pitchFamily="34" charset="0"/>
            </a:endParaRPr>
          </a:p>
          <a:p>
            <a:pPr marL="342900" indent="-342900">
              <a:buFont typeface="Wingdings" panose="05000000000000000000" pitchFamily="2" charset="2"/>
              <a:buChar char="Ø"/>
            </a:pPr>
            <a:endParaRPr lang="en-US" dirty="0">
              <a:latin typeface="Abadi" panose="020B0604020104020204" pitchFamily="34" charset="0"/>
            </a:endParaRPr>
          </a:p>
          <a:p>
            <a:pPr marL="342900" indent="-342900">
              <a:buFont typeface="Wingdings" panose="05000000000000000000" pitchFamily="2" charset="2"/>
              <a:buChar char="Ø"/>
            </a:pPr>
            <a:r>
              <a:rPr lang="en-US" sz="1800" dirty="0">
                <a:latin typeface="Abadi" panose="020B0604020104020204" pitchFamily="34" charset="0"/>
              </a:rPr>
              <a:t>From the Using Palette </a:t>
            </a:r>
            <a:r>
              <a:rPr lang="en-US" sz="1800" dirty="0" err="1">
                <a:latin typeface="Abadi" panose="020B0604020104020204" pitchFamily="34" charset="0"/>
              </a:rPr>
              <a:t>i.e</a:t>
            </a:r>
            <a:r>
              <a:rPr lang="en-US" sz="1800" dirty="0">
                <a:latin typeface="Abadi" panose="020B0604020104020204" pitchFamily="34" charset="0"/>
              </a:rPr>
              <a:t> Left Side Palette from application window There are many tools We want to used in our project Design that are Section wise </a:t>
            </a:r>
            <a:r>
              <a:rPr lang="en-US" sz="1800" dirty="0" err="1">
                <a:latin typeface="Abadi" panose="020B0604020104020204" pitchFamily="34" charset="0"/>
              </a:rPr>
              <a:t>i.e</a:t>
            </a:r>
            <a:r>
              <a:rPr lang="en-US" sz="1800" dirty="0">
                <a:latin typeface="Abadi" panose="020B0604020104020204" pitchFamily="34" charset="0"/>
              </a:rPr>
              <a:t> System, Containers, Layouts, Struct &amp; Springs , Components etc.</a:t>
            </a:r>
          </a:p>
          <a:p>
            <a:pPr marL="342900" indent="-342900">
              <a:buFont typeface="Wingdings" panose="05000000000000000000" pitchFamily="2" charset="2"/>
              <a:buChar char="Ø"/>
            </a:pPr>
            <a:endParaRPr lang="en-US" sz="1800" dirty="0">
              <a:latin typeface="Abadi" panose="020B0604020104020204" pitchFamily="34" charset="0"/>
            </a:endParaRPr>
          </a:p>
          <a:p>
            <a:pPr marL="342900" indent="-342900">
              <a:buFont typeface="Wingdings" panose="05000000000000000000" pitchFamily="2" charset="2"/>
              <a:buChar char="Ø"/>
            </a:pPr>
            <a:r>
              <a:rPr lang="en-US" sz="1800" dirty="0">
                <a:latin typeface="Abadi" panose="020B0604020104020204" pitchFamily="34" charset="0"/>
              </a:rPr>
              <a:t>From The Palette Firstly Going to Components , Select and Drag </a:t>
            </a:r>
            <a:r>
              <a:rPr lang="en-US" sz="1800" dirty="0" err="1">
                <a:latin typeface="Abadi" panose="020B0604020104020204" pitchFamily="34" charset="0"/>
              </a:rPr>
              <a:t>JLabel</a:t>
            </a:r>
            <a:r>
              <a:rPr lang="en-US" sz="1800" dirty="0">
                <a:latin typeface="Abadi" panose="020B0604020104020204" pitchFamily="34" charset="0"/>
              </a:rPr>
              <a:t> as New Label for  our Application window and Going to properties Change the Name Or Rename as a “Book Shop” and Using Properties also change Font and Bold it.</a:t>
            </a:r>
          </a:p>
          <a:p>
            <a:pPr marL="342900" indent="-342900">
              <a:buFont typeface="Wingdings" panose="05000000000000000000" pitchFamily="2" charset="2"/>
              <a:buChar char="Ø"/>
            </a:pPr>
            <a:endParaRPr lang="en-US" sz="1800" dirty="0">
              <a:latin typeface="Abadi" panose="020B0604020104020204" pitchFamily="34" charset="0"/>
            </a:endParaRPr>
          </a:p>
          <a:p>
            <a:pPr marL="342900" indent="-342900">
              <a:buFont typeface="Wingdings" panose="05000000000000000000" pitchFamily="2" charset="2"/>
              <a:buChar char="Ø"/>
            </a:pPr>
            <a:r>
              <a:rPr lang="en-US" sz="1800" dirty="0">
                <a:latin typeface="Abadi" panose="020B0604020104020204" pitchFamily="34" charset="0"/>
              </a:rPr>
              <a:t>Then , We Need to Design </a:t>
            </a:r>
            <a:r>
              <a:rPr lang="en-US" sz="1800" dirty="0" err="1">
                <a:latin typeface="Abadi" panose="020B0604020104020204" pitchFamily="34" charset="0"/>
              </a:rPr>
              <a:t>Registeration</a:t>
            </a:r>
            <a:r>
              <a:rPr lang="en-US" sz="1800" dirty="0">
                <a:latin typeface="Abadi" panose="020B0604020104020204" pitchFamily="34" charset="0"/>
              </a:rPr>
              <a:t> Panel For that Select and Drag </a:t>
            </a:r>
            <a:r>
              <a:rPr lang="en-US" sz="1800" dirty="0" err="1">
                <a:latin typeface="Abadi" panose="020B0604020104020204" pitchFamily="34" charset="0"/>
              </a:rPr>
              <a:t>JPanel</a:t>
            </a:r>
            <a:r>
              <a:rPr lang="en-US" sz="1800" dirty="0">
                <a:latin typeface="Abadi" panose="020B0604020104020204" pitchFamily="34" charset="0"/>
              </a:rPr>
              <a:t> from Containers Going to properties of the panel then select border</a:t>
            </a:r>
            <a:r>
              <a:rPr lang="en-US" sz="1800" dirty="0">
                <a:latin typeface="Abadi" panose="020B0604020104020204" pitchFamily="34" charset="0"/>
                <a:sym typeface="Wingdings" panose="05000000000000000000" pitchFamily="2" charset="2"/>
              </a:rPr>
              <a:t> then Select </a:t>
            </a:r>
            <a:r>
              <a:rPr lang="en-US" sz="1800" dirty="0" err="1">
                <a:latin typeface="Abadi" panose="020B0604020104020204" pitchFamily="34" charset="0"/>
                <a:sym typeface="Wingdings" panose="05000000000000000000" pitchFamily="2" charset="2"/>
              </a:rPr>
              <a:t>TitledBorder</a:t>
            </a:r>
            <a:r>
              <a:rPr lang="en-US" sz="1800" dirty="0">
                <a:latin typeface="Abadi" panose="020B0604020104020204" pitchFamily="34" charset="0"/>
                <a:sym typeface="Wingdings" panose="05000000000000000000" pitchFamily="2" charset="2"/>
              </a:rPr>
              <a:t> Give Title as </a:t>
            </a:r>
            <a:r>
              <a:rPr lang="en-US" sz="1800" dirty="0" err="1">
                <a:latin typeface="Abadi" panose="020B0604020104020204" pitchFamily="34" charset="0"/>
                <a:sym typeface="Wingdings" panose="05000000000000000000" pitchFamily="2" charset="2"/>
              </a:rPr>
              <a:t>Registeration</a:t>
            </a:r>
            <a:r>
              <a:rPr lang="en-US" sz="1800" dirty="0">
                <a:latin typeface="Abadi" panose="020B0604020104020204" pitchFamily="34" charset="0"/>
                <a:sym typeface="Wingdings" panose="05000000000000000000" pitchFamily="2" charset="2"/>
              </a:rPr>
              <a:t>.</a:t>
            </a:r>
            <a:r>
              <a:rPr lang="en-US" sz="1800" dirty="0">
                <a:latin typeface="Abadi" panose="020B0604020104020204" pitchFamily="34" charset="0"/>
              </a:rPr>
              <a:t> In </a:t>
            </a:r>
            <a:r>
              <a:rPr lang="en-US" sz="1800" dirty="0" err="1">
                <a:latin typeface="Abadi" panose="020B0604020104020204" pitchFamily="34" charset="0"/>
              </a:rPr>
              <a:t>Registeration</a:t>
            </a:r>
            <a:r>
              <a:rPr lang="en-US" sz="1800" dirty="0">
                <a:latin typeface="Abadi" panose="020B0604020104020204" pitchFamily="34" charset="0"/>
              </a:rPr>
              <a:t> Panel Using </a:t>
            </a:r>
            <a:r>
              <a:rPr lang="en-US" sz="1800" dirty="0" err="1">
                <a:latin typeface="Abadi" panose="020B0604020104020204" pitchFamily="34" charset="0"/>
              </a:rPr>
              <a:t>Jlabel</a:t>
            </a:r>
            <a:r>
              <a:rPr lang="en-US" sz="1800" dirty="0">
                <a:latin typeface="Abadi" panose="020B0604020104020204" pitchFamily="34" charset="0"/>
              </a:rPr>
              <a:t> Create Three Labels Rename it as Book Name , Edition , Price then Drag </a:t>
            </a:r>
            <a:r>
              <a:rPr lang="en-US" sz="1800" dirty="0" err="1">
                <a:latin typeface="Abadi" panose="020B0604020104020204" pitchFamily="34" charset="0"/>
              </a:rPr>
              <a:t>JTextField</a:t>
            </a:r>
            <a:r>
              <a:rPr lang="en-US" sz="1800" dirty="0">
                <a:latin typeface="Abadi" panose="020B0604020104020204" pitchFamily="34" charset="0"/>
              </a:rPr>
              <a:t> For all of these in front of each labels and Design </a:t>
            </a:r>
            <a:r>
              <a:rPr lang="en-US" sz="1800" dirty="0" err="1">
                <a:latin typeface="Abadi" panose="020B0604020104020204" pitchFamily="34" charset="0"/>
              </a:rPr>
              <a:t>Registeration</a:t>
            </a:r>
            <a:r>
              <a:rPr lang="en-US" sz="1800" dirty="0">
                <a:latin typeface="Abadi" panose="020B0604020104020204" pitchFamily="34" charset="0"/>
              </a:rPr>
              <a:t> Panel. And Also Rename </a:t>
            </a:r>
            <a:r>
              <a:rPr lang="en-US" sz="1800" dirty="0" err="1">
                <a:latin typeface="Abadi" panose="020B0604020104020204" pitchFamily="34" charset="0"/>
              </a:rPr>
              <a:t>JTextField</a:t>
            </a:r>
            <a:r>
              <a:rPr lang="en-US" sz="1800" dirty="0">
                <a:latin typeface="Abadi" panose="020B0604020104020204" pitchFamily="34" charset="0"/>
              </a:rPr>
              <a:t> name as </a:t>
            </a:r>
            <a:r>
              <a:rPr lang="en-US" sz="1800" dirty="0" err="1">
                <a:latin typeface="Abadi" panose="020B0604020104020204" pitchFamily="34" charset="0"/>
              </a:rPr>
              <a:t>txtbname</a:t>
            </a:r>
            <a:r>
              <a:rPr lang="en-US" sz="1800" dirty="0">
                <a:latin typeface="Abadi" panose="020B0604020104020204" pitchFamily="34" charset="0"/>
              </a:rPr>
              <a:t> , </a:t>
            </a:r>
            <a:r>
              <a:rPr lang="en-US" sz="1800" dirty="0" err="1">
                <a:latin typeface="Abadi" panose="020B0604020104020204" pitchFamily="34" charset="0"/>
              </a:rPr>
              <a:t>txtedition</a:t>
            </a:r>
            <a:r>
              <a:rPr lang="en-US" sz="1800" dirty="0">
                <a:latin typeface="Abadi" panose="020B0604020104020204" pitchFamily="34" charset="0"/>
              </a:rPr>
              <a:t> and </a:t>
            </a:r>
            <a:r>
              <a:rPr lang="en-US" sz="1800" dirty="0" err="1">
                <a:latin typeface="Abadi" panose="020B0604020104020204" pitchFamily="34" charset="0"/>
              </a:rPr>
              <a:t>txtprice</a:t>
            </a:r>
            <a:r>
              <a:rPr lang="en-US" sz="1800" dirty="0">
                <a:latin typeface="Abadi" panose="020B0604020104020204" pitchFamily="34" charset="0"/>
              </a:rPr>
              <a:t> .</a:t>
            </a:r>
          </a:p>
          <a:p>
            <a:pPr marL="342900" indent="-342900">
              <a:buFont typeface="Wingdings" panose="05000000000000000000" pitchFamily="2" charset="2"/>
              <a:buChar char="Ø"/>
            </a:pPr>
            <a:endParaRPr lang="en-US" sz="1800" dirty="0">
              <a:latin typeface="Abadi" panose="020B0604020104020204" pitchFamily="34" charset="0"/>
            </a:endParaRPr>
          </a:p>
          <a:p>
            <a:pPr marL="342900" indent="-342900">
              <a:buFont typeface="Wingdings" panose="05000000000000000000" pitchFamily="2" charset="2"/>
              <a:buChar char="Ø"/>
            </a:pPr>
            <a:r>
              <a:rPr lang="en-US" sz="1800" dirty="0">
                <a:latin typeface="Abadi" panose="020B0604020104020204" pitchFamily="34" charset="0"/>
              </a:rPr>
              <a:t>After that We need to Create Buttons Save , Exit , Clear is in below the </a:t>
            </a:r>
            <a:r>
              <a:rPr lang="en-US" sz="1800" dirty="0" err="1">
                <a:latin typeface="Abadi" panose="020B0604020104020204" pitchFamily="34" charset="0"/>
              </a:rPr>
              <a:t>Registeration</a:t>
            </a:r>
            <a:r>
              <a:rPr lang="en-US" sz="1800" dirty="0">
                <a:latin typeface="Abadi" panose="020B0604020104020204" pitchFamily="34" charset="0"/>
              </a:rPr>
              <a:t> Panel For that Select and Drag </a:t>
            </a:r>
            <a:r>
              <a:rPr lang="en-US" sz="1800" dirty="0" err="1">
                <a:latin typeface="Abadi" panose="020B0604020104020204" pitchFamily="34" charset="0"/>
              </a:rPr>
              <a:t>JButton</a:t>
            </a:r>
            <a:r>
              <a:rPr lang="en-US" sz="1800" dirty="0">
                <a:latin typeface="Abadi" panose="020B0604020104020204" pitchFamily="34" charset="0"/>
              </a:rPr>
              <a:t> From Components Rename it From Properties as Save , Exit and Clear </a:t>
            </a:r>
          </a:p>
        </p:txBody>
      </p:sp>
    </p:spTree>
    <p:extLst>
      <p:ext uri="{BB962C8B-B14F-4D97-AF65-F5344CB8AC3E}">
        <p14:creationId xmlns:p14="http://schemas.microsoft.com/office/powerpoint/2010/main" val="3294443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4D6F52-715F-7D05-EC5F-1CCC69A7103A}"/>
              </a:ext>
            </a:extLst>
          </p:cNvPr>
          <p:cNvSpPr txBox="1"/>
          <p:nvPr/>
        </p:nvSpPr>
        <p:spPr>
          <a:xfrm>
            <a:off x="941294" y="1863822"/>
            <a:ext cx="10614212" cy="2308324"/>
          </a:xfrm>
          <a:prstGeom prst="rect">
            <a:avLst/>
          </a:prstGeom>
          <a:noFill/>
        </p:spPr>
        <p:txBody>
          <a:bodyPr wrap="square">
            <a:spAutoFit/>
          </a:bodyPr>
          <a:lstStyle/>
          <a:p>
            <a:pPr marL="342900" indent="-342900">
              <a:buFont typeface="Wingdings" panose="05000000000000000000" pitchFamily="2" charset="2"/>
              <a:buChar char="Ø"/>
            </a:pPr>
            <a:r>
              <a:rPr lang="en-US" sz="1800" dirty="0">
                <a:latin typeface="Abadi" panose="020B0604020104020204" pitchFamily="34" charset="0"/>
              </a:rPr>
              <a:t>Design Search Panel Select and Drag </a:t>
            </a:r>
            <a:r>
              <a:rPr lang="en-US" sz="1800" dirty="0" err="1">
                <a:latin typeface="Abadi" panose="020B0604020104020204" pitchFamily="34" charset="0"/>
              </a:rPr>
              <a:t>JPanel</a:t>
            </a:r>
            <a:r>
              <a:rPr lang="en-US" sz="1800" dirty="0">
                <a:latin typeface="Abadi" panose="020B0604020104020204" pitchFamily="34" charset="0"/>
              </a:rPr>
              <a:t> from Containers Going to properties of the panel then select border</a:t>
            </a:r>
            <a:r>
              <a:rPr lang="en-US" sz="1800" dirty="0">
                <a:latin typeface="Abadi" panose="020B0604020104020204" pitchFamily="34" charset="0"/>
                <a:sym typeface="Wingdings" panose="05000000000000000000" pitchFamily="2" charset="2"/>
              </a:rPr>
              <a:t> then Select </a:t>
            </a:r>
            <a:r>
              <a:rPr lang="en-US" sz="1800" dirty="0" err="1">
                <a:latin typeface="Abadi" panose="020B0604020104020204" pitchFamily="34" charset="0"/>
                <a:sym typeface="Wingdings" panose="05000000000000000000" pitchFamily="2" charset="2"/>
              </a:rPr>
              <a:t>TitledBorder</a:t>
            </a:r>
            <a:r>
              <a:rPr lang="en-US" sz="1800" dirty="0">
                <a:latin typeface="Abadi" panose="020B0604020104020204" pitchFamily="34" charset="0"/>
                <a:sym typeface="Wingdings" panose="05000000000000000000" pitchFamily="2" charset="2"/>
              </a:rPr>
              <a:t> Give Title as Search. </a:t>
            </a:r>
            <a:endParaRPr lang="en-US" sz="1800" dirty="0">
              <a:latin typeface="Abadi" panose="020B0604020104020204" pitchFamily="34" charset="0"/>
            </a:endParaRPr>
          </a:p>
          <a:p>
            <a:endParaRPr lang="en-US" sz="1800" dirty="0">
              <a:latin typeface="Abadi" panose="020B0604020104020204" pitchFamily="34" charset="0"/>
            </a:endParaRPr>
          </a:p>
          <a:p>
            <a:pPr marL="342900" indent="-342900">
              <a:buFont typeface="Wingdings" panose="05000000000000000000" pitchFamily="2" charset="2"/>
              <a:buChar char="Ø"/>
            </a:pPr>
            <a:r>
              <a:rPr lang="en-US" sz="1800" dirty="0">
                <a:latin typeface="Abadi" panose="020B0604020104020204" pitchFamily="34" charset="0"/>
              </a:rPr>
              <a:t>After that Select and Design Scroll Pane in Application Windows </a:t>
            </a:r>
            <a:r>
              <a:rPr lang="en-US" sz="1800" dirty="0" err="1">
                <a:latin typeface="Abadi" panose="020B0604020104020204" pitchFamily="34" charset="0"/>
              </a:rPr>
              <a:t>i.e</a:t>
            </a:r>
            <a:r>
              <a:rPr lang="en-US" sz="1800" dirty="0">
                <a:latin typeface="Abadi" panose="020B0604020104020204" pitchFamily="34" charset="0"/>
              </a:rPr>
              <a:t> Right Side of </a:t>
            </a:r>
            <a:r>
              <a:rPr lang="en-US" sz="1800" dirty="0" err="1">
                <a:latin typeface="Abadi" panose="020B0604020104020204" pitchFamily="34" charset="0"/>
              </a:rPr>
              <a:t>Registeration</a:t>
            </a:r>
            <a:r>
              <a:rPr lang="en-US" sz="1800" dirty="0">
                <a:latin typeface="Abadi" panose="020B0604020104020204" pitchFamily="34" charset="0"/>
              </a:rPr>
              <a:t> Panel Go to </a:t>
            </a:r>
            <a:r>
              <a:rPr lang="en-US" sz="1800" dirty="0" err="1">
                <a:latin typeface="Abadi" panose="020B0604020104020204" pitchFamily="34" charset="0"/>
              </a:rPr>
              <a:t>pallete</a:t>
            </a:r>
            <a:r>
              <a:rPr lang="en-US" sz="1800" dirty="0">
                <a:latin typeface="Abadi" panose="020B0604020104020204" pitchFamily="34" charset="0"/>
              </a:rPr>
              <a:t> Select and </a:t>
            </a:r>
            <a:r>
              <a:rPr lang="en-US" sz="1800" dirty="0" err="1">
                <a:latin typeface="Abadi" panose="020B0604020104020204" pitchFamily="34" charset="0"/>
              </a:rPr>
              <a:t>DragJScrollPane</a:t>
            </a:r>
            <a:r>
              <a:rPr lang="en-US" sz="1800" dirty="0">
                <a:latin typeface="Abadi" panose="020B0604020104020204" pitchFamily="34" charset="0"/>
              </a:rPr>
              <a:t> From Containers.</a:t>
            </a:r>
          </a:p>
          <a:p>
            <a:endParaRPr lang="en-US" sz="1800" dirty="0">
              <a:latin typeface="Abadi" panose="020B0604020104020204" pitchFamily="34" charset="0"/>
            </a:endParaRPr>
          </a:p>
          <a:p>
            <a:pPr marL="342900" indent="-342900">
              <a:buFont typeface="Wingdings" panose="05000000000000000000" pitchFamily="2" charset="2"/>
              <a:buChar char="Ø"/>
            </a:pPr>
            <a:r>
              <a:rPr lang="en-US" sz="1800" dirty="0">
                <a:latin typeface="Abadi" panose="020B0604020104020204" pitchFamily="34" charset="0"/>
              </a:rPr>
              <a:t>Finally Design Update and Delete Buttons Select and Drag </a:t>
            </a:r>
            <a:r>
              <a:rPr lang="en-US" sz="1800" dirty="0" err="1">
                <a:latin typeface="Abadi" panose="020B0604020104020204" pitchFamily="34" charset="0"/>
              </a:rPr>
              <a:t>JButton</a:t>
            </a:r>
            <a:r>
              <a:rPr lang="en-US" sz="1800" dirty="0">
                <a:latin typeface="Abadi" panose="020B0604020104020204" pitchFamily="34" charset="0"/>
              </a:rPr>
              <a:t> From Components Rename it From Properties as Update and Delete .</a:t>
            </a:r>
            <a:endParaRPr lang="en-IN" sz="1800" dirty="0">
              <a:latin typeface="Abadi" panose="020B0604020104020204" pitchFamily="34" charset="0"/>
            </a:endParaRPr>
          </a:p>
        </p:txBody>
      </p:sp>
    </p:spTree>
    <p:extLst>
      <p:ext uri="{BB962C8B-B14F-4D97-AF65-F5344CB8AC3E}">
        <p14:creationId xmlns:p14="http://schemas.microsoft.com/office/powerpoint/2010/main" val="291714818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236</TotalTime>
  <Words>833</Words>
  <Application>Microsoft Office PowerPoint</Application>
  <PresentationFormat>Widescreen</PresentationFormat>
  <Paragraphs>81</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Abadi</vt:lpstr>
      <vt:lpstr>Arial</vt:lpstr>
      <vt:lpstr>Consolas</vt:lpstr>
      <vt:lpstr>Courier New</vt:lpstr>
      <vt:lpstr>erdana</vt:lpstr>
      <vt:lpstr>Gill Sans MT</vt:lpstr>
      <vt:lpstr>inter-regular</vt:lpstr>
      <vt:lpstr>Times New Roman</vt:lpstr>
      <vt:lpstr>Wingdings</vt:lpstr>
      <vt:lpstr>Gallery</vt:lpstr>
      <vt:lpstr>  </vt:lpstr>
      <vt:lpstr>                          Introduction</vt:lpstr>
      <vt:lpstr>JDBC   What is JDBC ?  JDBC stands for Java Database Connectivity. JDBC is a Java API to connect and execute the query with the database. It is a part of JavaSE (Java Standard Edition). JDBC API uses JDBC drivers to connect with the database.   We can use JDBC API to access tabular data stored in any relational database. By the help of JDBC API, we can save, update, delete and fetch data from the database. What is API ? API (Application programming interface) is a document that contains a description of all the features of a product or software. It represents classes and interfaces that software programs can follow to communicate with each other. An API can be created for applications, libraries, operating systems, etc.   There are 4 types of Driver Softwares: Type1 Driver : JDBC-ODBC Bridge Type2 Driver : Native API Driver Type3 Driver : Network Protocol Driver Type4 Driver : Pure Java Driver/ Thin Driver  </vt:lpstr>
      <vt:lpstr>PowerPoint Presentation</vt:lpstr>
      <vt:lpstr>Software Tools</vt:lpstr>
      <vt:lpstr>Steps For Create the Project :  </vt:lpstr>
      <vt:lpstr>PowerPoint Presentation</vt:lpstr>
      <vt:lpstr>PowerPoint Presentation</vt:lpstr>
      <vt:lpstr>PowerPoint Presentation</vt:lpstr>
      <vt:lpstr>               Application Windows Design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Swapnil</dc:creator>
  <cp:lastModifiedBy>Swapnil</cp:lastModifiedBy>
  <cp:revision>14</cp:revision>
  <dcterms:created xsi:type="dcterms:W3CDTF">2023-02-19T09:24:39Z</dcterms:created>
  <dcterms:modified xsi:type="dcterms:W3CDTF">2023-02-27T17:25:55Z</dcterms:modified>
</cp:coreProperties>
</file>