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7" r:id="rId2"/>
  </p:sldMasterIdLst>
  <p:sldIdLst>
    <p:sldId id="25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C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CD06-9434-4979-A3B9-F169BA27F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68BC3-4E74-4654-A467-D9E941FE2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9776F-DBE0-49E7-86A9-AC12C33AF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1EF-690C-48F0-830F-C34A90EF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929ED-99AD-48CB-ADA6-944B3D44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769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8900-70EA-4793-8E06-C2CCF83B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CEB9D-DCE0-486F-BECA-D4F30C72C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6827B-43F0-4E2B-BA57-D954A45E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BBE1C-65C0-450C-BE06-16437937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5BE46-4F6C-427C-822F-678CFCF2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65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8A2FCB-EECD-4E97-A59C-58947C94E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6A497-165F-43E3-9AD4-EF3E3243E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31851-407D-434C-8F76-9C0328C7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88469-21D1-4C02-8EFA-19D7395C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1D114-47E6-4176-9CDC-431634CC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550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438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990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134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403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101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851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313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73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BBC3-27CB-4998-8AA6-0FA7F989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11713-4089-436B-8998-F349A06EB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67B8-ECC6-4217-B1E3-B77E4C44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FE83F-6237-478C-8FC7-0CEFA8F3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AFC1-C1BF-47A5-A058-2282DFB2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063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04-08-2023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2599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338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91603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4559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02584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5182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3217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12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67EC-C57E-456B-AF23-4B9AE283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90910-8144-432A-AA3A-8C043DD66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2F266-81DB-4B21-B169-06414018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EC7FB-8BA8-45A7-B0D4-F3912A26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52F15-73E4-4BCD-BDFB-B75FBF01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99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84E7-8A76-4D45-8DFA-3D9EEC58E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4BDE9-15B2-46CD-ACB7-0DB330F8D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3240F-8AB7-4519-8A11-0FF431EB9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C9C29-7165-4A6D-9941-EA07926A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2ED62-EADC-4B78-8BCC-1CBF2CCD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86023-AB0B-40B7-BCDC-2175637E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64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C9FC-26F3-4D5F-8C64-8120E703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852C4-B775-49B8-88A3-87AF234E1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21697-8DCD-4171-996A-73E6329FB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62C71-5738-4348-95B4-BEB24AD26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9CC92-2930-4F5F-A6D8-01DE0CD1C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B1D5B-2523-4126-B5A8-52412A8D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42769-2C88-45C6-9C08-FB40EA18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336CFD-008F-4EB5-A151-59D7176A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83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2A100-FCAE-47C4-9740-DFE79D47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8A77E-DDC6-40E9-B15F-63839D46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C2ADE-4A65-4B45-B847-3B3E0654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F7919-05E0-4882-A3FB-89A349D5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42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4CDE1-7B09-45A8-A110-85E5A166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E0029-01FE-4BE9-A827-BB28200B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CCED5-0AFC-4729-8BD7-71004580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23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8DF6-BC78-4CDC-AED3-2B5D1A793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CCCA6-A0EE-45C7-ACCF-CBDBFE70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90746-C013-47CE-A219-BAF1D998D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CE539-E6ED-40BB-9503-2869F84F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C820D-FDF5-4B6C-8FA1-4516F6EB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F2A53-58A4-4A4F-856B-8FC12A3A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5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23D2-40DA-47EE-9F1C-33274F10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2BE54-08F9-4A8D-90AA-74FCCCDC7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88F5B-232E-41A5-86F4-296341D8D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F345D-692B-442E-B5B8-B33779EA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90D1-56AC-48BD-B35D-E8CB3AA6E53E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A0A7C-26C2-4798-8309-A659E7A1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11E84-4AB0-41A7-AAD2-BACAD04F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56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9E6AB3-3CB1-4801-9197-2E3C9671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8AD70-7AD0-4DEB-A2F1-24BF623A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1AA7-ECE9-40D5-B834-1838CAC46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590D1-56AC-48BD-B35D-E8CB3AA6E53E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4E53C-5A35-41E5-8CDB-8D9C48979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356AA-7B9A-4253-8FD2-23952A5AB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590D1-56AC-48BD-B35D-E8CB3AA6E53E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4D79AE-7CF5-4F35-8F91-C91525F53C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7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sic Logo Background Images, HD Pictures and Wallpaper For Free Download |  Pngtree">
            <a:extLst>
              <a:ext uri="{FF2B5EF4-FFF2-40B4-BE49-F238E27FC236}">
                <a16:creationId xmlns:a16="http://schemas.microsoft.com/office/drawing/2014/main" id="{61D45EB2-AE73-480E-9387-91ED31321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4018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7F2C0B-4570-4FE1-8EFC-D8A27DDFE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76283" y="2809914"/>
            <a:ext cx="9899780" cy="236248"/>
          </a:xfrm>
        </p:spPr>
        <p:txBody>
          <a:bodyPr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latin typeface="+mn-lt"/>
              </a:rPr>
              <a:t>Music Store</a:t>
            </a:r>
            <a:b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latin typeface="+mn-lt"/>
              </a:rPr>
            </a:b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latin typeface="+mn-lt"/>
              </a:rPr>
              <a:t> 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3C93025-D62D-45AD-B078-7370BC0F04B4}"/>
              </a:ext>
            </a:extLst>
          </p:cNvPr>
          <p:cNvSpPr txBox="1">
            <a:spLocks/>
          </p:cNvSpPr>
          <p:nvPr/>
        </p:nvSpPr>
        <p:spPr>
          <a:xfrm>
            <a:off x="0" y="2105377"/>
            <a:ext cx="9899780" cy="1096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latin typeface="+mn-lt"/>
              </a:rPr>
            </a:b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latin typeface="+mn-lt"/>
              </a:rPr>
              <a:t> Data Analysis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CA9582-01F4-4E70-B042-4BD10C41D51C}"/>
              </a:ext>
            </a:extLst>
          </p:cNvPr>
          <p:cNvSpPr txBox="1">
            <a:spLocks/>
          </p:cNvSpPr>
          <p:nvPr/>
        </p:nvSpPr>
        <p:spPr>
          <a:xfrm>
            <a:off x="-2476283" y="5598376"/>
            <a:ext cx="7152806" cy="1096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latin typeface="+mn-lt"/>
              </a:rPr>
              <a:t>Project By- </a:t>
            </a:r>
          </a:p>
          <a:p>
            <a:pPr algn="ctr"/>
            <a:r>
              <a:rPr lang="en-US" sz="2800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latin typeface="+mn-lt"/>
              </a:rPr>
              <a:t>         Swapnil </a:t>
            </a:r>
            <a:r>
              <a:rPr lang="en-US" sz="2800" i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latin typeface="+mn-lt"/>
              </a:rPr>
              <a:t>Sonone</a:t>
            </a:r>
            <a:r>
              <a:rPr lang="en-US" sz="2800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latin typeface="+mn-lt"/>
              </a:rPr>
              <a:t> </a:t>
            </a:r>
            <a:endParaRPr lang="en-IN" sz="2800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3733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90 Simple Backgrounds [Edit and Download]">
            <a:extLst>
              <a:ext uri="{FF2B5EF4-FFF2-40B4-BE49-F238E27FC236}">
                <a16:creationId xmlns:a16="http://schemas.microsoft.com/office/drawing/2014/main" id="{43E29F17-A9A0-4255-B3DA-C3E6115DB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4B048C-BF43-47E6-A86D-05EBA4924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65" y="1277376"/>
            <a:ext cx="10592470" cy="314472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F7356F1-D0F2-4DEE-8332-4E2A087BE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3" y="488341"/>
            <a:ext cx="9198353" cy="538486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b="1" u="sng" dirty="0">
                <a:solidFill>
                  <a:srgbClr val="FF0000"/>
                </a:solidFill>
                <a:latin typeface="+mn-lt"/>
              </a:rPr>
              <a:t> Amount Spend By Customer On Artist (TOP 5 Customers)</a:t>
            </a:r>
            <a:endParaRPr lang="en-IN" sz="3200" b="1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0117E0-05B7-44FE-9A56-AEDB62C44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707" y="4636936"/>
            <a:ext cx="5720666" cy="200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90 Simple Backgrounds [Edit and Download]">
            <a:extLst>
              <a:ext uri="{FF2B5EF4-FFF2-40B4-BE49-F238E27FC236}">
                <a16:creationId xmlns:a16="http://schemas.microsoft.com/office/drawing/2014/main" id="{F2709FE1-3064-498F-BDF9-494BD6120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6066507-79B6-40C3-AFDD-C2D4FB35B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602" y="643925"/>
            <a:ext cx="9198353" cy="538486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b="1" u="sng" dirty="0">
                <a:solidFill>
                  <a:srgbClr val="FF0000"/>
                </a:solidFill>
                <a:latin typeface="+mn-lt"/>
              </a:rPr>
              <a:t>Customer Spend Most On Music (TOP 5 Customers)</a:t>
            </a:r>
            <a:endParaRPr lang="en-IN" sz="3200" b="1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D0DA2B-4F6E-463F-B1E2-0863F653E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09" y="1435239"/>
            <a:ext cx="10750065" cy="5220021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7115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90 Simple Backgrounds [Edit and Download]">
            <a:extLst>
              <a:ext uri="{FF2B5EF4-FFF2-40B4-BE49-F238E27FC236}">
                <a16:creationId xmlns:a16="http://schemas.microsoft.com/office/drawing/2014/main" id="{F2709FE1-3064-498F-BDF9-494BD6120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A6CD02D-9EE7-407F-BA55-6EE8B094AD4F}"/>
              </a:ext>
            </a:extLst>
          </p:cNvPr>
          <p:cNvSpPr txBox="1">
            <a:spLocks/>
          </p:cNvSpPr>
          <p:nvPr/>
        </p:nvSpPr>
        <p:spPr>
          <a:xfrm>
            <a:off x="157143" y="189705"/>
            <a:ext cx="5786457" cy="1419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Wingdings" panose="05000000000000000000" pitchFamily="2" charset="2"/>
              <a:buChar char="Ø"/>
            </a:pPr>
            <a:r>
              <a:rPr lang="en-US" sz="8000" b="1" i="1" dirty="0"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 Conclusion</a:t>
            </a:r>
            <a:endParaRPr lang="en-IN" sz="8000" b="1" i="1" dirty="0">
              <a:solidFill>
                <a:srgbClr val="FF000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0F332D1-96A6-4255-AAC8-997340385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761" y="1820974"/>
            <a:ext cx="11876239" cy="454984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800" b="1" dirty="0">
                <a:latin typeface="+mj-lt"/>
              </a:rPr>
              <a:t>Number of employees are less at senior level as compared to junior level.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800" b="1" dirty="0">
                <a:latin typeface="+mj-lt"/>
              </a:rPr>
              <a:t>Maximum countries(where customers belongs) are from  Europe only( ~70%).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800" b="1" dirty="0">
                <a:latin typeface="+mj-lt"/>
              </a:rPr>
              <a:t>Maximum total invoice amount is from Prague city also top two customers in terms of money they spend also belongs to this city only.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800" b="1" dirty="0">
                <a:latin typeface="+mj-lt"/>
              </a:rPr>
              <a:t>Rock is the only music genre which is popular in all country except Argentina in terms of purchase.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800" b="1" dirty="0">
                <a:latin typeface="+mj-lt"/>
              </a:rPr>
              <a:t>U2 is the artist who has written the most rock music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2800" b="1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2800" b="1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2800" b="1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6209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usic Logo Background Images, HD Pictures and Wallpaper For Free Download |  Pngtree">
            <a:extLst>
              <a:ext uri="{FF2B5EF4-FFF2-40B4-BE49-F238E27FC236}">
                <a16:creationId xmlns:a16="http://schemas.microsoft.com/office/drawing/2014/main" id="{61D45EB2-AE73-480E-9387-91ED31321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7F2C0B-4570-4FE1-8EFC-D8A27DDFE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10848" y="704538"/>
            <a:ext cx="6337222" cy="2608288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THANK </a:t>
            </a:r>
            <a:br>
              <a:rPr lang="en-US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</a:br>
            <a:r>
              <a:rPr lang="en-US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              YOU</a:t>
            </a:r>
            <a:endParaRPr lang="en-IN" b="1" i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10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90 Simple Backgrounds [Edit and Download]">
            <a:extLst>
              <a:ext uri="{FF2B5EF4-FFF2-40B4-BE49-F238E27FC236}">
                <a16:creationId xmlns:a16="http://schemas.microsoft.com/office/drawing/2014/main" id="{9FB43731-ACAC-49CA-883B-A7ADDE53F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9EDFC89-777D-4A92-8F11-0717CB6D9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5029" y="2719087"/>
            <a:ext cx="5786457" cy="1419826"/>
          </a:xfrm>
        </p:spPr>
        <p:txBody>
          <a:bodyPr>
            <a:noAutofit/>
          </a:bodyPr>
          <a:lstStyle/>
          <a:p>
            <a:r>
              <a:rPr lang="en-US" sz="8800" b="1" dirty="0"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INSIGHTS</a:t>
            </a:r>
            <a:endParaRPr lang="en-IN" sz="8800" b="1" dirty="0">
              <a:solidFill>
                <a:srgbClr val="FF0000"/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3903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90 Simple Backgrounds [Edit and Download]">
            <a:extLst>
              <a:ext uri="{FF2B5EF4-FFF2-40B4-BE49-F238E27FC236}">
                <a16:creationId xmlns:a16="http://schemas.microsoft.com/office/drawing/2014/main" id="{9FB43731-ACAC-49CA-883B-A7ADDE53F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74DA3BC0-A79E-4E55-85BD-EB25CE1FB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574" y="4922390"/>
            <a:ext cx="9144000" cy="107259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1" dirty="0">
                <a:latin typeface="+mj-lt"/>
              </a:rPr>
              <a:t>Senior most employee is Mohan Madan (Senior General Manager)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1" dirty="0">
                <a:latin typeface="+mj-lt"/>
              </a:rPr>
              <a:t>Number of employees are more at junior level and as the seniority level increases number of employees decreases.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D72370-03CD-4F44-8E9E-7B1E963AB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75" y="863011"/>
            <a:ext cx="4959041" cy="34758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08BA27-661E-46B0-98E3-02BAD7972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5058" y="801011"/>
            <a:ext cx="6669368" cy="359981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19EDFC89-777D-4A92-8F11-0717CB6D9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4" y="147716"/>
            <a:ext cx="11269747" cy="569167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FF0000"/>
                </a:solidFill>
                <a:latin typeface="+mn-lt"/>
              </a:rPr>
              <a:t> Who is the senior most employee, find name and job title.</a:t>
            </a:r>
            <a:endParaRPr lang="en-IN" sz="32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183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90 Simple Backgrounds [Edit and Download]">
            <a:extLst>
              <a:ext uri="{FF2B5EF4-FFF2-40B4-BE49-F238E27FC236}">
                <a16:creationId xmlns:a16="http://schemas.microsoft.com/office/drawing/2014/main" id="{73A06C93-D936-4806-9688-3A7740F93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108E3D-0434-4046-8A8B-1899EED2D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3" y="25239"/>
            <a:ext cx="9096328" cy="538486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FF0000"/>
                </a:solidFill>
                <a:latin typeface="+mn-lt"/>
              </a:rPr>
              <a:t> Which countries have the most Invoices ?</a:t>
            </a:r>
            <a:endParaRPr lang="en-IN" sz="32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B5A652-99CB-4A26-AE04-5E6D32FA3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610" y="2282425"/>
            <a:ext cx="4786197" cy="20947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089560-5260-497A-B902-64DCF99F7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610" y="691686"/>
            <a:ext cx="4786197" cy="1387510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017DC65C-2767-49D2-91BF-4B29AF9EB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193" y="4778805"/>
            <a:ext cx="11699619" cy="187437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1" dirty="0">
                <a:latin typeface="+mj-lt"/>
              </a:rPr>
              <a:t>It is clearly seen from the more the number of countries more will the number of invoices.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1" dirty="0">
                <a:latin typeface="+mj-lt"/>
              </a:rPr>
              <a:t>Maximum countries are from Europe only.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1" dirty="0">
                <a:latin typeface="+mj-lt"/>
              </a:rPr>
              <a:t>Europe is on the top in terms of invoices generated ,instead of this countries of Europe fail to be top in terms of invoices generated(Top country is of North America(USA).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1" dirty="0">
                <a:latin typeface="+mj-lt"/>
              </a:rPr>
              <a:t>USA played a major role in terms of invoices invoice generated in North America.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476AD910-1A92-4121-8349-81BA3C79BA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4193" y="712788"/>
            <a:ext cx="6583820" cy="3768725"/>
            <a:chOff x="54" y="449"/>
            <a:chExt cx="4329" cy="2374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A88CBD7C-DB29-4A92-A2DB-E5D875641D7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4" y="449"/>
              <a:ext cx="4259" cy="237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23F13269-0F50-489A-851B-50D95FEE5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" y="453"/>
              <a:ext cx="4326" cy="23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4DE473F6-4A86-47D1-8331-8CF7BDB348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" y="980"/>
              <a:ext cx="3503" cy="1362"/>
            </a:xfrm>
            <a:custGeom>
              <a:avLst/>
              <a:gdLst>
                <a:gd name="T0" fmla="*/ 0 w 3503"/>
                <a:gd name="T1" fmla="*/ 0 h 1362"/>
                <a:gd name="T2" fmla="*/ 255 w 3503"/>
                <a:gd name="T3" fmla="*/ 0 h 1362"/>
                <a:gd name="T4" fmla="*/ 255 w 3503"/>
                <a:gd name="T5" fmla="*/ 1362 h 1362"/>
                <a:gd name="T6" fmla="*/ 0 w 3503"/>
                <a:gd name="T7" fmla="*/ 1362 h 1362"/>
                <a:gd name="T8" fmla="*/ 0 w 3503"/>
                <a:gd name="T9" fmla="*/ 0 h 1362"/>
                <a:gd name="T10" fmla="*/ 812 w 3503"/>
                <a:gd name="T11" fmla="*/ 727 h 1362"/>
                <a:gd name="T12" fmla="*/ 1067 w 3503"/>
                <a:gd name="T13" fmla="*/ 727 h 1362"/>
                <a:gd name="T14" fmla="*/ 1067 w 3503"/>
                <a:gd name="T15" fmla="*/ 1362 h 1362"/>
                <a:gd name="T16" fmla="*/ 812 w 3503"/>
                <a:gd name="T17" fmla="*/ 1362 h 1362"/>
                <a:gd name="T18" fmla="*/ 812 w 3503"/>
                <a:gd name="T19" fmla="*/ 727 h 1362"/>
                <a:gd name="T20" fmla="*/ 1625 w 3503"/>
                <a:gd name="T21" fmla="*/ 842 h 1362"/>
                <a:gd name="T22" fmla="*/ 1879 w 3503"/>
                <a:gd name="T23" fmla="*/ 842 h 1362"/>
                <a:gd name="T24" fmla="*/ 1879 w 3503"/>
                <a:gd name="T25" fmla="*/ 1362 h 1362"/>
                <a:gd name="T26" fmla="*/ 1625 w 3503"/>
                <a:gd name="T27" fmla="*/ 1362 h 1362"/>
                <a:gd name="T28" fmla="*/ 1625 w 3503"/>
                <a:gd name="T29" fmla="*/ 842 h 1362"/>
                <a:gd name="T30" fmla="*/ 2436 w 3503"/>
                <a:gd name="T31" fmla="*/ 1144 h 1362"/>
                <a:gd name="T32" fmla="*/ 2691 w 3503"/>
                <a:gd name="T33" fmla="*/ 1144 h 1362"/>
                <a:gd name="T34" fmla="*/ 2691 w 3503"/>
                <a:gd name="T35" fmla="*/ 1362 h 1362"/>
                <a:gd name="T36" fmla="*/ 2436 w 3503"/>
                <a:gd name="T37" fmla="*/ 1362 h 1362"/>
                <a:gd name="T38" fmla="*/ 2436 w 3503"/>
                <a:gd name="T39" fmla="*/ 1144 h 1362"/>
                <a:gd name="T40" fmla="*/ 3248 w 3503"/>
                <a:gd name="T41" fmla="*/ 1258 h 1362"/>
                <a:gd name="T42" fmla="*/ 3503 w 3503"/>
                <a:gd name="T43" fmla="*/ 1258 h 1362"/>
                <a:gd name="T44" fmla="*/ 3503 w 3503"/>
                <a:gd name="T45" fmla="*/ 1362 h 1362"/>
                <a:gd name="T46" fmla="*/ 3248 w 3503"/>
                <a:gd name="T47" fmla="*/ 1362 h 1362"/>
                <a:gd name="T48" fmla="*/ 3248 w 3503"/>
                <a:gd name="T49" fmla="*/ 1258 h 1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03" h="1362">
                  <a:moveTo>
                    <a:pt x="0" y="0"/>
                  </a:moveTo>
                  <a:lnTo>
                    <a:pt x="255" y="0"/>
                  </a:lnTo>
                  <a:lnTo>
                    <a:pt x="255" y="1362"/>
                  </a:lnTo>
                  <a:lnTo>
                    <a:pt x="0" y="1362"/>
                  </a:lnTo>
                  <a:lnTo>
                    <a:pt x="0" y="0"/>
                  </a:lnTo>
                  <a:close/>
                  <a:moveTo>
                    <a:pt x="812" y="727"/>
                  </a:moveTo>
                  <a:lnTo>
                    <a:pt x="1067" y="727"/>
                  </a:lnTo>
                  <a:lnTo>
                    <a:pt x="1067" y="1362"/>
                  </a:lnTo>
                  <a:lnTo>
                    <a:pt x="812" y="1362"/>
                  </a:lnTo>
                  <a:lnTo>
                    <a:pt x="812" y="727"/>
                  </a:lnTo>
                  <a:close/>
                  <a:moveTo>
                    <a:pt x="1625" y="842"/>
                  </a:moveTo>
                  <a:lnTo>
                    <a:pt x="1879" y="842"/>
                  </a:lnTo>
                  <a:lnTo>
                    <a:pt x="1879" y="1362"/>
                  </a:lnTo>
                  <a:lnTo>
                    <a:pt x="1625" y="1362"/>
                  </a:lnTo>
                  <a:lnTo>
                    <a:pt x="1625" y="842"/>
                  </a:lnTo>
                  <a:close/>
                  <a:moveTo>
                    <a:pt x="2436" y="1144"/>
                  </a:moveTo>
                  <a:lnTo>
                    <a:pt x="2691" y="1144"/>
                  </a:lnTo>
                  <a:lnTo>
                    <a:pt x="2691" y="1362"/>
                  </a:lnTo>
                  <a:lnTo>
                    <a:pt x="2436" y="1362"/>
                  </a:lnTo>
                  <a:lnTo>
                    <a:pt x="2436" y="1144"/>
                  </a:lnTo>
                  <a:close/>
                  <a:moveTo>
                    <a:pt x="3248" y="1258"/>
                  </a:moveTo>
                  <a:lnTo>
                    <a:pt x="3503" y="1258"/>
                  </a:lnTo>
                  <a:lnTo>
                    <a:pt x="3503" y="1362"/>
                  </a:lnTo>
                  <a:lnTo>
                    <a:pt x="3248" y="1362"/>
                  </a:lnTo>
                  <a:lnTo>
                    <a:pt x="3248" y="1258"/>
                  </a:lnTo>
                  <a:close/>
                </a:path>
              </a:pathLst>
            </a:custGeom>
            <a:solidFill>
              <a:srgbClr val="5B9BD5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5523BD2C-E38A-460E-8C3B-3FEE067030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" y="2342"/>
              <a:ext cx="4059" cy="0"/>
            </a:xfrm>
            <a:prstGeom prst="line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26C3D4F6-EE5E-4F96-95EF-B6B15B201A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4" y="2342"/>
              <a:ext cx="4059" cy="210"/>
            </a:xfrm>
            <a:custGeom>
              <a:avLst/>
              <a:gdLst>
                <a:gd name="T0" fmla="*/ 0 w 4059"/>
                <a:gd name="T1" fmla="*/ 0 h 210"/>
                <a:gd name="T2" fmla="*/ 0 w 4059"/>
                <a:gd name="T3" fmla="*/ 210 h 210"/>
                <a:gd name="T4" fmla="*/ 812 w 4059"/>
                <a:gd name="T5" fmla="*/ 0 h 210"/>
                <a:gd name="T6" fmla="*/ 812 w 4059"/>
                <a:gd name="T7" fmla="*/ 210 h 210"/>
                <a:gd name="T8" fmla="*/ 1623 w 4059"/>
                <a:gd name="T9" fmla="*/ 0 h 210"/>
                <a:gd name="T10" fmla="*/ 1623 w 4059"/>
                <a:gd name="T11" fmla="*/ 210 h 210"/>
                <a:gd name="T12" fmla="*/ 2436 w 4059"/>
                <a:gd name="T13" fmla="*/ 0 h 210"/>
                <a:gd name="T14" fmla="*/ 2436 w 4059"/>
                <a:gd name="T15" fmla="*/ 210 h 210"/>
                <a:gd name="T16" fmla="*/ 3248 w 4059"/>
                <a:gd name="T17" fmla="*/ 0 h 210"/>
                <a:gd name="T18" fmla="*/ 3248 w 4059"/>
                <a:gd name="T19" fmla="*/ 210 h 210"/>
                <a:gd name="T20" fmla="*/ 4059 w 4059"/>
                <a:gd name="T21" fmla="*/ 0 h 210"/>
                <a:gd name="T22" fmla="*/ 4059 w 4059"/>
                <a:gd name="T2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59" h="210">
                  <a:moveTo>
                    <a:pt x="0" y="0"/>
                  </a:moveTo>
                  <a:lnTo>
                    <a:pt x="0" y="210"/>
                  </a:lnTo>
                  <a:moveTo>
                    <a:pt x="812" y="0"/>
                  </a:moveTo>
                  <a:lnTo>
                    <a:pt x="812" y="210"/>
                  </a:lnTo>
                  <a:moveTo>
                    <a:pt x="1623" y="0"/>
                  </a:moveTo>
                  <a:lnTo>
                    <a:pt x="1623" y="210"/>
                  </a:lnTo>
                  <a:moveTo>
                    <a:pt x="2436" y="0"/>
                  </a:moveTo>
                  <a:lnTo>
                    <a:pt x="2436" y="210"/>
                  </a:lnTo>
                  <a:moveTo>
                    <a:pt x="3248" y="0"/>
                  </a:moveTo>
                  <a:lnTo>
                    <a:pt x="3248" y="210"/>
                  </a:lnTo>
                  <a:moveTo>
                    <a:pt x="4059" y="0"/>
                  </a:moveTo>
                  <a:lnTo>
                    <a:pt x="4059" y="210"/>
                  </a:lnTo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35BE043-6E5D-450C-A3C0-EE6929F0CA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4" y="2552"/>
              <a:ext cx="4059" cy="212"/>
            </a:xfrm>
            <a:custGeom>
              <a:avLst/>
              <a:gdLst>
                <a:gd name="T0" fmla="*/ 0 w 4059"/>
                <a:gd name="T1" fmla="*/ 0 h 212"/>
                <a:gd name="T2" fmla="*/ 0 w 4059"/>
                <a:gd name="T3" fmla="*/ 212 h 212"/>
                <a:gd name="T4" fmla="*/ 812 w 4059"/>
                <a:gd name="T5" fmla="*/ 0 h 212"/>
                <a:gd name="T6" fmla="*/ 812 w 4059"/>
                <a:gd name="T7" fmla="*/ 212 h 212"/>
                <a:gd name="T8" fmla="*/ 1623 w 4059"/>
                <a:gd name="T9" fmla="*/ 0 h 212"/>
                <a:gd name="T10" fmla="*/ 1623 w 4059"/>
                <a:gd name="T11" fmla="*/ 212 h 212"/>
                <a:gd name="T12" fmla="*/ 2436 w 4059"/>
                <a:gd name="T13" fmla="*/ 0 h 212"/>
                <a:gd name="T14" fmla="*/ 2436 w 4059"/>
                <a:gd name="T15" fmla="*/ 212 h 212"/>
                <a:gd name="T16" fmla="*/ 3248 w 4059"/>
                <a:gd name="T17" fmla="*/ 0 h 212"/>
                <a:gd name="T18" fmla="*/ 3248 w 4059"/>
                <a:gd name="T19" fmla="*/ 212 h 212"/>
                <a:gd name="T20" fmla="*/ 4059 w 4059"/>
                <a:gd name="T21" fmla="*/ 0 h 212"/>
                <a:gd name="T22" fmla="*/ 4059 w 4059"/>
                <a:gd name="T23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59" h="212">
                  <a:moveTo>
                    <a:pt x="0" y="0"/>
                  </a:moveTo>
                  <a:lnTo>
                    <a:pt x="0" y="212"/>
                  </a:lnTo>
                  <a:moveTo>
                    <a:pt x="812" y="0"/>
                  </a:moveTo>
                  <a:lnTo>
                    <a:pt x="812" y="212"/>
                  </a:lnTo>
                  <a:moveTo>
                    <a:pt x="1623" y="0"/>
                  </a:moveTo>
                  <a:lnTo>
                    <a:pt x="1623" y="212"/>
                  </a:lnTo>
                  <a:moveTo>
                    <a:pt x="2436" y="0"/>
                  </a:moveTo>
                  <a:lnTo>
                    <a:pt x="2436" y="212"/>
                  </a:lnTo>
                  <a:moveTo>
                    <a:pt x="3248" y="0"/>
                  </a:moveTo>
                  <a:lnTo>
                    <a:pt x="3248" y="212"/>
                  </a:lnTo>
                  <a:moveTo>
                    <a:pt x="4059" y="0"/>
                  </a:moveTo>
                  <a:lnTo>
                    <a:pt x="4059" y="212"/>
                  </a:lnTo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020D06A7-719B-4984-8834-33AAC2F1C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" y="797"/>
              <a:ext cx="184" cy="165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131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D9E5DDE6-C4B2-438D-AD27-97EC765C5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" y="1525"/>
              <a:ext cx="139" cy="16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99DD617A-9197-48C7-A1FF-DEFCFC175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1639"/>
              <a:ext cx="139" cy="165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50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9B49AA34-08B0-415E-A040-702C36BD4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2" y="1941"/>
              <a:ext cx="139" cy="16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00763D95-705E-4374-8DB2-DF0879CFC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4" y="2055"/>
              <a:ext cx="139" cy="16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F2429A70-BCD3-4D0C-B000-32C92315C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" y="2413"/>
              <a:ext cx="203" cy="16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USA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6">
              <a:extLst>
                <a:ext uri="{FF2B5EF4-FFF2-40B4-BE49-F238E27FC236}">
                  <a16:creationId xmlns:a16="http://schemas.microsoft.com/office/drawing/2014/main" id="{7E438D7B-3307-4571-9D3F-18F0A8097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" y="2413"/>
              <a:ext cx="253" cy="16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Brazil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7">
              <a:extLst>
                <a:ext uri="{FF2B5EF4-FFF2-40B4-BE49-F238E27FC236}">
                  <a16:creationId xmlns:a16="http://schemas.microsoft.com/office/drawing/2014/main" id="{5241242C-83ED-4753-9D87-78FB9DB31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2413"/>
              <a:ext cx="295" cy="16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France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42BFBE29-3E08-4F6A-9C5E-398BBF1E6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5" y="2413"/>
              <a:ext cx="234" cy="16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India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6E12DEE6-82D8-4C98-A63E-B91EAD291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" y="2413"/>
              <a:ext cx="381" cy="16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Australia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0">
              <a:extLst>
                <a:ext uri="{FF2B5EF4-FFF2-40B4-BE49-F238E27FC236}">
                  <a16:creationId xmlns:a16="http://schemas.microsoft.com/office/drawing/2014/main" id="{3C102971-61CF-45F4-A6FD-155FDFB1C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" y="2623"/>
              <a:ext cx="594" cy="16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North America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1">
              <a:extLst>
                <a:ext uri="{FF2B5EF4-FFF2-40B4-BE49-F238E27FC236}">
                  <a16:creationId xmlns:a16="http://schemas.microsoft.com/office/drawing/2014/main" id="{4F8F2134-73BC-40A2-A5F6-42A1B5D49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2623"/>
              <a:ext cx="592" cy="16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South America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2">
              <a:extLst>
                <a:ext uri="{FF2B5EF4-FFF2-40B4-BE49-F238E27FC236}">
                  <a16:creationId xmlns:a16="http://schemas.microsoft.com/office/drawing/2014/main" id="{AFB85BCF-67D2-42E6-8683-43B2FF5DC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2623"/>
              <a:ext cx="313" cy="16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Europe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FAD45840-C331-4920-8A3C-8F67EB14A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" y="2623"/>
              <a:ext cx="205" cy="16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Asia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4">
              <a:extLst>
                <a:ext uri="{FF2B5EF4-FFF2-40B4-BE49-F238E27FC236}">
                  <a16:creationId xmlns:a16="http://schemas.microsoft.com/office/drawing/2014/main" id="{BD4E0437-06E6-42D4-9E8A-75200BA55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2623"/>
              <a:ext cx="348" cy="16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Oceania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9721582-5666-4941-ABDE-AA74A3291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" y="490"/>
              <a:ext cx="3112" cy="26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2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</a:rPr>
                <a:t>Top Countries In Each Continent With Most Invoices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6">
              <a:extLst>
                <a:ext uri="{FF2B5EF4-FFF2-40B4-BE49-F238E27FC236}">
                  <a16:creationId xmlns:a16="http://schemas.microsoft.com/office/drawing/2014/main" id="{F721D380-2FB6-4BB1-B137-762943A8C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" y="453"/>
              <a:ext cx="4253" cy="2366"/>
            </a:xfrm>
            <a:prstGeom prst="rect">
              <a:avLst/>
            </a:prstGeom>
            <a:noFill/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80471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90 Simple Backgrounds [Edit and Download]">
            <a:extLst>
              <a:ext uri="{FF2B5EF4-FFF2-40B4-BE49-F238E27FC236}">
                <a16:creationId xmlns:a16="http://schemas.microsoft.com/office/drawing/2014/main" id="{26E475F9-C7C5-4530-BBB2-32012B105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C519E4-1E84-4335-AAD9-EFB592B3C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86" y="1086378"/>
            <a:ext cx="7717294" cy="332979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54DF37-7149-4500-AEB5-C0A8E2265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3" y="194239"/>
            <a:ext cx="7402439" cy="538486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3200" b="1" u="sng" dirty="0">
                <a:solidFill>
                  <a:srgbClr val="FF0000"/>
                </a:solidFill>
                <a:latin typeface="+mn-lt"/>
              </a:rPr>
              <a:t> What are top 3 values of total invoice?</a:t>
            </a:r>
            <a:endParaRPr lang="en-IN" sz="3200" b="1" u="sng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5A03F8E-0322-4DEC-811E-7290DFF94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686" y="4979805"/>
            <a:ext cx="11876239" cy="43765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1" dirty="0">
                <a:latin typeface="+mj-lt"/>
              </a:rPr>
              <a:t>Top 3 values of total invoice contain 4 Countries.</a:t>
            </a:r>
          </a:p>
        </p:txBody>
      </p:sp>
    </p:spTree>
    <p:extLst>
      <p:ext uri="{BB962C8B-B14F-4D97-AF65-F5344CB8AC3E}">
        <p14:creationId xmlns:p14="http://schemas.microsoft.com/office/powerpoint/2010/main" val="304320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90 Simple Backgrounds [Edit and Download]">
            <a:extLst>
              <a:ext uri="{FF2B5EF4-FFF2-40B4-BE49-F238E27FC236}">
                <a16:creationId xmlns:a16="http://schemas.microsoft.com/office/drawing/2014/main" id="{EA3C42EA-DE45-46C6-B921-77E0D9F8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B15A1A-DA1D-47C9-B016-4D6F5DBF3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74" y="132707"/>
            <a:ext cx="6343185" cy="538486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FF0000"/>
                </a:solidFill>
                <a:latin typeface="+mn-lt"/>
              </a:rPr>
              <a:t> Cities with top customers</a:t>
            </a:r>
            <a:endParaRPr lang="en-IN" sz="32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24921F-61A6-4DF8-B6F9-C8F37FEAA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59" y="911093"/>
            <a:ext cx="6500579" cy="336110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BE2BC9CE-5EDA-4006-9317-84D7A2440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148" y="4626721"/>
            <a:ext cx="11876239" cy="147381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1" dirty="0">
                <a:latin typeface="+mj-lt"/>
              </a:rPr>
              <a:t>These are the cities having in terms of maximum total invoice.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1" dirty="0">
                <a:latin typeface="+mj-lt"/>
              </a:rPr>
              <a:t>So for throw a promotional music festival , choose any one of these.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1" dirty="0">
                <a:latin typeface="+mj-lt"/>
              </a:rPr>
              <a:t>It is better to choose Prague because top 2 customers also belong to this city only(as shown next page graph).</a:t>
            </a:r>
          </a:p>
        </p:txBody>
      </p:sp>
    </p:spTree>
    <p:extLst>
      <p:ext uri="{BB962C8B-B14F-4D97-AF65-F5344CB8AC3E}">
        <p14:creationId xmlns:p14="http://schemas.microsoft.com/office/powerpoint/2010/main" val="65700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90 Simple Backgrounds [Edit and Download]">
            <a:extLst>
              <a:ext uri="{FF2B5EF4-FFF2-40B4-BE49-F238E27FC236}">
                <a16:creationId xmlns:a16="http://schemas.microsoft.com/office/drawing/2014/main" id="{ADEED8AB-8683-4D3B-BB49-3E8920048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5E456D-7539-4C5F-A970-1BEAD00FE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63" y="975152"/>
            <a:ext cx="9261376" cy="392663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3C9A2A0-99D2-4C58-BB37-FFCE194B8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48093"/>
            <a:ext cx="9830847" cy="946584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3200" b="1" u="sng" dirty="0">
                <a:solidFill>
                  <a:srgbClr val="FF0000"/>
                </a:solidFill>
                <a:latin typeface="+mn-lt"/>
              </a:rPr>
              <a:t>Top 5 Customers In terms Of Total Money They Spend.</a:t>
            </a:r>
            <a:endParaRPr lang="en-IN" sz="3200" b="1" u="sng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B8434F42-ADED-4638-B57C-AC9D20C54A7D}"/>
              </a:ext>
            </a:extLst>
          </p:cNvPr>
          <p:cNvSpPr/>
          <p:nvPr/>
        </p:nvSpPr>
        <p:spPr>
          <a:xfrm>
            <a:off x="10181764" y="3159211"/>
            <a:ext cx="1126963" cy="539577"/>
          </a:xfrm>
          <a:prstGeom prst="borderCallout1">
            <a:avLst>
              <a:gd name="adj1" fmla="val 49919"/>
              <a:gd name="adj2" fmla="val 1069"/>
              <a:gd name="adj3" fmla="val 141808"/>
              <a:gd name="adj4" fmla="val -830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2D407C8D-6860-47A9-BDCD-A72D5765F3E5}"/>
              </a:ext>
            </a:extLst>
          </p:cNvPr>
          <p:cNvSpPr/>
          <p:nvPr/>
        </p:nvSpPr>
        <p:spPr>
          <a:xfrm>
            <a:off x="9937127" y="4027133"/>
            <a:ext cx="914400" cy="312576"/>
          </a:xfrm>
          <a:prstGeom prst="borderCallout1">
            <a:avLst>
              <a:gd name="adj1" fmla="val 49919"/>
              <a:gd name="adj2" fmla="val 1069"/>
              <a:gd name="adj3" fmla="val 76137"/>
              <a:gd name="adj4" fmla="val -6568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City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B36A0D1F-E764-4FD9-AC26-15FC7C64A1FE}"/>
              </a:ext>
            </a:extLst>
          </p:cNvPr>
          <p:cNvSpPr/>
          <p:nvPr/>
        </p:nvSpPr>
        <p:spPr>
          <a:xfrm>
            <a:off x="9830846" y="4745496"/>
            <a:ext cx="914400" cy="312576"/>
          </a:xfrm>
          <a:prstGeom prst="borderCallout1">
            <a:avLst>
              <a:gd name="adj1" fmla="val 49919"/>
              <a:gd name="adj2" fmla="val 1069"/>
              <a:gd name="adj3" fmla="val -1475"/>
              <a:gd name="adj4" fmla="val -11976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Country</a:t>
            </a:r>
            <a:endParaRPr lang="en-IN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29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90 Simple Backgrounds [Edit and Download]">
            <a:extLst>
              <a:ext uri="{FF2B5EF4-FFF2-40B4-BE49-F238E27FC236}">
                <a16:creationId xmlns:a16="http://schemas.microsoft.com/office/drawing/2014/main" id="{7AADA479-5005-42F0-8D20-C240EDA2D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362222-CFFD-44A9-80F1-77A728A3E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61" y="4081"/>
            <a:ext cx="11105011" cy="1045758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3200" b="1" u="sng" dirty="0">
                <a:solidFill>
                  <a:srgbClr val="FF0000"/>
                </a:solidFill>
                <a:latin typeface="+mn-lt"/>
              </a:rPr>
              <a:t> Most Popular Music Genre For Each Country </a:t>
            </a:r>
            <a:br>
              <a:rPr lang="en-US" sz="3200" b="1" u="sng" dirty="0">
                <a:solidFill>
                  <a:srgbClr val="FF0000"/>
                </a:solidFill>
                <a:latin typeface="+mn-lt"/>
              </a:rPr>
            </a:br>
            <a:r>
              <a:rPr lang="en-US" sz="3200" b="1" u="sng" dirty="0">
                <a:solidFill>
                  <a:srgbClr val="FF0000"/>
                </a:solidFill>
                <a:latin typeface="+mn-lt"/>
              </a:rPr>
              <a:t>In Terms Of Purchase</a:t>
            </a:r>
            <a:endParaRPr lang="en-IN" sz="3200" b="1" u="sng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BA314-9C4C-437E-AE6A-AA76EAC39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74" y="1049839"/>
            <a:ext cx="4711554" cy="56876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027984-4205-439A-9BC8-EDA56071C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502" y="1079865"/>
            <a:ext cx="6030688" cy="1678325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EFA1057-3A03-488A-B53B-57563BFD6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954" y="3280246"/>
            <a:ext cx="5595619" cy="111244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1" dirty="0">
                <a:latin typeface="+mj-lt"/>
              </a:rPr>
              <a:t>Rock is the only music genre which is popular</a:t>
            </a:r>
          </a:p>
          <a:p>
            <a:pPr algn="l"/>
            <a:r>
              <a:rPr lang="en-IN" sz="1800" b="1" dirty="0">
                <a:latin typeface="+mj-lt"/>
              </a:rPr>
              <a:t>       in all country except Argentina.</a:t>
            </a:r>
          </a:p>
        </p:txBody>
      </p:sp>
    </p:spTree>
    <p:extLst>
      <p:ext uri="{BB962C8B-B14F-4D97-AF65-F5344CB8AC3E}">
        <p14:creationId xmlns:p14="http://schemas.microsoft.com/office/powerpoint/2010/main" val="16930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90 Simple Backgrounds [Edit and Download]">
            <a:extLst>
              <a:ext uri="{FF2B5EF4-FFF2-40B4-BE49-F238E27FC236}">
                <a16:creationId xmlns:a16="http://schemas.microsoft.com/office/drawing/2014/main" id="{F970013B-B681-41E2-82D8-9186B5647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C565CD-75F6-4179-B4BA-46DD2F3D1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92" y="976775"/>
            <a:ext cx="11404815" cy="564947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43136A3-2C7C-4F64-9B17-999CA7A5D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1749"/>
            <a:ext cx="10328223" cy="538486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b="1" u="sng" dirty="0">
                <a:solidFill>
                  <a:srgbClr val="FF0000"/>
                </a:solidFill>
                <a:latin typeface="+mn-lt"/>
              </a:rPr>
              <a:t> TOP 10 Artist Who Have Written The Most Rock Music</a:t>
            </a:r>
            <a:endParaRPr lang="en-IN" sz="3200" b="1" u="sng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52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407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Angsana New</vt:lpstr>
      <vt:lpstr>Arial</vt:lpstr>
      <vt:lpstr>Calibri</vt:lpstr>
      <vt:lpstr>Calibri Light</vt:lpstr>
      <vt:lpstr>Trebuchet MS</vt:lpstr>
      <vt:lpstr>Wingdings</vt:lpstr>
      <vt:lpstr>Wingdings 3</vt:lpstr>
      <vt:lpstr>Office Theme</vt:lpstr>
      <vt:lpstr>Facet</vt:lpstr>
      <vt:lpstr>Music Store  </vt:lpstr>
      <vt:lpstr>INSIGHTS</vt:lpstr>
      <vt:lpstr> Who is the senior most employee, find name and job title.</vt:lpstr>
      <vt:lpstr> Which countries have the most Invoices ?</vt:lpstr>
      <vt:lpstr> What are top 3 values of total invoice?</vt:lpstr>
      <vt:lpstr> Cities with top customers</vt:lpstr>
      <vt:lpstr>Top 5 Customers In terms Of Total Money They Spend.</vt:lpstr>
      <vt:lpstr> Most Popular Music Genre For Each Country  In Terms Of Purchase</vt:lpstr>
      <vt:lpstr> TOP 10 Artist Who Have Written The Most Rock Music</vt:lpstr>
      <vt:lpstr> Amount Spend By Customer On Artist (TOP 5 Customers)</vt:lpstr>
      <vt:lpstr>Customer Spend Most On Music (TOP 5 Customers)</vt:lpstr>
      <vt:lpstr>PowerPoint Presentation</vt:lpstr>
      <vt:lpstr>THANK              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Aishwarya Gaur</dc:creator>
  <cp:lastModifiedBy>User</cp:lastModifiedBy>
  <cp:revision>40</cp:revision>
  <dcterms:created xsi:type="dcterms:W3CDTF">2023-04-07T03:23:40Z</dcterms:created>
  <dcterms:modified xsi:type="dcterms:W3CDTF">2023-08-04T13:34:40Z</dcterms:modified>
</cp:coreProperties>
</file>