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7AADE-914E-4569-B5F1-1CA4AF756553}" type="datetimeFigureOut">
              <a:rPr lang="en-US" smtClean="0"/>
              <a:pPr/>
              <a:t>21/Apr/2020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D669-606A-4968-ABC1-5A367DFD71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7AADE-914E-4569-B5F1-1CA4AF756553}" type="datetimeFigureOut">
              <a:rPr lang="en-US" smtClean="0"/>
              <a:pPr/>
              <a:t>21/Apr/2020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1D669-606A-4968-ABC1-5A367DFD71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5" name="Rectangle 4"/>
          <p:cNvSpPr/>
          <p:nvPr/>
        </p:nvSpPr>
        <p:spPr>
          <a:xfrm>
            <a:off x="533400" y="762000"/>
            <a:ext cx="8001000" cy="3785652"/>
          </a:xfrm>
          <a:prstGeom prst="rect">
            <a:avLst/>
          </a:prstGeom>
          <a:noFill/>
        </p:spPr>
        <p:txBody>
          <a:bodyPr wrap="square" lIns="91440" tIns="45720" rIns="91440" bIns="45720">
            <a:spAutoFit/>
            <a:scene3d>
              <a:camera prst="orthographicFront"/>
              <a:lightRig rig="threePt" dir="t"/>
            </a:scene3d>
            <a:sp3d extrusionH="57150">
              <a:bevelT w="38100" h="38100" prst="slope"/>
            </a:sp3d>
          </a:bodyPr>
          <a:lstStyle/>
          <a:p>
            <a:pPr algn="ctr"/>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1">
                      <a:satMod val="175000"/>
                      <a:alpha val="40000"/>
                    </a:schemeClr>
                  </a:glow>
                  <a:reflection blurRad="6350" stA="55000" endA="300" endPos="45500" dir="5400000" sy="-100000" algn="bl" rotWithShape="0"/>
                </a:effectLst>
                <a:latin typeface="Arial Rounded MT Bold" pitchFamily="34" charset="0"/>
              </a:rPr>
              <a:t>Calculate Square </a:t>
            </a:r>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1">
                      <a:satMod val="175000"/>
                      <a:alpha val="40000"/>
                    </a:schemeClr>
                  </a:glow>
                  <a:reflection blurRad="6350" stA="55000" endA="300" endPos="45500" dir="5400000" sy="-100000" algn="bl" rotWithShape="0"/>
                </a:effectLst>
                <a:latin typeface="Arial Rounded MT Bold" pitchFamily="34" charset="0"/>
              </a:rPr>
              <a:t>And </a:t>
            </a:r>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1">
                      <a:satMod val="175000"/>
                      <a:alpha val="40000"/>
                    </a:schemeClr>
                  </a:glow>
                  <a:reflection blurRad="6350" stA="55000" endA="300" endPos="45500" dir="5400000" sy="-100000" algn="bl" rotWithShape="0"/>
                </a:effectLst>
                <a:latin typeface="Arial Rounded MT Bold" pitchFamily="34" charset="0"/>
              </a:rPr>
              <a:t>Cube by </a:t>
            </a:r>
            <a:r>
              <a:rPr lang="en-US" sz="6000" b="1"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1">
                      <a:satMod val="175000"/>
                      <a:alpha val="40000"/>
                    </a:schemeClr>
                  </a:glow>
                  <a:reflection blurRad="6350" stA="55000" endA="300" endPos="45500" dir="5400000" sy="-100000" algn="bl" rotWithShape="0"/>
                </a:effectLst>
                <a:latin typeface="Arial Rounded MT Bold" pitchFamily="34" charset="0"/>
              </a:rPr>
              <a:t>hierarchial</a:t>
            </a:r>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1">
                      <a:satMod val="175000"/>
                      <a:alpha val="40000"/>
                    </a:schemeClr>
                  </a:glow>
                  <a:reflection blurRad="6350" stA="55000" endA="300" endPos="45500" dir="5400000" sy="-100000" algn="bl" rotWithShape="0"/>
                </a:effectLst>
                <a:latin typeface="Arial Rounded MT Bold" pitchFamily="34" charset="0"/>
              </a:rPr>
              <a:t> </a:t>
            </a:r>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1">
                      <a:satMod val="175000"/>
                      <a:alpha val="40000"/>
                    </a:schemeClr>
                  </a:glow>
                  <a:reflection blurRad="6350" stA="55000" endA="300" endPos="45500" dir="5400000" sy="-100000" algn="bl" rotWithShape="0"/>
                </a:effectLst>
                <a:latin typeface="Arial Rounded MT Bold" pitchFamily="34" charset="0"/>
              </a:rPr>
              <a:t>inheritance</a:t>
            </a:r>
            <a:endParaRPr lang="en-US" sz="6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1">
                    <a:satMod val="175000"/>
                    <a:alpha val="40000"/>
                  </a:schemeClr>
                </a:glow>
                <a:reflection blurRad="6350" stA="55000" endA="300" endPos="45500" dir="5400000" sy="-100000" algn="bl" rotWithShape="0"/>
              </a:effectLst>
              <a:latin typeface="Arial Rounded MT Bold" pitchFamily="34" charset="0"/>
            </a:endParaRPr>
          </a:p>
        </p:txBody>
      </p:sp>
      <p:sp>
        <p:nvSpPr>
          <p:cNvPr id="6" name="TextBox 5"/>
          <p:cNvSpPr txBox="1"/>
          <p:nvPr/>
        </p:nvSpPr>
        <p:spPr>
          <a:xfrm>
            <a:off x="0" y="6457890"/>
            <a:ext cx="6629400" cy="400110"/>
          </a:xfrm>
          <a:prstGeom prst="rect">
            <a:avLst/>
          </a:prstGeom>
          <a:solidFill>
            <a:schemeClr val="bg1"/>
          </a:solidFill>
        </p:spPr>
        <p:txBody>
          <a:bodyPr wrap="square" rtlCol="0">
            <a:spAutoFit/>
          </a:bodyPr>
          <a:lstStyle/>
          <a:p>
            <a:r>
              <a:rPr lang="en-US" sz="2000" b="1" dirty="0" smtClean="0"/>
              <a:t>By :  RISHIKA (54) , SUMAN SAURABH (61) , SWARNIM (64)</a:t>
            </a:r>
            <a:endParaRPr lang="en-US" sz="2000" b="1" dirty="0"/>
          </a:p>
        </p:txBody>
      </p:sp>
    </p:spTree>
  </p:cSld>
  <p:clrMapOvr>
    <a:masterClrMapping/>
  </p:clrMapOvr>
  <p:transition spd="slow" advTm="0">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33400" y="2286000"/>
            <a:ext cx="8077200" cy="3816429"/>
          </a:xfrm>
          <a:prstGeom prst="rect">
            <a:avLst/>
          </a:prstGeom>
          <a:solidFill>
            <a:schemeClr val="tx2">
              <a:lumMod val="60000"/>
              <a:lumOff val="40000"/>
            </a:schemeClr>
          </a:solidFill>
        </p:spPr>
        <p:txBody>
          <a:bodyPr wrap="square" rtlCol="0">
            <a:spAutoFit/>
          </a:bodyPr>
          <a:lstStyle/>
          <a:p>
            <a:pPr algn="ctr"/>
            <a:r>
              <a:rPr lang="en-US" sz="3200" dirty="0" smtClean="0"/>
              <a:t>#include&lt;</a:t>
            </a:r>
            <a:r>
              <a:rPr lang="en-US" sz="3200" dirty="0" err="1" smtClean="0"/>
              <a:t>iostream</a:t>
            </a:r>
            <a:r>
              <a:rPr lang="en-US" sz="3200" dirty="0" smtClean="0"/>
              <a:t>&gt; is a preprocessor statement. It is used in C++ in order to include the header file “</a:t>
            </a:r>
            <a:r>
              <a:rPr lang="en-US" sz="3200" dirty="0" err="1" smtClean="0"/>
              <a:t>iostream</a:t>
            </a:r>
            <a:r>
              <a:rPr lang="en-US" sz="3200" dirty="0" smtClean="0"/>
              <a:t>” in the program. </a:t>
            </a:r>
            <a:r>
              <a:rPr lang="en-US" sz="3200" dirty="0" err="1" smtClean="0"/>
              <a:t>Iostream</a:t>
            </a:r>
            <a:r>
              <a:rPr lang="en-US" sz="3200" dirty="0" smtClean="0"/>
              <a:t> is used to invoke the commonly used functions like </a:t>
            </a:r>
            <a:r>
              <a:rPr lang="en-US" sz="3200" dirty="0" err="1" smtClean="0"/>
              <a:t>cout</a:t>
            </a:r>
            <a:r>
              <a:rPr lang="en-US" sz="3200" dirty="0" smtClean="0"/>
              <a:t> , </a:t>
            </a:r>
            <a:r>
              <a:rPr lang="en-US" sz="3200" dirty="0" err="1" smtClean="0"/>
              <a:t>cin</a:t>
            </a:r>
            <a:endParaRPr lang="en-US" sz="3200" dirty="0" smtClean="0"/>
          </a:p>
          <a:p>
            <a:pPr algn="ctr"/>
            <a:r>
              <a:rPr lang="en-US" sz="3200" dirty="0" smtClean="0"/>
              <a:t> in a C++ program. </a:t>
            </a:r>
            <a:r>
              <a:rPr lang="en-US" sz="3200" dirty="0" err="1" smtClean="0"/>
              <a:t>Iostream</a:t>
            </a:r>
            <a:r>
              <a:rPr lang="en-US" sz="3200" dirty="0" smtClean="0"/>
              <a:t> stands for input output stream.</a:t>
            </a:r>
          </a:p>
          <a:p>
            <a:pPr algn="ctr"/>
            <a:endParaRPr lang="en-US" dirty="0"/>
          </a:p>
        </p:txBody>
      </p:sp>
      <p:sp>
        <p:nvSpPr>
          <p:cNvPr id="7" name="Rectangle 6"/>
          <p:cNvSpPr/>
          <p:nvPr/>
        </p:nvSpPr>
        <p:spPr>
          <a:xfrm>
            <a:off x="609600" y="457200"/>
            <a:ext cx="81534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IOSTREAM HEADER FILE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strip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600200"/>
            <a:ext cx="8229599" cy="4873129"/>
          </a:xfrm>
          <a:prstGeom prst="rect">
            <a:avLst/>
          </a:prstGeom>
          <a:solidFill>
            <a:schemeClr val="tx2">
              <a:lumMod val="60000"/>
              <a:lumOff val="40000"/>
            </a:schemeClr>
          </a:solidFill>
        </p:spPr>
        <p:txBody>
          <a:bodyPr wrap="square" rtlCol="0">
            <a:spAutoFit/>
          </a:bodyPr>
          <a:lstStyle/>
          <a:p>
            <a:pPr algn="ctr"/>
            <a:r>
              <a:rPr lang="en-US" sz="2800" b="1" dirty="0" smtClean="0">
                <a:solidFill>
                  <a:schemeClr val="bg1"/>
                </a:solidFill>
                <a:latin typeface="Arial Black" pitchFamily="34" charset="0"/>
                <a:cs typeface="Aharoni" pitchFamily="2" charset="-79"/>
              </a:rPr>
              <a:t>A class is a user defined data type which binds the data members and their associated method /functions together . Class is mere a blueprint or a template .</a:t>
            </a:r>
          </a:p>
          <a:p>
            <a:pPr algn="ctr"/>
            <a:r>
              <a:rPr lang="en-US" sz="2800" b="1" dirty="0" smtClean="0">
                <a:solidFill>
                  <a:schemeClr val="bg1"/>
                </a:solidFill>
                <a:latin typeface="Arial Black" pitchFamily="34" charset="0"/>
                <a:cs typeface="Aharoni" pitchFamily="2" charset="-79"/>
              </a:rPr>
              <a:t>It is just like the structures in c / </a:t>
            </a:r>
            <a:r>
              <a:rPr lang="en-US" sz="2800" b="1" dirty="0" err="1" smtClean="0">
                <a:solidFill>
                  <a:schemeClr val="bg1"/>
                </a:solidFill>
                <a:latin typeface="Arial Black" pitchFamily="34" charset="0"/>
                <a:cs typeface="Aharoni" pitchFamily="2" charset="-79"/>
              </a:rPr>
              <a:t>c++</a:t>
            </a:r>
            <a:r>
              <a:rPr lang="en-US" sz="2800" b="1" dirty="0" smtClean="0">
                <a:solidFill>
                  <a:schemeClr val="bg1"/>
                </a:solidFill>
                <a:latin typeface="Arial Black" pitchFamily="34" charset="0"/>
                <a:cs typeface="Aharoni" pitchFamily="2" charset="-79"/>
              </a:rPr>
              <a:t> . The only difference is that , in a class we can define member functions .A class is a group of object that share common characteristics, properties and relationships.</a:t>
            </a:r>
          </a:p>
          <a:p>
            <a:endParaRPr lang="en-US" sz="2800" b="1" baseline="-25000" dirty="0" smtClean="0">
              <a:solidFill>
                <a:schemeClr val="bg1"/>
              </a:solidFill>
              <a:latin typeface="Arial Black" pitchFamily="34" charset="0"/>
              <a:cs typeface="Aharoni" pitchFamily="2" charset="-79"/>
            </a:endParaRPr>
          </a:p>
          <a:p>
            <a:endParaRPr lang="en-US" baseline="-25000" dirty="0" smtClean="0"/>
          </a:p>
        </p:txBody>
      </p:sp>
      <p:sp>
        <p:nvSpPr>
          <p:cNvPr id="5" name="Rectangle 4"/>
          <p:cNvSpPr/>
          <p:nvPr/>
        </p:nvSpPr>
        <p:spPr>
          <a:xfrm>
            <a:off x="609600" y="457200"/>
            <a:ext cx="8153400" cy="101566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CLASS ?</a:t>
            </a:r>
            <a:endParaRPr lang="en-US" sz="6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28600" y="948690"/>
            <a:ext cx="8610600" cy="5909310"/>
          </a:xfrm>
          <a:prstGeom prst="rect">
            <a:avLst/>
          </a:prstGeom>
          <a:solidFill>
            <a:schemeClr val="tx2">
              <a:lumMod val="60000"/>
              <a:lumOff val="40000"/>
            </a:schemeClr>
          </a:solidFill>
        </p:spPr>
        <p:txBody>
          <a:bodyPr wrap="square" rtlCol="0">
            <a:spAutoFit/>
          </a:bodyPr>
          <a:lstStyle/>
          <a:p>
            <a:pPr>
              <a:buFont typeface="Wingdings" pitchFamily="2" charset="2"/>
              <a:buChar char="Ø"/>
            </a:pPr>
            <a:r>
              <a:rPr lang="en-US" b="1" dirty="0" smtClean="0">
                <a:solidFill>
                  <a:schemeClr val="bg1"/>
                </a:solidFill>
              </a:rPr>
              <a:t> If class name is made of more than one word, then first letter of each word must be in uppercase. </a:t>
            </a:r>
            <a:r>
              <a:rPr lang="en-US" b="1" i="1" dirty="0" smtClean="0">
                <a:solidFill>
                  <a:schemeClr val="bg1"/>
                </a:solidFill>
              </a:rPr>
              <a:t>Example </a:t>
            </a:r>
            <a:r>
              <a:rPr lang="en-US" b="1" dirty="0" smtClean="0">
                <a:solidFill>
                  <a:schemeClr val="bg1"/>
                </a:solidFill>
              </a:rPr>
              <a:t>, class Study, class  </a:t>
            </a:r>
            <a:r>
              <a:rPr lang="en-US" b="1" dirty="0" err="1" smtClean="0">
                <a:solidFill>
                  <a:schemeClr val="bg1"/>
                </a:solidFill>
              </a:rPr>
              <a:t>StudyTonight</a:t>
            </a:r>
            <a:r>
              <a:rPr lang="en-US" b="1" dirty="0" smtClean="0">
                <a:solidFill>
                  <a:schemeClr val="bg1"/>
                </a:solidFill>
              </a:rPr>
              <a:t> etc</a:t>
            </a:r>
          </a:p>
          <a:p>
            <a:endParaRPr lang="en-US" b="1" dirty="0" smtClean="0">
              <a:solidFill>
                <a:schemeClr val="bg1"/>
              </a:solidFill>
            </a:endParaRPr>
          </a:p>
          <a:p>
            <a:pPr>
              <a:buFont typeface="Wingdings" pitchFamily="2" charset="2"/>
              <a:buChar char="Ø"/>
            </a:pPr>
            <a:r>
              <a:rPr lang="en-US" b="1" dirty="0" smtClean="0">
                <a:solidFill>
                  <a:schemeClr val="bg1"/>
                </a:solidFill>
              </a:rPr>
              <a:t>Classes contain, data members and member functions, and the access of these data members and variable depends on the access </a:t>
            </a:r>
            <a:r>
              <a:rPr lang="en-US" b="1" dirty="0" err="1" smtClean="0">
                <a:solidFill>
                  <a:schemeClr val="bg1"/>
                </a:solidFill>
              </a:rPr>
              <a:t>specifiers</a:t>
            </a:r>
            <a:r>
              <a:rPr lang="en-US" b="1" dirty="0" smtClean="0">
                <a:solidFill>
                  <a:schemeClr val="bg1"/>
                </a:solidFill>
              </a:rPr>
              <a:t> .</a:t>
            </a:r>
          </a:p>
          <a:p>
            <a:endParaRPr lang="en-US" b="1" dirty="0" smtClean="0">
              <a:solidFill>
                <a:schemeClr val="bg1"/>
              </a:solidFill>
            </a:endParaRPr>
          </a:p>
          <a:p>
            <a:pPr>
              <a:buFont typeface="Wingdings" pitchFamily="2" charset="2"/>
              <a:buChar char="Ø"/>
            </a:pPr>
            <a:r>
              <a:rPr lang="en-US" b="1" dirty="0" smtClean="0">
                <a:solidFill>
                  <a:schemeClr val="bg1"/>
                </a:solidFill>
              </a:rPr>
              <a:t>Class's member functions can be defined inside the class definition or outside the class definition.</a:t>
            </a:r>
          </a:p>
          <a:p>
            <a:endParaRPr lang="en-US" b="1" dirty="0" smtClean="0">
              <a:solidFill>
                <a:schemeClr val="bg1"/>
              </a:solidFill>
            </a:endParaRPr>
          </a:p>
          <a:p>
            <a:pPr>
              <a:buFont typeface="Wingdings" pitchFamily="2" charset="2"/>
              <a:buChar char="Ø"/>
            </a:pPr>
            <a:r>
              <a:rPr lang="en-US" b="1" dirty="0" smtClean="0">
                <a:solidFill>
                  <a:schemeClr val="bg1"/>
                </a:solidFill>
              </a:rPr>
              <a:t>Class in C++ are similar to structures in C, the only difference being, class defaults to private access control, where as structure defaults to public.</a:t>
            </a:r>
          </a:p>
          <a:p>
            <a:endParaRPr lang="en-US" b="1" dirty="0" smtClean="0">
              <a:solidFill>
                <a:schemeClr val="bg1"/>
              </a:solidFill>
            </a:endParaRPr>
          </a:p>
          <a:p>
            <a:pPr>
              <a:buFont typeface="Wingdings" pitchFamily="2" charset="2"/>
              <a:buChar char="Ø"/>
            </a:pPr>
            <a:r>
              <a:rPr lang="en-US" b="1" dirty="0" smtClean="0">
                <a:solidFill>
                  <a:schemeClr val="bg1"/>
                </a:solidFill>
              </a:rPr>
              <a:t>All the features of OOPS, revolve around classes in C++. Inheritance, Encapsulation, Abstraction etc.</a:t>
            </a:r>
          </a:p>
          <a:p>
            <a:endParaRPr lang="en-US" b="1" dirty="0" smtClean="0">
              <a:solidFill>
                <a:schemeClr val="bg1"/>
              </a:solidFill>
            </a:endParaRPr>
          </a:p>
          <a:p>
            <a:pPr>
              <a:buFont typeface="Wingdings" pitchFamily="2" charset="2"/>
              <a:buChar char="Ø"/>
            </a:pPr>
            <a:r>
              <a:rPr lang="en-US" b="1" dirty="0" smtClean="0">
                <a:solidFill>
                  <a:schemeClr val="bg1"/>
                </a:solidFill>
              </a:rPr>
              <a:t>Objects of class holds separate copies of data members. We can create as many objects of a class as we need.</a:t>
            </a:r>
          </a:p>
          <a:p>
            <a:endParaRPr lang="en-US" b="1" dirty="0" smtClean="0">
              <a:solidFill>
                <a:schemeClr val="bg1"/>
              </a:solidFill>
            </a:endParaRPr>
          </a:p>
          <a:p>
            <a:pPr>
              <a:buFont typeface="Wingdings" pitchFamily="2" charset="2"/>
              <a:buChar char="Ø"/>
            </a:pPr>
            <a:r>
              <a:rPr lang="en-US" b="1" dirty="0" smtClean="0">
                <a:solidFill>
                  <a:schemeClr val="bg1"/>
                </a:solidFill>
              </a:rPr>
              <a:t>Classes do posses more characteristics, like we can create abstract classes, immutable classes, static class , etc.</a:t>
            </a:r>
          </a:p>
          <a:p>
            <a:endParaRPr lang="en-US" dirty="0"/>
          </a:p>
        </p:txBody>
      </p:sp>
      <p:sp>
        <p:nvSpPr>
          <p:cNvPr id="5" name="Rectangle 4"/>
          <p:cNvSpPr/>
          <p:nvPr/>
        </p:nvSpPr>
        <p:spPr>
          <a:xfrm>
            <a:off x="304800" y="0"/>
            <a:ext cx="81534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Characteristics of a CLASS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1025" name="Rectangle 1"/>
          <p:cNvSpPr>
            <a:spLocks noChangeArrowheads="1"/>
          </p:cNvSpPr>
          <p:nvPr/>
        </p:nvSpPr>
        <p:spPr bwMode="auto">
          <a:xfrm>
            <a:off x="304800" y="1828800"/>
            <a:ext cx="8458200" cy="4154984"/>
          </a:xfrm>
          <a:prstGeom prst="rect">
            <a:avLst/>
          </a:prstGeom>
          <a:solidFill>
            <a:schemeClr val="tx2">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noto sans"/>
                <a:cs typeface="Arial" pitchFamily="34" charset="0"/>
              </a:rPr>
              <a:t>Member functions are the functions, which have their declaration inside the class definition and works on the data members of the class. The definition of member functions can be inside or outside the definition of class.</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noto sans"/>
                <a:cs typeface="Arial" pitchFamily="34" charset="0"/>
              </a:rPr>
              <a:t>If the member function is defined outside the class, then we have to use the scope resolution </a:t>
            </a:r>
            <a:r>
              <a:rPr kumimoji="0" lang="en-US" sz="2400" b="1" i="0" u="none" strike="noStrike" cap="none" normalizeH="0" baseline="0" dirty="0" smtClean="0">
                <a:ln>
                  <a:noFill/>
                </a:ln>
                <a:solidFill>
                  <a:srgbClr val="FF0000"/>
                </a:solidFill>
                <a:effectLst/>
                <a:latin typeface="Monaco"/>
                <a:cs typeface="Arial" pitchFamily="34" charset="0"/>
              </a:rPr>
              <a:t>::</a:t>
            </a:r>
            <a:r>
              <a:rPr kumimoji="0" lang="en-US" sz="2400" b="0" i="0" u="none" strike="noStrike" cap="none" normalizeH="0" baseline="0" dirty="0" smtClean="0">
                <a:ln>
                  <a:noFill/>
                </a:ln>
                <a:solidFill>
                  <a:schemeClr val="bg1"/>
                </a:solidFill>
                <a:effectLst/>
                <a:latin typeface="noto sans"/>
                <a:cs typeface="Arial" pitchFamily="34" charset="0"/>
              </a:rPr>
              <a:t> operator along with class name along with function name.</a:t>
            </a:r>
          </a:p>
          <a:p>
            <a:pPr algn="ctr"/>
            <a:r>
              <a:rPr lang="en-US" sz="2400" dirty="0" smtClean="0">
                <a:solidFill>
                  <a:schemeClr val="bg1"/>
                </a:solidFill>
              </a:rPr>
              <a:t>Inside main() we will create object of class, and will call the member function using dot</a:t>
            </a:r>
            <a:r>
              <a:rPr lang="en-US" sz="2400" b="1" dirty="0" smtClean="0">
                <a:solidFill>
                  <a:srgbClr val="FF0000"/>
                </a:solidFill>
              </a:rPr>
              <a:t> .</a:t>
            </a:r>
            <a:r>
              <a:rPr lang="en-US" sz="2400" dirty="0" smtClean="0">
                <a:solidFill>
                  <a:schemeClr val="bg1"/>
                </a:solidFill>
              </a:rPr>
              <a:t> operator.</a:t>
            </a:r>
          </a:p>
          <a:p>
            <a:pPr algn="ctr"/>
            <a:r>
              <a:rPr lang="en-US" sz="2400" dirty="0" smtClean="0"/>
              <a:t/>
            </a:r>
            <a:br>
              <a:rPr lang="en-US" sz="2400" dirty="0" smtClean="0"/>
            </a:b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are member function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609600" y="-152400"/>
            <a:ext cx="8153400" cy="101566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Inheritance ?</a:t>
            </a:r>
            <a:endParaRPr lang="en-US" sz="6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p:cNvSpPr txBox="1"/>
          <p:nvPr/>
        </p:nvSpPr>
        <p:spPr>
          <a:xfrm>
            <a:off x="381000" y="838200"/>
            <a:ext cx="8077200" cy="1754326"/>
          </a:xfrm>
          <a:prstGeom prst="rect">
            <a:avLst/>
          </a:prstGeom>
          <a:solidFill>
            <a:schemeClr val="tx2">
              <a:lumMod val="60000"/>
              <a:lumOff val="40000"/>
            </a:schemeClr>
          </a:solidFill>
        </p:spPr>
        <p:txBody>
          <a:bodyPr wrap="square" rtlCol="0">
            <a:spAutoFit/>
          </a:bodyPr>
          <a:lstStyle/>
          <a:p>
            <a:pPr algn="ctr"/>
            <a:r>
              <a:rPr lang="en-US" dirty="0" smtClean="0"/>
              <a:t>Inheritance is the capability of one class to acquire properties and characteristics from another class. The class whose properties are inherited by other class is called the </a:t>
            </a:r>
            <a:r>
              <a:rPr lang="en-US" b="1" dirty="0" smtClean="0"/>
              <a:t>Parent</a:t>
            </a:r>
            <a:r>
              <a:rPr lang="en-US" dirty="0" smtClean="0"/>
              <a:t> or </a:t>
            </a:r>
            <a:r>
              <a:rPr lang="en-US" b="1" dirty="0" smtClean="0"/>
              <a:t>Base</a:t>
            </a:r>
            <a:r>
              <a:rPr lang="en-US" dirty="0" smtClean="0"/>
              <a:t> or </a:t>
            </a:r>
            <a:r>
              <a:rPr lang="en-US" b="1" dirty="0" smtClean="0"/>
              <a:t>Super</a:t>
            </a:r>
            <a:r>
              <a:rPr lang="en-US" dirty="0" smtClean="0"/>
              <a:t> class. And, the class which inherits properties of other class is called </a:t>
            </a:r>
            <a:r>
              <a:rPr lang="en-US" b="1" dirty="0" smtClean="0"/>
              <a:t>Child</a:t>
            </a:r>
            <a:r>
              <a:rPr lang="en-US" dirty="0" smtClean="0"/>
              <a:t> or </a:t>
            </a:r>
            <a:r>
              <a:rPr lang="en-US" b="1" dirty="0" smtClean="0"/>
              <a:t>Derived</a:t>
            </a:r>
            <a:r>
              <a:rPr lang="en-US" dirty="0" smtClean="0"/>
              <a:t> or </a:t>
            </a:r>
            <a:r>
              <a:rPr lang="en-US" b="1" dirty="0" smtClean="0"/>
              <a:t>Sub</a:t>
            </a:r>
            <a:r>
              <a:rPr lang="en-US" dirty="0" smtClean="0"/>
              <a:t> class . Inheritance makes the code reusable.</a:t>
            </a:r>
          </a:p>
          <a:p>
            <a:pPr algn="ctr"/>
            <a:r>
              <a:rPr lang="en-US" b="1" dirty="0" smtClean="0"/>
              <a:t> </a:t>
            </a:r>
            <a:r>
              <a:rPr lang="en-US" dirty="0" smtClean="0"/>
              <a:t>All members of a class except Private, are inherited</a:t>
            </a:r>
          </a:p>
          <a:p>
            <a:pPr algn="ctr"/>
            <a:endParaRPr lang="en-US" dirty="0"/>
          </a:p>
        </p:txBody>
      </p:sp>
      <p:sp>
        <p:nvSpPr>
          <p:cNvPr id="3074" name="AutoShape 2" descr="Inheritance in Java &amp; Types of Inheritance - Simple Snippe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nheritance in Java &amp; Types of Inheritance - Simple Snippe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0" name="Picture 8" descr="java types of inheritance"/>
          <p:cNvPicPr>
            <a:picLocks noChangeAspect="1" noChangeArrowheads="1"/>
          </p:cNvPicPr>
          <p:nvPr/>
        </p:nvPicPr>
        <p:blipFill>
          <a:blip r:embed="rId3"/>
          <a:srcRect/>
          <a:stretch>
            <a:fillRect/>
          </a:stretch>
        </p:blipFill>
        <p:spPr bwMode="auto">
          <a:xfrm>
            <a:off x="0" y="2518011"/>
            <a:ext cx="5029200" cy="4339989"/>
          </a:xfrm>
          <a:prstGeom prst="rect">
            <a:avLst/>
          </a:prstGeom>
          <a:noFill/>
        </p:spPr>
      </p:pic>
      <p:pic>
        <p:nvPicPr>
          <p:cNvPr id="3082" name="Picture 10" descr="Inheritance in C++"/>
          <p:cNvPicPr>
            <a:picLocks noChangeAspect="1" noChangeArrowheads="1"/>
          </p:cNvPicPr>
          <p:nvPr/>
        </p:nvPicPr>
        <p:blipFill>
          <a:blip r:embed="rId4"/>
          <a:srcRect/>
          <a:stretch>
            <a:fillRect/>
          </a:stretch>
        </p:blipFill>
        <p:spPr bwMode="auto">
          <a:xfrm>
            <a:off x="4953000" y="2447924"/>
            <a:ext cx="4191000" cy="4410076"/>
          </a:xfrm>
          <a:prstGeom prst="rect">
            <a:avLst/>
          </a:prstGeom>
          <a:noFill/>
        </p:spPr>
      </p:pic>
      <p:sp>
        <p:nvSpPr>
          <p:cNvPr id="9" name="Rectangle 8"/>
          <p:cNvSpPr/>
          <p:nvPr/>
        </p:nvSpPr>
        <p:spPr>
          <a:xfrm>
            <a:off x="4953000" y="6629400"/>
            <a:ext cx="419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6" name="TextBox 5"/>
          <p:cNvSpPr txBox="1"/>
          <p:nvPr/>
        </p:nvSpPr>
        <p:spPr>
          <a:xfrm>
            <a:off x="381000" y="304801"/>
            <a:ext cx="8534400" cy="6370975"/>
          </a:xfrm>
          <a:prstGeom prst="rect">
            <a:avLst/>
          </a:prstGeom>
          <a:solidFill>
            <a:schemeClr val="tx2">
              <a:lumMod val="60000"/>
              <a:lumOff val="40000"/>
            </a:schemeClr>
          </a:solidFill>
        </p:spPr>
        <p:txBody>
          <a:bodyPr wrap="square" rtlCol="0">
            <a:spAutoFit/>
          </a:bodyPr>
          <a:lstStyle/>
          <a:p>
            <a:r>
              <a:rPr lang="en-US" sz="2400" b="1" dirty="0" smtClean="0">
                <a:solidFill>
                  <a:schemeClr val="bg1"/>
                </a:solidFill>
              </a:rPr>
              <a:t>In this project , we have created </a:t>
            </a:r>
            <a:r>
              <a:rPr lang="en-US" sz="2400" b="1" u="sng" dirty="0" smtClean="0">
                <a:solidFill>
                  <a:schemeClr val="bg1"/>
                </a:solidFill>
              </a:rPr>
              <a:t>three</a:t>
            </a:r>
            <a:r>
              <a:rPr lang="en-US" sz="2400" b="1" dirty="0" smtClean="0">
                <a:solidFill>
                  <a:schemeClr val="bg1"/>
                </a:solidFill>
              </a:rPr>
              <a:t> classes :</a:t>
            </a:r>
          </a:p>
          <a:p>
            <a:endParaRPr lang="en-US" sz="2400" b="1" dirty="0" smtClean="0">
              <a:solidFill>
                <a:schemeClr val="bg1"/>
              </a:solidFill>
            </a:endParaRPr>
          </a:p>
          <a:p>
            <a:pPr>
              <a:buFont typeface="Wingdings" pitchFamily="2" charset="2"/>
              <a:buChar char="ü"/>
            </a:pPr>
            <a:r>
              <a:rPr lang="en-US" sz="2400" dirty="0" smtClean="0">
                <a:solidFill>
                  <a:schemeClr val="bg1"/>
                </a:solidFill>
              </a:rPr>
              <a:t> </a:t>
            </a:r>
            <a:r>
              <a:rPr lang="en-US" sz="2400" b="1" u="sng" dirty="0" smtClean="0">
                <a:solidFill>
                  <a:schemeClr val="bg1"/>
                </a:solidFill>
              </a:rPr>
              <a:t>BASE CLASS </a:t>
            </a:r>
            <a:r>
              <a:rPr lang="en-US" sz="2400" b="1" dirty="0" smtClean="0">
                <a:solidFill>
                  <a:schemeClr val="bg1"/>
                </a:solidFill>
              </a:rPr>
              <a:t> </a:t>
            </a:r>
            <a:r>
              <a:rPr lang="en-US" sz="2400" dirty="0" smtClean="0">
                <a:solidFill>
                  <a:schemeClr val="bg1"/>
                </a:solidFill>
              </a:rPr>
              <a:t>- Class name is Number and it has a </a:t>
            </a:r>
            <a:r>
              <a:rPr lang="en-US" sz="2400" b="1" dirty="0" smtClean="0">
                <a:solidFill>
                  <a:schemeClr val="bg1"/>
                </a:solidFill>
              </a:rPr>
              <a:t>two</a:t>
            </a:r>
            <a:r>
              <a:rPr lang="en-US" sz="2400" dirty="0" smtClean="0">
                <a:solidFill>
                  <a:schemeClr val="bg1"/>
                </a:solidFill>
              </a:rPr>
              <a:t> member     function .</a:t>
            </a:r>
          </a:p>
          <a:p>
            <a:pPr marL="457200" indent="-457200">
              <a:buFont typeface="Wingdings" pitchFamily="2" charset="2"/>
              <a:buChar char="v"/>
            </a:pPr>
            <a:r>
              <a:rPr lang="en-US" sz="2400" b="1" dirty="0" smtClean="0">
                <a:solidFill>
                  <a:schemeClr val="bg1"/>
                </a:solidFill>
              </a:rPr>
              <a:t> </a:t>
            </a:r>
            <a:r>
              <a:rPr lang="en-US" sz="2400" b="1" dirty="0" smtClean="0"/>
              <a:t>void </a:t>
            </a:r>
            <a:r>
              <a:rPr lang="en-US" sz="2400" b="1" dirty="0" err="1" smtClean="0"/>
              <a:t>getNumber</a:t>
            </a:r>
            <a:r>
              <a:rPr lang="en-US" sz="2400" b="1" dirty="0" smtClean="0"/>
              <a:t>(void)  </a:t>
            </a:r>
            <a:r>
              <a:rPr lang="en-US" sz="2400" b="1" dirty="0" smtClean="0">
                <a:solidFill>
                  <a:schemeClr val="bg1"/>
                </a:solidFill>
              </a:rPr>
              <a:t>-</a:t>
            </a:r>
            <a:r>
              <a:rPr lang="en-US" sz="2400" b="1" dirty="0" smtClean="0"/>
              <a:t> </a:t>
            </a:r>
            <a:r>
              <a:rPr lang="en-US" sz="2400" dirty="0" smtClean="0">
                <a:solidFill>
                  <a:schemeClr val="bg1"/>
                </a:solidFill>
              </a:rPr>
              <a:t>It inputs the number from user through keyboard .</a:t>
            </a:r>
          </a:p>
          <a:p>
            <a:pPr marL="457200" indent="-457200"/>
            <a:endParaRPr lang="en-US" sz="2400" dirty="0" smtClean="0">
              <a:solidFill>
                <a:schemeClr val="bg1"/>
              </a:solidFill>
            </a:endParaRPr>
          </a:p>
          <a:p>
            <a:pPr marL="457200" indent="-457200">
              <a:buFont typeface="Wingdings" pitchFamily="2" charset="2"/>
              <a:buChar char="v"/>
            </a:pPr>
            <a:r>
              <a:rPr lang="en-US" sz="2400" b="1" dirty="0" smtClean="0">
                <a:solidFill>
                  <a:schemeClr val="bg1"/>
                </a:solidFill>
              </a:rPr>
              <a:t> </a:t>
            </a:r>
            <a:r>
              <a:rPr lang="en-US" sz="2400" b="1" dirty="0" err="1" smtClean="0"/>
              <a:t>int</a:t>
            </a:r>
            <a:r>
              <a:rPr lang="en-US" sz="2400" b="1" dirty="0" smtClean="0"/>
              <a:t>  </a:t>
            </a:r>
            <a:r>
              <a:rPr lang="en-US" sz="2400" b="1" dirty="0" err="1" smtClean="0"/>
              <a:t>returnNumber</a:t>
            </a:r>
            <a:r>
              <a:rPr lang="en-US" sz="2400" b="1" dirty="0" smtClean="0"/>
              <a:t>(void)  </a:t>
            </a:r>
            <a:r>
              <a:rPr lang="en-US" sz="2400" b="1" dirty="0" smtClean="0">
                <a:solidFill>
                  <a:schemeClr val="bg1"/>
                </a:solidFill>
              </a:rPr>
              <a:t>-  </a:t>
            </a:r>
            <a:r>
              <a:rPr lang="en-US" sz="2400" dirty="0" smtClean="0">
                <a:solidFill>
                  <a:schemeClr val="bg1"/>
                </a:solidFill>
              </a:rPr>
              <a:t>It  returns  the number that user entered .</a:t>
            </a:r>
          </a:p>
          <a:p>
            <a:pPr marL="457200" indent="-457200"/>
            <a:endParaRPr lang="en-US" sz="2400" dirty="0" smtClean="0">
              <a:solidFill>
                <a:schemeClr val="bg1"/>
              </a:solidFill>
            </a:endParaRPr>
          </a:p>
          <a:p>
            <a:pPr marL="457200" indent="-457200">
              <a:buFont typeface="Wingdings" pitchFamily="2" charset="2"/>
              <a:buChar char="ü"/>
            </a:pPr>
            <a:r>
              <a:rPr lang="en-US" sz="2400" b="1" u="sng" dirty="0" smtClean="0">
                <a:solidFill>
                  <a:schemeClr val="bg1"/>
                </a:solidFill>
              </a:rPr>
              <a:t> FIRST DERIVED CLASS </a:t>
            </a:r>
            <a:r>
              <a:rPr lang="en-US" sz="2400" dirty="0" smtClean="0">
                <a:solidFill>
                  <a:schemeClr val="bg1"/>
                </a:solidFill>
              </a:rPr>
              <a:t>-  Class name is Square . It  inherits base class publically . It has </a:t>
            </a:r>
            <a:r>
              <a:rPr lang="en-US" sz="2400" b="1" dirty="0" smtClean="0">
                <a:solidFill>
                  <a:schemeClr val="bg1"/>
                </a:solidFill>
              </a:rPr>
              <a:t>one</a:t>
            </a:r>
            <a:r>
              <a:rPr lang="en-US" sz="2400" dirty="0" smtClean="0">
                <a:solidFill>
                  <a:schemeClr val="bg1"/>
                </a:solidFill>
              </a:rPr>
              <a:t> member function . </a:t>
            </a:r>
          </a:p>
          <a:p>
            <a:pPr marL="457200" indent="-457200">
              <a:buFont typeface="Wingdings" pitchFamily="2" charset="2"/>
              <a:buChar char="v"/>
            </a:pPr>
            <a:r>
              <a:rPr lang="en-US" sz="2400" b="1" dirty="0" smtClean="0">
                <a:solidFill>
                  <a:schemeClr val="bg1"/>
                </a:solidFill>
              </a:rPr>
              <a:t> </a:t>
            </a:r>
            <a:r>
              <a:rPr lang="en-US" sz="2400" b="1" dirty="0" smtClean="0"/>
              <a:t> </a:t>
            </a:r>
            <a:r>
              <a:rPr lang="en-US" sz="2400" b="1" dirty="0" err="1" smtClean="0"/>
              <a:t>int</a:t>
            </a:r>
            <a:r>
              <a:rPr lang="en-US" sz="2400" b="1" dirty="0" smtClean="0"/>
              <a:t>  </a:t>
            </a:r>
            <a:r>
              <a:rPr lang="en-US" sz="2400" b="1" dirty="0" err="1" smtClean="0"/>
              <a:t>getSquare</a:t>
            </a:r>
            <a:r>
              <a:rPr lang="en-US" sz="2400" b="1" dirty="0" smtClean="0"/>
              <a:t>(void)  </a:t>
            </a:r>
            <a:r>
              <a:rPr lang="en-US" sz="2400" dirty="0" smtClean="0">
                <a:solidFill>
                  <a:schemeClr val="bg1"/>
                </a:solidFill>
              </a:rPr>
              <a:t>-  It calculates the square of number  and returns it .</a:t>
            </a:r>
          </a:p>
          <a:p>
            <a:pPr marL="457200" indent="-457200"/>
            <a:endParaRPr lang="en-US" sz="2400" dirty="0" smtClean="0">
              <a:solidFill>
                <a:schemeClr val="bg1"/>
              </a:solidFill>
            </a:endParaRPr>
          </a:p>
          <a:p>
            <a:pPr marL="457200" indent="-457200"/>
            <a:endParaRPr lang="en-US" sz="2400" u="sng" dirty="0" smtClean="0">
              <a:solidFill>
                <a:schemeClr val="bg1"/>
              </a:solidFill>
            </a:endParaRPr>
          </a:p>
          <a:p>
            <a:pPr algn="ctr"/>
            <a:endParaRPr lang="en-US" sz="2400" dirty="0">
              <a:solidFill>
                <a:schemeClr val="bg1"/>
              </a:solidFill>
            </a:endParaRPr>
          </a:p>
        </p:txBody>
      </p:sp>
    </p:spTree>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6" name="Rectangle 5"/>
          <p:cNvSpPr/>
          <p:nvPr/>
        </p:nvSpPr>
        <p:spPr>
          <a:xfrm>
            <a:off x="228600" y="457200"/>
            <a:ext cx="8382000" cy="2246769"/>
          </a:xfrm>
          <a:prstGeom prst="rect">
            <a:avLst/>
          </a:prstGeom>
          <a:solidFill>
            <a:schemeClr val="tx2">
              <a:lumMod val="60000"/>
              <a:lumOff val="40000"/>
            </a:schemeClr>
          </a:solidFill>
        </p:spPr>
        <p:txBody>
          <a:bodyPr wrap="square">
            <a:spAutoFit/>
          </a:bodyPr>
          <a:lstStyle/>
          <a:p>
            <a:pPr marL="457200" indent="-457200">
              <a:buFont typeface="Wingdings" pitchFamily="2" charset="2"/>
              <a:buChar char="ü"/>
            </a:pPr>
            <a:r>
              <a:rPr lang="en-US" sz="2800" b="1" u="sng" dirty="0" smtClean="0">
                <a:solidFill>
                  <a:schemeClr val="bg1"/>
                </a:solidFill>
              </a:rPr>
              <a:t>SECOND DERIVED CLASS </a:t>
            </a:r>
            <a:r>
              <a:rPr lang="en-US" sz="2800" dirty="0" smtClean="0">
                <a:solidFill>
                  <a:schemeClr val="bg1"/>
                </a:solidFill>
              </a:rPr>
              <a:t>-  Class name is Cube. It  inherits base class publically . It has </a:t>
            </a:r>
            <a:r>
              <a:rPr lang="en-US" sz="2800" b="1" dirty="0" smtClean="0">
                <a:solidFill>
                  <a:schemeClr val="bg1"/>
                </a:solidFill>
              </a:rPr>
              <a:t>one</a:t>
            </a:r>
            <a:r>
              <a:rPr lang="en-US" sz="2800" dirty="0" smtClean="0">
                <a:solidFill>
                  <a:schemeClr val="bg1"/>
                </a:solidFill>
              </a:rPr>
              <a:t> member function . </a:t>
            </a:r>
          </a:p>
          <a:p>
            <a:pPr marL="457200" indent="-457200">
              <a:buFont typeface="Wingdings" pitchFamily="2" charset="2"/>
              <a:buChar char="v"/>
            </a:pPr>
            <a:r>
              <a:rPr lang="en-US" sz="2800" b="1" dirty="0" smtClean="0">
                <a:solidFill>
                  <a:schemeClr val="bg1"/>
                </a:solidFill>
              </a:rPr>
              <a:t> </a:t>
            </a:r>
            <a:r>
              <a:rPr lang="en-US" sz="2800" b="1" dirty="0" smtClean="0"/>
              <a:t> </a:t>
            </a:r>
            <a:r>
              <a:rPr lang="en-US" sz="2800" b="1" dirty="0" err="1" smtClean="0"/>
              <a:t>int</a:t>
            </a:r>
            <a:r>
              <a:rPr lang="en-US" sz="2800" b="1" dirty="0" smtClean="0"/>
              <a:t>  </a:t>
            </a:r>
            <a:r>
              <a:rPr lang="en-US" sz="2800" b="1" dirty="0" err="1" smtClean="0"/>
              <a:t>getCube</a:t>
            </a:r>
            <a:r>
              <a:rPr lang="en-US" sz="2800" b="1" dirty="0" smtClean="0"/>
              <a:t>(void)  </a:t>
            </a:r>
            <a:r>
              <a:rPr lang="en-US" sz="2800" dirty="0" smtClean="0">
                <a:solidFill>
                  <a:schemeClr val="bg1"/>
                </a:solidFill>
              </a:rPr>
              <a:t>-  It calculates the cube of number  and returns it .</a:t>
            </a:r>
          </a:p>
        </p:txBody>
      </p:sp>
      <p:sp>
        <p:nvSpPr>
          <p:cNvPr id="7" name="TextBox 6"/>
          <p:cNvSpPr txBox="1"/>
          <p:nvPr/>
        </p:nvSpPr>
        <p:spPr>
          <a:xfrm>
            <a:off x="304800" y="3200400"/>
            <a:ext cx="8305800" cy="3416320"/>
          </a:xfrm>
          <a:prstGeom prst="rect">
            <a:avLst/>
          </a:prstGeom>
          <a:solidFill>
            <a:schemeClr val="tx2">
              <a:lumMod val="60000"/>
              <a:lumOff val="40000"/>
            </a:schemeClr>
          </a:solidFill>
        </p:spPr>
        <p:txBody>
          <a:bodyPr wrap="square" rtlCol="0">
            <a:spAutoFit/>
          </a:bodyPr>
          <a:lstStyle/>
          <a:p>
            <a:pPr algn="ctr"/>
            <a:r>
              <a:rPr lang="en-US" sz="3200" dirty="0" smtClean="0">
                <a:solidFill>
                  <a:schemeClr val="bg1"/>
                </a:solidFill>
              </a:rPr>
              <a:t>In  </a:t>
            </a:r>
            <a:r>
              <a:rPr lang="en-US" sz="3200" b="1" u="sng" dirty="0" err="1" smtClean="0"/>
              <a:t>int</a:t>
            </a:r>
            <a:r>
              <a:rPr lang="en-US" sz="3200" b="1" u="sng" dirty="0" smtClean="0"/>
              <a:t> main() </a:t>
            </a:r>
            <a:r>
              <a:rPr lang="en-US" sz="3200" dirty="0" smtClean="0">
                <a:solidFill>
                  <a:schemeClr val="bg1"/>
                </a:solidFill>
              </a:rPr>
              <a:t>, we created objects of both the derived class(Square , Cube) .And with the help of dot operator we called member function . That was inherited from base class [ </a:t>
            </a:r>
            <a:r>
              <a:rPr lang="en-US" sz="3200" dirty="0" err="1" smtClean="0">
                <a:solidFill>
                  <a:schemeClr val="bg1"/>
                </a:solidFill>
              </a:rPr>
              <a:t>getNumber</a:t>
            </a:r>
            <a:r>
              <a:rPr lang="en-US" sz="3200" dirty="0" smtClean="0">
                <a:solidFill>
                  <a:schemeClr val="bg1"/>
                </a:solidFill>
              </a:rPr>
              <a:t>() ] and the one . Which was already declared in its public part .</a:t>
            </a:r>
          </a:p>
          <a:p>
            <a:endParaRPr lang="en-US" sz="2400" b="1" dirty="0" smtClean="0">
              <a:solidFill>
                <a:schemeClr val="bg1"/>
              </a:solidFill>
            </a:endParaRPr>
          </a:p>
        </p:txBody>
      </p:sp>
    </p:spTree>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jpg"/>
          <p:cNvPicPr>
            <a:picLocks noChangeAspect="1"/>
          </p:cNvPicPr>
          <p:nvPr/>
        </p:nvPicPr>
        <p:blipFill>
          <a:blip r:embed="rId2"/>
          <a:stretch>
            <a:fillRect/>
          </a:stretch>
        </p:blipFill>
        <p:spPr>
          <a:xfrm>
            <a:off x="0" y="0"/>
            <a:ext cx="9144000" cy="6858000"/>
          </a:xfrm>
          <a:prstGeom prst="rect">
            <a:avLst/>
          </a:prstGeom>
        </p:spPr>
      </p:pic>
      <p:sp>
        <p:nvSpPr>
          <p:cNvPr id="5" name="Rectangle 4"/>
          <p:cNvSpPr/>
          <p:nvPr/>
        </p:nvSpPr>
        <p:spPr>
          <a:xfrm>
            <a:off x="3352800" y="1828800"/>
            <a:ext cx="4031809" cy="1200329"/>
          </a:xfrm>
          <a:prstGeom prst="rect">
            <a:avLst/>
          </a:prstGeom>
          <a:noFill/>
        </p:spPr>
        <p:txBody>
          <a:bodyPr wrap="none" lIns="91440" tIns="45720" rIns="91440" bIns="45720">
            <a:spAutoFit/>
          </a:bodyPr>
          <a:lstStyle/>
          <a:p>
            <a:pPr algn="ctr"/>
            <a:r>
              <a:rPr lang="en-US" sz="7200" dirty="0" smtClean="0">
                <a:ln w="18415" cmpd="sng">
                  <a:solidFill>
                    <a:srgbClr val="FFFFFF"/>
                  </a:solidFill>
                  <a:prstDash val="solid"/>
                </a:ln>
                <a:solidFill>
                  <a:srgbClr val="FFFFFF"/>
                </a:solidFill>
                <a:effectLst>
                  <a:glow rad="228600">
                    <a:schemeClr val="accent1">
                      <a:satMod val="175000"/>
                      <a:alpha val="40000"/>
                    </a:schemeClr>
                  </a:glow>
                  <a:innerShdw blurRad="63500" dist="50800" dir="18900000">
                    <a:prstClr val="black">
                      <a:alpha val="50000"/>
                    </a:prstClr>
                  </a:innerShdw>
                  <a:reflection blurRad="6350" stA="60000" endA="900" endPos="58000" dir="5400000" sy="-100000" algn="bl" rotWithShape="0"/>
                </a:effectLst>
              </a:rPr>
              <a:t>Thank You</a:t>
            </a:r>
            <a:endParaRPr lang="en-US" sz="7200" b="0" cap="none" spc="0" dirty="0">
              <a:ln w="18415" cmpd="sng">
                <a:solidFill>
                  <a:srgbClr val="FFFFFF"/>
                </a:solidFill>
                <a:prstDash val="solid"/>
              </a:ln>
              <a:solidFill>
                <a:srgbClr val="FFFFFF"/>
              </a:solidFill>
              <a:effectLst>
                <a:glow rad="228600">
                  <a:schemeClr val="accent1">
                    <a:satMod val="175000"/>
                    <a:alpha val="40000"/>
                  </a:schemeClr>
                </a:glow>
                <a:innerShdw blurRad="63500" dist="50800" dir="18900000">
                  <a:prstClr val="black">
                    <a:alpha val="50000"/>
                  </a:prstClr>
                </a:innerShdw>
                <a:reflection blurRad="6350" stA="60000" endA="900" endPos="58000" dir="5400000" sy="-100000" algn="bl" rotWithShape="0"/>
              </a:effectLst>
            </a:endParaRPr>
          </a:p>
        </p:txBody>
      </p:sp>
    </p:spTree>
  </p:cSld>
  <p:clrMapOvr>
    <a:masterClrMapping/>
  </p:clrMapOvr>
  <p:transition spd="slow">
    <p:cover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462</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dc:creator>
  <cp:lastModifiedBy>com</cp:lastModifiedBy>
  <cp:revision>80</cp:revision>
  <dcterms:created xsi:type="dcterms:W3CDTF">2020-04-21T18:31:05Z</dcterms:created>
  <dcterms:modified xsi:type="dcterms:W3CDTF">2020-04-21T08:43:54Z</dcterms:modified>
</cp:coreProperties>
</file>