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9"/>
  </p:notesMasterIdLst>
  <p:sldIdLst>
    <p:sldId id="266" r:id="rId2"/>
    <p:sldId id="262" r:id="rId3"/>
    <p:sldId id="271" r:id="rId4"/>
    <p:sldId id="256" r:id="rId5"/>
    <p:sldId id="257" r:id="rId6"/>
    <p:sldId id="258" r:id="rId7"/>
    <p:sldId id="259" r:id="rId8"/>
    <p:sldId id="275" r:id="rId9"/>
    <p:sldId id="260" r:id="rId10"/>
    <p:sldId id="269" r:id="rId11"/>
    <p:sldId id="276" r:id="rId12"/>
    <p:sldId id="273" r:id="rId13"/>
    <p:sldId id="264" r:id="rId14"/>
    <p:sldId id="261" r:id="rId15"/>
    <p:sldId id="272" r:id="rId16"/>
    <p:sldId id="277"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82" autoAdjust="0"/>
    <p:restoredTop sz="94660"/>
  </p:normalViewPr>
  <p:slideViewPr>
    <p:cSldViewPr>
      <p:cViewPr varScale="1">
        <p:scale>
          <a:sx n="91" d="100"/>
          <a:sy n="91" d="100"/>
        </p:scale>
        <p:origin x="1656"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ADFA6A-41A4-4FD2-B9AF-D44C530E76AB}" type="datetimeFigureOut">
              <a:rPr lang="en-US" smtClean="0"/>
              <a:t>7/4/2022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638299-0713-4810-A116-97B38503E237}" type="slidenum">
              <a:rPr lang="en-US" smtClean="0"/>
              <a:t>‹#›</a:t>
            </a:fld>
            <a:endParaRPr lang="en-US"/>
          </a:p>
        </p:txBody>
      </p:sp>
    </p:spTree>
    <p:extLst>
      <p:ext uri="{BB962C8B-B14F-4D97-AF65-F5344CB8AC3E}">
        <p14:creationId xmlns:p14="http://schemas.microsoft.com/office/powerpoint/2010/main" val="798865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638299-0713-4810-A116-97B38503E237}" type="slidenum">
              <a:rPr lang="en-US" smtClean="0"/>
              <a:t>6</a:t>
            </a:fld>
            <a:endParaRPr lang="en-US"/>
          </a:p>
        </p:txBody>
      </p:sp>
    </p:spTree>
    <p:extLst>
      <p:ext uri="{BB962C8B-B14F-4D97-AF65-F5344CB8AC3E}">
        <p14:creationId xmlns:p14="http://schemas.microsoft.com/office/powerpoint/2010/main" val="2679590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E0D3EBD-22AD-4B24-98B8-46EFCED0DCA7}" type="datetimeFigureOut">
              <a:rPr lang="en-US" smtClean="0"/>
              <a:t>7/4/2022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34C49F2-18AF-4241-8804-4786B498D76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0D3EBD-22AD-4B24-98B8-46EFCED0DCA7}"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49F2-18AF-4241-8804-4786B498D7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0D3EBD-22AD-4B24-98B8-46EFCED0DCA7}"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49F2-18AF-4241-8804-4786B498D7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0D3EBD-22AD-4B24-98B8-46EFCED0DCA7}"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49F2-18AF-4241-8804-4786B498D769}"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0D3EBD-22AD-4B24-98B8-46EFCED0DCA7}"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49F2-18AF-4241-8804-4786B498D76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0D3EBD-22AD-4B24-98B8-46EFCED0DCA7}"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49F2-18AF-4241-8804-4786B498D769}"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0D3EBD-22AD-4B24-98B8-46EFCED0DCA7}" type="datetimeFigureOut">
              <a:rPr lang="en-US" smtClean="0"/>
              <a:t>7/4/2022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C49F2-18AF-4241-8804-4786B498D76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0D3EBD-22AD-4B24-98B8-46EFCED0DCA7}" type="datetimeFigureOut">
              <a:rPr lang="en-US" smtClean="0"/>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C49F2-18AF-4241-8804-4786B498D769}"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D3EBD-22AD-4B24-98B8-46EFCED0DCA7}" type="datetimeFigureOut">
              <a:rPr lang="en-US" smtClean="0"/>
              <a:t>7/4/2022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C49F2-18AF-4241-8804-4786B498D7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0E0D3EBD-22AD-4B24-98B8-46EFCED0DCA7}"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49F2-18AF-4241-8804-4786B498D76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E0D3EBD-22AD-4B24-98B8-46EFCED0DCA7}" type="datetimeFigureOut">
              <a:rPr lang="en-US" smtClean="0"/>
              <a:t>7/4/2022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34C49F2-18AF-4241-8804-4786B498D76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E0D3EBD-22AD-4B24-98B8-46EFCED0DCA7}" type="datetimeFigureOut">
              <a:rPr lang="en-US" smtClean="0"/>
              <a:t>7/4/2022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34C49F2-18AF-4241-8804-4786B498D7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opencv.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3939CC-2484-234B-85AD-4D7A36305419}"/>
              </a:ext>
            </a:extLst>
          </p:cNvPr>
          <p:cNvSpPr>
            <a:spLocks noGrp="1"/>
          </p:cNvSpPr>
          <p:nvPr>
            <p:ph type="title"/>
          </p:nvPr>
        </p:nvSpPr>
        <p:spPr>
          <a:xfrm>
            <a:off x="3156137" y="2676693"/>
            <a:ext cx="8229600" cy="1143000"/>
          </a:xfrm>
        </p:spPr>
        <p:txBody>
          <a:bodyPr/>
          <a:lstStyle/>
          <a:p>
            <a:r>
              <a:rPr lang="en-US"/>
              <a:t>Welcome </a:t>
            </a:r>
          </a:p>
        </p:txBody>
      </p:sp>
    </p:spTree>
    <p:extLst>
      <p:ext uri="{BB962C8B-B14F-4D97-AF65-F5344CB8AC3E}">
        <p14:creationId xmlns:p14="http://schemas.microsoft.com/office/powerpoint/2010/main" val="45290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97956BB-0661-432C-B14B-EC9623223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0757"/>
            <a:ext cx="4953000" cy="600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68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F59A58-FEE0-1C32-ECE1-1451BABB4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379005"/>
            <a:ext cx="5763423" cy="4228306"/>
          </a:xfrm>
        </p:spPr>
      </p:pic>
      <p:sp>
        <p:nvSpPr>
          <p:cNvPr id="3" name="Title 2">
            <a:extLst>
              <a:ext uri="{FF2B5EF4-FFF2-40B4-BE49-F238E27FC236}">
                <a16:creationId xmlns:a16="http://schemas.microsoft.com/office/drawing/2014/main" id="{234581B0-DA0F-128F-C10C-A79D34A9A770}"/>
              </a:ext>
            </a:extLst>
          </p:cNvPr>
          <p:cNvSpPr>
            <a:spLocks noGrp="1"/>
          </p:cNvSpPr>
          <p:nvPr>
            <p:ph type="title"/>
          </p:nvPr>
        </p:nvSpPr>
        <p:spPr>
          <a:xfrm>
            <a:off x="457200" y="609600"/>
            <a:ext cx="8229600" cy="1143000"/>
          </a:xfrm>
        </p:spPr>
        <p:txBody>
          <a:bodyPr>
            <a:noAutofit/>
          </a:bodyPr>
          <a:lstStyle/>
          <a:p>
            <a:r>
              <a:rPr lang="en-IN" sz="1000" dirty="0">
                <a:solidFill>
                  <a:schemeClr val="tx1"/>
                </a:solidFill>
              </a:rPr>
              <a:t> try:</a:t>
            </a:r>
            <a:br>
              <a:rPr lang="en-IN" sz="1000" dirty="0">
                <a:solidFill>
                  <a:schemeClr val="tx1"/>
                </a:solidFill>
              </a:rPr>
            </a:br>
            <a:r>
              <a:rPr lang="en-IN" sz="1000" dirty="0">
                <a:solidFill>
                  <a:schemeClr val="tx1"/>
                </a:solidFill>
              </a:rPr>
              <a:t>                            # </a:t>
            </a:r>
            <a:r>
              <a:rPr lang="en-IN" sz="1000" dirty="0" err="1">
                <a:solidFill>
                  <a:schemeClr val="tx1"/>
                </a:solidFill>
              </a:rPr>
              <a:t>pyautogui.moveTo</a:t>
            </a:r>
            <a:r>
              <a:rPr lang="en-IN" sz="1000" dirty="0">
                <a:solidFill>
                  <a:schemeClr val="tx1"/>
                </a:solidFill>
              </a:rPr>
              <a:t>(</a:t>
            </a:r>
            <a:r>
              <a:rPr lang="en-IN" sz="1000" dirty="0" err="1">
                <a:solidFill>
                  <a:schemeClr val="tx1"/>
                </a:solidFill>
              </a:rPr>
              <a:t>indexfingertip_x,indexfingertip_y</a:t>
            </a:r>
            <a:r>
              <a:rPr lang="en-IN" sz="1000" dirty="0">
                <a:solidFill>
                  <a:schemeClr val="tx1"/>
                </a:solidFill>
              </a:rPr>
              <a:t>)</a:t>
            </a:r>
            <a:br>
              <a:rPr lang="en-IN" sz="1000" dirty="0">
                <a:solidFill>
                  <a:schemeClr val="tx1"/>
                </a:solidFill>
              </a:rPr>
            </a:br>
            <a:r>
              <a:rPr lang="en-IN" sz="1000" dirty="0">
                <a:solidFill>
                  <a:schemeClr val="tx1"/>
                </a:solidFill>
              </a:rPr>
              <a:t>                            </a:t>
            </a:r>
            <a:r>
              <a:rPr lang="en-IN" sz="1000" dirty="0" err="1">
                <a:solidFill>
                  <a:schemeClr val="tx1"/>
                </a:solidFill>
              </a:rPr>
              <a:t>Distance_x</a:t>
            </a:r>
            <a:r>
              <a:rPr lang="en-IN" sz="1000" dirty="0">
                <a:solidFill>
                  <a:schemeClr val="tx1"/>
                </a:solidFill>
              </a:rPr>
              <a:t> = sqrt((</a:t>
            </a:r>
            <a:r>
              <a:rPr lang="en-IN" sz="1000" dirty="0" err="1">
                <a:solidFill>
                  <a:schemeClr val="tx1"/>
                </a:solidFill>
              </a:rPr>
              <a:t>indexfingertip_x</a:t>
            </a:r>
            <a:r>
              <a:rPr lang="en-IN" sz="1000" dirty="0">
                <a:solidFill>
                  <a:schemeClr val="tx1"/>
                </a:solidFill>
              </a:rPr>
              <a:t> - </a:t>
            </a:r>
            <a:r>
              <a:rPr lang="en-IN" sz="1000" dirty="0" err="1">
                <a:solidFill>
                  <a:schemeClr val="tx1"/>
                </a:solidFill>
              </a:rPr>
              <a:t>thumbfingertip_x</a:t>
            </a:r>
            <a:r>
              <a:rPr lang="en-IN" sz="1000" dirty="0">
                <a:solidFill>
                  <a:schemeClr val="tx1"/>
                </a:solidFill>
              </a:rPr>
              <a:t>) ** 2 + (</a:t>
            </a:r>
            <a:r>
              <a:rPr lang="en-IN" sz="1000" dirty="0" err="1">
                <a:solidFill>
                  <a:schemeClr val="tx1"/>
                </a:solidFill>
              </a:rPr>
              <a:t>indexfingertip_x</a:t>
            </a:r>
            <a:r>
              <a:rPr lang="en-IN" sz="1000" dirty="0">
                <a:solidFill>
                  <a:schemeClr val="tx1"/>
                </a:solidFill>
              </a:rPr>
              <a:t> - </a:t>
            </a:r>
            <a:r>
              <a:rPr lang="en-IN" sz="1000" dirty="0" err="1">
                <a:solidFill>
                  <a:schemeClr val="tx1"/>
                </a:solidFill>
              </a:rPr>
              <a:t>thumbfingertip_x</a:t>
            </a:r>
            <a:r>
              <a:rPr lang="en-IN" sz="1000" dirty="0">
                <a:solidFill>
                  <a:schemeClr val="tx1"/>
                </a:solidFill>
              </a:rPr>
              <a:t>) ** 2)</a:t>
            </a:r>
            <a:br>
              <a:rPr lang="en-IN" sz="1000" dirty="0">
                <a:solidFill>
                  <a:schemeClr val="tx1"/>
                </a:solidFill>
              </a:rPr>
            </a:br>
            <a:r>
              <a:rPr lang="en-IN" sz="1000" dirty="0">
                <a:solidFill>
                  <a:schemeClr val="tx1"/>
                </a:solidFill>
              </a:rPr>
              <a:t>                            </a:t>
            </a:r>
            <a:r>
              <a:rPr lang="en-IN" sz="1000" dirty="0" err="1">
                <a:solidFill>
                  <a:schemeClr val="tx1"/>
                </a:solidFill>
              </a:rPr>
              <a:t>Distance_y</a:t>
            </a:r>
            <a:r>
              <a:rPr lang="en-IN" sz="1000" dirty="0">
                <a:solidFill>
                  <a:schemeClr val="tx1"/>
                </a:solidFill>
              </a:rPr>
              <a:t> = sqrt((</a:t>
            </a:r>
            <a:r>
              <a:rPr lang="en-IN" sz="1000" dirty="0" err="1">
                <a:solidFill>
                  <a:schemeClr val="tx1"/>
                </a:solidFill>
              </a:rPr>
              <a:t>indexfingertip_y</a:t>
            </a:r>
            <a:r>
              <a:rPr lang="en-IN" sz="1000" dirty="0">
                <a:solidFill>
                  <a:schemeClr val="tx1"/>
                </a:solidFill>
              </a:rPr>
              <a:t> - </a:t>
            </a:r>
            <a:r>
              <a:rPr lang="en-IN" sz="1000" dirty="0" err="1">
                <a:solidFill>
                  <a:schemeClr val="tx1"/>
                </a:solidFill>
              </a:rPr>
              <a:t>thumbfingertip_y</a:t>
            </a:r>
            <a:r>
              <a:rPr lang="en-IN" sz="1000" dirty="0">
                <a:solidFill>
                  <a:schemeClr val="tx1"/>
                </a:solidFill>
              </a:rPr>
              <a:t>) ** 2 + (</a:t>
            </a:r>
            <a:r>
              <a:rPr lang="en-IN" sz="1000" dirty="0" err="1">
                <a:solidFill>
                  <a:schemeClr val="tx1"/>
                </a:solidFill>
              </a:rPr>
              <a:t>indexfingertip_y</a:t>
            </a:r>
            <a:r>
              <a:rPr lang="en-IN" sz="1000" dirty="0">
                <a:solidFill>
                  <a:schemeClr val="tx1"/>
                </a:solidFill>
              </a:rPr>
              <a:t> - </a:t>
            </a:r>
            <a:r>
              <a:rPr lang="en-IN" sz="1000" dirty="0" err="1">
                <a:solidFill>
                  <a:schemeClr val="tx1"/>
                </a:solidFill>
              </a:rPr>
              <a:t>thumbfingertip_y</a:t>
            </a:r>
            <a:r>
              <a:rPr lang="en-IN" sz="1000" dirty="0">
                <a:solidFill>
                  <a:schemeClr val="tx1"/>
                </a:solidFill>
              </a:rPr>
              <a:t>) ** 2)</a:t>
            </a:r>
            <a:br>
              <a:rPr lang="en-IN" sz="1000" dirty="0">
                <a:solidFill>
                  <a:schemeClr val="tx1"/>
                </a:solidFill>
              </a:rPr>
            </a:br>
            <a:r>
              <a:rPr lang="en-IN" sz="1000" dirty="0">
                <a:solidFill>
                  <a:schemeClr val="tx1"/>
                </a:solidFill>
              </a:rPr>
              <a:t>                            if (</a:t>
            </a:r>
            <a:r>
              <a:rPr lang="en-IN" sz="1000" dirty="0" err="1">
                <a:solidFill>
                  <a:schemeClr val="tx1"/>
                </a:solidFill>
              </a:rPr>
              <a:t>Distance_x</a:t>
            </a:r>
            <a:r>
              <a:rPr lang="en-IN" sz="1000" dirty="0">
                <a:solidFill>
                  <a:schemeClr val="tx1"/>
                </a:solidFill>
              </a:rPr>
              <a:t> &lt; 5 or </a:t>
            </a:r>
            <a:r>
              <a:rPr lang="en-IN" sz="1000" dirty="0" err="1">
                <a:solidFill>
                  <a:schemeClr val="tx1"/>
                </a:solidFill>
              </a:rPr>
              <a:t>Distance_x</a:t>
            </a:r>
            <a:r>
              <a:rPr lang="en-IN" sz="1000" dirty="0">
                <a:solidFill>
                  <a:schemeClr val="tx1"/>
                </a:solidFill>
              </a:rPr>
              <a:t> &lt; -5) and (</a:t>
            </a:r>
            <a:r>
              <a:rPr lang="en-IN" sz="1000" dirty="0" err="1">
                <a:solidFill>
                  <a:schemeClr val="tx1"/>
                </a:solidFill>
              </a:rPr>
              <a:t>Distance_y</a:t>
            </a:r>
            <a:r>
              <a:rPr lang="en-IN" sz="1000" dirty="0">
                <a:solidFill>
                  <a:schemeClr val="tx1"/>
                </a:solidFill>
              </a:rPr>
              <a:t> &lt; 5 or </a:t>
            </a:r>
            <a:r>
              <a:rPr lang="en-IN" sz="1000" dirty="0" err="1">
                <a:solidFill>
                  <a:schemeClr val="tx1"/>
                </a:solidFill>
              </a:rPr>
              <a:t>Distance_y</a:t>
            </a:r>
            <a:r>
              <a:rPr lang="en-IN" sz="1000" dirty="0">
                <a:solidFill>
                  <a:schemeClr val="tx1"/>
                </a:solidFill>
              </a:rPr>
              <a:t> &lt; -5):</a:t>
            </a:r>
            <a:br>
              <a:rPr lang="en-IN" sz="1000" dirty="0">
                <a:solidFill>
                  <a:schemeClr val="tx1"/>
                </a:solidFill>
              </a:rPr>
            </a:br>
            <a:r>
              <a:rPr lang="en-IN" sz="1000" dirty="0">
                <a:solidFill>
                  <a:schemeClr val="tx1"/>
                </a:solidFill>
              </a:rPr>
              <a:t>                                    click = click + 1</a:t>
            </a:r>
            <a:br>
              <a:rPr lang="en-IN" sz="1000" dirty="0">
                <a:solidFill>
                  <a:schemeClr val="tx1"/>
                </a:solidFill>
              </a:rPr>
            </a:br>
            <a:r>
              <a:rPr lang="en-IN" sz="1000" dirty="0">
                <a:solidFill>
                  <a:schemeClr val="tx1"/>
                </a:solidFill>
              </a:rPr>
              <a:t>                                    if click % 5 == 0:</a:t>
            </a:r>
            <a:br>
              <a:rPr lang="en-IN" sz="1000" dirty="0">
                <a:solidFill>
                  <a:schemeClr val="tx1"/>
                </a:solidFill>
              </a:rPr>
            </a:br>
            <a:r>
              <a:rPr lang="en-IN" sz="1000" dirty="0">
                <a:solidFill>
                  <a:schemeClr val="tx1"/>
                </a:solidFill>
              </a:rPr>
              <a:t>                                        print("double click")</a:t>
            </a:r>
            <a:br>
              <a:rPr lang="en-IN" sz="1000" dirty="0">
                <a:solidFill>
                  <a:schemeClr val="tx1"/>
                </a:solidFill>
              </a:rPr>
            </a:br>
            <a:r>
              <a:rPr lang="en-IN" sz="1000" dirty="0">
                <a:solidFill>
                  <a:schemeClr val="tx1"/>
                </a:solidFill>
              </a:rPr>
              <a:t>                                        </a:t>
            </a:r>
            <a:r>
              <a:rPr lang="en-IN" sz="1000" dirty="0" err="1">
                <a:solidFill>
                  <a:schemeClr val="tx1"/>
                </a:solidFill>
              </a:rPr>
              <a:t>pyautogui.doubleclick</a:t>
            </a:r>
            <a:r>
              <a:rPr lang="en-IN" sz="1000" dirty="0">
                <a:solidFill>
                  <a:schemeClr val="tx1"/>
                </a:solidFill>
              </a:rPr>
              <a:t>()</a:t>
            </a:r>
          </a:p>
        </p:txBody>
      </p:sp>
    </p:spTree>
    <p:extLst>
      <p:ext uri="{BB962C8B-B14F-4D97-AF65-F5344CB8AC3E}">
        <p14:creationId xmlns:p14="http://schemas.microsoft.com/office/powerpoint/2010/main" val="4035472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13D2166-83EA-40E4-86A2-DA085DF86F00}"/>
              </a:ext>
            </a:extLst>
          </p:cNvPr>
          <p:cNvGrpSpPr/>
          <p:nvPr/>
        </p:nvGrpSpPr>
        <p:grpSpPr>
          <a:xfrm>
            <a:off x="459297" y="467142"/>
            <a:ext cx="8475879" cy="4342638"/>
            <a:chOff x="-74103" y="-786358"/>
            <a:chExt cx="8475879" cy="4342638"/>
          </a:xfrm>
        </p:grpSpPr>
        <p:sp>
          <p:nvSpPr>
            <p:cNvPr id="5" name="TextBox 4">
              <a:extLst>
                <a:ext uri="{FF2B5EF4-FFF2-40B4-BE49-F238E27FC236}">
                  <a16:creationId xmlns:a16="http://schemas.microsoft.com/office/drawing/2014/main" id="{32C18A5B-31BA-4A4B-BE48-076D7BCA3956}"/>
                </a:ext>
              </a:extLst>
            </p:cNvPr>
            <p:cNvSpPr txBox="1"/>
            <p:nvPr/>
          </p:nvSpPr>
          <p:spPr>
            <a:xfrm>
              <a:off x="-74103" y="-786358"/>
              <a:ext cx="4576396" cy="366895"/>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IN" sz="1800" b="1" i="1" u="sng" dirty="0">
                  <a:latin typeface="Bahnschrift SemiBold Condensed" panose="020B0502040204020203" pitchFamily="34" charset="0"/>
                  <a:ea typeface="Calibri"/>
                  <a:cs typeface="Segoe UI" pitchFamily="34" charset="0"/>
                </a:rPr>
                <a:t>LAYOUT OF SYSTEM ARCHITECTURE</a:t>
              </a:r>
            </a:p>
          </p:txBody>
        </p:sp>
        <p:grpSp>
          <p:nvGrpSpPr>
            <p:cNvPr id="6" name="Group 5">
              <a:extLst>
                <a:ext uri="{FF2B5EF4-FFF2-40B4-BE49-F238E27FC236}">
                  <a16:creationId xmlns:a16="http://schemas.microsoft.com/office/drawing/2014/main" id="{DAABE129-F1F2-46B6-9E9C-4D7DD56969CA}"/>
                </a:ext>
              </a:extLst>
            </p:cNvPr>
            <p:cNvGrpSpPr/>
            <p:nvPr/>
          </p:nvGrpSpPr>
          <p:grpSpPr>
            <a:xfrm>
              <a:off x="838200" y="704675"/>
              <a:ext cx="5952392" cy="990600"/>
              <a:chOff x="838200" y="704675"/>
              <a:chExt cx="5952392" cy="990600"/>
            </a:xfrm>
          </p:grpSpPr>
          <p:sp>
            <p:nvSpPr>
              <p:cNvPr id="17" name="Rectangle 16">
                <a:extLst>
                  <a:ext uri="{FF2B5EF4-FFF2-40B4-BE49-F238E27FC236}">
                    <a16:creationId xmlns:a16="http://schemas.microsoft.com/office/drawing/2014/main" id="{FC907683-4913-4ED5-9269-C0248A72B282}"/>
                  </a:ext>
                </a:extLst>
              </p:cNvPr>
              <p:cNvSpPr/>
              <p:nvPr/>
            </p:nvSpPr>
            <p:spPr>
              <a:xfrm>
                <a:off x="2747596" y="704675"/>
                <a:ext cx="21336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1F59F3D4-8D44-40F1-97AB-0493371EC3DF}"/>
                  </a:ext>
                </a:extLst>
              </p:cNvPr>
              <p:cNvCxnSpPr/>
              <p:nvPr/>
            </p:nvCxnSpPr>
            <p:spPr>
              <a:xfrm>
                <a:off x="838200" y="1199975"/>
                <a:ext cx="19093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071D25B9-9B1C-4BF1-A8EA-4CBF46BC0A0B}"/>
                  </a:ext>
                </a:extLst>
              </p:cNvPr>
              <p:cNvCxnSpPr/>
              <p:nvPr/>
            </p:nvCxnSpPr>
            <p:spPr>
              <a:xfrm>
                <a:off x="4881196" y="1199975"/>
                <a:ext cx="19093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7" name="Group 6">
              <a:extLst>
                <a:ext uri="{FF2B5EF4-FFF2-40B4-BE49-F238E27FC236}">
                  <a16:creationId xmlns:a16="http://schemas.microsoft.com/office/drawing/2014/main" id="{9EFCE510-24C3-44AF-AD58-539F7294E02A}"/>
                </a:ext>
              </a:extLst>
            </p:cNvPr>
            <p:cNvGrpSpPr/>
            <p:nvPr/>
          </p:nvGrpSpPr>
          <p:grpSpPr>
            <a:xfrm>
              <a:off x="849385" y="2565680"/>
              <a:ext cx="5952392" cy="990600"/>
              <a:chOff x="838200" y="704675"/>
              <a:chExt cx="5952392" cy="990600"/>
            </a:xfrm>
          </p:grpSpPr>
          <p:sp>
            <p:nvSpPr>
              <p:cNvPr id="14" name="Rectangle 13">
                <a:extLst>
                  <a:ext uri="{FF2B5EF4-FFF2-40B4-BE49-F238E27FC236}">
                    <a16:creationId xmlns:a16="http://schemas.microsoft.com/office/drawing/2014/main" id="{F5F73DDF-0943-4D88-8F17-E945B2BFBCF7}"/>
                  </a:ext>
                </a:extLst>
              </p:cNvPr>
              <p:cNvSpPr/>
              <p:nvPr/>
            </p:nvSpPr>
            <p:spPr>
              <a:xfrm>
                <a:off x="2747596" y="704675"/>
                <a:ext cx="21336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71DC2BFD-3E1A-4AFE-BCFB-4661BDCEDEFC}"/>
                  </a:ext>
                </a:extLst>
              </p:cNvPr>
              <p:cNvCxnSpPr/>
              <p:nvPr/>
            </p:nvCxnSpPr>
            <p:spPr>
              <a:xfrm>
                <a:off x="838200" y="1199975"/>
                <a:ext cx="19093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6F95857E-9C6B-4D2F-AD06-A2C15CCA57DF}"/>
                  </a:ext>
                </a:extLst>
              </p:cNvPr>
              <p:cNvCxnSpPr/>
              <p:nvPr/>
            </p:nvCxnSpPr>
            <p:spPr>
              <a:xfrm>
                <a:off x="4881196" y="1199975"/>
                <a:ext cx="19093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8" name="TextBox 7">
              <a:extLst>
                <a:ext uri="{FF2B5EF4-FFF2-40B4-BE49-F238E27FC236}">
                  <a16:creationId xmlns:a16="http://schemas.microsoft.com/office/drawing/2014/main" id="{8CD739B8-9856-44FA-A070-14A7AA8B7A71}"/>
                </a:ext>
              </a:extLst>
            </p:cNvPr>
            <p:cNvSpPr txBox="1"/>
            <p:nvPr/>
          </p:nvSpPr>
          <p:spPr>
            <a:xfrm>
              <a:off x="640081" y="858473"/>
              <a:ext cx="3931919" cy="369332"/>
            </a:xfrm>
            <a:prstGeom prst="rect">
              <a:avLst/>
            </a:prstGeom>
            <a:noFill/>
          </p:spPr>
          <p:txBody>
            <a:bodyPr wrap="square" rtlCol="0">
              <a:spAutoFit/>
            </a:bodyPr>
            <a:lstStyle/>
            <a:p>
              <a:r>
                <a:rPr lang="en-IN" dirty="0"/>
                <a:t>Camera live feed</a:t>
              </a:r>
            </a:p>
          </p:txBody>
        </p:sp>
        <p:sp>
          <p:nvSpPr>
            <p:cNvPr id="9" name="TextBox 8">
              <a:extLst>
                <a:ext uri="{FF2B5EF4-FFF2-40B4-BE49-F238E27FC236}">
                  <a16:creationId xmlns:a16="http://schemas.microsoft.com/office/drawing/2014/main" id="{F050DB2F-B1B3-409B-A2CD-1C276C29AD86}"/>
                </a:ext>
              </a:extLst>
            </p:cNvPr>
            <p:cNvSpPr txBox="1"/>
            <p:nvPr/>
          </p:nvSpPr>
          <p:spPr>
            <a:xfrm>
              <a:off x="2945715" y="929493"/>
              <a:ext cx="2107514" cy="738664"/>
            </a:xfrm>
            <a:prstGeom prst="rect">
              <a:avLst/>
            </a:prstGeom>
            <a:noFill/>
          </p:spPr>
          <p:txBody>
            <a:bodyPr wrap="square" rtlCol="0">
              <a:spAutoFit/>
            </a:bodyPr>
            <a:lstStyle/>
            <a:p>
              <a:r>
                <a:rPr lang="en-IN" sz="1400" dirty="0"/>
                <a:t>Image Processing</a:t>
              </a:r>
            </a:p>
            <a:p>
              <a:r>
                <a:rPr lang="en-IN" sz="1400" dirty="0"/>
                <a:t>Using OpenCV and </a:t>
              </a:r>
              <a:r>
                <a:rPr lang="en-IN" sz="1400" dirty="0" err="1"/>
                <a:t>Mediapipe</a:t>
              </a:r>
              <a:endParaRPr lang="en-IN" sz="1400" dirty="0"/>
            </a:p>
          </p:txBody>
        </p:sp>
        <p:sp>
          <p:nvSpPr>
            <p:cNvPr id="10" name="TextBox 9">
              <a:extLst>
                <a:ext uri="{FF2B5EF4-FFF2-40B4-BE49-F238E27FC236}">
                  <a16:creationId xmlns:a16="http://schemas.microsoft.com/office/drawing/2014/main" id="{F422915C-6537-4E2F-BE7A-DEA8D758AC02}"/>
                </a:ext>
              </a:extLst>
            </p:cNvPr>
            <p:cNvSpPr txBox="1"/>
            <p:nvPr/>
          </p:nvSpPr>
          <p:spPr>
            <a:xfrm>
              <a:off x="992898" y="2718188"/>
              <a:ext cx="3509395" cy="369332"/>
            </a:xfrm>
            <a:prstGeom prst="rect">
              <a:avLst/>
            </a:prstGeom>
            <a:noFill/>
          </p:spPr>
          <p:txBody>
            <a:bodyPr wrap="square" rtlCol="0">
              <a:spAutoFit/>
            </a:bodyPr>
            <a:lstStyle/>
            <a:p>
              <a:r>
                <a:rPr lang="en-IN" dirty="0"/>
                <a:t>Landmarks</a:t>
              </a:r>
            </a:p>
          </p:txBody>
        </p:sp>
        <p:sp>
          <p:nvSpPr>
            <p:cNvPr id="11" name="TextBox 10">
              <a:extLst>
                <a:ext uri="{FF2B5EF4-FFF2-40B4-BE49-F238E27FC236}">
                  <a16:creationId xmlns:a16="http://schemas.microsoft.com/office/drawing/2014/main" id="{72571D6B-6BA1-42C4-86A8-6B36E65325AC}"/>
                </a:ext>
              </a:extLst>
            </p:cNvPr>
            <p:cNvSpPr txBox="1"/>
            <p:nvPr/>
          </p:nvSpPr>
          <p:spPr>
            <a:xfrm>
              <a:off x="4892381" y="830643"/>
              <a:ext cx="3509395" cy="369332"/>
            </a:xfrm>
            <a:prstGeom prst="rect">
              <a:avLst/>
            </a:prstGeom>
            <a:noFill/>
          </p:spPr>
          <p:txBody>
            <a:bodyPr wrap="square" rtlCol="0">
              <a:spAutoFit/>
            </a:bodyPr>
            <a:lstStyle/>
            <a:p>
              <a:r>
                <a:rPr lang="en-IN" dirty="0"/>
                <a:t>Detection of Landmarks</a:t>
              </a:r>
            </a:p>
          </p:txBody>
        </p:sp>
        <p:sp>
          <p:nvSpPr>
            <p:cNvPr id="12" name="TextBox 11">
              <a:extLst>
                <a:ext uri="{FF2B5EF4-FFF2-40B4-BE49-F238E27FC236}">
                  <a16:creationId xmlns:a16="http://schemas.microsoft.com/office/drawing/2014/main" id="{4E1C52EB-398C-49F6-B4D3-4AD3F16FB5E1}"/>
                </a:ext>
              </a:extLst>
            </p:cNvPr>
            <p:cNvSpPr txBox="1"/>
            <p:nvPr/>
          </p:nvSpPr>
          <p:spPr>
            <a:xfrm>
              <a:off x="3047857" y="2782669"/>
              <a:ext cx="1859157" cy="646331"/>
            </a:xfrm>
            <a:prstGeom prst="rect">
              <a:avLst/>
            </a:prstGeom>
            <a:noFill/>
          </p:spPr>
          <p:txBody>
            <a:bodyPr wrap="square" rtlCol="0">
              <a:spAutoFit/>
            </a:bodyPr>
            <a:lstStyle/>
            <a:p>
              <a:r>
                <a:rPr lang="en-IN" dirty="0"/>
                <a:t>Programmed code</a:t>
              </a:r>
            </a:p>
          </p:txBody>
        </p:sp>
        <p:sp>
          <p:nvSpPr>
            <p:cNvPr id="13" name="TextBox 12">
              <a:extLst>
                <a:ext uri="{FF2B5EF4-FFF2-40B4-BE49-F238E27FC236}">
                  <a16:creationId xmlns:a16="http://schemas.microsoft.com/office/drawing/2014/main" id="{04095D9C-C25C-4F87-8A67-DFAD59A715CA}"/>
                </a:ext>
              </a:extLst>
            </p:cNvPr>
            <p:cNvSpPr txBox="1"/>
            <p:nvPr/>
          </p:nvSpPr>
          <p:spPr>
            <a:xfrm>
              <a:off x="4892381" y="2136338"/>
              <a:ext cx="1859157" cy="923330"/>
            </a:xfrm>
            <a:prstGeom prst="rect">
              <a:avLst/>
            </a:prstGeom>
            <a:noFill/>
          </p:spPr>
          <p:txBody>
            <a:bodyPr wrap="square" rtlCol="0">
              <a:spAutoFit/>
            </a:bodyPr>
            <a:lstStyle/>
            <a:p>
              <a:r>
                <a:rPr lang="en-IN" dirty="0"/>
                <a:t>Virtual Movement of Mouse</a:t>
              </a:r>
            </a:p>
          </p:txBody>
        </p:sp>
      </p:grpSp>
    </p:spTree>
    <p:extLst>
      <p:ext uri="{BB962C8B-B14F-4D97-AF65-F5344CB8AC3E}">
        <p14:creationId xmlns:p14="http://schemas.microsoft.com/office/powerpoint/2010/main" val="147322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A41389F-20EF-45DC-BD56-E7AA8F1F6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62879"/>
            <a:ext cx="4469313" cy="6166521"/>
          </a:xfrm>
          <a:prstGeom prst="rect">
            <a:avLst/>
          </a:prstGeom>
        </p:spPr>
      </p:pic>
      <p:sp>
        <p:nvSpPr>
          <p:cNvPr id="34" name="TextBox 33">
            <a:extLst>
              <a:ext uri="{FF2B5EF4-FFF2-40B4-BE49-F238E27FC236}">
                <a16:creationId xmlns:a16="http://schemas.microsoft.com/office/drawing/2014/main" id="{2A221A16-6B11-4E3F-B7B4-AC23C2DE36DC}"/>
              </a:ext>
            </a:extLst>
          </p:cNvPr>
          <p:cNvSpPr txBox="1"/>
          <p:nvPr/>
        </p:nvSpPr>
        <p:spPr>
          <a:xfrm>
            <a:off x="304800" y="131153"/>
            <a:ext cx="4576396" cy="366895"/>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IN" b="1" i="1" u="sng" dirty="0">
                <a:latin typeface="Bahnschrift SemiBold Condensed" panose="020B0502040204020203" pitchFamily="34" charset="0"/>
                <a:ea typeface="Calibri"/>
                <a:cs typeface="Segoe UI" pitchFamily="34" charset="0"/>
              </a:rPr>
              <a:t>Flow chart :</a:t>
            </a:r>
            <a:endParaRPr lang="en-IN" sz="1800" b="1" i="1" u="sng" dirty="0">
              <a:latin typeface="Bahnschrift SemiBold Condensed" panose="020B0502040204020203" pitchFamily="34" charset="0"/>
              <a:ea typeface="Calibri"/>
              <a:cs typeface="Segoe UI" pitchFamily="34" charset="0"/>
            </a:endParaRPr>
          </a:p>
        </p:txBody>
      </p:sp>
    </p:spTree>
    <p:extLst>
      <p:ext uri="{BB962C8B-B14F-4D97-AF65-F5344CB8AC3E}">
        <p14:creationId xmlns:p14="http://schemas.microsoft.com/office/powerpoint/2010/main" val="18473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84"/>
            <a:ext cx="8229600" cy="1143000"/>
          </a:xfrm>
        </p:spPr>
        <p:txBody>
          <a:bodyPr/>
          <a:lstStyle/>
          <a:p>
            <a:r>
              <a:rPr lang="en-IN" b="1" i="1" u="sng" dirty="0"/>
              <a:t>References</a:t>
            </a:r>
            <a:endParaRPr lang="en-US" dirty="0"/>
          </a:p>
        </p:txBody>
      </p:sp>
      <p:sp>
        <p:nvSpPr>
          <p:cNvPr id="7" name="TextBox 6">
            <a:extLst>
              <a:ext uri="{FF2B5EF4-FFF2-40B4-BE49-F238E27FC236}">
                <a16:creationId xmlns:a16="http://schemas.microsoft.com/office/drawing/2014/main" id="{8E8365E5-4AB2-4A35-A772-00EA1F13C39E}"/>
              </a:ext>
            </a:extLst>
          </p:cNvPr>
          <p:cNvSpPr txBox="1"/>
          <p:nvPr/>
        </p:nvSpPr>
        <p:spPr>
          <a:xfrm>
            <a:off x="605802" y="1380963"/>
            <a:ext cx="8083794" cy="1908215"/>
          </a:xfrm>
          <a:prstGeom prst="rect">
            <a:avLst/>
          </a:prstGeom>
          <a:noFill/>
        </p:spPr>
        <p:txBody>
          <a:bodyPr wrap="square">
            <a:spAutoFit/>
          </a:bodyPr>
          <a:lstStyle/>
          <a:p>
            <a:pPr marL="457200" indent="-457200" algn="l">
              <a:buAutoNum type="arabicParenR"/>
            </a:pPr>
            <a:r>
              <a:rPr lang="en-IN" sz="2000" b="0" i="0" u="none" strike="noStrike" dirty="0">
                <a:solidFill>
                  <a:srgbClr val="000009"/>
                </a:solidFill>
                <a:effectLst/>
                <a:latin typeface="Times New Roman" panose="02020603050405020304" pitchFamily="18" charset="0"/>
                <a:cs typeface="Times New Roman" panose="02020603050405020304" pitchFamily="18" charset="0"/>
              </a:rPr>
              <a:t>OpenCV Website – </a:t>
            </a:r>
            <a:r>
              <a:rPr lang="en-IN" sz="2000" b="0" i="0" u="none" strike="noStrike" dirty="0">
                <a:solidFill>
                  <a:srgbClr val="000009"/>
                </a:solidFill>
                <a:effectLst/>
                <a:latin typeface="Times New Roman" panose="02020603050405020304" pitchFamily="18" charset="0"/>
                <a:cs typeface="Times New Roman" panose="02020603050405020304" pitchFamily="18" charset="0"/>
                <a:hlinkClick r:id="rId2"/>
              </a:rPr>
              <a:t>www.opencv.org</a:t>
            </a:r>
            <a:endParaRPr lang="en-IN" sz="2000" b="0" i="0" u="none" strike="noStrike" dirty="0">
              <a:solidFill>
                <a:srgbClr val="000009"/>
              </a:solidFill>
              <a:effectLst/>
              <a:latin typeface="Times New Roman" panose="02020603050405020304" pitchFamily="18" charset="0"/>
              <a:cs typeface="Times New Roman" panose="02020603050405020304" pitchFamily="18" charset="0"/>
            </a:endParaRPr>
          </a:p>
          <a:p>
            <a:pPr algn="l"/>
            <a:endParaRPr lang="en-IN" b="0" i="0" dirty="0">
              <a:solidFill>
                <a:srgbClr val="0D0D0D"/>
              </a:solidFill>
              <a:effectLst/>
              <a:latin typeface="Times New Roman" panose="02020603050405020304" pitchFamily="18" charset="0"/>
              <a:cs typeface="Times New Roman" panose="02020603050405020304" pitchFamily="18" charset="0"/>
            </a:endParaRPr>
          </a:p>
          <a:p>
            <a:pPr algn="l"/>
            <a:r>
              <a:rPr lang="en-IN" sz="2000" b="0" i="0" u="none" strike="noStrike" dirty="0">
                <a:solidFill>
                  <a:srgbClr val="000009"/>
                </a:solidFill>
                <a:effectLst/>
                <a:latin typeface="Times New Roman" panose="02020603050405020304" pitchFamily="18" charset="0"/>
                <a:cs typeface="Times New Roman" panose="02020603050405020304" pitchFamily="18" charset="0"/>
              </a:rPr>
              <a:t>2)Murtaza workshop –murtazahassan.com</a:t>
            </a:r>
          </a:p>
          <a:p>
            <a:pPr algn="l"/>
            <a:endParaRPr lang="en-IN" sz="2000" dirty="0">
              <a:solidFill>
                <a:srgbClr val="000009"/>
              </a:solidFill>
              <a:latin typeface="Times New Roman" panose="02020603050405020304" pitchFamily="18" charset="0"/>
              <a:cs typeface="Times New Roman" panose="02020603050405020304" pitchFamily="18" charset="0"/>
            </a:endParaRPr>
          </a:p>
          <a:p>
            <a:pPr algn="l"/>
            <a:r>
              <a:rPr lang="en-IN" sz="2000" dirty="0">
                <a:solidFill>
                  <a:srgbClr val="000009"/>
                </a:solidFill>
                <a:latin typeface="Times New Roman" panose="02020603050405020304" pitchFamily="18" charset="0"/>
                <a:cs typeface="Times New Roman" panose="02020603050405020304" pitchFamily="18" charset="0"/>
              </a:rPr>
              <a:t>3)Advanced Computer Vision (Free code camp ) - https://www.youtube.com/watch?v=01sAkU_NvOY</a:t>
            </a:r>
            <a:endParaRPr lang="en-IN"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72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7543AF-4B10-4A7A-8E6C-A06E74923DED}"/>
              </a:ext>
            </a:extLst>
          </p:cNvPr>
          <p:cNvSpPr>
            <a:spLocks noGrp="1"/>
          </p:cNvSpPr>
          <p:nvPr>
            <p:ph idx="1"/>
          </p:nvPr>
        </p:nvSpPr>
        <p:spPr/>
        <p:txBody>
          <a:bodyPr>
            <a:normAutofit/>
          </a:bodyPr>
          <a:lstStyle/>
          <a:p>
            <a:pPr marL="109728" indent="0" algn="just">
              <a:buNone/>
            </a:pPr>
            <a:r>
              <a:rPr lang="en-US" sz="1800" b="1" dirty="0">
                <a:solidFill>
                  <a:srgbClr val="0D0D0D"/>
                </a:solidFill>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There are several features and improvements needed in order for the program to be more user friendly, accurate, and flexible in various environments. The following describes the improvements and the features required:</a:t>
            </a:r>
          </a:p>
          <a:p>
            <a:pPr marL="109728" indent="0" algn="just">
              <a:buNone/>
            </a:pPr>
            <a:endParaRPr lang="en-US" sz="1800" b="0" i="0" dirty="0">
              <a:solidFill>
                <a:srgbClr val="0D0D0D"/>
              </a:solidFill>
              <a:effectLst/>
              <a:latin typeface="Libre Franklin" pitchFamily="2" charset="0"/>
            </a:endParaRPr>
          </a:p>
          <a:p>
            <a:pPr algn="l"/>
            <a:r>
              <a:rPr lang="en-US" sz="1800" b="0" i="0" u="none" strike="noStrike" dirty="0">
                <a:solidFill>
                  <a:srgbClr val="000000"/>
                </a:solidFill>
                <a:effectLst/>
                <a:latin typeface="Times New Roman" panose="02020603050405020304" pitchFamily="18" charset="0"/>
              </a:rPr>
              <a:t>a) Smart Movement</a:t>
            </a:r>
          </a:p>
          <a:p>
            <a:pPr marL="109728" indent="0" algn="l">
              <a:buNone/>
            </a:pPr>
            <a:endParaRPr lang="en-US" sz="1800" b="0" i="0" dirty="0">
              <a:solidFill>
                <a:srgbClr val="0D0D0D"/>
              </a:solidFill>
              <a:effectLst/>
              <a:latin typeface="Libre Franklin" pitchFamily="2" charset="0"/>
            </a:endParaRPr>
          </a:p>
          <a:p>
            <a:pPr algn="l"/>
            <a:r>
              <a:rPr lang="en-US" sz="1800" b="0" i="0" u="none" strike="noStrike" dirty="0">
                <a:solidFill>
                  <a:srgbClr val="000000"/>
                </a:solidFill>
                <a:effectLst/>
                <a:latin typeface="Times New Roman" panose="02020603050405020304" pitchFamily="18" charset="0"/>
              </a:rPr>
              <a:t>b) Better Accuracy &amp; Performance</a:t>
            </a:r>
          </a:p>
          <a:p>
            <a:pPr algn="l"/>
            <a:endParaRPr lang="en-US" sz="1800" dirty="0">
              <a:solidFill>
                <a:srgbClr val="000000"/>
              </a:solidFill>
              <a:latin typeface="Times New Roman" panose="02020603050405020304" pitchFamily="18" charset="0"/>
            </a:endParaRPr>
          </a:p>
          <a:p>
            <a:pPr algn="l"/>
            <a:r>
              <a:rPr lang="en-US" sz="1800" b="0" i="0" u="none" strike="noStrike" dirty="0">
                <a:solidFill>
                  <a:srgbClr val="000000"/>
                </a:solidFill>
                <a:effectLst/>
                <a:latin typeface="Times New Roman" panose="02020603050405020304" pitchFamily="18" charset="0"/>
              </a:rPr>
              <a:t>c) Mobile Application</a:t>
            </a:r>
            <a:endParaRPr lang="en-IN" dirty="0"/>
          </a:p>
        </p:txBody>
      </p:sp>
      <p:sp>
        <p:nvSpPr>
          <p:cNvPr id="3" name="Title 2">
            <a:extLst>
              <a:ext uri="{FF2B5EF4-FFF2-40B4-BE49-F238E27FC236}">
                <a16:creationId xmlns:a16="http://schemas.microsoft.com/office/drawing/2014/main" id="{6A5FD26A-F23D-41EC-A12A-4F6F9EFB10C4}"/>
              </a:ext>
            </a:extLst>
          </p:cNvPr>
          <p:cNvSpPr>
            <a:spLocks noGrp="1"/>
          </p:cNvSpPr>
          <p:nvPr>
            <p:ph type="title"/>
          </p:nvPr>
        </p:nvSpPr>
        <p:spPr/>
        <p:txBody>
          <a:bodyPr>
            <a:normAutofit fontScale="90000"/>
          </a:bodyPr>
          <a:lstStyle/>
          <a:p>
            <a:r>
              <a:rPr lang="en-US" sz="4400" b="1" i="1" u="sng" strike="noStrike" dirty="0">
                <a:solidFill>
                  <a:srgbClr val="0D0D0D"/>
                </a:solidFill>
                <a:effectLst>
                  <a:outerShdw blurRad="38100" dist="38100" dir="2700000" algn="tl">
                    <a:srgbClr val="000000">
                      <a:alpha val="43137"/>
                    </a:srgbClr>
                  </a:outerShdw>
                </a:effectLst>
              </a:rPr>
              <a:t>Conclusion and Future Scope</a:t>
            </a:r>
            <a:br>
              <a:rPr lang="en-US" sz="4400" b="0" i="0" dirty="0">
                <a:solidFill>
                  <a:srgbClr val="0D0D0D"/>
                </a:solidFill>
                <a:effectLst/>
                <a:latin typeface="Libre Franklin" pitchFamily="2" charset="0"/>
              </a:rPr>
            </a:br>
            <a:endParaRPr lang="en-IN" dirty="0"/>
          </a:p>
        </p:txBody>
      </p:sp>
    </p:spTree>
    <p:extLst>
      <p:ext uri="{BB962C8B-B14F-4D97-AF65-F5344CB8AC3E}">
        <p14:creationId xmlns:p14="http://schemas.microsoft.com/office/powerpoint/2010/main" val="3813957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C5EC7C-8B51-8880-892A-322171E60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914400"/>
            <a:ext cx="8229600" cy="5855485"/>
          </a:xfrm>
        </p:spPr>
      </p:pic>
      <p:sp>
        <p:nvSpPr>
          <p:cNvPr id="6" name="TextBox 5">
            <a:extLst>
              <a:ext uri="{FF2B5EF4-FFF2-40B4-BE49-F238E27FC236}">
                <a16:creationId xmlns:a16="http://schemas.microsoft.com/office/drawing/2014/main" id="{4740FB37-C132-7E52-8532-F6BF294D877E}"/>
              </a:ext>
            </a:extLst>
          </p:cNvPr>
          <p:cNvSpPr txBox="1"/>
          <p:nvPr/>
        </p:nvSpPr>
        <p:spPr>
          <a:xfrm>
            <a:off x="563881" y="182881"/>
            <a:ext cx="7360919" cy="369332"/>
          </a:xfrm>
          <a:prstGeom prst="rect">
            <a:avLst/>
          </a:prstGeom>
          <a:noFill/>
        </p:spPr>
        <p:txBody>
          <a:bodyPr wrap="square" rtlCol="0">
            <a:spAutoFit/>
          </a:bodyPr>
          <a:lstStyle/>
          <a:p>
            <a:pPr marL="285750" indent="-285750" algn="ctr">
              <a:buFont typeface="Arial" panose="020B0604020202020204" pitchFamily="34" charset="0"/>
              <a:buChar char="•"/>
            </a:pPr>
            <a:r>
              <a:rPr lang="en-IN" b="1" dirty="0"/>
              <a:t>HITACHI TECHNICAL MAGAZINE REVIEW :</a:t>
            </a:r>
          </a:p>
        </p:txBody>
      </p:sp>
    </p:spTree>
    <p:extLst>
      <p:ext uri="{BB962C8B-B14F-4D97-AF65-F5344CB8AC3E}">
        <p14:creationId xmlns:p14="http://schemas.microsoft.com/office/powerpoint/2010/main" val="243940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 fill="hold"/>
                                        <p:tgtEl>
                                          <p:spTgt spid="5"/>
                                        </p:tgtEl>
                                        <p:attrNameLst>
                                          <p:attrName>ppt_x</p:attrName>
                                        </p:attrNameLst>
                                      </p:cBhvr>
                                      <p:tavLst>
                                        <p:tav tm="0">
                                          <p:val>
                                            <p:strVal val="#ppt_x"/>
                                          </p:val>
                                        </p:tav>
                                        <p:tav tm="100000">
                                          <p:val>
                                            <p:strVal val="#ppt_x"/>
                                          </p:val>
                                        </p:tav>
                                      </p:tavLst>
                                    </p:anim>
                                    <p:anim calcmode="lin" valueType="num">
                                      <p:cBhvr additive="base">
                                        <p:cTn id="8" dur="1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F46382-F414-174C-9FA9-01025D5A282E}"/>
              </a:ext>
            </a:extLst>
          </p:cNvPr>
          <p:cNvSpPr>
            <a:spLocks noGrp="1"/>
          </p:cNvSpPr>
          <p:nvPr>
            <p:ph type="title"/>
          </p:nvPr>
        </p:nvSpPr>
        <p:spPr>
          <a:xfrm>
            <a:off x="2861504" y="2656451"/>
            <a:ext cx="8229600" cy="1143000"/>
          </a:xfrm>
        </p:spPr>
        <p:txBody>
          <a:bodyPr/>
          <a:lstStyle/>
          <a:p>
            <a:r>
              <a:rPr lang="en-US"/>
              <a:t>Thank You </a:t>
            </a:r>
          </a:p>
        </p:txBody>
      </p:sp>
    </p:spTree>
    <p:extLst>
      <p:ext uri="{BB962C8B-B14F-4D97-AF65-F5344CB8AC3E}">
        <p14:creationId xmlns:p14="http://schemas.microsoft.com/office/powerpoint/2010/main" val="34591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a:t>
            </a:r>
          </a:p>
        </p:txBody>
      </p:sp>
      <p:sp>
        <p:nvSpPr>
          <p:cNvPr id="8" name="Rectangle 7"/>
          <p:cNvSpPr/>
          <p:nvPr/>
        </p:nvSpPr>
        <p:spPr>
          <a:xfrm>
            <a:off x="1981200" y="4305181"/>
            <a:ext cx="5347253" cy="800219"/>
          </a:xfrm>
          <a:prstGeom prst="rect">
            <a:avLst/>
          </a:prstGeom>
        </p:spPr>
        <p:txBody>
          <a:bodyPr wrap="square">
            <a:spAutoFit/>
          </a:bodyPr>
          <a:lstStyle/>
          <a:p>
            <a:pPr algn="ctr"/>
            <a:r>
              <a:rPr lang="en-US" sz="2800" dirty="0">
                <a:latin typeface="Broadway" panose="04040905080B02020502" pitchFamily="82" charset="0"/>
              </a:rPr>
              <a:t>Presentation of </a:t>
            </a:r>
            <a:r>
              <a:rPr lang="en-US" sz="1800" dirty="0">
                <a:latin typeface="Broadway" panose="04040905080B02020502" pitchFamily="82" charset="0"/>
              </a:rPr>
              <a:t>Domain Specific Mini Project on</a:t>
            </a:r>
            <a:r>
              <a:rPr lang="en-US" dirty="0">
                <a:latin typeface="Broadway" panose="04040905080B02020502" pitchFamily="82" charset="0"/>
              </a:rPr>
              <a:t>  </a:t>
            </a:r>
          </a:p>
        </p:txBody>
      </p:sp>
      <p:pic>
        <p:nvPicPr>
          <p:cNvPr id="5" name="Picture 4">
            <a:extLst>
              <a:ext uri="{FF2B5EF4-FFF2-40B4-BE49-F238E27FC236}">
                <a16:creationId xmlns:a16="http://schemas.microsoft.com/office/drawing/2014/main" id="{E287EB81-963C-4CDE-B94E-F381E3D34B2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758" y="1541448"/>
            <a:ext cx="2675042" cy="272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76A8D3DA-1001-4441-80D5-77B5201AB4DB}"/>
              </a:ext>
            </a:extLst>
          </p:cNvPr>
          <p:cNvSpPr txBox="1"/>
          <p:nvPr/>
        </p:nvSpPr>
        <p:spPr>
          <a:xfrm>
            <a:off x="2434004" y="5112603"/>
            <a:ext cx="4576396" cy="830997"/>
          </a:xfrm>
          <a:prstGeom prst="rect">
            <a:avLst/>
          </a:prstGeom>
          <a:noFill/>
        </p:spPr>
        <p:txBody>
          <a:bodyPr wrap="square">
            <a:spAutoFit/>
          </a:bodyPr>
          <a:lstStyle/>
          <a:p>
            <a:pPr algn="ctr"/>
            <a:r>
              <a:rPr lang="en-US" sz="2400" b="1" dirty="0">
                <a:solidFill>
                  <a:srgbClr val="C00000"/>
                </a:solidFill>
                <a:effectLst/>
                <a:latin typeface="Times New Roman" panose="02020603050405020304" pitchFamily="18" charset="0"/>
                <a:ea typeface="Times New Roman" panose="02020603050405020304" pitchFamily="18" charset="0"/>
                <a:cs typeface="Mangal" panose="02040503050203030202" pitchFamily="18" charset="0"/>
              </a:rPr>
              <a:t>“Gesture recognition for Human Computer Interaction</a:t>
            </a:r>
            <a:r>
              <a:rPr lang="en-US" sz="2400" b="1" dirty="0">
                <a:solidFill>
                  <a:srgbClr val="C00000"/>
                </a:solidFill>
                <a:effectLst/>
                <a:latin typeface="Times New Roman" panose="02020603050405020304" pitchFamily="18" charset="0"/>
                <a:ea typeface="Calibri" panose="020F0502020204030204" pitchFamily="34" charset="0"/>
                <a:cs typeface="Mangal" panose="02040503050203030202" pitchFamily="18" charset="0"/>
              </a:rPr>
              <a: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 name="TextBox 1">
            <a:extLst>
              <a:ext uri="{FF2B5EF4-FFF2-40B4-BE49-F238E27FC236}">
                <a16:creationId xmlns:a16="http://schemas.microsoft.com/office/drawing/2014/main" id="{F78DB391-6192-53D2-07C0-CA495CD5A869}"/>
              </a:ext>
            </a:extLst>
          </p:cNvPr>
          <p:cNvSpPr txBox="1"/>
          <p:nvPr/>
        </p:nvSpPr>
        <p:spPr>
          <a:xfrm>
            <a:off x="643679" y="274638"/>
            <a:ext cx="8077200" cy="1754326"/>
          </a:xfrm>
          <a:prstGeom prst="rect">
            <a:avLst/>
          </a:prstGeom>
          <a:noFill/>
        </p:spPr>
        <p:txBody>
          <a:bodyPr wrap="square" rtlCol="0">
            <a:spAutoFit/>
          </a:bodyPr>
          <a:lstStyle/>
          <a:p>
            <a:pPr marL="396875" marR="369570" algn="ctr">
              <a:lnSpc>
                <a:spcPct val="150000"/>
              </a:lnSpc>
              <a:spcBef>
                <a:spcPts val="1035"/>
              </a:spcBef>
              <a:spcAft>
                <a:spcPts val="0"/>
              </a:spcAft>
            </a:pPr>
            <a:r>
              <a:rPr lang="en-US" sz="1800" b="1" dirty="0">
                <a:solidFill>
                  <a:srgbClr val="FF00CC"/>
                </a:solidFill>
                <a:effectLst/>
                <a:latin typeface="Times New Roman" panose="02020603050405020304" pitchFamily="18" charset="0"/>
                <a:ea typeface="Times New Roman" panose="02020603050405020304" pitchFamily="18" charset="0"/>
              </a:rPr>
              <a:t>TATYASAHEB KORE INSTITUTE OF ENGINEERING AND</a:t>
            </a:r>
            <a:r>
              <a:rPr lang="en-US" sz="1800" b="1" spc="-385" dirty="0">
                <a:solidFill>
                  <a:srgbClr val="FF00CC"/>
                </a:solidFill>
                <a:effectLst/>
                <a:latin typeface="Times New Roman" panose="02020603050405020304" pitchFamily="18" charset="0"/>
                <a:ea typeface="Times New Roman" panose="02020603050405020304" pitchFamily="18" charset="0"/>
              </a:rPr>
              <a:t> </a:t>
            </a:r>
            <a:r>
              <a:rPr lang="en-US" sz="1800" b="1" dirty="0">
                <a:solidFill>
                  <a:srgbClr val="FF00CC"/>
                </a:solidFill>
                <a:effectLst/>
                <a:latin typeface="Times New Roman" panose="02020603050405020304" pitchFamily="18" charset="0"/>
                <a:ea typeface="Times New Roman" panose="02020603050405020304" pitchFamily="18" charset="0"/>
              </a:rPr>
              <a:t>TECHNOLOGY, WARANANAGAR</a:t>
            </a:r>
            <a:endParaRPr lang="en-IN" sz="1800" dirty="0">
              <a:effectLst/>
              <a:latin typeface="Times New Roman" panose="02020603050405020304" pitchFamily="18" charset="0"/>
              <a:ea typeface="Times New Roman" panose="02020603050405020304" pitchFamily="18" charset="0"/>
            </a:endParaRPr>
          </a:p>
          <a:p>
            <a:pPr marL="396875" marR="370205" algn="ctr">
              <a:spcAft>
                <a:spcPts val="0"/>
              </a:spcAft>
            </a:pPr>
            <a:r>
              <a:rPr lang="en-US" sz="1800" b="1" dirty="0">
                <a:effectLst/>
                <a:latin typeface="Times New Roman" panose="02020603050405020304" pitchFamily="18" charset="0"/>
                <a:ea typeface="Times New Roman" panose="02020603050405020304" pitchFamily="18" charset="0"/>
              </a:rPr>
              <a:t>DEPARTMENT</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 COMPUTER SCIENCE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&amp;</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ENGINEERING</a:t>
            </a:r>
            <a:endParaRPr lang="en-IN" sz="1800" dirty="0">
              <a:effectLst/>
              <a:latin typeface="Times New Roman" panose="02020603050405020304" pitchFamily="18" charset="0"/>
              <a:ea typeface="Times New Roman" panose="02020603050405020304" pitchFamily="18" charset="0"/>
            </a:endParaRPr>
          </a:p>
          <a:p>
            <a:pPr marL="396875" marR="370205" algn="ctr">
              <a:spcAft>
                <a:spcPts val="0"/>
              </a:spcAft>
            </a:pPr>
            <a:r>
              <a:rPr lang="en-US" sz="1800" b="1" dirty="0">
                <a:effectLst/>
                <a:latin typeface="Times New Roman" panose="02020603050405020304" pitchFamily="18" charset="0"/>
                <a:ea typeface="Times New Roman" panose="02020603050405020304" pitchFamily="18" charset="0"/>
              </a:rPr>
              <a:t>2021-2022</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5119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B7CE36-D468-4EE7-9A7B-8DF5ACFEE061}"/>
              </a:ext>
            </a:extLst>
          </p:cNvPr>
          <p:cNvSpPr>
            <a:spLocks noGrp="1"/>
          </p:cNvSpPr>
          <p:nvPr>
            <p:ph idx="1"/>
          </p:nvPr>
        </p:nvSpPr>
        <p:spPr>
          <a:xfrm>
            <a:off x="457200" y="655637"/>
            <a:ext cx="8229600" cy="4525963"/>
          </a:xfrm>
        </p:spPr>
        <p:txBody>
          <a:bodyPr/>
          <a:lstStyle/>
          <a:p>
            <a:r>
              <a:rPr lang="en-US" sz="2800" dirty="0"/>
              <a:t>Group No : 18 </a:t>
            </a:r>
          </a:p>
          <a:p>
            <a:pPr marL="109728" indent="0">
              <a:buNone/>
            </a:pPr>
            <a:endParaRPr lang="en-US" sz="2800" dirty="0"/>
          </a:p>
          <a:p>
            <a:r>
              <a:rPr lang="en-US" sz="2800" dirty="0"/>
              <a:t>Members :</a:t>
            </a:r>
          </a:p>
          <a:p>
            <a:pPr marL="109728" indent="0">
              <a:buNone/>
            </a:pPr>
            <a:endParaRPr lang="en-US" sz="2800" dirty="0"/>
          </a:p>
          <a:p>
            <a:endParaRPr lang="en-IN" dirty="0"/>
          </a:p>
        </p:txBody>
      </p:sp>
      <p:graphicFrame>
        <p:nvGraphicFramePr>
          <p:cNvPr id="4" name="Table 4">
            <a:extLst>
              <a:ext uri="{FF2B5EF4-FFF2-40B4-BE49-F238E27FC236}">
                <a16:creationId xmlns:a16="http://schemas.microsoft.com/office/drawing/2014/main" id="{35AC0F46-498B-469A-8761-20AAEEB2AB57}"/>
              </a:ext>
            </a:extLst>
          </p:cNvPr>
          <p:cNvGraphicFramePr>
            <a:graphicFrameLocks noGrp="1"/>
          </p:cNvGraphicFramePr>
          <p:nvPr>
            <p:extLst>
              <p:ext uri="{D42A27DB-BD31-4B8C-83A1-F6EECF244321}">
                <p14:modId xmlns:p14="http://schemas.microsoft.com/office/powerpoint/2010/main" val="1814546674"/>
              </p:ext>
            </p:extLst>
          </p:nvPr>
        </p:nvGraphicFramePr>
        <p:xfrm>
          <a:off x="1219200" y="2270760"/>
          <a:ext cx="7010400" cy="22199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177163324"/>
                    </a:ext>
                  </a:extLst>
                </a:gridCol>
                <a:gridCol w="1981200">
                  <a:extLst>
                    <a:ext uri="{9D8B030D-6E8A-4147-A177-3AD203B41FA5}">
                      <a16:colId xmlns:a16="http://schemas.microsoft.com/office/drawing/2014/main" val="2523469074"/>
                    </a:ext>
                  </a:extLst>
                </a:gridCol>
              </a:tblGrid>
              <a:tr h="370840">
                <a:tc>
                  <a:txBody>
                    <a:bodyPr/>
                    <a:lstStyle/>
                    <a:p>
                      <a:r>
                        <a:rPr lang="en-US" dirty="0"/>
                        <a:t>Name</a:t>
                      </a:r>
                      <a:endParaRPr lang="en-IN" dirty="0"/>
                    </a:p>
                  </a:txBody>
                  <a:tcPr/>
                </a:tc>
                <a:tc>
                  <a:txBody>
                    <a:bodyPr/>
                    <a:lstStyle/>
                    <a:p>
                      <a:r>
                        <a:rPr lang="en-US" dirty="0"/>
                        <a:t>Roll No.</a:t>
                      </a:r>
                      <a:endParaRPr lang="en-IN" dirty="0"/>
                    </a:p>
                  </a:txBody>
                  <a:tcPr/>
                </a:tc>
                <a:extLst>
                  <a:ext uri="{0D108BD9-81ED-4DB2-BD59-A6C34878D82A}">
                    <a16:rowId xmlns:a16="http://schemas.microsoft.com/office/drawing/2014/main" val="2138188307"/>
                  </a:ext>
                </a:extLst>
              </a:tr>
              <a:tr h="370840">
                <a:tc>
                  <a:txBody>
                    <a:bodyPr/>
                    <a:lstStyle/>
                    <a:p>
                      <a:r>
                        <a:rPr lang="en-US" sz="1800" dirty="0"/>
                        <a:t> Mr. Gaikwad Nilesh Chandrakant </a:t>
                      </a:r>
                      <a:endParaRPr lang="en-IN" dirty="0"/>
                    </a:p>
                  </a:txBody>
                  <a:tcPr/>
                </a:tc>
                <a:tc>
                  <a:txBody>
                    <a:bodyPr/>
                    <a:lstStyle/>
                    <a:p>
                      <a:r>
                        <a:rPr lang="en-US"/>
                        <a:t>37</a:t>
                      </a:r>
                      <a:endParaRPr lang="en-US" dirty="0"/>
                    </a:p>
                  </a:txBody>
                  <a:tcPr/>
                </a:tc>
                <a:extLst>
                  <a:ext uri="{0D108BD9-81ED-4DB2-BD59-A6C34878D82A}">
                    <a16:rowId xmlns:a16="http://schemas.microsoft.com/office/drawing/2014/main" val="21406871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Mr. </a:t>
                      </a:r>
                      <a:r>
                        <a:rPr lang="en-US" sz="1800" dirty="0" err="1"/>
                        <a:t>Ghule</a:t>
                      </a:r>
                      <a:r>
                        <a:rPr lang="en-US" sz="1800" dirty="0"/>
                        <a:t> Pranav Arjun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44</a:t>
                      </a:r>
                    </a:p>
                  </a:txBody>
                  <a:tcPr/>
                </a:tc>
                <a:extLst>
                  <a:ext uri="{0D108BD9-81ED-4DB2-BD59-A6C34878D82A}">
                    <a16:rowId xmlns:a16="http://schemas.microsoft.com/office/drawing/2014/main" val="699099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Mr. </a:t>
                      </a:r>
                      <a:r>
                        <a:rPr lang="en-US" sz="1800" dirty="0" err="1"/>
                        <a:t>Gurav</a:t>
                      </a:r>
                      <a:r>
                        <a:rPr lang="en-US" sz="1800" dirty="0"/>
                        <a:t> </a:t>
                      </a:r>
                      <a:r>
                        <a:rPr lang="en-US" sz="1800" dirty="0" err="1"/>
                        <a:t>Jayash</a:t>
                      </a:r>
                      <a:r>
                        <a:rPr lang="en-US" sz="1800" dirty="0"/>
                        <a:t> Uday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47</a:t>
                      </a:r>
                    </a:p>
                  </a:txBody>
                  <a:tcPr/>
                </a:tc>
                <a:extLst>
                  <a:ext uri="{0D108BD9-81ED-4DB2-BD59-A6C34878D82A}">
                    <a16:rowId xmlns:a16="http://schemas.microsoft.com/office/drawing/2014/main" val="1846018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Mr. </a:t>
                      </a:r>
                      <a:r>
                        <a:rPr lang="en-US" sz="1800" dirty="0" err="1"/>
                        <a:t>Parit</a:t>
                      </a:r>
                      <a:r>
                        <a:rPr lang="en-US" sz="1800" dirty="0"/>
                        <a:t> Swaroop Kiran</a:t>
                      </a:r>
                    </a:p>
                  </a:txBody>
                  <a:tcPr/>
                </a:tc>
                <a:tc>
                  <a:txBody>
                    <a:bodyPr/>
                    <a:lstStyle/>
                    <a:p>
                      <a:r>
                        <a:rPr lang="en-US" dirty="0"/>
                        <a:t>67</a:t>
                      </a:r>
                      <a:endParaRPr lang="en-IN" dirty="0"/>
                    </a:p>
                  </a:txBody>
                  <a:tcPr/>
                </a:tc>
                <a:extLst>
                  <a:ext uri="{0D108BD9-81ED-4DB2-BD59-A6C34878D82A}">
                    <a16:rowId xmlns:a16="http://schemas.microsoft.com/office/drawing/2014/main" val="1551208239"/>
                  </a:ext>
                </a:extLst>
              </a:tr>
              <a:tr h="360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Mr. Ganesh Ananda Khot</a:t>
                      </a:r>
                    </a:p>
                  </a:txBody>
                  <a:tcPr/>
                </a:tc>
                <a:tc>
                  <a:txBody>
                    <a:bodyPr/>
                    <a:lstStyle/>
                    <a:p>
                      <a:r>
                        <a:rPr lang="en-US" dirty="0"/>
                        <a:t>69</a:t>
                      </a:r>
                      <a:endParaRPr lang="en-IN" dirty="0"/>
                    </a:p>
                  </a:txBody>
                  <a:tcPr/>
                </a:tc>
                <a:extLst>
                  <a:ext uri="{0D108BD9-81ED-4DB2-BD59-A6C34878D82A}">
                    <a16:rowId xmlns:a16="http://schemas.microsoft.com/office/drawing/2014/main" val="612226286"/>
                  </a:ext>
                </a:extLst>
              </a:tr>
            </a:tbl>
          </a:graphicData>
        </a:graphic>
      </p:graphicFrame>
    </p:spTree>
    <p:extLst>
      <p:ext uri="{BB962C8B-B14F-4D97-AF65-F5344CB8AC3E}">
        <p14:creationId xmlns:p14="http://schemas.microsoft.com/office/powerpoint/2010/main" val="326226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0" y="-457200"/>
            <a:ext cx="7772400" cy="1829761"/>
          </a:xfrm>
        </p:spPr>
        <p:txBody>
          <a:bodyPr>
            <a:normAutofit/>
          </a:bodyPr>
          <a:lstStyle/>
          <a:p>
            <a:r>
              <a:rPr lang="en-US" sz="3200" dirty="0">
                <a:latin typeface="Bahnschrift Condensed" panose="020B0502040204020203" pitchFamily="34" charset="0"/>
              </a:rPr>
              <a:t>Content :</a:t>
            </a:r>
          </a:p>
        </p:txBody>
      </p:sp>
      <p:sp>
        <p:nvSpPr>
          <p:cNvPr id="3" name="Subtitle 2"/>
          <p:cNvSpPr>
            <a:spLocks noGrp="1"/>
          </p:cNvSpPr>
          <p:nvPr>
            <p:ph type="subTitle" idx="1"/>
          </p:nvPr>
        </p:nvSpPr>
        <p:spPr/>
        <p:txBody>
          <a:bodyPr/>
          <a:lstStyle/>
          <a:p>
            <a:r>
              <a:rPr lang="en-US" dirty="0"/>
              <a:t> </a:t>
            </a:r>
          </a:p>
        </p:txBody>
      </p:sp>
      <p:sp>
        <p:nvSpPr>
          <p:cNvPr id="4" name="Rectangle 3"/>
          <p:cNvSpPr/>
          <p:nvPr/>
        </p:nvSpPr>
        <p:spPr>
          <a:xfrm>
            <a:off x="2514600" y="1762017"/>
            <a:ext cx="4953000" cy="4688591"/>
          </a:xfrm>
          <a:prstGeom prst="rect">
            <a:avLst/>
          </a:prstGeom>
        </p:spPr>
        <p:txBody>
          <a:bodyPr wrap="square">
            <a:spAutoFit/>
          </a:bodyPr>
          <a:lstStyle/>
          <a:p>
            <a:pPr marL="342900" indent="-342900" algn="just">
              <a:lnSpc>
                <a:spcPct val="107000"/>
              </a:lnSpc>
              <a:spcAft>
                <a:spcPts val="800"/>
              </a:spcAft>
              <a:buFont typeface="Arial" panose="020B0604020202020204" pitchFamily="34" charset="0"/>
              <a:buChar char="•"/>
            </a:pPr>
            <a:r>
              <a:rPr lang="en-IN" sz="2000" b="1" i="1" u="sng" dirty="0">
                <a:solidFill>
                  <a:srgbClr val="111111"/>
                </a:solidFill>
                <a:latin typeface="Segoe UI"/>
                <a:ea typeface="Calibri"/>
                <a:cs typeface="Times New Roman"/>
              </a:rPr>
              <a:t>RELEVANT OBJECTIVES</a:t>
            </a:r>
          </a:p>
          <a:p>
            <a:pPr marL="342900" indent="-342900" algn="just">
              <a:lnSpc>
                <a:spcPct val="107000"/>
              </a:lnSpc>
              <a:spcAft>
                <a:spcPts val="800"/>
              </a:spcAft>
              <a:buFont typeface="Arial" panose="020B0604020202020204" pitchFamily="34" charset="0"/>
              <a:buChar char="•"/>
            </a:pPr>
            <a:r>
              <a:rPr lang="en-IN" sz="2000" b="1" i="1" u="sng" dirty="0">
                <a:solidFill>
                  <a:srgbClr val="111111"/>
                </a:solidFill>
                <a:latin typeface="Segoe UI"/>
                <a:ea typeface="Calibri"/>
                <a:cs typeface="Times New Roman"/>
              </a:rPr>
              <a:t>PROBLEM STATEMENT</a:t>
            </a:r>
            <a:endParaRPr lang="en-US" sz="2000" dirty="0">
              <a:latin typeface="Calibri"/>
              <a:ea typeface="Calibri"/>
              <a:cs typeface="Times New Roman"/>
            </a:endParaRPr>
          </a:p>
          <a:p>
            <a:pPr marL="342900" indent="-342900">
              <a:lnSpc>
                <a:spcPct val="107000"/>
              </a:lnSpc>
              <a:spcAft>
                <a:spcPts val="800"/>
              </a:spcAft>
              <a:buFont typeface="Arial" panose="020B0604020202020204" pitchFamily="34" charset="0"/>
              <a:buChar char="•"/>
            </a:pPr>
            <a:r>
              <a:rPr lang="en-IN" sz="2000" b="1" i="1" u="sng" dirty="0">
                <a:latin typeface="Segoe UI" pitchFamily="34" charset="0"/>
                <a:ea typeface="Calibri"/>
                <a:cs typeface="Segoe UI" pitchFamily="34" charset="0"/>
              </a:rPr>
              <a:t>REQUIREMENT ANALYSIS</a:t>
            </a:r>
            <a:endParaRPr lang="en-US" sz="2000" dirty="0">
              <a:latin typeface="Segoe UI" pitchFamily="34" charset="0"/>
              <a:ea typeface="Calibri"/>
              <a:cs typeface="Segoe UI" pitchFamily="34" charset="0"/>
            </a:endParaRPr>
          </a:p>
          <a:p>
            <a:pPr marL="342900" indent="-342900">
              <a:lnSpc>
                <a:spcPct val="107000"/>
              </a:lnSpc>
              <a:spcAft>
                <a:spcPts val="800"/>
              </a:spcAft>
              <a:buFont typeface="Arial" panose="020B0604020202020204" pitchFamily="34" charset="0"/>
              <a:buChar char="•"/>
            </a:pPr>
            <a:r>
              <a:rPr lang="en-IN" sz="2000" b="1" i="1" u="sng" dirty="0">
                <a:latin typeface="Segoe UI" pitchFamily="34" charset="0"/>
                <a:ea typeface="Calibri"/>
                <a:cs typeface="Segoe UI" pitchFamily="34" charset="0"/>
              </a:rPr>
              <a:t>METHODOLOGY TO SOLVE THE PROBLEM</a:t>
            </a:r>
            <a:endParaRPr lang="en-US" sz="2000" dirty="0">
              <a:latin typeface="Segoe UI" pitchFamily="34" charset="0"/>
              <a:ea typeface="Calibri"/>
              <a:cs typeface="Segoe UI" pitchFamily="34" charset="0"/>
            </a:endParaRPr>
          </a:p>
          <a:p>
            <a:pPr marL="342900" indent="-342900">
              <a:lnSpc>
                <a:spcPct val="107000"/>
              </a:lnSpc>
              <a:spcAft>
                <a:spcPts val="800"/>
              </a:spcAft>
              <a:buFont typeface="Arial" panose="020B0604020202020204" pitchFamily="34" charset="0"/>
              <a:buChar char="•"/>
            </a:pPr>
            <a:r>
              <a:rPr lang="en-IN" sz="2000" b="1" i="1" u="sng" dirty="0">
                <a:latin typeface="Segoe UI" pitchFamily="34" charset="0"/>
                <a:ea typeface="Calibri"/>
                <a:cs typeface="Segoe UI" pitchFamily="34" charset="0"/>
              </a:rPr>
              <a:t>LAYOUT OF SYSTEM ARCHITECTURE</a:t>
            </a:r>
          </a:p>
          <a:p>
            <a:pPr marL="342900" indent="-342900">
              <a:lnSpc>
                <a:spcPct val="107000"/>
              </a:lnSpc>
              <a:spcAft>
                <a:spcPts val="800"/>
              </a:spcAft>
              <a:buFont typeface="Arial" panose="020B0604020202020204" pitchFamily="34" charset="0"/>
              <a:buChar char="•"/>
            </a:pPr>
            <a:r>
              <a:rPr lang="en-IN" sz="2000" b="1" i="1" u="sng" dirty="0">
                <a:latin typeface="Segoe UI" pitchFamily="34" charset="0"/>
                <a:ea typeface="Calibri"/>
                <a:cs typeface="Segoe UI" pitchFamily="34" charset="0"/>
              </a:rPr>
              <a:t>REFERENCES</a:t>
            </a:r>
            <a:endParaRPr lang="en-US" sz="2000" dirty="0">
              <a:latin typeface="Segoe UI" pitchFamily="34" charset="0"/>
              <a:ea typeface="Calibri"/>
              <a:cs typeface="Segoe UI" pitchFamily="34" charset="0"/>
            </a:endParaRPr>
          </a:p>
          <a:p>
            <a:endParaRPr lang="en-US" b="1" i="1" u="sng" dirty="0">
              <a:latin typeface="Segoe UI" pitchFamily="34" charset="0"/>
              <a:ea typeface="Calibri"/>
              <a:cs typeface="Segoe UI" pitchFamily="34" charset="0"/>
            </a:endParaRPr>
          </a:p>
          <a:p>
            <a:pPr>
              <a:lnSpc>
                <a:spcPct val="107000"/>
              </a:lnSpc>
              <a:spcAft>
                <a:spcPts val="800"/>
              </a:spcAft>
            </a:pPr>
            <a:endParaRPr lang="en-US" sz="1100" dirty="0"/>
          </a:p>
          <a:p>
            <a:pPr>
              <a:lnSpc>
                <a:spcPct val="107000"/>
              </a:lnSpc>
              <a:spcAft>
                <a:spcPts val="800"/>
              </a:spcAft>
            </a:pPr>
            <a:endParaRPr lang="en-US" sz="1100" dirty="0">
              <a:latin typeface="Calibri"/>
              <a:ea typeface="Calibri"/>
              <a:cs typeface="Times New Roman"/>
            </a:endParaRPr>
          </a:p>
          <a:p>
            <a:endParaRPr lang="en-US" dirty="0"/>
          </a:p>
          <a:p>
            <a:endParaRPr lang="en-US" dirty="0"/>
          </a:p>
          <a:p>
            <a:r>
              <a:rPr lang="en-US" dirty="0"/>
              <a:t>  </a:t>
            </a:r>
          </a:p>
        </p:txBody>
      </p:sp>
    </p:spTree>
    <p:extLst>
      <p:ext uri="{BB962C8B-B14F-4D97-AF65-F5344CB8AC3E}">
        <p14:creationId xmlns:p14="http://schemas.microsoft.com/office/powerpoint/2010/main" val="201487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6237"/>
            <a:ext cx="8229600" cy="4525963"/>
          </a:xfrm>
        </p:spPr>
        <p:txBody>
          <a:bodyPr>
            <a:norm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Designing a system for hand gesture recognition is one of the goal of achieving the objectives of this project. </a:t>
            </a: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task of recognizing hand gestures is one of the main and important issues in computer vision. With the latest advances in information and media technology, human computer interaction (HCI) systems that involve hand processing tasks such as hand detection and hand gesture recognition.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2" name="Title 1"/>
          <p:cNvSpPr>
            <a:spLocks noGrp="1"/>
          </p:cNvSpPr>
          <p:nvPr>
            <p:ph type="title"/>
          </p:nvPr>
        </p:nvSpPr>
        <p:spPr>
          <a:xfrm>
            <a:off x="457200" y="0"/>
            <a:ext cx="8229600" cy="1143000"/>
          </a:xfrm>
        </p:spPr>
        <p:txBody>
          <a:bodyPr>
            <a:normAutofit fontScale="90000"/>
          </a:bodyPr>
          <a:lstStyle/>
          <a:p>
            <a:br>
              <a:rPr lang="en-IN" b="1" i="1" u="sng" dirty="0"/>
            </a:br>
            <a:r>
              <a:rPr lang="en-IN" sz="3600" b="1" i="1" u="sng" dirty="0">
                <a:latin typeface="Bahnschrift SemiCondensed" panose="020B0502040204020203" pitchFamily="34" charset="0"/>
              </a:rPr>
              <a:t>RELEVANT OBJECTIVES: </a:t>
            </a:r>
            <a:endParaRPr lang="en-US" sz="3600" dirty="0">
              <a:latin typeface="Bahnschrift SemiCondensed" panose="020B0502040204020203" pitchFamily="34" charset="0"/>
            </a:endParaRPr>
          </a:p>
        </p:txBody>
      </p:sp>
    </p:spTree>
    <p:extLst>
      <p:ext uri="{BB962C8B-B14F-4D97-AF65-F5344CB8AC3E}">
        <p14:creationId xmlns:p14="http://schemas.microsoft.com/office/powerpoint/2010/main" val="157743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“Hand Gesture Recognition Using Camera ” is based on concept of Image processing. </a:t>
            </a: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This project is focus on reduce cost and improve robustness of the proposed system using simple web camera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2" name="Title 1"/>
          <p:cNvSpPr>
            <a:spLocks noGrp="1"/>
          </p:cNvSpPr>
          <p:nvPr>
            <p:ph type="title"/>
          </p:nvPr>
        </p:nvSpPr>
        <p:spPr>
          <a:xfrm>
            <a:off x="457200" y="533400"/>
            <a:ext cx="8229600" cy="1143000"/>
          </a:xfrm>
        </p:spPr>
        <p:txBody>
          <a:bodyPr>
            <a:normAutofit/>
          </a:bodyPr>
          <a:lstStyle/>
          <a:p>
            <a:r>
              <a:rPr lang="en-IN" sz="3200" b="1" i="1" u="sng" dirty="0">
                <a:latin typeface="Bahnschrift SemiBold Condensed" panose="020B0502040204020203" pitchFamily="34" charset="0"/>
              </a:rPr>
              <a:t>Problem statement</a:t>
            </a:r>
            <a:br>
              <a:rPr lang="en-US" sz="3200" dirty="0">
                <a:latin typeface="Bahnschrift SemiBold Condensed" panose="020B0502040204020203" pitchFamily="34" charset="0"/>
              </a:rPr>
            </a:br>
            <a:endParaRPr lang="en-US" sz="3200" dirty="0">
              <a:latin typeface="Bahnschrift SemiBold Condensed" panose="020B0502040204020203" pitchFamily="34" charset="0"/>
            </a:endParaRPr>
          </a:p>
        </p:txBody>
      </p:sp>
    </p:spTree>
    <p:extLst>
      <p:ext uri="{BB962C8B-B14F-4D97-AF65-F5344CB8AC3E}">
        <p14:creationId xmlns:p14="http://schemas.microsoft.com/office/powerpoint/2010/main" val="63495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a:t> a) Software Requirement</a:t>
            </a:r>
            <a:endParaRPr lang="en-US" dirty="0"/>
          </a:p>
          <a:p>
            <a:pPr marL="457200" indent="-457200"/>
            <a:r>
              <a:rPr lang="en-IN" dirty="0"/>
              <a:t>Python Compiler </a:t>
            </a:r>
            <a:endParaRPr lang="en-US" dirty="0"/>
          </a:p>
          <a:p>
            <a:pPr marL="457200" indent="-457200"/>
            <a:r>
              <a:rPr lang="en-IN" dirty="0"/>
              <a:t>Python Libraries like mediapipe,OpeanCV.</a:t>
            </a:r>
          </a:p>
          <a:p>
            <a:pPr marL="0" indent="0">
              <a:buNone/>
            </a:pPr>
            <a:endParaRPr lang="en-IN" dirty="0"/>
          </a:p>
          <a:p>
            <a:pPr marL="0" indent="0">
              <a:buNone/>
            </a:pPr>
            <a:r>
              <a:rPr lang="en-IN" dirty="0"/>
              <a:t>	 </a:t>
            </a:r>
            <a:endParaRPr lang="en-US" dirty="0"/>
          </a:p>
          <a:p>
            <a:pPr marL="0" indent="0">
              <a:buNone/>
            </a:pPr>
            <a:r>
              <a:rPr lang="en-IN" b="1" dirty="0"/>
              <a:t>  b) Hardware Requirement</a:t>
            </a:r>
            <a:endParaRPr lang="en-US" dirty="0"/>
          </a:p>
          <a:p>
            <a:pPr marL="457200" indent="-457200"/>
            <a:r>
              <a:rPr lang="en-IN" dirty="0"/>
              <a:t> Laptop or PC with Webcam </a:t>
            </a:r>
            <a:endParaRPr lang="en-US" dirty="0"/>
          </a:p>
          <a:p>
            <a:endParaRPr lang="en-US" dirty="0"/>
          </a:p>
        </p:txBody>
      </p:sp>
      <p:sp>
        <p:nvSpPr>
          <p:cNvPr id="2" name="Title 1"/>
          <p:cNvSpPr>
            <a:spLocks noGrp="1"/>
          </p:cNvSpPr>
          <p:nvPr>
            <p:ph type="title"/>
          </p:nvPr>
        </p:nvSpPr>
        <p:spPr/>
        <p:txBody>
          <a:bodyPr>
            <a:noAutofit/>
          </a:bodyPr>
          <a:lstStyle/>
          <a:p>
            <a:r>
              <a:rPr lang="en-IN" sz="3200" b="1" i="1" u="sng" dirty="0">
                <a:latin typeface="Bahnschrift SemiBold Condensed" panose="020B0502040204020203" pitchFamily="34" charset="0"/>
              </a:rPr>
              <a:t>Requirement Analysis</a:t>
            </a:r>
            <a:br>
              <a:rPr lang="en-US" sz="3200" dirty="0">
                <a:latin typeface="Bahnschrift SemiBold Condensed" panose="020B0502040204020203" pitchFamily="34" charset="0"/>
              </a:rPr>
            </a:br>
            <a:endParaRPr lang="en-US" sz="3200" dirty="0">
              <a:latin typeface="Bahnschrift SemiBold Condensed" panose="020B0502040204020203" pitchFamily="34" charset="0"/>
            </a:endParaRPr>
          </a:p>
        </p:txBody>
      </p:sp>
    </p:spTree>
    <p:extLst>
      <p:ext uri="{BB962C8B-B14F-4D97-AF65-F5344CB8AC3E}">
        <p14:creationId xmlns:p14="http://schemas.microsoft.com/office/powerpoint/2010/main" val="287015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403022-F668-44D3-BD1E-85B09F25B286}"/>
              </a:ext>
            </a:extLst>
          </p:cNvPr>
          <p:cNvSpPr txBox="1"/>
          <p:nvPr/>
        </p:nvSpPr>
        <p:spPr>
          <a:xfrm>
            <a:off x="533400" y="533400"/>
            <a:ext cx="7848600" cy="6001643"/>
          </a:xfrm>
          <a:prstGeom prst="rect">
            <a:avLst/>
          </a:prstGeom>
          <a:noFill/>
        </p:spPr>
        <p:txBody>
          <a:bodyPr wrap="square" rtlCol="0">
            <a:spAutoFit/>
          </a:bodyPr>
          <a:lstStyle/>
          <a:p>
            <a:r>
              <a:rPr lang="en-IN" sz="1600" dirty="0"/>
              <a:t>Some Important Libraries :</a:t>
            </a:r>
          </a:p>
          <a:p>
            <a:endParaRPr lang="en-IN" sz="1600" dirty="0"/>
          </a:p>
          <a:p>
            <a:r>
              <a:rPr lang="en-IN" sz="1600" dirty="0"/>
              <a:t>1.OpenCV :</a:t>
            </a:r>
          </a:p>
          <a:p>
            <a:r>
              <a:rPr lang="en-US" sz="1600" i="0" dirty="0">
                <a:effectLst/>
                <a:latin typeface="arial" panose="020B0604020202020204" pitchFamily="34" charset="0"/>
              </a:rPr>
              <a:t>OpenCV is a great tool for image processing and performing computer vision tasks. It is an open-source library that can be used to perform tasks like face detection, objection tracking, landmark detection, and much more. It supports multiple languages including python, java C++</a:t>
            </a:r>
          </a:p>
          <a:p>
            <a:endParaRPr lang="en-US" sz="1600" dirty="0">
              <a:latin typeface="arial" panose="020B0604020202020204" pitchFamily="34" charset="0"/>
            </a:endParaRPr>
          </a:p>
          <a:p>
            <a:r>
              <a:rPr lang="en-US" sz="1600" dirty="0">
                <a:latin typeface="arial" panose="020B0604020202020204" pitchFamily="34" charset="0"/>
              </a:rPr>
              <a:t>2.Mediapipe:</a:t>
            </a:r>
          </a:p>
          <a:p>
            <a:r>
              <a:rPr lang="en-US" sz="1600" b="0" i="0" dirty="0" err="1">
                <a:effectLst/>
                <a:latin typeface="arial" panose="020B0604020202020204" pitchFamily="34" charset="0"/>
              </a:rPr>
              <a:t>Mediapipe</a:t>
            </a:r>
            <a:r>
              <a:rPr lang="en-US" sz="1600" b="0" i="0" dirty="0">
                <a:effectLst/>
                <a:latin typeface="arial" panose="020B0604020202020204" pitchFamily="34" charset="0"/>
              </a:rPr>
              <a:t> is </a:t>
            </a:r>
            <a:r>
              <a:rPr lang="en-US" sz="1600" b="1" i="0" dirty="0">
                <a:effectLst/>
                <a:latin typeface="arial" panose="020B0604020202020204" pitchFamily="34" charset="0"/>
              </a:rPr>
              <a:t>a cross-platform library developed by Google that provides amazing ready-to-use ML solutions for computer vision tasks</a:t>
            </a:r>
            <a:r>
              <a:rPr lang="en-US" sz="1600" b="0" i="0" dirty="0">
                <a:effectLst/>
                <a:latin typeface="arial" panose="020B0604020202020204" pitchFamily="34" charset="0"/>
              </a:rPr>
              <a:t>. OpenCV library in python is a computer vision library that is widely used for image analysis, image processing, detection, recognition, etc.</a:t>
            </a:r>
          </a:p>
          <a:p>
            <a:endParaRPr lang="en-US" sz="1600" dirty="0">
              <a:latin typeface="arial" panose="020B0604020202020204" pitchFamily="34" charset="0"/>
            </a:endParaRPr>
          </a:p>
          <a:p>
            <a:r>
              <a:rPr lang="en-US" sz="1600" dirty="0">
                <a:latin typeface="arial" panose="020B0604020202020204" pitchFamily="34" charset="0"/>
              </a:rPr>
              <a:t>3.Autopy:</a:t>
            </a:r>
          </a:p>
          <a:p>
            <a:r>
              <a:rPr lang="en-US" sz="1600" b="0" i="0" dirty="0" err="1">
                <a:effectLst/>
                <a:latin typeface="arial" panose="020B0604020202020204" pitchFamily="34" charset="0"/>
              </a:rPr>
              <a:t>AutoPy</a:t>
            </a:r>
            <a:r>
              <a:rPr lang="en-US" sz="1600" b="0" i="0" dirty="0">
                <a:effectLst/>
                <a:latin typeface="arial" panose="020B0604020202020204" pitchFamily="34" charset="0"/>
              </a:rPr>
              <a:t> is </a:t>
            </a:r>
            <a:r>
              <a:rPr lang="en-US" sz="1600" b="1" i="0" dirty="0">
                <a:effectLst/>
                <a:latin typeface="arial" panose="020B0604020202020204" pitchFamily="34" charset="0"/>
              </a:rPr>
              <a:t>a simple, cross-platform GUI automation library for Python</a:t>
            </a:r>
            <a:r>
              <a:rPr lang="en-US" sz="1600" b="0" i="0" dirty="0">
                <a:effectLst/>
                <a:latin typeface="arial" panose="020B0604020202020204" pitchFamily="34" charset="0"/>
              </a:rPr>
              <a:t>. It includes functions for controlling the keyboard and mouse, finding colors and bitmaps on-screen, and displaying alerts.</a:t>
            </a:r>
          </a:p>
          <a:p>
            <a:endParaRPr lang="en-US" sz="1600" dirty="0">
              <a:latin typeface="arial" panose="020B0604020202020204" pitchFamily="34" charset="0"/>
            </a:endParaRPr>
          </a:p>
          <a:p>
            <a:r>
              <a:rPr lang="en-US" sz="1600" b="1" dirty="0">
                <a:effectLst/>
                <a:latin typeface="Times New Roman" panose="02020603050405020304" pitchFamily="18" charset="0"/>
                <a:ea typeface="Times New Roman" panose="02020603050405020304" pitchFamily="18" charset="0"/>
              </a:rPr>
              <a:t>4.PyautoGui:</a:t>
            </a: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This python library is used for controlling the movement of Mouse and Keyboard . We Can control movements using set of code.</a:t>
            </a:r>
            <a:endParaRPr lang="en-IN" sz="1600" dirty="0">
              <a:effectLst/>
              <a:latin typeface="Times New Roman" panose="02020603050405020304" pitchFamily="18" charset="0"/>
              <a:ea typeface="Times New Roman" panose="02020603050405020304" pitchFamily="18" charset="0"/>
            </a:endParaRPr>
          </a:p>
          <a:p>
            <a:endParaRPr lang="en-US" sz="1600" dirty="0">
              <a:latin typeface="arial" panose="020B0604020202020204" pitchFamily="34" charset="0"/>
            </a:endParaRPr>
          </a:p>
          <a:p>
            <a:endParaRPr lang="en-IN" sz="1600" dirty="0"/>
          </a:p>
        </p:txBody>
      </p:sp>
    </p:spTree>
    <p:extLst>
      <p:ext uri="{BB962C8B-B14F-4D97-AF65-F5344CB8AC3E}">
        <p14:creationId xmlns:p14="http://schemas.microsoft.com/office/powerpoint/2010/main" val="58201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1143000"/>
          </a:xfrm>
        </p:spPr>
        <p:txBody>
          <a:bodyPr>
            <a:normAutofit/>
          </a:bodyPr>
          <a:lstStyle/>
          <a:p>
            <a:r>
              <a:rPr lang="en-IN" sz="3200" b="1" i="1" u="sng" dirty="0">
                <a:latin typeface="Bahnschrift SemiBold Condensed" panose="020B0502040204020203" pitchFamily="34" charset="0"/>
              </a:rPr>
              <a:t>Methodology to Solve the Problem</a:t>
            </a:r>
            <a:endParaRPr lang="en-US" sz="3200" u="sng" dirty="0">
              <a:latin typeface="Bahnschrift SemiBold Condensed" panose="020B0502040204020203" pitchFamily="34" charset="0"/>
            </a:endParaRPr>
          </a:p>
        </p:txBody>
      </p:sp>
      <p:sp>
        <p:nvSpPr>
          <p:cNvPr id="5" name="Content Placeholder 1">
            <a:extLst>
              <a:ext uri="{FF2B5EF4-FFF2-40B4-BE49-F238E27FC236}">
                <a16:creationId xmlns:a16="http://schemas.microsoft.com/office/drawing/2014/main" id="{B83833B9-5078-4146-A138-4E60CC37720E}"/>
              </a:ext>
            </a:extLst>
          </p:cNvPr>
          <p:cNvSpPr>
            <a:spLocks noGrp="1"/>
          </p:cNvSpPr>
          <p:nvPr>
            <p:ph idx="1"/>
          </p:nvPr>
        </p:nvSpPr>
        <p:spPr>
          <a:xfrm>
            <a:off x="79695" y="1066800"/>
            <a:ext cx="8458200" cy="5105400"/>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Camera :</a:t>
            </a:r>
            <a:r>
              <a:rPr lang="en-US" sz="2800" b="0" i="1" dirty="0">
                <a:solidFill>
                  <a:srgbClr val="0D0D0D"/>
                </a:solidFill>
                <a:effectLst/>
                <a:latin typeface="Times New Roman" panose="02020603050405020304" pitchFamily="18" charset="0"/>
                <a:cs typeface="Times New Roman" panose="02020603050405020304" pitchFamily="18" charset="0"/>
              </a:rPr>
              <a:t>Capturing the Video and Processing. </a:t>
            </a:r>
            <a:r>
              <a:rPr lang="en-US" sz="2800" b="0" i="0" u="none" strike="noStrike" dirty="0">
                <a:solidFill>
                  <a:srgbClr val="0D0D0D"/>
                </a:solidFill>
                <a:effectLst/>
                <a:latin typeface="Times New Roman" panose="02020603050405020304" pitchFamily="18" charset="0"/>
                <a:cs typeface="Times New Roman" panose="02020603050405020304" pitchFamily="18" charset="0"/>
              </a:rPr>
              <a:t>The AI virtual mouse system uses the webcam where each frame is captured till the termination of the program. The video frames are processed from BGR to RGB </a:t>
            </a:r>
            <a:r>
              <a:rPr lang="en-US" sz="2800" b="0" i="0" u="none" strike="noStrike" dirty="0" err="1">
                <a:solidFill>
                  <a:srgbClr val="0D0D0D"/>
                </a:solidFill>
                <a:effectLst/>
                <a:latin typeface="Times New Roman" panose="02020603050405020304" pitchFamily="18" charset="0"/>
                <a:cs typeface="Times New Roman" panose="02020603050405020304" pitchFamily="18" charset="0"/>
              </a:rPr>
              <a:t>colour</a:t>
            </a:r>
            <a:r>
              <a:rPr lang="en-US" sz="2800" b="0" i="0" u="none" strike="noStrike" dirty="0">
                <a:solidFill>
                  <a:srgbClr val="0D0D0D"/>
                </a:solidFill>
                <a:effectLst/>
                <a:latin typeface="Times New Roman" panose="02020603050405020304" pitchFamily="18" charset="0"/>
                <a:cs typeface="Times New Roman" panose="02020603050405020304" pitchFamily="18" charset="0"/>
              </a:rPr>
              <a:t> space to find the hand movement</a:t>
            </a:r>
          </a:p>
          <a:p>
            <a:endParaRPr lang="en-US" sz="2800" b="0" i="0" u="none" strike="noStrike" dirty="0">
              <a:solidFill>
                <a:srgbClr val="0D0D0D"/>
              </a:solidFill>
              <a:effectLst/>
              <a:latin typeface="Times New Roman" panose="02020603050405020304" pitchFamily="18" charset="0"/>
              <a:cs typeface="Times New Roman" panose="02020603050405020304" pitchFamily="18" charset="0"/>
            </a:endParaRPr>
          </a:p>
          <a:p>
            <a:pPr algn="l"/>
            <a:r>
              <a:rPr lang="en-IN" sz="2000" b="0" i="0" dirty="0">
                <a:solidFill>
                  <a:srgbClr val="0D0D0D"/>
                </a:solidFill>
                <a:effectLst/>
                <a:latin typeface="EB Garamond" panose="00000500000000000000" pitchFamily="2" charset="0"/>
              </a:rPr>
              <a:t> </a:t>
            </a:r>
            <a:r>
              <a:rPr lang="en-US" sz="2800" b="1" i="1" dirty="0">
                <a:solidFill>
                  <a:srgbClr val="0D0D0D"/>
                </a:solidFill>
                <a:effectLst/>
                <a:latin typeface="Times New Roman" panose="02020603050405020304" pitchFamily="18" charset="0"/>
                <a:cs typeface="Times New Roman" panose="02020603050405020304" pitchFamily="18" charset="0"/>
              </a:rPr>
              <a:t>Rectangular Region for Moving through the Window.</a:t>
            </a:r>
            <a:r>
              <a:rPr lang="en-US" sz="2800" b="0" i="1"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The AI virtual mouse system makes</a:t>
            </a:r>
            <a:r>
              <a:rPr lang="en-US" sz="2800" b="0" i="1"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use of the transformational algorithm, and it converts the coordinates</a:t>
            </a:r>
            <a:r>
              <a:rPr lang="en-US" sz="2800" b="0" i="1"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of fingertip from the webcam screen to the</a:t>
            </a:r>
            <a:r>
              <a:rPr lang="en-US" sz="2800" b="0" i="1" dirty="0">
                <a:solidFill>
                  <a:srgbClr val="0D0D0D"/>
                </a:solidFill>
                <a:effectLst/>
                <a:latin typeface="Times New Roman" panose="02020603050405020304" pitchFamily="18" charset="0"/>
                <a:cs typeface="Times New Roman" panose="02020603050405020304" pitchFamily="18" charset="0"/>
              </a:rPr>
              <a:t> </a:t>
            </a:r>
            <a:r>
              <a:rPr lang="en-US" sz="2800" b="0" i="0" u="none" strike="noStrike" dirty="0">
                <a:solidFill>
                  <a:srgbClr val="0D0D0D"/>
                </a:solidFill>
                <a:effectLst/>
                <a:latin typeface="Times New Roman" panose="02020603050405020304" pitchFamily="18" charset="0"/>
                <a:cs typeface="Times New Roman" panose="02020603050405020304" pitchFamily="18" charset="0"/>
              </a:rPr>
              <a:t>computer window full screen for controlling the mouse. When the hands are detected and when we find which finger is up for performing the specific mouse function, a rectangular box is drawn with respect to the computer window in the webcam region where we move throughout the window using the mouse cursor.</a:t>
            </a: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1" i="1" dirty="0">
                <a:solidFill>
                  <a:srgbClr val="0D0D0D"/>
                </a:solidFill>
                <a:effectLst/>
                <a:latin typeface="Times New Roman" panose="02020603050405020304" pitchFamily="18" charset="0"/>
                <a:cs typeface="Times New Roman" panose="02020603050405020304" pitchFamily="18" charset="0"/>
              </a:rPr>
              <a:t>Detecting Which Finger Is Up and Performing the Particular Mouse Function</a:t>
            </a:r>
            <a:r>
              <a:rPr lang="en-US" sz="2800" b="0" i="1"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In this stage, we are detecting which</a:t>
            </a:r>
            <a:r>
              <a:rPr lang="en-US" sz="2800" b="0" i="1" dirty="0">
                <a:solidFill>
                  <a:srgbClr val="0D0D0D"/>
                </a:solidFill>
                <a:effectLst/>
                <a:latin typeface="Times New Roman" panose="02020603050405020304" pitchFamily="18" charset="0"/>
                <a:cs typeface="Times New Roman" panose="02020603050405020304" pitchFamily="18" charset="0"/>
              </a:rPr>
              <a:t> </a:t>
            </a:r>
            <a:r>
              <a:rPr lang="en-US" sz="2800" b="0" i="0" u="none" strike="noStrike" dirty="0">
                <a:solidFill>
                  <a:srgbClr val="0D0D0D"/>
                </a:solidFill>
                <a:effectLst/>
                <a:latin typeface="Times New Roman" panose="02020603050405020304" pitchFamily="18" charset="0"/>
                <a:cs typeface="Times New Roman" panose="02020603050405020304" pitchFamily="18" charset="0"/>
              </a:rPr>
              <a:t>finger is up using the tip Id of the respective finger that we found using the </a:t>
            </a:r>
            <a:r>
              <a:rPr lang="en-US" sz="2800" b="0" i="0" u="none" strike="noStrike" dirty="0" err="1">
                <a:solidFill>
                  <a:srgbClr val="0D0D0D"/>
                </a:solidFill>
                <a:effectLst/>
                <a:latin typeface="Times New Roman" panose="02020603050405020304" pitchFamily="18" charset="0"/>
                <a:cs typeface="Times New Roman" panose="02020603050405020304" pitchFamily="18" charset="0"/>
              </a:rPr>
              <a:t>MediaPipe</a:t>
            </a:r>
            <a:r>
              <a:rPr lang="en-US" sz="2800" b="0" i="0" u="none" strike="noStrike" dirty="0">
                <a:solidFill>
                  <a:srgbClr val="0D0D0D"/>
                </a:solidFill>
                <a:effectLst/>
                <a:latin typeface="Times New Roman" panose="02020603050405020304" pitchFamily="18" charset="0"/>
                <a:cs typeface="Times New Roman" panose="02020603050405020304" pitchFamily="18" charset="0"/>
              </a:rPr>
              <a:t> and the respective co-ordinates of the fingers that are up , and according to that, the particular mouse function is performed.</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109728" indent="0" algn="l">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4946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276</TotalTime>
  <Words>876</Words>
  <Application>Microsoft Office PowerPoint</Application>
  <PresentationFormat>On-screen Show (4:3)</PresentationFormat>
  <Paragraphs>96</Paragraphs>
  <Slides>17</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17</vt:i4>
      </vt:variant>
    </vt:vector>
  </HeadingPairs>
  <TitlesOfParts>
    <vt:vector size="33" baseType="lpstr">
      <vt:lpstr>arial</vt:lpstr>
      <vt:lpstr>arial</vt:lpstr>
      <vt:lpstr>Bahnschrift Condensed</vt:lpstr>
      <vt:lpstr>Bahnschrift SemiBold Condensed</vt:lpstr>
      <vt:lpstr>Bahnschrift SemiCondensed</vt:lpstr>
      <vt:lpstr>Broadway</vt:lpstr>
      <vt:lpstr>Calibri</vt:lpstr>
      <vt:lpstr>EB Garamond</vt:lpstr>
      <vt:lpstr>Libre Franklin</vt:lpstr>
      <vt:lpstr>Lucida Sans Unicode</vt:lpstr>
      <vt:lpstr>Segoe UI</vt:lpstr>
      <vt:lpstr>Times New Roman</vt:lpstr>
      <vt:lpstr>Verdana</vt:lpstr>
      <vt:lpstr>Wingdings 2</vt:lpstr>
      <vt:lpstr>Wingdings 3</vt:lpstr>
      <vt:lpstr>Concourse</vt:lpstr>
      <vt:lpstr>Welcome </vt:lpstr>
      <vt:lpstr> </vt:lpstr>
      <vt:lpstr>PowerPoint Presentation</vt:lpstr>
      <vt:lpstr>Content :</vt:lpstr>
      <vt:lpstr> RELEVANT OBJECTIVES: </vt:lpstr>
      <vt:lpstr>Problem statement </vt:lpstr>
      <vt:lpstr>Requirement Analysis </vt:lpstr>
      <vt:lpstr>PowerPoint Presentation</vt:lpstr>
      <vt:lpstr>Methodology to Solve the Problem</vt:lpstr>
      <vt:lpstr>PowerPoint Presentation</vt:lpstr>
      <vt:lpstr> try:                             # pyautogui.moveTo(indexfingertip_x,indexfingertip_y)                             Distance_x = sqrt((indexfingertip_x - thumbfingertip_x) ** 2 + (indexfingertip_x - thumbfingertip_x) ** 2)                             Distance_y = sqrt((indexfingertip_y - thumbfingertip_y) ** 2 + (indexfingertip_y - thumbfingertip_y) ** 2)                             if (Distance_x &lt; 5 or Distance_x &lt; -5) and (Distance_y &lt; 5 or Distance_y &lt; -5):                                     click = click + 1                                     if click % 5 == 0:                                         print("double click")                                         pyautogui.doubleclick()</vt:lpstr>
      <vt:lpstr>PowerPoint Presentation</vt:lpstr>
      <vt:lpstr>PowerPoint Presentation</vt:lpstr>
      <vt:lpstr>References</vt:lpstr>
      <vt:lpstr>Conclusion and Future Scope </vt:lpstr>
      <vt:lpstr>PowerPoint Presentation</vt:lpstr>
      <vt:lpstr>Thank You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“TIK-TOK-TOE”</dc:title>
  <dc:creator>ismail - [2010]</dc:creator>
  <cp:lastModifiedBy>Swaroop Parit</cp:lastModifiedBy>
  <cp:revision>28</cp:revision>
  <dcterms:created xsi:type="dcterms:W3CDTF">2021-06-30T06:41:52Z</dcterms:created>
  <dcterms:modified xsi:type="dcterms:W3CDTF">2022-07-04T06:20:05Z</dcterms:modified>
</cp:coreProperties>
</file>