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70" r:id="rId2"/>
    <p:sldId id="271" r:id="rId3"/>
    <p:sldId id="272" r:id="rId4"/>
    <p:sldId id="273" r:id="rId5"/>
    <p:sldId id="262" r:id="rId6"/>
    <p:sldId id="275" r:id="rId7"/>
    <p:sldId id="276" r:id="rId8"/>
    <p:sldId id="277" r:id="rId9"/>
    <p:sldId id="265" r:id="rId10"/>
    <p:sldId id="258" r:id="rId11"/>
    <p:sldId id="274" r:id="rId12"/>
    <p:sldId id="267" r:id="rId13"/>
    <p:sldId id="266" r:id="rId14"/>
    <p:sldId id="268" r:id="rId15"/>
    <p:sldId id="278" r:id="rId16"/>
    <p:sldId id="269" r:id="rId17"/>
  </p:sldIdLst>
  <p:sldSz cx="12192000" cy="6858000"/>
  <p:notesSz cx="6858000" cy="9144000"/>
  <p:custShowLst>
    <p:custShow name="Custom Show 1" id="0">
      <p:sldLst>
        <p:sld r:id="rId2"/>
        <p:sld r:id="rId3"/>
        <p:sld r:id="rId4"/>
        <p:sld r:id="rId5"/>
        <p:sld r:id="rId6"/>
        <p:sld r:id="rId7"/>
        <p:sld r:id="rId8"/>
        <p:sld r:id="rId9"/>
        <p:sld r:id="rId10"/>
        <p:sld r:id="rId11"/>
        <p:sld r:id="rId12"/>
        <p:sld r:id="rId13"/>
        <p:sld r:id="rId14"/>
        <p:sld r:id="rId15"/>
        <p:sld r:id="rId17"/>
      </p:sldLst>
    </p:custShow>
  </p:custShow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50C0"/>
    <a:srgbClr val="E254C7"/>
    <a:srgbClr val="5C5AB6"/>
    <a:srgbClr val="F6EC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87C03D-25A9-42A4-94A6-FDA4359A17BC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CDEAB5-160B-411B-9912-2D1B7234C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3521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37411-2CFA-4F3E-895A-54CEE54BB0D4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69CB-356C-4F78-A0BD-39711C712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011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37411-2CFA-4F3E-895A-54CEE54BB0D4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69CB-356C-4F78-A0BD-39711C712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662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37411-2CFA-4F3E-895A-54CEE54BB0D4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69CB-356C-4F78-A0BD-39711C712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171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37411-2CFA-4F3E-895A-54CEE54BB0D4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69CB-356C-4F78-A0BD-39711C712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222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37411-2CFA-4F3E-895A-54CEE54BB0D4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69CB-356C-4F78-A0BD-39711C712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741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37411-2CFA-4F3E-895A-54CEE54BB0D4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69CB-356C-4F78-A0BD-39711C712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283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37411-2CFA-4F3E-895A-54CEE54BB0D4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69CB-356C-4F78-A0BD-39711C712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022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37411-2CFA-4F3E-895A-54CEE54BB0D4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69CB-356C-4F78-A0BD-39711C712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70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37411-2CFA-4F3E-895A-54CEE54BB0D4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69CB-356C-4F78-A0BD-39711C712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00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37411-2CFA-4F3E-895A-54CEE54BB0D4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69CB-356C-4F78-A0BD-39711C712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157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37411-2CFA-4F3E-895A-54CEE54BB0D4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69CB-356C-4F78-A0BD-39711C712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277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F37411-2CFA-4F3E-895A-54CEE54BB0D4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0669CB-356C-4F78-A0BD-39711C712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023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example.com/text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8AA9BD-5B28-4BB1-803B-54BB6E1B0DE1}"/>
              </a:ext>
            </a:extLst>
          </p:cNvPr>
          <p:cNvSpPr txBox="1"/>
          <p:nvPr/>
        </p:nvSpPr>
        <p:spPr>
          <a:xfrm>
            <a:off x="2456543" y="131812"/>
            <a:ext cx="7278915" cy="107721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</a:rPr>
              <a:t>DECENTRALIZED CLOUD STORAGE</a:t>
            </a:r>
          </a:p>
          <a:p>
            <a:pPr algn="ctr"/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w Cen MT" panose="020B0602020104020603" pitchFamily="34" charset="0"/>
              </a:rPr>
              <a:t>SWARA GANDHI &amp; KISHAN KOMALAN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Tw Cen MT" panose="020B0602020104020603" pitchFamily="34" charset="0"/>
              </a:rPr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89C54C-8427-4B5C-AC9B-2F22D8DEBF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20" y="1337764"/>
            <a:ext cx="11470639" cy="5326404"/>
          </a:xfrm>
          <a:prstGeom prst="rect">
            <a:avLst/>
          </a:prstGeom>
        </p:spPr>
      </p:pic>
      <p:grpSp>
        <p:nvGrpSpPr>
          <p:cNvPr id="122" name="Group 121">
            <a:extLst>
              <a:ext uri="{FF2B5EF4-FFF2-40B4-BE49-F238E27FC236}">
                <a16:creationId xmlns:a16="http://schemas.microsoft.com/office/drawing/2014/main" id="{18B8E6B1-9215-4519-9B3A-0E406EB5408E}"/>
              </a:ext>
            </a:extLst>
          </p:cNvPr>
          <p:cNvGrpSpPr/>
          <p:nvPr/>
        </p:nvGrpSpPr>
        <p:grpSpPr>
          <a:xfrm>
            <a:off x="2405743" y="3314700"/>
            <a:ext cx="454482" cy="454482"/>
            <a:chOff x="8415130" y="2849217"/>
            <a:chExt cx="450574" cy="450574"/>
          </a:xfrm>
        </p:grpSpPr>
        <p:sp>
          <p:nvSpPr>
            <p:cNvPr id="123" name="Teardrop 122">
              <a:extLst>
                <a:ext uri="{FF2B5EF4-FFF2-40B4-BE49-F238E27FC236}">
                  <a16:creationId xmlns:a16="http://schemas.microsoft.com/office/drawing/2014/main" id="{C103449C-7297-4473-B0D8-42D47FC5F07F}"/>
                </a:ext>
              </a:extLst>
            </p:cNvPr>
            <p:cNvSpPr/>
            <p:nvPr/>
          </p:nvSpPr>
          <p:spPr>
            <a:xfrm rot="8100000">
              <a:off x="8415130" y="2849217"/>
              <a:ext cx="450574" cy="450574"/>
            </a:xfrm>
            <a:prstGeom prst="teardrop">
              <a:avLst>
                <a:gd name="adj" fmla="val 124123"/>
              </a:avLst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C0C3CE0C-B677-4D39-9582-297F0B6399C5}"/>
                </a:ext>
              </a:extLst>
            </p:cNvPr>
            <p:cNvSpPr/>
            <p:nvPr/>
          </p:nvSpPr>
          <p:spPr>
            <a:xfrm>
              <a:off x="8545167" y="2979254"/>
              <a:ext cx="190500" cy="1905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6410F76B-ACE8-482E-9F2E-8C9D0DC19558}"/>
              </a:ext>
            </a:extLst>
          </p:cNvPr>
          <p:cNvGrpSpPr/>
          <p:nvPr/>
        </p:nvGrpSpPr>
        <p:grpSpPr>
          <a:xfrm>
            <a:off x="3531444" y="5790629"/>
            <a:ext cx="454482" cy="454482"/>
            <a:chOff x="8415130" y="2849217"/>
            <a:chExt cx="450574" cy="450574"/>
          </a:xfrm>
        </p:grpSpPr>
        <p:sp>
          <p:nvSpPr>
            <p:cNvPr id="138" name="Teardrop 137">
              <a:extLst>
                <a:ext uri="{FF2B5EF4-FFF2-40B4-BE49-F238E27FC236}">
                  <a16:creationId xmlns:a16="http://schemas.microsoft.com/office/drawing/2014/main" id="{1019AC47-7E19-401E-AD31-23CB33349B9D}"/>
                </a:ext>
              </a:extLst>
            </p:cNvPr>
            <p:cNvSpPr/>
            <p:nvPr/>
          </p:nvSpPr>
          <p:spPr>
            <a:xfrm rot="8100000">
              <a:off x="8415130" y="2849217"/>
              <a:ext cx="450574" cy="450574"/>
            </a:xfrm>
            <a:prstGeom prst="teardrop">
              <a:avLst>
                <a:gd name="adj" fmla="val 124123"/>
              </a:avLst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23AA77A5-A5C2-4FF2-89E2-C233C1034116}"/>
                </a:ext>
              </a:extLst>
            </p:cNvPr>
            <p:cNvSpPr/>
            <p:nvPr/>
          </p:nvSpPr>
          <p:spPr>
            <a:xfrm>
              <a:off x="8545167" y="2979254"/>
              <a:ext cx="190500" cy="1905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A1A9E2F7-BA82-40F4-9484-07FAFC90D699}"/>
              </a:ext>
            </a:extLst>
          </p:cNvPr>
          <p:cNvGrpSpPr/>
          <p:nvPr/>
        </p:nvGrpSpPr>
        <p:grpSpPr>
          <a:xfrm>
            <a:off x="9412796" y="5267319"/>
            <a:ext cx="454482" cy="454482"/>
            <a:chOff x="8415130" y="2849217"/>
            <a:chExt cx="450574" cy="450574"/>
          </a:xfrm>
        </p:grpSpPr>
        <p:sp>
          <p:nvSpPr>
            <p:cNvPr id="141" name="Teardrop 140">
              <a:extLst>
                <a:ext uri="{FF2B5EF4-FFF2-40B4-BE49-F238E27FC236}">
                  <a16:creationId xmlns:a16="http://schemas.microsoft.com/office/drawing/2014/main" id="{3BED9FCE-65E2-4115-80DD-A60FFE1034A0}"/>
                </a:ext>
              </a:extLst>
            </p:cNvPr>
            <p:cNvSpPr/>
            <p:nvPr/>
          </p:nvSpPr>
          <p:spPr>
            <a:xfrm rot="8100000">
              <a:off x="8415130" y="2849217"/>
              <a:ext cx="450574" cy="450574"/>
            </a:xfrm>
            <a:prstGeom prst="teardrop">
              <a:avLst>
                <a:gd name="adj" fmla="val 124123"/>
              </a:avLst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07F44562-D59D-408E-B57D-7ACBE84F1BC0}"/>
                </a:ext>
              </a:extLst>
            </p:cNvPr>
            <p:cNvSpPr/>
            <p:nvPr/>
          </p:nvSpPr>
          <p:spPr>
            <a:xfrm>
              <a:off x="8545167" y="2979254"/>
              <a:ext cx="190500" cy="1905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19175456-F332-4C25-BE20-CF36D005179A}"/>
              </a:ext>
            </a:extLst>
          </p:cNvPr>
          <p:cNvGrpSpPr/>
          <p:nvPr/>
        </p:nvGrpSpPr>
        <p:grpSpPr>
          <a:xfrm>
            <a:off x="7876386" y="3410776"/>
            <a:ext cx="454482" cy="454482"/>
            <a:chOff x="8415130" y="2849217"/>
            <a:chExt cx="450574" cy="450574"/>
          </a:xfrm>
        </p:grpSpPr>
        <p:sp>
          <p:nvSpPr>
            <p:cNvPr id="144" name="Teardrop 143">
              <a:extLst>
                <a:ext uri="{FF2B5EF4-FFF2-40B4-BE49-F238E27FC236}">
                  <a16:creationId xmlns:a16="http://schemas.microsoft.com/office/drawing/2014/main" id="{FAFF94B8-C181-4B74-AB79-5E1FE7F043BC}"/>
                </a:ext>
              </a:extLst>
            </p:cNvPr>
            <p:cNvSpPr/>
            <p:nvPr/>
          </p:nvSpPr>
          <p:spPr>
            <a:xfrm rot="8100000">
              <a:off x="8415130" y="2849217"/>
              <a:ext cx="450574" cy="450574"/>
            </a:xfrm>
            <a:prstGeom prst="teardrop">
              <a:avLst>
                <a:gd name="adj" fmla="val 124123"/>
              </a:avLst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284A0F20-79CC-42DF-9D0D-9277D1AFE160}"/>
                </a:ext>
              </a:extLst>
            </p:cNvPr>
            <p:cNvSpPr/>
            <p:nvPr/>
          </p:nvSpPr>
          <p:spPr>
            <a:xfrm>
              <a:off x="8545167" y="2979254"/>
              <a:ext cx="190500" cy="1905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195D7BEB-A22A-440A-A580-581BACD62571}"/>
              </a:ext>
            </a:extLst>
          </p:cNvPr>
          <p:cNvGrpSpPr/>
          <p:nvPr/>
        </p:nvGrpSpPr>
        <p:grpSpPr>
          <a:xfrm>
            <a:off x="4158285" y="2384345"/>
            <a:ext cx="454482" cy="454482"/>
            <a:chOff x="8415130" y="2849217"/>
            <a:chExt cx="450574" cy="450574"/>
          </a:xfrm>
        </p:grpSpPr>
        <p:sp>
          <p:nvSpPr>
            <p:cNvPr id="147" name="Teardrop 146">
              <a:extLst>
                <a:ext uri="{FF2B5EF4-FFF2-40B4-BE49-F238E27FC236}">
                  <a16:creationId xmlns:a16="http://schemas.microsoft.com/office/drawing/2014/main" id="{64FAAD81-07EF-4B63-859A-3BCEF892160D}"/>
                </a:ext>
              </a:extLst>
            </p:cNvPr>
            <p:cNvSpPr/>
            <p:nvPr/>
          </p:nvSpPr>
          <p:spPr>
            <a:xfrm rot="8100000">
              <a:off x="8415130" y="2849217"/>
              <a:ext cx="450574" cy="450574"/>
            </a:xfrm>
            <a:prstGeom prst="teardrop">
              <a:avLst>
                <a:gd name="adj" fmla="val 124123"/>
              </a:avLst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B4D08C75-E6B8-49D5-832B-34125C4ACF53}"/>
                </a:ext>
              </a:extLst>
            </p:cNvPr>
            <p:cNvSpPr/>
            <p:nvPr/>
          </p:nvSpPr>
          <p:spPr>
            <a:xfrm>
              <a:off x="8545167" y="2979254"/>
              <a:ext cx="190500" cy="1905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C7012AAB-9E7E-4015-8F6F-9D9D89EF1050}"/>
              </a:ext>
            </a:extLst>
          </p:cNvPr>
          <p:cNvGrpSpPr/>
          <p:nvPr/>
        </p:nvGrpSpPr>
        <p:grpSpPr>
          <a:xfrm>
            <a:off x="9506923" y="3049359"/>
            <a:ext cx="454482" cy="454482"/>
            <a:chOff x="8415130" y="2849217"/>
            <a:chExt cx="450574" cy="450574"/>
          </a:xfrm>
        </p:grpSpPr>
        <p:sp>
          <p:nvSpPr>
            <p:cNvPr id="150" name="Teardrop 149">
              <a:extLst>
                <a:ext uri="{FF2B5EF4-FFF2-40B4-BE49-F238E27FC236}">
                  <a16:creationId xmlns:a16="http://schemas.microsoft.com/office/drawing/2014/main" id="{831B7E62-2009-4927-AD6F-6BCF94FB9A86}"/>
                </a:ext>
              </a:extLst>
            </p:cNvPr>
            <p:cNvSpPr/>
            <p:nvPr/>
          </p:nvSpPr>
          <p:spPr>
            <a:xfrm rot="8100000">
              <a:off x="8415130" y="2849217"/>
              <a:ext cx="450574" cy="450574"/>
            </a:xfrm>
            <a:prstGeom prst="teardrop">
              <a:avLst>
                <a:gd name="adj" fmla="val 124123"/>
              </a:avLst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3CF568F7-C970-4A3C-AB02-AA36C66281F3}"/>
                </a:ext>
              </a:extLst>
            </p:cNvPr>
            <p:cNvSpPr/>
            <p:nvPr/>
          </p:nvSpPr>
          <p:spPr>
            <a:xfrm>
              <a:off x="8545167" y="2979254"/>
              <a:ext cx="190500" cy="1905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3262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39"/>
    </mc:Choice>
    <mc:Fallback xmlns="">
      <p:transition spd="slow" advTm="153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272CB9A-11DA-403F-8A2C-8ACABB9E55E3}"/>
              </a:ext>
            </a:extLst>
          </p:cNvPr>
          <p:cNvCxnSpPr/>
          <p:nvPr/>
        </p:nvCxnSpPr>
        <p:spPr>
          <a:xfrm>
            <a:off x="6175088" y="3995319"/>
            <a:ext cx="225287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67E87360-F24A-47BA-928F-2F0179FA8620}"/>
              </a:ext>
            </a:extLst>
          </p:cNvPr>
          <p:cNvCxnSpPr/>
          <p:nvPr/>
        </p:nvCxnSpPr>
        <p:spPr>
          <a:xfrm>
            <a:off x="8413015" y="3995319"/>
            <a:ext cx="225287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8346D99-21A2-4F27-AB30-6BF25A60C3AC}"/>
              </a:ext>
            </a:extLst>
          </p:cNvPr>
          <p:cNvCxnSpPr>
            <a:cxnSpLocks/>
          </p:cNvCxnSpPr>
          <p:nvPr/>
        </p:nvCxnSpPr>
        <p:spPr>
          <a:xfrm>
            <a:off x="10665885" y="3995319"/>
            <a:ext cx="1538514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92DD698-41EA-44B3-A338-53428D7D5050}"/>
              </a:ext>
            </a:extLst>
          </p:cNvPr>
          <p:cNvCxnSpPr/>
          <p:nvPr/>
        </p:nvCxnSpPr>
        <p:spPr>
          <a:xfrm>
            <a:off x="3911339" y="3995319"/>
            <a:ext cx="225287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141C71E-E08E-4C35-AF33-12A46FFB4E28}"/>
              </a:ext>
            </a:extLst>
          </p:cNvPr>
          <p:cNvCxnSpPr/>
          <p:nvPr/>
        </p:nvCxnSpPr>
        <p:spPr>
          <a:xfrm>
            <a:off x="1657906" y="3995319"/>
            <a:ext cx="225287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rc 10">
            <a:extLst>
              <a:ext uri="{FF2B5EF4-FFF2-40B4-BE49-F238E27FC236}">
                <a16:creationId xmlns:a16="http://schemas.microsoft.com/office/drawing/2014/main" id="{AF54DAFC-72BF-4C18-B451-30110FC8EBCC}"/>
              </a:ext>
            </a:extLst>
          </p:cNvPr>
          <p:cNvSpPr/>
          <p:nvPr/>
        </p:nvSpPr>
        <p:spPr>
          <a:xfrm>
            <a:off x="1150597" y="3535738"/>
            <a:ext cx="919162" cy="919162"/>
          </a:xfrm>
          <a:prstGeom prst="arc">
            <a:avLst>
              <a:gd name="adj1" fmla="val 5420354"/>
              <a:gd name="adj2" fmla="val 10853341"/>
            </a:avLst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AB54977-33F8-4105-824C-3D0C493D5B00}"/>
              </a:ext>
            </a:extLst>
          </p:cNvPr>
          <p:cNvCxnSpPr>
            <a:cxnSpLocks/>
          </p:cNvCxnSpPr>
          <p:nvPr/>
        </p:nvCxnSpPr>
        <p:spPr>
          <a:xfrm>
            <a:off x="0" y="3995319"/>
            <a:ext cx="1538514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BADB8234-7655-4312-99D5-ACC91B4B894B}"/>
              </a:ext>
            </a:extLst>
          </p:cNvPr>
          <p:cNvSpPr/>
          <p:nvPr/>
        </p:nvSpPr>
        <p:spPr>
          <a:xfrm>
            <a:off x="1514928" y="3900069"/>
            <a:ext cx="190500" cy="190500"/>
          </a:xfrm>
          <a:prstGeom prst="ellipse">
            <a:avLst/>
          </a:prstGeom>
          <a:solidFill>
            <a:srgbClr val="03A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ircle: Hollow 8">
            <a:extLst>
              <a:ext uri="{FF2B5EF4-FFF2-40B4-BE49-F238E27FC236}">
                <a16:creationId xmlns:a16="http://schemas.microsoft.com/office/drawing/2014/main" id="{868629C6-9D56-44C4-A90C-D16F2E7AA94B}"/>
              </a:ext>
            </a:extLst>
          </p:cNvPr>
          <p:cNvSpPr/>
          <p:nvPr/>
        </p:nvSpPr>
        <p:spPr>
          <a:xfrm>
            <a:off x="1395865" y="3781006"/>
            <a:ext cx="428626" cy="428626"/>
          </a:xfrm>
          <a:prstGeom prst="donut">
            <a:avLst>
              <a:gd name="adj" fmla="val 5281"/>
            </a:avLst>
          </a:prstGeom>
          <a:solidFill>
            <a:srgbClr val="03A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ircle: Hollow 9">
            <a:extLst>
              <a:ext uri="{FF2B5EF4-FFF2-40B4-BE49-F238E27FC236}">
                <a16:creationId xmlns:a16="http://schemas.microsoft.com/office/drawing/2014/main" id="{1E0E5245-3E9D-45CB-A2A2-78E37536928E}"/>
              </a:ext>
            </a:extLst>
          </p:cNvPr>
          <p:cNvSpPr/>
          <p:nvPr/>
        </p:nvSpPr>
        <p:spPr>
          <a:xfrm>
            <a:off x="1262993" y="3648134"/>
            <a:ext cx="694370" cy="694370"/>
          </a:xfrm>
          <a:prstGeom prst="donut">
            <a:avLst>
              <a:gd name="adj" fmla="val 287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B8353AA-1A28-4FAD-AF44-130B899BAAE4}"/>
              </a:ext>
            </a:extLst>
          </p:cNvPr>
          <p:cNvCxnSpPr>
            <a:cxnSpLocks/>
          </p:cNvCxnSpPr>
          <p:nvPr/>
        </p:nvCxnSpPr>
        <p:spPr>
          <a:xfrm flipV="1">
            <a:off x="1610179" y="4342505"/>
            <a:ext cx="0" cy="1033387"/>
          </a:xfrm>
          <a:prstGeom prst="line">
            <a:avLst/>
          </a:prstGeom>
          <a:ln w="19050">
            <a:solidFill>
              <a:srgbClr val="03A1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36B49B4F-63E8-4430-9059-553CBCA3AB43}"/>
              </a:ext>
            </a:extLst>
          </p:cNvPr>
          <p:cNvSpPr/>
          <p:nvPr/>
        </p:nvSpPr>
        <p:spPr>
          <a:xfrm>
            <a:off x="1548058" y="5350759"/>
            <a:ext cx="124240" cy="124240"/>
          </a:xfrm>
          <a:prstGeom prst="ellipse">
            <a:avLst/>
          </a:prstGeom>
          <a:solidFill>
            <a:srgbClr val="03A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59B938-7387-4E6C-B81C-CA1B61488588}"/>
              </a:ext>
            </a:extLst>
          </p:cNvPr>
          <p:cNvSpPr txBox="1"/>
          <p:nvPr/>
        </p:nvSpPr>
        <p:spPr>
          <a:xfrm>
            <a:off x="852485" y="2961830"/>
            <a:ext cx="151538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solidFill>
                  <a:srgbClr val="4C8A86"/>
                </a:solidFill>
                <a:latin typeface="Abadi" panose="020B0604020104020204" pitchFamily="34" charset="0"/>
              </a:rPr>
              <a:t>NODE.JS</a:t>
            </a:r>
          </a:p>
          <a:p>
            <a:pPr algn="ctr"/>
            <a:endParaRPr lang="en-US" sz="3600" dirty="0">
              <a:solidFill>
                <a:srgbClr val="03A1A4"/>
              </a:solidFill>
              <a:latin typeface="Century Gothic" panose="020B0502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623F98E-5FFF-4701-A99F-87B202C66033}"/>
              </a:ext>
            </a:extLst>
          </p:cNvPr>
          <p:cNvSpPr txBox="1"/>
          <p:nvPr/>
        </p:nvSpPr>
        <p:spPr>
          <a:xfrm>
            <a:off x="104906" y="5602985"/>
            <a:ext cx="32010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rgbClr val="4C8A86"/>
                </a:solidFill>
                <a:latin typeface="Abadi" panose="020B0604020104020204" pitchFamily="34" charset="0"/>
              </a:rPr>
              <a:t>Framework to run all the code in JavaScript using NPM</a:t>
            </a:r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B54B9C7B-4DA7-40E1-B723-68758EB971FE}"/>
              </a:ext>
            </a:extLst>
          </p:cNvPr>
          <p:cNvSpPr/>
          <p:nvPr/>
        </p:nvSpPr>
        <p:spPr>
          <a:xfrm rot="5400000">
            <a:off x="3389075" y="3535738"/>
            <a:ext cx="919162" cy="919162"/>
          </a:xfrm>
          <a:prstGeom prst="arc">
            <a:avLst>
              <a:gd name="adj1" fmla="val 5420354"/>
              <a:gd name="adj2" fmla="val 10853341"/>
            </a:avLst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37A3CB3-AA60-41C6-B92B-B84EC0A87E61}"/>
              </a:ext>
            </a:extLst>
          </p:cNvPr>
          <p:cNvSpPr/>
          <p:nvPr/>
        </p:nvSpPr>
        <p:spPr>
          <a:xfrm>
            <a:off x="3753406" y="3900069"/>
            <a:ext cx="190500" cy="190500"/>
          </a:xfrm>
          <a:prstGeom prst="ellipse">
            <a:avLst/>
          </a:prstGeom>
          <a:solidFill>
            <a:srgbClr val="EE9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ircle: Hollow 20">
            <a:extLst>
              <a:ext uri="{FF2B5EF4-FFF2-40B4-BE49-F238E27FC236}">
                <a16:creationId xmlns:a16="http://schemas.microsoft.com/office/drawing/2014/main" id="{5AB77009-91CD-4089-A339-205E1FD860BA}"/>
              </a:ext>
            </a:extLst>
          </p:cNvPr>
          <p:cNvSpPr/>
          <p:nvPr/>
        </p:nvSpPr>
        <p:spPr>
          <a:xfrm>
            <a:off x="3634343" y="3781006"/>
            <a:ext cx="428626" cy="428626"/>
          </a:xfrm>
          <a:prstGeom prst="donut">
            <a:avLst>
              <a:gd name="adj" fmla="val 5281"/>
            </a:avLst>
          </a:prstGeom>
          <a:solidFill>
            <a:srgbClr val="EE9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Circle: Hollow 21">
            <a:extLst>
              <a:ext uri="{FF2B5EF4-FFF2-40B4-BE49-F238E27FC236}">
                <a16:creationId xmlns:a16="http://schemas.microsoft.com/office/drawing/2014/main" id="{EB4F978A-6973-4038-9D44-C992F6903D28}"/>
              </a:ext>
            </a:extLst>
          </p:cNvPr>
          <p:cNvSpPr/>
          <p:nvPr/>
        </p:nvSpPr>
        <p:spPr>
          <a:xfrm>
            <a:off x="3501471" y="3648134"/>
            <a:ext cx="694370" cy="694370"/>
          </a:xfrm>
          <a:prstGeom prst="donut">
            <a:avLst>
              <a:gd name="adj" fmla="val 287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982AF7D-7FF0-494C-891D-C601C69FAD64}"/>
              </a:ext>
            </a:extLst>
          </p:cNvPr>
          <p:cNvCxnSpPr>
            <a:cxnSpLocks/>
          </p:cNvCxnSpPr>
          <p:nvPr/>
        </p:nvCxnSpPr>
        <p:spPr>
          <a:xfrm flipV="1">
            <a:off x="3848657" y="2614747"/>
            <a:ext cx="0" cy="1033387"/>
          </a:xfrm>
          <a:prstGeom prst="line">
            <a:avLst/>
          </a:prstGeom>
          <a:ln w="19050">
            <a:solidFill>
              <a:srgbClr val="EE95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D26033AC-E99E-4309-BD9B-47A98BA0DEA7}"/>
              </a:ext>
            </a:extLst>
          </p:cNvPr>
          <p:cNvSpPr/>
          <p:nvPr/>
        </p:nvSpPr>
        <p:spPr>
          <a:xfrm>
            <a:off x="3786536" y="2568391"/>
            <a:ext cx="124240" cy="124240"/>
          </a:xfrm>
          <a:prstGeom prst="ellipse">
            <a:avLst/>
          </a:prstGeom>
          <a:solidFill>
            <a:srgbClr val="EE9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297ECE7-7E0E-48D0-9C27-6FB0E3DB79DD}"/>
              </a:ext>
            </a:extLst>
          </p:cNvPr>
          <p:cNvSpPr txBox="1"/>
          <p:nvPr/>
        </p:nvSpPr>
        <p:spPr>
          <a:xfrm>
            <a:off x="2784341" y="4382611"/>
            <a:ext cx="1975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EE9524"/>
                </a:solidFill>
                <a:latin typeface="Abadi" panose="020B0604020104020204" pitchFamily="34" charset="0"/>
              </a:rPr>
              <a:t>METAMASK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DEA27D8-0CF3-496D-AD7D-2076231DE52C}"/>
              </a:ext>
            </a:extLst>
          </p:cNvPr>
          <p:cNvSpPr txBox="1"/>
          <p:nvPr/>
        </p:nvSpPr>
        <p:spPr>
          <a:xfrm>
            <a:off x="2148427" y="1479849"/>
            <a:ext cx="32010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accent2"/>
                </a:solidFill>
                <a:latin typeface="Abadi" panose="020B0604020104020204" pitchFamily="34" charset="0"/>
              </a:rPr>
              <a:t>Configuring </a:t>
            </a:r>
            <a:r>
              <a:rPr lang="en-IN" b="1" dirty="0" err="1">
                <a:solidFill>
                  <a:schemeClr val="accent2"/>
                </a:solidFill>
                <a:latin typeface="Abadi" panose="020B0604020104020204" pitchFamily="34" charset="0"/>
              </a:rPr>
              <a:t>Metamask</a:t>
            </a:r>
            <a:r>
              <a:rPr lang="en-IN" b="1" dirty="0">
                <a:solidFill>
                  <a:schemeClr val="accent2"/>
                </a:solidFill>
                <a:latin typeface="Abadi" panose="020B0604020104020204" pitchFamily="34" charset="0"/>
              </a:rPr>
              <a:t> extension for the browser to interact with blockchain enabled websites</a:t>
            </a:r>
          </a:p>
        </p:txBody>
      </p:sp>
      <p:sp>
        <p:nvSpPr>
          <p:cNvPr id="27" name="Arc 26">
            <a:extLst>
              <a:ext uri="{FF2B5EF4-FFF2-40B4-BE49-F238E27FC236}">
                <a16:creationId xmlns:a16="http://schemas.microsoft.com/office/drawing/2014/main" id="{A2636062-43D3-463C-B6BD-741D547DE965}"/>
              </a:ext>
            </a:extLst>
          </p:cNvPr>
          <p:cNvSpPr/>
          <p:nvPr/>
        </p:nvSpPr>
        <p:spPr>
          <a:xfrm>
            <a:off x="5642508" y="3535738"/>
            <a:ext cx="919162" cy="919162"/>
          </a:xfrm>
          <a:prstGeom prst="arc">
            <a:avLst>
              <a:gd name="adj1" fmla="val 5420354"/>
              <a:gd name="adj2" fmla="val 10853341"/>
            </a:avLst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DCB9A2B-6699-4804-99AE-7A924FDA4340}"/>
              </a:ext>
            </a:extLst>
          </p:cNvPr>
          <p:cNvSpPr/>
          <p:nvPr/>
        </p:nvSpPr>
        <p:spPr>
          <a:xfrm>
            <a:off x="6006839" y="3900069"/>
            <a:ext cx="190500" cy="190500"/>
          </a:xfrm>
          <a:prstGeom prst="ellipse">
            <a:avLst/>
          </a:prstGeom>
          <a:solidFill>
            <a:srgbClr val="EF3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ircle: Hollow 29">
            <a:extLst>
              <a:ext uri="{FF2B5EF4-FFF2-40B4-BE49-F238E27FC236}">
                <a16:creationId xmlns:a16="http://schemas.microsoft.com/office/drawing/2014/main" id="{3A6CDF07-EF0B-4379-8FBF-3718BD896047}"/>
              </a:ext>
            </a:extLst>
          </p:cNvPr>
          <p:cNvSpPr/>
          <p:nvPr/>
        </p:nvSpPr>
        <p:spPr>
          <a:xfrm>
            <a:off x="5887776" y="3781006"/>
            <a:ext cx="428626" cy="428626"/>
          </a:xfrm>
          <a:prstGeom prst="donut">
            <a:avLst>
              <a:gd name="adj" fmla="val 5281"/>
            </a:avLst>
          </a:prstGeom>
          <a:solidFill>
            <a:srgbClr val="EF3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Circle: Hollow 30">
            <a:extLst>
              <a:ext uri="{FF2B5EF4-FFF2-40B4-BE49-F238E27FC236}">
                <a16:creationId xmlns:a16="http://schemas.microsoft.com/office/drawing/2014/main" id="{FB3E2DCF-4068-4715-BD27-13370B541EAC}"/>
              </a:ext>
            </a:extLst>
          </p:cNvPr>
          <p:cNvSpPr/>
          <p:nvPr/>
        </p:nvSpPr>
        <p:spPr>
          <a:xfrm>
            <a:off x="5754904" y="3648134"/>
            <a:ext cx="694370" cy="694370"/>
          </a:xfrm>
          <a:prstGeom prst="donut">
            <a:avLst>
              <a:gd name="adj" fmla="val 287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A49CDC4-E9AD-4789-BEA6-BFF07A73111B}"/>
              </a:ext>
            </a:extLst>
          </p:cNvPr>
          <p:cNvCxnSpPr>
            <a:cxnSpLocks/>
          </p:cNvCxnSpPr>
          <p:nvPr/>
        </p:nvCxnSpPr>
        <p:spPr>
          <a:xfrm flipV="1">
            <a:off x="6102090" y="4342505"/>
            <a:ext cx="0" cy="1033387"/>
          </a:xfrm>
          <a:prstGeom prst="line">
            <a:avLst/>
          </a:prstGeom>
          <a:ln w="19050">
            <a:solidFill>
              <a:srgbClr val="EF30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DD4A8794-EADF-4527-95C6-C9D6781E9C8E}"/>
              </a:ext>
            </a:extLst>
          </p:cNvPr>
          <p:cNvSpPr/>
          <p:nvPr/>
        </p:nvSpPr>
        <p:spPr>
          <a:xfrm>
            <a:off x="6039969" y="5350759"/>
            <a:ext cx="124240" cy="124240"/>
          </a:xfrm>
          <a:prstGeom prst="ellipse">
            <a:avLst/>
          </a:prstGeom>
          <a:solidFill>
            <a:srgbClr val="EF3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BE7D141-E60D-4B00-AA4B-1F588212DCAD}"/>
              </a:ext>
            </a:extLst>
          </p:cNvPr>
          <p:cNvSpPr txBox="1"/>
          <p:nvPr/>
        </p:nvSpPr>
        <p:spPr>
          <a:xfrm>
            <a:off x="5082653" y="2694026"/>
            <a:ext cx="20265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solidFill>
                  <a:srgbClr val="C8086D"/>
                </a:solidFill>
                <a:latin typeface="Abadi" panose="020B0604020104020204" pitchFamily="34" charset="0"/>
              </a:rPr>
              <a:t>SMART CONTRACTS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A5C5A36-EC92-462F-BB70-6A797D63B1DD}"/>
              </a:ext>
            </a:extLst>
          </p:cNvPr>
          <p:cNvSpPr txBox="1"/>
          <p:nvPr/>
        </p:nvSpPr>
        <p:spPr>
          <a:xfrm>
            <a:off x="4522513" y="5586775"/>
            <a:ext cx="34961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rgbClr val="C8086D"/>
                </a:solidFill>
                <a:latin typeface="Abadi" panose="020B0604020104020204" pitchFamily="34" charset="0"/>
              </a:rPr>
              <a:t>Contracts implemented on remix ide nodes for legit connection</a:t>
            </a:r>
          </a:p>
          <a:p>
            <a:endParaRPr lang="en-US" sz="1400" dirty="0">
              <a:solidFill>
                <a:schemeClr val="bg2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45" name="Arc 44">
            <a:extLst>
              <a:ext uri="{FF2B5EF4-FFF2-40B4-BE49-F238E27FC236}">
                <a16:creationId xmlns:a16="http://schemas.microsoft.com/office/drawing/2014/main" id="{E3730103-7F8D-4792-83EE-5FFC4A5D2274}"/>
              </a:ext>
            </a:extLst>
          </p:cNvPr>
          <p:cNvSpPr/>
          <p:nvPr/>
        </p:nvSpPr>
        <p:spPr>
          <a:xfrm rot="5400000">
            <a:off x="7906257" y="3535738"/>
            <a:ext cx="919162" cy="919162"/>
          </a:xfrm>
          <a:prstGeom prst="arc">
            <a:avLst>
              <a:gd name="adj1" fmla="val 5420354"/>
              <a:gd name="adj2" fmla="val 10853341"/>
            </a:avLst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86694F26-80D5-467D-94C4-C9C860517F5F}"/>
              </a:ext>
            </a:extLst>
          </p:cNvPr>
          <p:cNvSpPr/>
          <p:nvPr/>
        </p:nvSpPr>
        <p:spPr>
          <a:xfrm>
            <a:off x="8270588" y="3900069"/>
            <a:ext cx="190500" cy="190500"/>
          </a:xfrm>
          <a:prstGeom prst="ellipse">
            <a:avLst/>
          </a:prstGeom>
          <a:solidFill>
            <a:srgbClr val="1C7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Circle: Hollow 46">
            <a:extLst>
              <a:ext uri="{FF2B5EF4-FFF2-40B4-BE49-F238E27FC236}">
                <a16:creationId xmlns:a16="http://schemas.microsoft.com/office/drawing/2014/main" id="{B0789B4A-0620-4211-9109-6DBE9A07FE51}"/>
              </a:ext>
            </a:extLst>
          </p:cNvPr>
          <p:cNvSpPr/>
          <p:nvPr/>
        </p:nvSpPr>
        <p:spPr>
          <a:xfrm>
            <a:off x="8151525" y="3781006"/>
            <a:ext cx="428626" cy="428626"/>
          </a:xfrm>
          <a:prstGeom prst="donut">
            <a:avLst>
              <a:gd name="adj" fmla="val 5281"/>
            </a:avLst>
          </a:prstGeom>
          <a:solidFill>
            <a:srgbClr val="1C7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Circle: Hollow 47">
            <a:extLst>
              <a:ext uri="{FF2B5EF4-FFF2-40B4-BE49-F238E27FC236}">
                <a16:creationId xmlns:a16="http://schemas.microsoft.com/office/drawing/2014/main" id="{9C63B36C-028C-4461-9179-02E81EA9B830}"/>
              </a:ext>
            </a:extLst>
          </p:cNvPr>
          <p:cNvSpPr/>
          <p:nvPr/>
        </p:nvSpPr>
        <p:spPr>
          <a:xfrm>
            <a:off x="8018653" y="3648134"/>
            <a:ext cx="694370" cy="694370"/>
          </a:xfrm>
          <a:prstGeom prst="donut">
            <a:avLst>
              <a:gd name="adj" fmla="val 287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5E6C7CE-0DCB-4A82-B08E-519AC3270B85}"/>
              </a:ext>
            </a:extLst>
          </p:cNvPr>
          <p:cNvCxnSpPr>
            <a:cxnSpLocks/>
          </p:cNvCxnSpPr>
          <p:nvPr/>
        </p:nvCxnSpPr>
        <p:spPr>
          <a:xfrm flipV="1">
            <a:off x="8365839" y="2614747"/>
            <a:ext cx="0" cy="1033387"/>
          </a:xfrm>
          <a:prstGeom prst="line">
            <a:avLst/>
          </a:prstGeom>
          <a:ln w="19050">
            <a:solidFill>
              <a:srgbClr val="1C7C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4CFE38F3-7830-46D8-95EE-69DB62ED465D}"/>
              </a:ext>
            </a:extLst>
          </p:cNvPr>
          <p:cNvSpPr/>
          <p:nvPr/>
        </p:nvSpPr>
        <p:spPr>
          <a:xfrm>
            <a:off x="8303718" y="2568391"/>
            <a:ext cx="124240" cy="124240"/>
          </a:xfrm>
          <a:prstGeom prst="ellipse">
            <a:avLst/>
          </a:prstGeom>
          <a:solidFill>
            <a:srgbClr val="1C7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5F62DC2-C651-4B22-B4CB-1846861868F6}"/>
              </a:ext>
            </a:extLst>
          </p:cNvPr>
          <p:cNvSpPr txBox="1"/>
          <p:nvPr/>
        </p:nvSpPr>
        <p:spPr>
          <a:xfrm>
            <a:off x="7608145" y="4382611"/>
            <a:ext cx="15153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1C7CBB"/>
                </a:solidFill>
                <a:latin typeface="Abadi" panose="020B0604020104020204" pitchFamily="34" charset="0"/>
              </a:rPr>
              <a:t>IPFS INFURA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4337E62-7F21-4CD3-9B0D-507A64DF7728}"/>
              </a:ext>
            </a:extLst>
          </p:cNvPr>
          <p:cNvSpPr txBox="1"/>
          <p:nvPr/>
        </p:nvSpPr>
        <p:spPr>
          <a:xfrm>
            <a:off x="6765316" y="1977532"/>
            <a:ext cx="320104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accent1"/>
                </a:solidFill>
                <a:latin typeface="Abadi" panose="020B0604020104020204" pitchFamily="34" charset="0"/>
              </a:rPr>
              <a:t>Running the IPFS </a:t>
            </a:r>
            <a:r>
              <a:rPr lang="en-IN" b="1" dirty="0" err="1">
                <a:solidFill>
                  <a:schemeClr val="accent1"/>
                </a:solidFill>
                <a:latin typeface="Abadi" panose="020B0604020104020204" pitchFamily="34" charset="0"/>
              </a:rPr>
              <a:t>Infura</a:t>
            </a:r>
            <a:r>
              <a:rPr lang="en-IN" b="1" dirty="0">
                <a:solidFill>
                  <a:schemeClr val="accent1"/>
                </a:solidFill>
                <a:latin typeface="Abadi" panose="020B0604020104020204" pitchFamily="34" charset="0"/>
              </a:rPr>
              <a:t> nodes to connect to system</a:t>
            </a:r>
          </a:p>
          <a:p>
            <a:endParaRPr lang="en-US" sz="1400" dirty="0">
              <a:solidFill>
                <a:schemeClr val="bg2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53" name="Arc 52">
            <a:extLst>
              <a:ext uri="{FF2B5EF4-FFF2-40B4-BE49-F238E27FC236}">
                <a16:creationId xmlns:a16="http://schemas.microsoft.com/office/drawing/2014/main" id="{FC85B459-7BA2-4C61-9178-E1CE5EFAEC56}"/>
              </a:ext>
            </a:extLst>
          </p:cNvPr>
          <p:cNvSpPr/>
          <p:nvPr/>
        </p:nvSpPr>
        <p:spPr>
          <a:xfrm>
            <a:off x="10144184" y="3535738"/>
            <a:ext cx="919162" cy="919162"/>
          </a:xfrm>
          <a:prstGeom prst="arc">
            <a:avLst>
              <a:gd name="adj1" fmla="val 5420354"/>
              <a:gd name="adj2" fmla="val 10853341"/>
            </a:avLst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4A6EEA54-5314-432F-B5DF-B223248AB8AA}"/>
              </a:ext>
            </a:extLst>
          </p:cNvPr>
          <p:cNvSpPr/>
          <p:nvPr/>
        </p:nvSpPr>
        <p:spPr>
          <a:xfrm>
            <a:off x="10508515" y="3900069"/>
            <a:ext cx="190500" cy="1905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Circle: Hollow 55">
            <a:extLst>
              <a:ext uri="{FF2B5EF4-FFF2-40B4-BE49-F238E27FC236}">
                <a16:creationId xmlns:a16="http://schemas.microsoft.com/office/drawing/2014/main" id="{0C983C23-7914-456E-AA37-90FEEBD851C0}"/>
              </a:ext>
            </a:extLst>
          </p:cNvPr>
          <p:cNvSpPr/>
          <p:nvPr/>
        </p:nvSpPr>
        <p:spPr>
          <a:xfrm>
            <a:off x="10389452" y="3781006"/>
            <a:ext cx="428626" cy="428626"/>
          </a:xfrm>
          <a:prstGeom prst="donut">
            <a:avLst>
              <a:gd name="adj" fmla="val 5281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Circle: Hollow 56">
            <a:extLst>
              <a:ext uri="{FF2B5EF4-FFF2-40B4-BE49-F238E27FC236}">
                <a16:creationId xmlns:a16="http://schemas.microsoft.com/office/drawing/2014/main" id="{CD810234-B3DF-4AE8-B7F5-9B91C3FEE8A3}"/>
              </a:ext>
            </a:extLst>
          </p:cNvPr>
          <p:cNvSpPr/>
          <p:nvPr/>
        </p:nvSpPr>
        <p:spPr>
          <a:xfrm>
            <a:off x="10256580" y="3648134"/>
            <a:ext cx="694370" cy="694370"/>
          </a:xfrm>
          <a:prstGeom prst="donut">
            <a:avLst>
              <a:gd name="adj" fmla="val 287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61A79A1-830D-43A5-991E-41089FE309F5}"/>
              </a:ext>
            </a:extLst>
          </p:cNvPr>
          <p:cNvCxnSpPr>
            <a:cxnSpLocks/>
          </p:cNvCxnSpPr>
          <p:nvPr/>
        </p:nvCxnSpPr>
        <p:spPr>
          <a:xfrm flipV="1">
            <a:off x="10603766" y="4342505"/>
            <a:ext cx="0" cy="1033387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91D217BA-6735-41FC-ADDE-ADA84BF5E891}"/>
              </a:ext>
            </a:extLst>
          </p:cNvPr>
          <p:cNvSpPr/>
          <p:nvPr/>
        </p:nvSpPr>
        <p:spPr>
          <a:xfrm>
            <a:off x="10541645" y="5350759"/>
            <a:ext cx="124240" cy="12424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93BBA26-6FB6-4EDA-AE7C-332D388F6619}"/>
              </a:ext>
            </a:extLst>
          </p:cNvPr>
          <p:cNvSpPr txBox="1"/>
          <p:nvPr/>
        </p:nvSpPr>
        <p:spPr>
          <a:xfrm>
            <a:off x="9622450" y="2952009"/>
            <a:ext cx="19845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6">
                    <a:lumMod val="50000"/>
                  </a:schemeClr>
                </a:solidFill>
                <a:latin typeface="Century Gothic" panose="020B0502020202020204" pitchFamily="34" charset="0"/>
              </a:rPr>
              <a:t>ETHEREUM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710CEB2-4E11-44C6-A201-5DCB3EA9A265}"/>
              </a:ext>
            </a:extLst>
          </p:cNvPr>
          <p:cNvSpPr txBox="1"/>
          <p:nvPr/>
        </p:nvSpPr>
        <p:spPr>
          <a:xfrm>
            <a:off x="8958155" y="5474999"/>
            <a:ext cx="32010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rgbClr val="5E7873"/>
                </a:solidFill>
                <a:latin typeface="Abadi" panose="020B0604020104020204" pitchFamily="34" charset="0"/>
              </a:rPr>
              <a:t>Ethereum blockchain to store the hash of the saved file on </a:t>
            </a:r>
            <a:r>
              <a:rPr lang="en-IN" b="1" dirty="0" err="1">
                <a:solidFill>
                  <a:srgbClr val="5E7873"/>
                </a:solidFill>
                <a:latin typeface="Abadi" panose="020B0604020104020204" pitchFamily="34" charset="0"/>
              </a:rPr>
              <a:t>Ipfs</a:t>
            </a:r>
            <a:endParaRPr lang="en-IN" b="1" dirty="0">
              <a:solidFill>
                <a:srgbClr val="5E7873"/>
              </a:solidFill>
              <a:latin typeface="Abadi" panose="020B0604020104020204" pitchFamily="34" charset="0"/>
            </a:endParaRP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CE23E97-80CA-4DCE-905B-0371552128FB}"/>
              </a:ext>
            </a:extLst>
          </p:cNvPr>
          <p:cNvCxnSpPr>
            <a:cxnSpLocks/>
          </p:cNvCxnSpPr>
          <p:nvPr/>
        </p:nvCxnSpPr>
        <p:spPr>
          <a:xfrm>
            <a:off x="651657" y="6212376"/>
            <a:ext cx="2048865" cy="0"/>
          </a:xfrm>
          <a:prstGeom prst="line">
            <a:avLst/>
          </a:prstGeom>
          <a:ln w="19050">
            <a:solidFill>
              <a:srgbClr val="03A1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6AF9195-D1C7-4EAB-9766-CBBD5AC04E3E}"/>
              </a:ext>
            </a:extLst>
          </p:cNvPr>
          <p:cNvCxnSpPr>
            <a:cxnSpLocks/>
          </p:cNvCxnSpPr>
          <p:nvPr/>
        </p:nvCxnSpPr>
        <p:spPr>
          <a:xfrm>
            <a:off x="5273283" y="6249315"/>
            <a:ext cx="2048865" cy="0"/>
          </a:xfrm>
          <a:prstGeom prst="line">
            <a:avLst/>
          </a:prstGeom>
          <a:ln w="19050">
            <a:solidFill>
              <a:srgbClr val="EF30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7FD0854-B613-4503-8F9F-7EBA21977DB6}"/>
              </a:ext>
            </a:extLst>
          </p:cNvPr>
          <p:cNvCxnSpPr>
            <a:cxnSpLocks/>
          </p:cNvCxnSpPr>
          <p:nvPr/>
        </p:nvCxnSpPr>
        <p:spPr>
          <a:xfrm>
            <a:off x="9641452" y="6390314"/>
            <a:ext cx="2048865" cy="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67D5D77-7183-46A2-913A-91854EB46B5B}"/>
              </a:ext>
            </a:extLst>
          </p:cNvPr>
          <p:cNvCxnSpPr>
            <a:cxnSpLocks/>
          </p:cNvCxnSpPr>
          <p:nvPr/>
        </p:nvCxnSpPr>
        <p:spPr>
          <a:xfrm>
            <a:off x="2784341" y="1418752"/>
            <a:ext cx="2048865" cy="0"/>
          </a:xfrm>
          <a:prstGeom prst="line">
            <a:avLst/>
          </a:prstGeom>
          <a:ln w="19050">
            <a:solidFill>
              <a:srgbClr val="EE95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3FE4C8AC-856E-47A1-86C3-D3143F6DF56B}"/>
              </a:ext>
            </a:extLst>
          </p:cNvPr>
          <p:cNvCxnSpPr>
            <a:cxnSpLocks/>
          </p:cNvCxnSpPr>
          <p:nvPr/>
        </p:nvCxnSpPr>
        <p:spPr>
          <a:xfrm>
            <a:off x="7328027" y="1835312"/>
            <a:ext cx="2048865" cy="0"/>
          </a:xfrm>
          <a:prstGeom prst="line">
            <a:avLst/>
          </a:prstGeom>
          <a:ln w="19050">
            <a:solidFill>
              <a:srgbClr val="1C7C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AC17817C-AF36-4468-94FC-44DCFF825290}"/>
              </a:ext>
            </a:extLst>
          </p:cNvPr>
          <p:cNvSpPr txBox="1"/>
          <p:nvPr/>
        </p:nvSpPr>
        <p:spPr>
          <a:xfrm>
            <a:off x="2456543" y="131812"/>
            <a:ext cx="7278915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E254C7"/>
                </a:solidFill>
                <a:latin typeface="Tw Cen MT" panose="020B0602020104020603" pitchFamily="34" charset="0"/>
              </a:rPr>
              <a:t>IMPLEMENTATION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B347FCAE-CD51-47C1-A0E5-7FE287A79E42}"/>
              </a:ext>
            </a:extLst>
          </p:cNvPr>
          <p:cNvGrpSpPr/>
          <p:nvPr/>
        </p:nvGrpSpPr>
        <p:grpSpPr>
          <a:xfrm>
            <a:off x="5378755" y="918040"/>
            <a:ext cx="1434489" cy="190500"/>
            <a:chOff x="4679586" y="878988"/>
            <a:chExt cx="1434489" cy="190500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957F6F33-D335-4F37-A9F5-23DE49CB0B4A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9D3A95DB-0E0C-40A8-88F7-9DAC67B156F6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AD1EA8C3-D35D-4FB7-8D6B-858B4EE08256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FD4B96A9-29AD-4507-B1E8-D12C03BAD2C2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50AFA104-D1BD-427D-90C1-6CE47F2C7A56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25039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919"/>
    </mc:Choice>
    <mc:Fallback xmlns="">
      <p:transition spd="slow" advTm="2491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0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500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0"/>
                            </p:stCondLst>
                            <p:childTnLst>
                              <p:par>
                                <p:cTn id="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500"/>
                            </p:stCondLst>
                            <p:childTnLst>
                              <p:par>
                                <p:cTn id="7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6000"/>
                            </p:stCondLst>
                            <p:childTnLst>
                              <p:par>
                                <p:cTn id="7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500"/>
                            </p:stCondLst>
                            <p:childTnLst>
                              <p:par>
                                <p:cTn id="8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7000"/>
                            </p:stCondLst>
                            <p:childTnLst>
                              <p:par>
                                <p:cTn id="8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7500"/>
                            </p:stCondLst>
                            <p:childTnLst>
                              <p:par>
                                <p:cTn id="10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8000"/>
                            </p:stCondLst>
                            <p:childTnLst>
                              <p:par>
                                <p:cTn id="10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8500"/>
                            </p:stCondLst>
                            <p:childTnLst>
                              <p:par>
                                <p:cTn id="1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9000"/>
                            </p:stCondLst>
                            <p:childTnLst>
                              <p:par>
                                <p:cTn id="1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9500"/>
                            </p:stCondLst>
                            <p:childTnLst>
                              <p:par>
                                <p:cTn id="1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0000"/>
                            </p:stCondLst>
                            <p:childTnLst>
                              <p:par>
                                <p:cTn id="1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0500"/>
                            </p:stCondLst>
                            <p:childTnLst>
                              <p:par>
                                <p:cTn id="1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1000"/>
                            </p:stCondLst>
                            <p:childTnLst>
                              <p:par>
                                <p:cTn id="1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11500"/>
                            </p:stCondLst>
                            <p:childTnLst>
                              <p:par>
                                <p:cTn id="1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12000"/>
                            </p:stCondLst>
                            <p:childTnLst>
                              <p:par>
                                <p:cTn id="1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12500"/>
                            </p:stCondLst>
                            <p:childTnLst>
                              <p:par>
                                <p:cTn id="16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13000"/>
                            </p:stCondLst>
                            <p:childTnLst>
                              <p:par>
                                <p:cTn id="17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13500"/>
                            </p:stCondLst>
                            <p:childTnLst>
                              <p:par>
                                <p:cTn id="17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14000"/>
                            </p:stCondLst>
                            <p:childTnLst>
                              <p:par>
                                <p:cTn id="18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14500"/>
                            </p:stCondLst>
                            <p:childTnLst>
                              <p:par>
                                <p:cTn id="18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15000"/>
                            </p:stCondLst>
                            <p:childTnLst>
                              <p:par>
                                <p:cTn id="19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15500"/>
                            </p:stCondLst>
                            <p:childTnLst>
                              <p:par>
                                <p:cTn id="20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16000"/>
                            </p:stCondLst>
                            <p:childTnLst>
                              <p:par>
                                <p:cTn id="2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16500"/>
                            </p:stCondLst>
                            <p:childTnLst>
                              <p:par>
                                <p:cTn id="2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2" fill="hold">
                            <p:stCondLst>
                              <p:cond delay="17000"/>
                            </p:stCondLst>
                            <p:childTnLst>
                              <p:par>
                                <p:cTn id="2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17500"/>
                            </p:stCondLst>
                            <p:childTnLst>
                              <p:par>
                                <p:cTn id="2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4" fill="hold">
                            <p:stCondLst>
                              <p:cond delay="18000"/>
                            </p:stCondLst>
                            <p:childTnLst>
                              <p:par>
                                <p:cTn id="2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8" fill="hold">
                            <p:stCondLst>
                              <p:cond delay="18500"/>
                            </p:stCondLst>
                            <p:childTnLst>
                              <p:par>
                                <p:cTn id="2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19000"/>
                            </p:stCondLst>
                            <p:childTnLst>
                              <p:par>
                                <p:cTn id="2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3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0" fill="hold">
                            <p:stCondLst>
                              <p:cond delay="20000"/>
                            </p:stCondLst>
                            <p:childTnLst>
                              <p:par>
                                <p:cTn id="2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>
                            <p:stCondLst>
                              <p:cond delay="20500"/>
                            </p:stCondLst>
                            <p:childTnLst>
                              <p:par>
                                <p:cTn id="2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8" grpId="0" animBg="1"/>
      <p:bldP spid="9" grpId="0" animBg="1"/>
      <p:bldP spid="10" grpId="0" animBg="1"/>
      <p:bldP spid="14" grpId="0" animBg="1"/>
      <p:bldP spid="16" grpId="0"/>
      <p:bldP spid="17" grpId="0"/>
      <p:bldP spid="18" grpId="0" animBg="1"/>
      <p:bldP spid="20" grpId="0" animBg="1"/>
      <p:bldP spid="21" grpId="0" animBg="1"/>
      <p:bldP spid="22" grpId="0" animBg="1"/>
      <p:bldP spid="24" grpId="0" animBg="1"/>
      <p:bldP spid="25" grpId="0"/>
      <p:bldP spid="26" grpId="0"/>
      <p:bldP spid="27" grpId="0" animBg="1"/>
      <p:bldP spid="29" grpId="0" animBg="1"/>
      <p:bldP spid="30" grpId="0" animBg="1"/>
      <p:bldP spid="31" grpId="0" animBg="1"/>
      <p:bldP spid="33" grpId="0" animBg="1"/>
      <p:bldP spid="34" grpId="0"/>
      <p:bldP spid="35" grpId="0"/>
      <p:bldP spid="45" grpId="0" animBg="1"/>
      <p:bldP spid="46" grpId="0" animBg="1"/>
      <p:bldP spid="47" grpId="0" animBg="1"/>
      <p:bldP spid="48" grpId="0" animBg="1"/>
      <p:bldP spid="50" grpId="0" animBg="1"/>
      <p:bldP spid="51" grpId="0"/>
      <p:bldP spid="52" grpId="0"/>
      <p:bldP spid="53" grpId="0" animBg="1"/>
      <p:bldP spid="55" grpId="0" animBg="1"/>
      <p:bldP spid="56" grpId="0" animBg="1"/>
      <p:bldP spid="57" grpId="0" animBg="1"/>
      <p:bldP spid="59" grpId="0" animBg="1"/>
      <p:bldP spid="60" grpId="0"/>
      <p:bldP spid="6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5FBFCA0-7FC2-48A3-9F16-4581F90AC5A2}"/>
              </a:ext>
            </a:extLst>
          </p:cNvPr>
          <p:cNvSpPr txBox="1"/>
          <p:nvPr/>
        </p:nvSpPr>
        <p:spPr>
          <a:xfrm>
            <a:off x="629920" y="518160"/>
            <a:ext cx="1039368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5050C0"/>
                </a:solidFill>
                <a:latin typeface="Abadi" panose="020B0604020104020204" pitchFamily="34" charset="0"/>
              </a:rPr>
              <a:t>RESULTS</a:t>
            </a:r>
          </a:p>
          <a:p>
            <a:pPr algn="ctr"/>
            <a:endParaRPr lang="en-US" sz="2800" dirty="0">
              <a:latin typeface="Abadi" panose="020B0604020104020204" pitchFamily="34" charset="0"/>
            </a:endParaRPr>
          </a:p>
          <a:p>
            <a:pPr algn="ctr"/>
            <a:endParaRPr lang="en-US" sz="2800" dirty="0">
              <a:latin typeface="Abadi" panose="020B0604020104020204" pitchFamily="34" charset="0"/>
            </a:endParaRPr>
          </a:p>
          <a:p>
            <a:pPr algn="ctr"/>
            <a:r>
              <a:rPr lang="en-US" sz="2800" dirty="0">
                <a:solidFill>
                  <a:srgbClr val="5C5AB6"/>
                </a:solidFill>
                <a:latin typeface="Abadi" panose="020B0604020104020204" pitchFamily="34" charset="0"/>
              </a:rPr>
              <a:t>WEBPAGE TO ACCESS THE SYSTEM</a:t>
            </a:r>
          </a:p>
          <a:p>
            <a:pPr algn="ctr"/>
            <a:endParaRPr lang="en-US" sz="2800" dirty="0">
              <a:solidFill>
                <a:srgbClr val="00B050"/>
              </a:solidFill>
              <a:latin typeface="Abadi" panose="020B0604020104020204" pitchFamily="34" charset="0"/>
            </a:endParaRPr>
          </a:p>
          <a:p>
            <a:pPr algn="ctr"/>
            <a:r>
              <a:rPr lang="en-US" sz="2800" dirty="0">
                <a:solidFill>
                  <a:srgbClr val="5C5AB6"/>
                </a:solidFill>
                <a:latin typeface="Abadi" panose="020B0604020104020204" pitchFamily="34" charset="0"/>
              </a:rPr>
              <a:t>NETWORK STATS</a:t>
            </a:r>
          </a:p>
          <a:p>
            <a:pPr algn="ctr"/>
            <a:endParaRPr lang="en-US" sz="2800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8286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85"/>
    </mc:Choice>
    <mc:Fallback xmlns="">
      <p:transition spd="slow" advTm="428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5D613-346F-4563-BEEC-BE26D2F4B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0140" y="395926"/>
            <a:ext cx="9951720" cy="1149303"/>
          </a:xfrm>
        </p:spPr>
        <p:txBody>
          <a:bodyPr anchor="ctr">
            <a:normAutofit/>
          </a:bodyPr>
          <a:lstStyle/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2F396-123A-4BED-8924-C53F0DD399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140" y="2290713"/>
            <a:ext cx="9951720" cy="375194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latin typeface="Abadi" panose="020B0604020104020204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FFFFFF"/>
              </a:solidFill>
            </a:endParaRPr>
          </a:p>
        </p:txBody>
      </p:sp>
      <p:pic>
        <p:nvPicPr>
          <p:cNvPr id="10" name="image26.png">
            <a:extLst>
              <a:ext uri="{FF2B5EF4-FFF2-40B4-BE49-F238E27FC236}">
                <a16:creationId xmlns:a16="http://schemas.microsoft.com/office/drawing/2014/main" id="{BA816934-2339-47D1-944A-DFDAA386C53E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81280" y="0"/>
            <a:ext cx="12029440" cy="673608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9400343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Tm="6192"/>
    </mc:Choice>
    <mc:Fallback xmlns="">
      <p:transition spd="slow" advTm="619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5D613-346F-4563-BEEC-BE26D2F4B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144" y="146116"/>
            <a:ext cx="10317716" cy="886119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Abadi" panose="020B0604020104020204" pitchFamily="34" charset="0"/>
              </a:rPr>
              <a:t>RESULTS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2F396-123A-4BED-8924-C53F0DD399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140" y="2290713"/>
            <a:ext cx="9951720" cy="375194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>
              <a:latin typeface="Abadi" panose="020B0604020104020204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EF0997-7C46-4B14-9A32-240A8ADBB1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4122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Tm="12402"/>
    </mc:Choice>
    <mc:Fallback xmlns="">
      <p:transition spd="slow" advTm="124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5D613-346F-4563-BEEC-BE26D2F4B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0140" y="395926"/>
            <a:ext cx="9951720" cy="1149303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dirty="0">
                <a:solidFill>
                  <a:schemeClr val="accent2"/>
                </a:solidFill>
                <a:latin typeface="Abadi" panose="020B0604020104020204" pitchFamily="34" charset="0"/>
              </a:rPr>
              <a:t>SCOPE</a:t>
            </a:r>
            <a:endParaRPr lang="en-US" sz="360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2F396-123A-4BED-8924-C53F0DD399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140" y="2290713"/>
            <a:ext cx="9951720" cy="375194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latin typeface="Abadi" panose="020B0604020104020204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545334D-C517-4185-836E-7603BF9CD3B1}"/>
              </a:ext>
            </a:extLst>
          </p:cNvPr>
          <p:cNvSpPr/>
          <p:nvPr/>
        </p:nvSpPr>
        <p:spPr>
          <a:xfrm>
            <a:off x="1044726" y="2505143"/>
            <a:ext cx="1066975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0" i="0" dirty="0">
                <a:solidFill>
                  <a:srgbClr val="E254C7"/>
                </a:solidFill>
                <a:effectLst/>
                <a:latin typeface="Abadi" panose="020B0604020104020204" pitchFamily="34" charset="0"/>
              </a:rPr>
              <a:t>Storage Platform leveraging underutilized hard drive capacity around the world to create a data storage marketplace that is more reliable and lower cost than traditional cloud storage </a:t>
            </a:r>
            <a:r>
              <a:rPr lang="en-US" sz="2400" b="0" i="0" dirty="0">
                <a:effectLst/>
                <a:latin typeface="Abadi" panose="020B0604020104020204" pitchFamily="34" charset="0"/>
              </a:rPr>
              <a:t>providers.</a:t>
            </a:r>
            <a:endParaRPr lang="en-US" sz="2400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05016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Tm="6230"/>
    </mc:Choice>
    <mc:Fallback xmlns="">
      <p:transition spd="slow" advTm="623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90DB4-2345-43F4-B11D-DBD61C9C2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  <a:latin typeface="Tw Cen MT" panose="020B0602020104020603" pitchFamily="34" charset="0"/>
              </a:rPr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28105-4A3D-4FAA-B527-B773E6A806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Decentralized cloud storage – </a:t>
            </a:r>
            <a:r>
              <a:rPr lang="en-US" dirty="0" err="1"/>
              <a:t>Storj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    https://storj.io/</a:t>
            </a:r>
          </a:p>
          <a:p>
            <a:r>
              <a:rPr lang="en-US" dirty="0"/>
              <a:t>Blockchain flow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   http://blockgeeks.com/guides/what-is-blockchain-technology/</a:t>
            </a:r>
          </a:p>
          <a:p>
            <a:r>
              <a:rPr lang="en-US" dirty="0"/>
              <a:t>Using </a:t>
            </a:r>
            <a:r>
              <a:rPr lang="en-US" dirty="0" err="1"/>
              <a:t>rinkeby</a:t>
            </a:r>
            <a:r>
              <a:rPr lang="en-US" dirty="0"/>
              <a:t> authenticated faucet for ether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   https://www.rinkeby.io/#faucet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1812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5D613-346F-4563-BEEC-BE26D2F4B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0140" y="395926"/>
            <a:ext cx="9951720" cy="5920033"/>
          </a:xfrm>
          <a:solidFill>
            <a:schemeClr val="tx1"/>
          </a:solidFill>
        </p:spPr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chemeClr val="tx2">
                    <a:lumMod val="25000"/>
                  </a:schemeClr>
                </a:solidFill>
                <a:latin typeface="Abadi" panose="020B0604020104020204" pitchFamily="34" charset="0"/>
              </a:rPr>
              <a:t>THANK YOU</a:t>
            </a:r>
            <a:endParaRPr lang="en-US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2F396-123A-4BED-8924-C53F0DD399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140" y="2290713"/>
            <a:ext cx="9951720" cy="375194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latin typeface="Abadi" panose="020B0604020104020204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E254C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83515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Tm="8256"/>
    </mc:Choice>
    <mc:Fallback xmlns="">
      <p:transition spd="slow" advTm="825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4970A344-6020-4613-B2F7-B2AFF621D9FF}"/>
              </a:ext>
            </a:extLst>
          </p:cNvPr>
          <p:cNvGrpSpPr/>
          <p:nvPr/>
        </p:nvGrpSpPr>
        <p:grpSpPr>
          <a:xfrm>
            <a:off x="2456543" y="396852"/>
            <a:ext cx="7278915" cy="937676"/>
            <a:chOff x="2456543" y="131812"/>
            <a:chExt cx="7278915" cy="93767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E8AA9BD-5B28-4BB1-803B-54BB6E1B0DE1}"/>
                </a:ext>
              </a:extLst>
            </p:cNvPr>
            <p:cNvSpPr txBox="1"/>
            <p:nvPr/>
          </p:nvSpPr>
          <p:spPr>
            <a:xfrm>
              <a:off x="2456543" y="131812"/>
              <a:ext cx="727891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2">
                      <a:lumMod val="25000"/>
                    </a:schemeClr>
                  </a:solidFill>
                  <a:latin typeface="Tw Cen MT" panose="020B0602020104020603" pitchFamily="34" charset="0"/>
                </a:rPr>
                <a:t>CONTENTS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D884BCA-1978-49CC-8588-5399D7CABDE7}"/>
                </a:ext>
              </a:extLst>
            </p:cNvPr>
            <p:cNvGrpSpPr/>
            <p:nvPr/>
          </p:nvGrpSpPr>
          <p:grpSpPr>
            <a:xfrm>
              <a:off x="5378756" y="878988"/>
              <a:ext cx="1434489" cy="190500"/>
              <a:chOff x="4679586" y="878988"/>
              <a:chExt cx="1434489" cy="190500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3701A590-ABA9-4BD2-BD64-376A4C227798}"/>
                  </a:ext>
                </a:extLst>
              </p:cNvPr>
              <p:cNvSpPr/>
              <p:nvPr/>
            </p:nvSpPr>
            <p:spPr>
              <a:xfrm>
                <a:off x="4679586" y="878988"/>
                <a:ext cx="190500" cy="190500"/>
              </a:xfrm>
              <a:prstGeom prst="ellipse">
                <a:avLst/>
              </a:prstGeom>
              <a:solidFill>
                <a:srgbClr val="03A1A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3E53B434-A2A6-4C16-99DD-292CE4FD62C4}"/>
                  </a:ext>
                </a:extLst>
              </p:cNvPr>
              <p:cNvSpPr/>
              <p:nvPr/>
            </p:nvSpPr>
            <p:spPr>
              <a:xfrm>
                <a:off x="4990736" y="878988"/>
                <a:ext cx="190500" cy="190500"/>
              </a:xfrm>
              <a:prstGeom prst="ellipse">
                <a:avLst/>
              </a:prstGeom>
              <a:solidFill>
                <a:srgbClr val="EE952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F3E5BC96-17A2-4BD5-BA51-10270687E851}"/>
                  </a:ext>
                </a:extLst>
              </p:cNvPr>
              <p:cNvSpPr/>
              <p:nvPr/>
            </p:nvSpPr>
            <p:spPr>
              <a:xfrm>
                <a:off x="5301522" y="878988"/>
                <a:ext cx="190500" cy="190500"/>
              </a:xfrm>
              <a:prstGeom prst="ellipse">
                <a:avLst/>
              </a:prstGeom>
              <a:solidFill>
                <a:srgbClr val="EF30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1A06ACCC-548D-4873-BD3B-AD3CA2C095B0}"/>
                  </a:ext>
                </a:extLst>
              </p:cNvPr>
              <p:cNvSpPr/>
              <p:nvPr/>
            </p:nvSpPr>
            <p:spPr>
              <a:xfrm>
                <a:off x="5612308" y="878988"/>
                <a:ext cx="190500" cy="190500"/>
              </a:xfrm>
              <a:prstGeom prst="ellipse">
                <a:avLst/>
              </a:prstGeom>
              <a:solidFill>
                <a:srgbClr val="1C7CB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7CBDE4C1-DAF9-476F-B807-27BE954F6C82}"/>
                  </a:ext>
                </a:extLst>
              </p:cNvPr>
              <p:cNvSpPr/>
              <p:nvPr/>
            </p:nvSpPr>
            <p:spPr>
              <a:xfrm>
                <a:off x="5923575" y="878988"/>
                <a:ext cx="190500" cy="190500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F92EF655-09B3-44B0-96AC-28F901114986}"/>
              </a:ext>
            </a:extLst>
          </p:cNvPr>
          <p:cNvGrpSpPr/>
          <p:nvPr/>
        </p:nvGrpSpPr>
        <p:grpSpPr>
          <a:xfrm>
            <a:off x="764723" y="2436168"/>
            <a:ext cx="3197225" cy="662056"/>
            <a:chOff x="764723" y="2277144"/>
            <a:chExt cx="3197225" cy="662056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A7992CA-A4D4-4C7A-A95D-4385DF3C0E27}"/>
                </a:ext>
              </a:extLst>
            </p:cNvPr>
            <p:cNvSpPr/>
            <p:nvPr/>
          </p:nvSpPr>
          <p:spPr>
            <a:xfrm>
              <a:off x="764723" y="2277144"/>
              <a:ext cx="662056" cy="662056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09B2B8A0-1E62-4040-9493-25C915F609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554" y="2408975"/>
              <a:ext cx="398394" cy="398394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0BEF5D4-B286-4C11-8773-787F7CE392CE}"/>
                </a:ext>
              </a:extLst>
            </p:cNvPr>
            <p:cNvSpPr txBox="1"/>
            <p:nvPr/>
          </p:nvSpPr>
          <p:spPr>
            <a:xfrm>
              <a:off x="1526177" y="2425148"/>
              <a:ext cx="18562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EF3078"/>
                  </a:solidFill>
                  <a:latin typeface="Tw Cen MT" panose="020B0602020104020603" pitchFamily="34" charset="0"/>
                </a:rPr>
                <a:t>IDEA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290B2D6-E62D-4D61-9DBA-64988586BEE4}"/>
                </a:ext>
              </a:extLst>
            </p:cNvPr>
            <p:cNvSpPr txBox="1"/>
            <p:nvPr/>
          </p:nvSpPr>
          <p:spPr>
            <a:xfrm>
              <a:off x="1435200" y="2425148"/>
              <a:ext cx="25267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B5C0C215-ACF7-45C5-9DE8-97DDFB401056}"/>
              </a:ext>
            </a:extLst>
          </p:cNvPr>
          <p:cNvGrpSpPr/>
          <p:nvPr/>
        </p:nvGrpSpPr>
        <p:grpSpPr>
          <a:xfrm>
            <a:off x="764723" y="3696988"/>
            <a:ext cx="3395202" cy="679257"/>
            <a:chOff x="764723" y="3537964"/>
            <a:chExt cx="3395202" cy="679257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2C00CE6-992C-4495-9B5D-53F702B91415}"/>
                </a:ext>
              </a:extLst>
            </p:cNvPr>
            <p:cNvSpPr/>
            <p:nvPr/>
          </p:nvSpPr>
          <p:spPr>
            <a:xfrm>
              <a:off x="764723" y="3555165"/>
              <a:ext cx="662056" cy="662056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7B30B13-2444-4D78-BE00-D81DD0C03A4D}"/>
                </a:ext>
              </a:extLst>
            </p:cNvPr>
            <p:cNvSpPr txBox="1"/>
            <p:nvPr/>
          </p:nvSpPr>
          <p:spPr>
            <a:xfrm>
              <a:off x="1509767" y="3537964"/>
              <a:ext cx="26501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3A1A4"/>
                  </a:solidFill>
                  <a:latin typeface="Tw Cen MT" panose="020B0602020104020603" pitchFamily="34" charset="0"/>
                </a:rPr>
                <a:t>NEED OF A NEW INTERNET PROTOCOL??</a:t>
              </a: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FB78976A-7CF2-4443-B195-5CAA006275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2748" y="3713190"/>
              <a:ext cx="346006" cy="346006"/>
            </a:xfrm>
            <a:prstGeom prst="rect">
              <a:avLst/>
            </a:prstGeom>
          </p:spPr>
        </p:pic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B2F3F2F8-33FF-4102-862E-20DAD0C71447}"/>
              </a:ext>
            </a:extLst>
          </p:cNvPr>
          <p:cNvGrpSpPr/>
          <p:nvPr/>
        </p:nvGrpSpPr>
        <p:grpSpPr>
          <a:xfrm>
            <a:off x="764723" y="4992210"/>
            <a:ext cx="2349636" cy="662056"/>
            <a:chOff x="764723" y="4833186"/>
            <a:chExt cx="2349636" cy="662056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6CF3200F-183A-45CC-B5B7-D8308D13ACF8}"/>
                </a:ext>
              </a:extLst>
            </p:cNvPr>
            <p:cNvSpPr/>
            <p:nvPr/>
          </p:nvSpPr>
          <p:spPr>
            <a:xfrm>
              <a:off x="764723" y="4833186"/>
              <a:ext cx="662056" cy="662056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2AB67DC-CB88-4E99-AD30-CE7DAEB362F9}"/>
                </a:ext>
              </a:extLst>
            </p:cNvPr>
            <p:cNvSpPr txBox="1"/>
            <p:nvPr/>
          </p:nvSpPr>
          <p:spPr>
            <a:xfrm>
              <a:off x="1558609" y="5020112"/>
              <a:ext cx="155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EE9524"/>
                  </a:solidFill>
                  <a:latin typeface="Tw Cen MT" panose="020B0602020104020603" pitchFamily="34" charset="0"/>
                </a:rPr>
                <a:t>TECHNOLOGY</a:t>
              </a:r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2A11449D-6E14-4A83-AB6C-68833A2878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553" y="4977083"/>
              <a:ext cx="398396" cy="398396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40AC08DE-C855-47D6-9290-C91ED3A860ED}"/>
              </a:ext>
            </a:extLst>
          </p:cNvPr>
          <p:cNvGrpSpPr/>
          <p:nvPr/>
        </p:nvGrpSpPr>
        <p:grpSpPr>
          <a:xfrm>
            <a:off x="4504627" y="3714189"/>
            <a:ext cx="2337107" cy="662056"/>
            <a:chOff x="4504627" y="3555165"/>
            <a:chExt cx="2337107" cy="662056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198DFD76-A9E6-4659-BD43-E0F5CFD08067}"/>
                </a:ext>
              </a:extLst>
            </p:cNvPr>
            <p:cNvSpPr/>
            <p:nvPr/>
          </p:nvSpPr>
          <p:spPr>
            <a:xfrm>
              <a:off x="4504627" y="3555165"/>
              <a:ext cx="662056" cy="662056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0A4B6B9-C18C-46F5-ACBE-D1DDEB526AFA}"/>
                </a:ext>
              </a:extLst>
            </p:cNvPr>
            <p:cNvSpPr txBox="1"/>
            <p:nvPr/>
          </p:nvSpPr>
          <p:spPr>
            <a:xfrm>
              <a:off x="5285984" y="3724479"/>
              <a:ext cx="155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3A1A4"/>
                  </a:solidFill>
                  <a:latin typeface="Tw Cen MT" panose="020B0602020104020603" pitchFamily="34" charset="0"/>
                </a:rPr>
                <a:t>BLOCKCHAIN</a:t>
              </a: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C14792FE-F6D1-4C7D-93CD-487CAB1DD6F5}"/>
              </a:ext>
            </a:extLst>
          </p:cNvPr>
          <p:cNvGrpSpPr/>
          <p:nvPr/>
        </p:nvGrpSpPr>
        <p:grpSpPr>
          <a:xfrm>
            <a:off x="4504627" y="4992210"/>
            <a:ext cx="3122959" cy="662056"/>
            <a:chOff x="4504627" y="4833186"/>
            <a:chExt cx="3122959" cy="662056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C1771546-F775-43F9-947F-F877FE7485D2}"/>
                </a:ext>
              </a:extLst>
            </p:cNvPr>
            <p:cNvSpPr/>
            <p:nvPr/>
          </p:nvSpPr>
          <p:spPr>
            <a:xfrm>
              <a:off x="4504627" y="4833186"/>
              <a:ext cx="662056" cy="662056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B591FB9-07A5-424D-B916-392A1C93D31A}"/>
                </a:ext>
              </a:extLst>
            </p:cNvPr>
            <p:cNvSpPr txBox="1"/>
            <p:nvPr/>
          </p:nvSpPr>
          <p:spPr>
            <a:xfrm>
              <a:off x="5213170" y="4972921"/>
              <a:ext cx="24144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EE9524"/>
                  </a:solidFill>
                  <a:latin typeface="Tw Cen MT" panose="020B0602020104020603" pitchFamily="34" charset="0"/>
                </a:rPr>
                <a:t>DESIGN</a:t>
              </a:r>
            </a:p>
          </p:txBody>
        </p:sp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136CEFFC-B602-4AA8-81B3-3E2A8477D50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7162" y="4967369"/>
              <a:ext cx="336986" cy="336986"/>
            </a:xfrm>
            <a:prstGeom prst="rect">
              <a:avLst/>
            </a:prstGeom>
          </p:spPr>
        </p:pic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4BB2B7DC-6D14-4FD9-AC8A-EEF171D0CF99}"/>
              </a:ext>
            </a:extLst>
          </p:cNvPr>
          <p:cNvGrpSpPr/>
          <p:nvPr/>
        </p:nvGrpSpPr>
        <p:grpSpPr>
          <a:xfrm>
            <a:off x="8244531" y="3714189"/>
            <a:ext cx="2377415" cy="662056"/>
            <a:chOff x="8244531" y="3555165"/>
            <a:chExt cx="2377415" cy="662056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C030F859-241C-4984-BD10-0347E783F559}"/>
                </a:ext>
              </a:extLst>
            </p:cNvPr>
            <p:cNvSpPr/>
            <p:nvPr/>
          </p:nvSpPr>
          <p:spPr>
            <a:xfrm>
              <a:off x="8244531" y="3555165"/>
              <a:ext cx="662056" cy="662056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0894BE3-25B9-424E-A330-7A9131DA37B4}"/>
                </a:ext>
              </a:extLst>
            </p:cNvPr>
            <p:cNvSpPr txBox="1"/>
            <p:nvPr/>
          </p:nvSpPr>
          <p:spPr>
            <a:xfrm>
              <a:off x="9066196" y="3701211"/>
              <a:ext cx="155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3A1A4"/>
                  </a:solidFill>
                  <a:latin typeface="Tw Cen MT" panose="020B0602020104020603" pitchFamily="34" charset="0"/>
                </a:rPr>
                <a:t>RESULTS</a:t>
              </a:r>
            </a:p>
          </p:txBody>
        </p:sp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4548A440-1FF7-4A03-8AAD-0E3CACE76B9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60080" y="3670714"/>
              <a:ext cx="430958" cy="430958"/>
            </a:xfrm>
            <a:prstGeom prst="rect">
              <a:avLst/>
            </a:prstGeom>
          </p:spPr>
        </p:pic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02F6E9D7-0EA4-48A5-8A6E-DB9CA4C69AF6}"/>
              </a:ext>
            </a:extLst>
          </p:cNvPr>
          <p:cNvGrpSpPr/>
          <p:nvPr/>
        </p:nvGrpSpPr>
        <p:grpSpPr>
          <a:xfrm>
            <a:off x="4504627" y="2436168"/>
            <a:ext cx="3205646" cy="695940"/>
            <a:chOff x="4504627" y="2277144"/>
            <a:chExt cx="3205646" cy="695940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302E03A-C9B9-4D44-8C23-6AF41033A7CE}"/>
                </a:ext>
              </a:extLst>
            </p:cNvPr>
            <p:cNvSpPr/>
            <p:nvPr/>
          </p:nvSpPr>
          <p:spPr>
            <a:xfrm>
              <a:off x="4504627" y="2277144"/>
              <a:ext cx="662056" cy="662056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27367A5-7D6B-4AE6-B3B0-603F081EF5BF}"/>
                </a:ext>
              </a:extLst>
            </p:cNvPr>
            <p:cNvSpPr txBox="1"/>
            <p:nvPr/>
          </p:nvSpPr>
          <p:spPr>
            <a:xfrm>
              <a:off x="5175104" y="2326753"/>
              <a:ext cx="253516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EF3078"/>
                  </a:solidFill>
                  <a:latin typeface="Tw Cen MT" panose="020B0602020104020603" pitchFamily="34" charset="0"/>
                </a:rPr>
                <a:t>INTERPLANETARY FILE STORAGE</a:t>
              </a: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8DBB6F54-2711-4DF9-AE2D-7777578C97C2}"/>
              </a:ext>
            </a:extLst>
          </p:cNvPr>
          <p:cNvGrpSpPr/>
          <p:nvPr/>
        </p:nvGrpSpPr>
        <p:grpSpPr>
          <a:xfrm>
            <a:off x="8244531" y="2436168"/>
            <a:ext cx="2896355" cy="662056"/>
            <a:chOff x="8244531" y="2277144"/>
            <a:chExt cx="2896355" cy="662056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D18FCA4A-D09A-4EA9-A52D-4D0E541F97F6}"/>
                </a:ext>
              </a:extLst>
            </p:cNvPr>
            <p:cNvSpPr/>
            <p:nvPr/>
          </p:nvSpPr>
          <p:spPr>
            <a:xfrm>
              <a:off x="8244531" y="2277144"/>
              <a:ext cx="662056" cy="662056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B2D0DD2-B5C6-4864-B725-91E7E07A0919}"/>
                </a:ext>
              </a:extLst>
            </p:cNvPr>
            <p:cNvSpPr txBox="1"/>
            <p:nvPr/>
          </p:nvSpPr>
          <p:spPr>
            <a:xfrm>
              <a:off x="9022134" y="2392693"/>
              <a:ext cx="2118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EF3078"/>
                  </a:solidFill>
                  <a:latin typeface="Tw Cen MT" panose="020B0602020104020603" pitchFamily="34" charset="0"/>
                </a:rPr>
                <a:t>IMPLEMENTATION</a:t>
              </a:r>
            </a:p>
          </p:txBody>
        </p:sp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EC5AC07B-F65D-423A-A4E2-08A0E925719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60078" y="2392693"/>
              <a:ext cx="430960" cy="430958"/>
            </a:xfrm>
            <a:prstGeom prst="rect">
              <a:avLst/>
            </a:prstGeom>
          </p:spPr>
        </p:pic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089B85BC-23B8-4665-A80A-2BB532080A86}"/>
              </a:ext>
            </a:extLst>
          </p:cNvPr>
          <p:cNvGrpSpPr/>
          <p:nvPr/>
        </p:nvGrpSpPr>
        <p:grpSpPr>
          <a:xfrm>
            <a:off x="8244531" y="4992210"/>
            <a:ext cx="2333353" cy="662056"/>
            <a:chOff x="8244531" y="4833186"/>
            <a:chExt cx="2333353" cy="662056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8961EA9C-F6F7-4F11-A24F-390410E6F902}"/>
                </a:ext>
              </a:extLst>
            </p:cNvPr>
            <p:cNvSpPr/>
            <p:nvPr/>
          </p:nvSpPr>
          <p:spPr>
            <a:xfrm>
              <a:off x="8244531" y="4833186"/>
              <a:ext cx="662056" cy="662056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F90278F-9A80-437D-805D-C7982EE57477}"/>
                </a:ext>
              </a:extLst>
            </p:cNvPr>
            <p:cNvSpPr txBox="1"/>
            <p:nvPr/>
          </p:nvSpPr>
          <p:spPr>
            <a:xfrm>
              <a:off x="9022134" y="4848911"/>
              <a:ext cx="15557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EE9524"/>
                  </a:solidFill>
                  <a:latin typeface="Tw Cen MT" panose="020B0602020104020603" pitchFamily="34" charset="0"/>
                </a:rPr>
                <a:t>CONCLUSION AND SCOPE</a:t>
              </a:r>
            </a:p>
          </p:txBody>
        </p:sp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9CED0B5F-308A-44C4-A9DE-5FD801BE457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8116" y="4967369"/>
              <a:ext cx="374884" cy="374884"/>
            </a:xfrm>
            <a:prstGeom prst="rect">
              <a:avLst/>
            </a:prstGeom>
          </p:spPr>
        </p:pic>
      </p:grpSp>
      <p:pic>
        <p:nvPicPr>
          <p:cNvPr id="55" name="Picture 54">
            <a:extLst>
              <a:ext uri="{FF2B5EF4-FFF2-40B4-BE49-F238E27FC236}">
                <a16:creationId xmlns:a16="http://schemas.microsoft.com/office/drawing/2014/main" id="{9C597EF0-378D-46C9-B22D-22DD0081F5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6458" y="3841723"/>
            <a:ext cx="398394" cy="398394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AAC66D44-06D9-4451-AE29-4D9B563E1D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162" y="2592745"/>
            <a:ext cx="346006" cy="346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376071"/>
      </p:ext>
    </p:extLst>
  </p:cSld>
  <p:clrMapOvr>
    <a:masterClrMapping/>
  </p:clrMapOvr>
  <p:transition spd="slow" advTm="557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500"/>
                            </p:stCondLst>
                            <p:childTnLst>
                              <p:par>
                                <p:cTn id="54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000"/>
                            </p:stCondLst>
                            <p:childTnLst>
                              <p:par>
                                <p:cTn id="61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248FF28-B9E8-43E6-9054-700556D468AA}"/>
              </a:ext>
            </a:extLst>
          </p:cNvPr>
          <p:cNvSpPr/>
          <p:nvPr/>
        </p:nvSpPr>
        <p:spPr>
          <a:xfrm>
            <a:off x="2733040" y="966113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3200" dirty="0">
                <a:solidFill>
                  <a:srgbClr val="E254C7"/>
                </a:solidFill>
                <a:latin typeface="Tw Cen MT" panose="020B0602020104020603" pitchFamily="34" charset="0"/>
              </a:rPr>
              <a:t>IDEA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4AEACB4-B2DB-46C9-9BE2-BE998339EB17}"/>
              </a:ext>
            </a:extLst>
          </p:cNvPr>
          <p:cNvSpPr/>
          <p:nvPr/>
        </p:nvSpPr>
        <p:spPr>
          <a:xfrm>
            <a:off x="924560" y="2418080"/>
            <a:ext cx="10637520" cy="83099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Abadi" panose="020B0604020104020204" pitchFamily="34" charset="0"/>
              </a:rPr>
              <a:t>Next generation </a:t>
            </a:r>
            <a:r>
              <a:rPr lang="en-US" sz="2400" dirty="0">
                <a:solidFill>
                  <a:srgbClr val="E254C7"/>
                </a:solidFill>
                <a:latin typeface="Abadi" panose="020B0604020104020204" pitchFamily="34" charset="0"/>
              </a:rPr>
              <a:t>end to end encrypted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Abadi" panose="020B0604020104020204" pitchFamily="34" charset="0"/>
              </a:rPr>
              <a:t>, </a:t>
            </a:r>
            <a:r>
              <a:rPr lang="en-US" sz="2400" dirty="0">
                <a:solidFill>
                  <a:srgbClr val="5C5AB6"/>
                </a:solidFill>
                <a:latin typeface="Abadi" panose="020B0604020104020204" pitchFamily="34" charset="0"/>
              </a:rPr>
              <a:t>decentralized object storage 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Abadi" panose="020B0604020104020204" pitchFamily="34" charset="0"/>
              </a:rPr>
              <a:t>system using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Abadi" panose="020B0604020104020204" pitchFamily="34" charset="0"/>
              </a:rPr>
              <a:t>block chain technology 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Abadi" panose="020B0604020104020204" pitchFamily="34" charset="0"/>
              </a:rPr>
              <a:t>where only you have access to your data.</a:t>
            </a:r>
          </a:p>
        </p:txBody>
      </p:sp>
    </p:spTree>
    <p:extLst>
      <p:ext uri="{BB962C8B-B14F-4D97-AF65-F5344CB8AC3E}">
        <p14:creationId xmlns:p14="http://schemas.microsoft.com/office/powerpoint/2010/main" val="1387478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27"/>
    </mc:Choice>
    <mc:Fallback xmlns="">
      <p:transition spd="slow" advTm="502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248FF28-B9E8-43E6-9054-700556D468AA}"/>
              </a:ext>
            </a:extLst>
          </p:cNvPr>
          <p:cNvSpPr/>
          <p:nvPr/>
        </p:nvSpPr>
        <p:spPr>
          <a:xfrm>
            <a:off x="2397760" y="326033"/>
            <a:ext cx="754888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rgbClr val="5050C0"/>
                </a:solidFill>
                <a:latin typeface="Tw Cen MT" panose="020B0602020104020603" pitchFamily="34" charset="0"/>
              </a:rPr>
              <a:t>NEED OF A NEW INTERNET PROTOCOL??</a:t>
            </a:r>
          </a:p>
          <a:p>
            <a:pPr algn="ctr"/>
            <a:endParaRPr lang="en-US" sz="3200" dirty="0">
              <a:solidFill>
                <a:schemeClr val="bg2">
                  <a:lumMod val="2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84BE8D3-CC1A-4B69-9EDC-1016567B6462}"/>
              </a:ext>
            </a:extLst>
          </p:cNvPr>
          <p:cNvSpPr txBox="1"/>
          <p:nvPr/>
        </p:nvSpPr>
        <p:spPr>
          <a:xfrm>
            <a:off x="71120" y="4496570"/>
            <a:ext cx="3780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badi" panose="020B0604020104020204" pitchFamily="34" charset="0"/>
              </a:rPr>
              <a:t>SINGLE POINT OF FAILURE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C99B3C8-75FD-45D1-91B7-54D7322DB7E7}"/>
              </a:ext>
            </a:extLst>
          </p:cNvPr>
          <p:cNvSpPr txBox="1"/>
          <p:nvPr/>
        </p:nvSpPr>
        <p:spPr>
          <a:xfrm>
            <a:off x="3500068" y="6067683"/>
            <a:ext cx="4590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badi" panose="020B0604020104020204" pitchFamily="34" charset="0"/>
              </a:rPr>
              <a:t>CENSORSHIP</a:t>
            </a: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45C3C77B-5884-4EDC-AF2F-761F290592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1360" y="972208"/>
            <a:ext cx="5445760" cy="3193391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743DBD45-0B67-46DA-8332-0459202F2468}"/>
              </a:ext>
            </a:extLst>
          </p:cNvPr>
          <p:cNvSpPr txBox="1"/>
          <p:nvPr/>
        </p:nvSpPr>
        <p:spPr>
          <a:xfrm>
            <a:off x="7886883" y="3429000"/>
            <a:ext cx="4119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IMPERMENANCE</a:t>
            </a:r>
          </a:p>
        </p:txBody>
      </p:sp>
      <p:pic>
        <p:nvPicPr>
          <p:cNvPr id="1026" name="Picture 2" descr="Image result for CENTRALIZED SYSTEM">
            <a:extLst>
              <a:ext uri="{FF2B5EF4-FFF2-40B4-BE49-F238E27FC236}">
                <a16:creationId xmlns:a16="http://schemas.microsoft.com/office/drawing/2014/main" id="{9E17BFF5-0F86-4286-88B3-740E0666CD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90317"/>
            <a:ext cx="3602375" cy="3602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30A1F37E-CF2E-401B-9BCA-E6AB02AFB0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2630" y="3305335"/>
            <a:ext cx="4030693" cy="2646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928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311"/>
    </mc:Choice>
    <mc:Fallback xmlns="">
      <p:transition spd="slow" advTm="531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59" grpId="0"/>
      <p:bldP spid="6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5D613-346F-4563-BEEC-BE26D2F4B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0140" y="395927"/>
            <a:ext cx="9951720" cy="1361754"/>
          </a:xfrm>
        </p:spPr>
        <p:txBody>
          <a:bodyPr anchor="ctr">
            <a:normAutofit/>
          </a:bodyPr>
          <a:lstStyle/>
          <a:p>
            <a:pPr algn="ctr"/>
            <a:r>
              <a:rPr lang="en-US" sz="3200" dirty="0">
                <a:solidFill>
                  <a:schemeClr val="accent2">
                    <a:lumMod val="75000"/>
                  </a:schemeClr>
                </a:solidFill>
                <a:latin typeface="Abadi" panose="020B0604020104020204" pitchFamily="34" charset="0"/>
              </a:rPr>
              <a:t>TECHNOLOGY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2F396-123A-4BED-8924-C53F0DD399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0188" y="2290713"/>
            <a:ext cx="10301286" cy="37519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E254C7"/>
                </a:solidFill>
                <a:latin typeface="Abadi" panose="020B0604020104020204" pitchFamily="34" charset="0"/>
              </a:rPr>
              <a:t>INTERPLANETEARY FILE STORAGE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rgbClr val="E254C7"/>
                </a:solidFill>
                <a:latin typeface="Abadi" panose="020B0604020104020204" pitchFamily="34" charset="0"/>
              </a:rPr>
              <a:t>A protocol and network designed to create a content-addressable, peer-to-peer method of storing and sharing hypermedia.</a:t>
            </a:r>
          </a:p>
          <a:p>
            <a:pPr marL="0" indent="0">
              <a:buNone/>
            </a:pPr>
            <a:endParaRPr lang="en-US" sz="2400" dirty="0">
              <a:solidFill>
                <a:schemeClr val="tx2">
                  <a:lumMod val="25000"/>
                </a:schemeClr>
              </a:solidFill>
              <a:latin typeface="Abadi" panose="020B0604020104020204" pitchFamily="34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5050C0"/>
                </a:solidFill>
                <a:latin typeface="Abadi" panose="020B0604020104020204" pitchFamily="34" charset="0"/>
              </a:rPr>
              <a:t>BLOCKCHAIN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rgbClr val="5050C0"/>
                </a:solidFill>
                <a:latin typeface="Abadi" panose="020B0604020104020204" pitchFamily="34" charset="0"/>
                <a:cs typeface="Calibri" panose="020F0502020204030204" pitchFamily="34" charset="0"/>
              </a:rPr>
              <a:t>A digital ledger in which transactions made in bitcoin or another cryptocurrency are recorded chronologically and publicly.</a:t>
            </a:r>
            <a:endParaRPr lang="en-US" sz="2400" b="1" dirty="0">
              <a:solidFill>
                <a:srgbClr val="5050C0"/>
              </a:solidFill>
              <a:latin typeface="Abadi" panose="020B060402010402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FFFFFF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B52B84-107F-495F-873F-FBADE186B0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8732" b="-1760"/>
          <a:stretch/>
        </p:blipFill>
        <p:spPr>
          <a:xfrm>
            <a:off x="104775" y="2172019"/>
            <a:ext cx="1395413" cy="13763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7D30FE2-B0A8-4609-867C-DACF6B190F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8106" y="3667077"/>
            <a:ext cx="1588294" cy="1762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2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Tm="6973"/>
    </mc:Choice>
    <mc:Fallback xmlns="">
      <p:transition spd="slow" advTm="697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5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500"/>
                            </p:stCondLst>
                            <p:childTnLst>
                              <p:par>
                                <p:cTn id="41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F428F-35B3-4D9A-B370-49065E891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rgbClr val="E254C7"/>
                </a:solidFill>
                <a:latin typeface="Tw Cen MT" panose="020B0602020104020603" pitchFamily="34" charset="0"/>
              </a:rPr>
              <a:t>THE INTERPLANETARY FILE STORAGE (IPFS)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AC60A7-FFAE-4F5A-8CD2-D836EC28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76800" cy="4351338"/>
          </a:xfrm>
        </p:spPr>
        <p:txBody>
          <a:bodyPr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dirty="0">
                <a:solidFill>
                  <a:srgbClr val="7030A0"/>
                </a:solidFill>
              </a:rPr>
              <a:t>HTTP: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dirty="0">
                <a:solidFill>
                  <a:srgbClr val="7030A0"/>
                </a:solidFill>
              </a:rPr>
              <a:t>LOCATON ADDRESSING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7030A0"/>
                </a:solidFill>
                <a:hlinkClick r:id="rId2"/>
              </a:rPr>
              <a:t>http://example.com/text</a:t>
            </a:r>
            <a:endParaRPr lang="en-US" dirty="0">
              <a:solidFill>
                <a:srgbClr val="7030A0"/>
              </a:solidFill>
            </a:endParaRPr>
          </a:p>
          <a:p>
            <a:pPr marL="0" indent="0" algn="ctr">
              <a:buNone/>
            </a:pPr>
            <a:r>
              <a:rPr lang="en-US" dirty="0">
                <a:solidFill>
                  <a:srgbClr val="7030A0"/>
                </a:solidFill>
              </a:rPr>
              <a:t>Resolves to location</a:t>
            </a:r>
          </a:p>
          <a:p>
            <a:pPr marL="0" indent="0" algn="ctr">
              <a:buNone/>
            </a:pPr>
            <a:endParaRPr lang="en-US" dirty="0">
              <a:solidFill>
                <a:srgbClr val="7030A0"/>
              </a:solidFill>
            </a:endParaRPr>
          </a:p>
          <a:p>
            <a:pPr marL="0" indent="0" algn="ctr">
              <a:buNone/>
            </a:pPr>
            <a:endParaRPr lang="en-US" dirty="0">
              <a:solidFill>
                <a:srgbClr val="7030A0"/>
              </a:solidFill>
            </a:endParaRPr>
          </a:p>
          <a:p>
            <a:pPr marL="0" indent="0" algn="ctr">
              <a:buNone/>
            </a:pPr>
            <a:r>
              <a:rPr lang="en-US" dirty="0">
                <a:solidFill>
                  <a:srgbClr val="7030A0"/>
                </a:solidFill>
              </a:rPr>
              <a:t>http://10.20.30.40/text.txt</a:t>
            </a: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98ED8F19-7968-4E75-8BB5-C0E029EEF7F5}"/>
              </a:ext>
            </a:extLst>
          </p:cNvPr>
          <p:cNvSpPr/>
          <p:nvPr/>
        </p:nvSpPr>
        <p:spPr>
          <a:xfrm>
            <a:off x="3121478" y="4001294"/>
            <a:ext cx="310243" cy="94705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69FB3C-F8FD-4B4E-B84D-CFFE08A4308F}"/>
              </a:ext>
            </a:extLst>
          </p:cNvPr>
          <p:cNvSpPr txBox="1"/>
          <p:nvPr/>
        </p:nvSpPr>
        <p:spPr>
          <a:xfrm>
            <a:off x="6477000" y="1706367"/>
            <a:ext cx="4876800" cy="370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000"/>
              </a:spcBef>
            </a:pPr>
            <a:r>
              <a:rPr lang="en-US" sz="2800" dirty="0">
                <a:solidFill>
                  <a:srgbClr val="00B050"/>
                </a:solidFill>
              </a:rPr>
              <a:t>IPFS:</a:t>
            </a:r>
          </a:p>
          <a:p>
            <a:pPr algn="ctr">
              <a:spcBef>
                <a:spcPts val="1000"/>
              </a:spcBef>
            </a:pPr>
            <a:r>
              <a:rPr lang="en-US" sz="2800" dirty="0">
                <a:solidFill>
                  <a:srgbClr val="00B050"/>
                </a:solidFill>
              </a:rPr>
              <a:t>CONTENT ADDRESSING</a:t>
            </a:r>
          </a:p>
          <a:p>
            <a:pPr algn="ctr">
              <a:spcBef>
                <a:spcPts val="1000"/>
              </a:spcBef>
            </a:pPr>
            <a:r>
              <a:rPr lang="en-US" sz="2800" dirty="0">
                <a:solidFill>
                  <a:srgbClr val="00B050"/>
                </a:solidFill>
                <a:hlinkClick r:id="rId2"/>
              </a:rPr>
              <a:t>http://example.com/text</a:t>
            </a:r>
            <a:endParaRPr lang="en-US" sz="2800" dirty="0">
              <a:solidFill>
                <a:srgbClr val="00B050"/>
              </a:solidFill>
            </a:endParaRPr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2800" dirty="0">
                <a:solidFill>
                  <a:srgbClr val="00B050"/>
                </a:solidFill>
              </a:rPr>
              <a:t>Resolves to content hash</a:t>
            </a:r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endParaRPr lang="en-US" sz="2800" dirty="0">
              <a:solidFill>
                <a:srgbClr val="00B050"/>
              </a:solidFill>
            </a:endParaRPr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endParaRPr lang="en-US" sz="2800" dirty="0">
              <a:solidFill>
                <a:srgbClr val="00B050"/>
              </a:solidFill>
            </a:endParaRPr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2800" dirty="0" err="1">
                <a:solidFill>
                  <a:srgbClr val="00B050"/>
                </a:solidFill>
              </a:rPr>
              <a:t>ipfs</a:t>
            </a:r>
            <a:r>
              <a:rPr lang="en-US" sz="2800" dirty="0">
                <a:solidFill>
                  <a:srgbClr val="00B050"/>
                </a:solidFill>
              </a:rPr>
              <a:t>/ZJNsqT81qs8Le/text.txt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07938248-5683-4173-89EA-4C5F89D27EFB}"/>
              </a:ext>
            </a:extLst>
          </p:cNvPr>
          <p:cNvSpPr/>
          <p:nvPr/>
        </p:nvSpPr>
        <p:spPr>
          <a:xfrm>
            <a:off x="8760278" y="3910165"/>
            <a:ext cx="310243" cy="94705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56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10"/>
    </mc:Choice>
    <mc:Fallback xmlns="">
      <p:transition spd="slow" advTm="261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000"/>
                            </p:stCondLst>
                            <p:childTnLst>
                              <p:par>
                                <p:cTn id="5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7000"/>
                            </p:stCondLst>
                            <p:childTnLst>
                              <p:par>
                                <p:cTn id="5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8000"/>
                            </p:stCondLst>
                            <p:childTnLst>
                              <p:par>
                                <p:cTn id="6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9000"/>
                            </p:stCondLst>
                            <p:childTnLst>
                              <p:par>
                                <p:cTn id="6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0"/>
                            </p:stCondLst>
                            <p:childTnLst>
                              <p:par>
                                <p:cTn id="7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animBg="1"/>
      <p:bldP spid="5" grpId="0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9D892-8F32-4CB0-A86D-A8713B411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7991"/>
            <a:ext cx="10515600" cy="1325563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rgbClr val="E254C7"/>
                </a:solidFill>
                <a:latin typeface="Tw Cen MT" panose="020B0602020104020603" pitchFamily="34" charset="0"/>
              </a:rPr>
              <a:t>CONTENT</a:t>
            </a:r>
            <a:r>
              <a:rPr lang="en-US" dirty="0">
                <a:solidFill>
                  <a:srgbClr val="E254C7"/>
                </a:solidFill>
              </a:rPr>
              <a:t> </a:t>
            </a:r>
            <a:r>
              <a:rPr lang="en-US" sz="3200" dirty="0">
                <a:solidFill>
                  <a:srgbClr val="E254C7"/>
                </a:solidFill>
                <a:latin typeface="Tw Cen MT" panose="020B0602020104020603" pitchFamily="34" charset="0"/>
              </a:rPr>
              <a:t>HASHING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81E26-D568-45EA-8DD1-3466F33D65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29743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                           CONTENT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FILE A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FILE B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FILE C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594183-35B4-4AA3-8599-D3312DBEB914}"/>
              </a:ext>
            </a:extLst>
          </p:cNvPr>
          <p:cNvSpPr/>
          <p:nvPr/>
        </p:nvSpPr>
        <p:spPr>
          <a:xfrm>
            <a:off x="3363686" y="2330677"/>
            <a:ext cx="1338943" cy="75542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‘ABC’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F3DFC77-52EC-4B98-B39D-CA867FB6656B}"/>
              </a:ext>
            </a:extLst>
          </p:cNvPr>
          <p:cNvSpPr/>
          <p:nvPr/>
        </p:nvSpPr>
        <p:spPr>
          <a:xfrm>
            <a:off x="3363685" y="3365387"/>
            <a:ext cx="1338943" cy="75542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‘CBA’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D0866A-ED40-4743-A1C2-9D04B5B761BC}"/>
              </a:ext>
            </a:extLst>
          </p:cNvPr>
          <p:cNvSpPr/>
          <p:nvPr/>
        </p:nvSpPr>
        <p:spPr>
          <a:xfrm>
            <a:off x="3363686" y="4386829"/>
            <a:ext cx="1338943" cy="75542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‘ABC’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DF425E9-E5F3-4F69-A7E4-37F17E2DF8E1}"/>
              </a:ext>
            </a:extLst>
          </p:cNvPr>
          <p:cNvSpPr/>
          <p:nvPr/>
        </p:nvSpPr>
        <p:spPr>
          <a:xfrm>
            <a:off x="7854041" y="2330676"/>
            <a:ext cx="1338943" cy="75542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123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4E23A53-C17F-4BCE-8E3F-2D364E2E9CD0}"/>
              </a:ext>
            </a:extLst>
          </p:cNvPr>
          <p:cNvSpPr/>
          <p:nvPr/>
        </p:nvSpPr>
        <p:spPr>
          <a:xfrm>
            <a:off x="7854041" y="3352118"/>
            <a:ext cx="1338943" cy="75542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321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BBAF93-C185-457B-A986-C2FD53A10B12}"/>
              </a:ext>
            </a:extLst>
          </p:cNvPr>
          <p:cNvSpPr/>
          <p:nvPr/>
        </p:nvSpPr>
        <p:spPr>
          <a:xfrm>
            <a:off x="7854041" y="4386829"/>
            <a:ext cx="1338943" cy="75542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123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9C8DA667-554D-46CA-9EDD-AEBC7D788E83}"/>
              </a:ext>
            </a:extLst>
          </p:cNvPr>
          <p:cNvSpPr/>
          <p:nvPr/>
        </p:nvSpPr>
        <p:spPr>
          <a:xfrm>
            <a:off x="4702629" y="2708387"/>
            <a:ext cx="3151412" cy="1980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390A7826-C5A4-4774-AD76-3F48EE7D8259}"/>
              </a:ext>
            </a:extLst>
          </p:cNvPr>
          <p:cNvSpPr/>
          <p:nvPr/>
        </p:nvSpPr>
        <p:spPr>
          <a:xfrm>
            <a:off x="4694466" y="3690198"/>
            <a:ext cx="3151412" cy="1980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06F334B5-6333-41C3-BEB6-6F7BD9CD1B19}"/>
              </a:ext>
            </a:extLst>
          </p:cNvPr>
          <p:cNvSpPr/>
          <p:nvPr/>
        </p:nvSpPr>
        <p:spPr>
          <a:xfrm>
            <a:off x="4694466" y="4665490"/>
            <a:ext cx="3151412" cy="1980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3C1C60-8EBC-4894-8175-33DD6E576846}"/>
              </a:ext>
            </a:extLst>
          </p:cNvPr>
          <p:cNvSpPr txBox="1"/>
          <p:nvPr/>
        </p:nvSpPr>
        <p:spPr>
          <a:xfrm>
            <a:off x="7739741" y="1686635"/>
            <a:ext cx="29064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HASH VALUE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67020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53"/>
    </mc:Choice>
    <mc:Fallback xmlns="">
      <p:transition spd="slow" advTm="555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750"/>
                            </p:stCondLst>
                            <p:childTnLst>
                              <p:par>
                                <p:cTn id="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D40C1-23C0-48BD-B9BB-631F38563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Tw Cen MT" panose="020B0602020104020603" pitchFamily="34" charset="0"/>
              </a:rPr>
              <a:t>BLOCKCHAIN</a:t>
            </a:r>
          </a:p>
        </p:txBody>
      </p:sp>
      <p:pic>
        <p:nvPicPr>
          <p:cNvPr id="5" name="Content Placeholder 4" descr="A close up of a map&#10;&#10;Description generated with high confidence">
            <a:extLst>
              <a:ext uri="{FF2B5EF4-FFF2-40B4-BE49-F238E27FC236}">
                <a16:creationId xmlns:a16="http://schemas.microsoft.com/office/drawing/2014/main" id="{02583D14-854F-41C4-A4DD-F3FCC3F65B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846" y="1244906"/>
            <a:ext cx="11133270" cy="5398265"/>
          </a:xfrm>
        </p:spPr>
      </p:pic>
    </p:spTree>
    <p:extLst>
      <p:ext uri="{BB962C8B-B14F-4D97-AF65-F5344CB8AC3E}">
        <p14:creationId xmlns:p14="http://schemas.microsoft.com/office/powerpoint/2010/main" val="3385240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97"/>
    </mc:Choice>
    <mc:Fallback xmlns="">
      <p:transition spd="slow" advTm="369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5D613-346F-4563-BEEC-BE26D2F4B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0140" y="395926"/>
            <a:ext cx="9951720" cy="2130421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Abadi" panose="020B0604020104020204" pitchFamily="34" charset="0"/>
              </a:rPr>
              <a:t>DESIGN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AutoShape 4" descr="https://www140.lunapic.com/editor/p-trans.php?preview=1&amp;fuzz=22&amp;x=748&amp;y=76&amp;rand=948&amp;fill=">
            <a:extLst>
              <a:ext uri="{FF2B5EF4-FFF2-40B4-BE49-F238E27FC236}">
                <a16:creationId xmlns:a16="http://schemas.microsoft.com/office/drawing/2014/main" id="{A4F753A9-62E3-46B8-BF33-547018CBFA4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17514" y="321061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4" name="Picture 6" descr="https://www140.lunapic.com/editor/working/152616204026753328?7546432335">
            <a:extLst>
              <a:ext uri="{FF2B5EF4-FFF2-40B4-BE49-F238E27FC236}">
                <a16:creationId xmlns:a16="http://schemas.microsoft.com/office/drawing/2014/main" id="{3B949141-8528-4CB5-969B-35BAA5549C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140" y="1117599"/>
            <a:ext cx="10096500" cy="5594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3FB4F51-420D-4B7C-ABCE-D3B54D8AA9F2}"/>
              </a:ext>
            </a:extLst>
          </p:cNvPr>
          <p:cNvSpPr txBox="1"/>
          <p:nvPr/>
        </p:nvSpPr>
        <p:spPr>
          <a:xfrm>
            <a:off x="1428115" y="317997"/>
            <a:ext cx="93357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  <a:latin typeface="Tw Cen MT" panose="020B0602020104020603" pitchFamily="34" charset="0"/>
              </a:rPr>
              <a:t>DESIGN</a:t>
            </a:r>
          </a:p>
        </p:txBody>
      </p:sp>
    </p:spTree>
    <p:extLst>
      <p:ext uri="{BB962C8B-B14F-4D97-AF65-F5344CB8AC3E}">
        <p14:creationId xmlns:p14="http://schemas.microsoft.com/office/powerpoint/2010/main" val="31847019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Tm="3395"/>
    </mc:Choice>
    <mc:Fallback xmlns="">
      <p:transition spd="slow" advTm="339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437</TotalTime>
  <Words>293</Words>
  <Application>Microsoft Office PowerPoint</Application>
  <PresentationFormat>Widescreen</PresentationFormat>
  <Paragraphs>84</Paragraphs>
  <Slides>16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  <vt:variant>
        <vt:lpstr>Custom Shows</vt:lpstr>
      </vt:variant>
      <vt:variant>
        <vt:i4>1</vt:i4>
      </vt:variant>
    </vt:vector>
  </HeadingPairs>
  <TitlesOfParts>
    <vt:vector size="24" baseType="lpstr">
      <vt:lpstr>Abadi</vt:lpstr>
      <vt:lpstr>Arial</vt:lpstr>
      <vt:lpstr>Calibri</vt:lpstr>
      <vt:lpstr>Calibri Light</vt:lpstr>
      <vt:lpstr>Century Gothic</vt:lpstr>
      <vt:lpstr>Tw Cen MT</vt:lpstr>
      <vt:lpstr>Office Theme</vt:lpstr>
      <vt:lpstr>PowerPoint Presentation</vt:lpstr>
      <vt:lpstr>PowerPoint Presentation</vt:lpstr>
      <vt:lpstr>PowerPoint Presentation</vt:lpstr>
      <vt:lpstr>PowerPoint Presentation</vt:lpstr>
      <vt:lpstr>TECHNOLOGY</vt:lpstr>
      <vt:lpstr>THE INTERPLANETARY FILE STORAGE (IPFS)</vt:lpstr>
      <vt:lpstr>CONTENT HASHING</vt:lpstr>
      <vt:lpstr>BLOCKCHAIN</vt:lpstr>
      <vt:lpstr>DESIGN</vt:lpstr>
      <vt:lpstr>PowerPoint Presentation</vt:lpstr>
      <vt:lpstr>PowerPoint Presentation</vt:lpstr>
      <vt:lpstr>PowerPoint Presentation</vt:lpstr>
      <vt:lpstr>RESULTS</vt:lpstr>
      <vt:lpstr>SCOPE</vt:lpstr>
      <vt:lpstr>RESOURCES</vt:lpstr>
      <vt:lpstr>THANK YOU</vt:lpstr>
      <vt:lpstr>Custom Show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DECENTRALIZED CLOUD STORAGE</dc:title>
  <dc:creator>SWARA RAJESHKUMAR GANDHI</dc:creator>
  <cp:lastModifiedBy>SWARA RAJESHKUMAR GANDHI</cp:lastModifiedBy>
  <cp:revision>59</cp:revision>
  <dcterms:created xsi:type="dcterms:W3CDTF">2018-05-12T20:13:01Z</dcterms:created>
  <dcterms:modified xsi:type="dcterms:W3CDTF">2018-05-19T01:12:50Z</dcterms:modified>
</cp:coreProperties>
</file>