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1"/>
  </p:notesMasterIdLst>
  <p:sldIdLst>
    <p:sldId id="291" r:id="rId2"/>
    <p:sldId id="299" r:id="rId3"/>
    <p:sldId id="298" r:id="rId4"/>
    <p:sldId id="290" r:id="rId5"/>
    <p:sldId id="293" r:id="rId6"/>
    <p:sldId id="294" r:id="rId7"/>
    <p:sldId id="300" r:id="rId8"/>
    <p:sldId id="296" r:id="rId9"/>
    <p:sldId id="301" r:id="rId10"/>
  </p:sldIdLst>
  <p:sldSz cx="12192000" cy="6858000"/>
  <p:notesSz cx="6858000" cy="9144000"/>
  <p:defaultTextStyle>
    <a:defPPr>
      <a:defRPr lang="en-US"/>
    </a:defPPr>
    <a:lvl1pPr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1pPr>
    <a:lvl2pPr marL="4572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2pPr>
    <a:lvl3pPr marL="9144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3pPr>
    <a:lvl4pPr marL="13716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4pPr>
    <a:lvl5pPr marL="18288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5pPr>
    <a:lvl6pPr marL="2286000" algn="l" defTabSz="914400" rtl="0" eaLnBrk="1" latinLnBrk="0" hangingPunct="1">
      <a:defRPr kern="1200">
        <a:solidFill>
          <a:schemeClr val="tx1"/>
        </a:solidFill>
        <a:latin typeface="Calibri" pitchFamily="34" charset="0"/>
        <a:ea typeface="ＭＳ Ｐゴシック" pitchFamily="1" charset="-128"/>
        <a:cs typeface="+mn-cs"/>
      </a:defRPr>
    </a:lvl6pPr>
    <a:lvl7pPr marL="2743200" algn="l" defTabSz="914400" rtl="0" eaLnBrk="1" latinLnBrk="0" hangingPunct="1">
      <a:defRPr kern="1200">
        <a:solidFill>
          <a:schemeClr val="tx1"/>
        </a:solidFill>
        <a:latin typeface="Calibri" pitchFamily="34" charset="0"/>
        <a:ea typeface="ＭＳ Ｐゴシック" pitchFamily="1" charset="-128"/>
        <a:cs typeface="+mn-cs"/>
      </a:defRPr>
    </a:lvl7pPr>
    <a:lvl8pPr marL="3200400" algn="l" defTabSz="914400" rtl="0" eaLnBrk="1" latinLnBrk="0" hangingPunct="1">
      <a:defRPr kern="1200">
        <a:solidFill>
          <a:schemeClr val="tx1"/>
        </a:solidFill>
        <a:latin typeface="Calibri" pitchFamily="34" charset="0"/>
        <a:ea typeface="ＭＳ Ｐゴシック" pitchFamily="1" charset="-128"/>
        <a:cs typeface="+mn-cs"/>
      </a:defRPr>
    </a:lvl8pPr>
    <a:lvl9pPr marL="3657600" algn="l" defTabSz="914400" rtl="0" eaLnBrk="1" latinLnBrk="0" hangingPunct="1">
      <a:defRPr kern="1200">
        <a:solidFill>
          <a:schemeClr val="tx1"/>
        </a:solidFill>
        <a:latin typeface="Calibri" pitchFamily="34" charset="0"/>
        <a:ea typeface="ＭＳ Ｐゴシック" pitchFamily="1" charset="-128"/>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BB59"/>
    <a:srgbClr val="39B0D4"/>
    <a:srgbClr val="727272"/>
    <a:srgbClr val="010000"/>
    <a:srgbClr val="FFA751"/>
    <a:srgbClr val="3232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65" d="100"/>
          <a:sy n="65" d="100"/>
        </p:scale>
        <p:origin x="912" y="78"/>
      </p:cViewPr>
      <p:guideLst>
        <p:guide orient="horz" pos="2160"/>
        <p:guide pos="3840"/>
      </p:guideLst>
    </p:cSldViewPr>
  </p:slideViewPr>
  <p:notesTextViewPr>
    <p:cViewPr>
      <p:scale>
        <a:sx n="100" d="100"/>
        <a:sy n="100" d="100"/>
      </p:scale>
      <p:origin x="0" y="0"/>
    </p:cViewPr>
  </p:notesTextViewPr>
  <p:sorterViewPr>
    <p:cViewPr>
      <p:scale>
        <a:sx n="125" d="100"/>
        <a:sy n="125"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C4D5ADD5-2BBC-4A94-8F86-D9013941F742}" type="datetimeFigureOut">
              <a:rPr lang="en-US"/>
              <a:pPr/>
              <a:t>3/25/2025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EC790738-CFC9-4A5E-8424-6B42AA5706F7}" type="slidenum">
              <a:rPr lang="en-US"/>
              <a:pPr/>
              <a:t>‹#›</a:t>
            </a:fld>
            <a:endParaRPr lang="en-US"/>
          </a:p>
        </p:txBody>
      </p:sp>
    </p:spTree>
    <p:extLst>
      <p:ext uri="{BB962C8B-B14F-4D97-AF65-F5344CB8AC3E}">
        <p14:creationId xmlns:p14="http://schemas.microsoft.com/office/powerpoint/2010/main" val="235749454"/>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0611CC-71A5-67E2-366B-D5DA383647D8}"/>
            </a:ext>
          </a:extLst>
        </p:cNvPr>
        <p:cNvGrpSpPr/>
        <p:nvPr/>
      </p:nvGrpSpPr>
      <p:grpSpPr>
        <a:xfrm>
          <a:off x="0" y="0"/>
          <a:ext cx="0" cy="0"/>
          <a:chOff x="0" y="0"/>
          <a:chExt cx="0" cy="0"/>
        </a:xfrm>
      </p:grpSpPr>
      <p:sp>
        <p:nvSpPr>
          <p:cNvPr id="18433" name="Slide Image Placeholder 1">
            <a:extLst>
              <a:ext uri="{FF2B5EF4-FFF2-40B4-BE49-F238E27FC236}">
                <a16:creationId xmlns:a16="http://schemas.microsoft.com/office/drawing/2014/main" id="{A73C253A-DB32-0FA2-8E7E-33E837C688A7}"/>
              </a:ext>
            </a:extLst>
          </p:cNvPr>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a:extLst>
              <a:ext uri="{FF2B5EF4-FFF2-40B4-BE49-F238E27FC236}">
                <a16:creationId xmlns:a16="http://schemas.microsoft.com/office/drawing/2014/main" id="{FB0EA9E9-EFAD-B338-3533-A62B91381861}"/>
              </a:ext>
            </a:extLst>
          </p:cNvPr>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a:extLst>
              <a:ext uri="{FF2B5EF4-FFF2-40B4-BE49-F238E27FC236}">
                <a16:creationId xmlns:a16="http://schemas.microsoft.com/office/drawing/2014/main" id="{967E18F5-725E-6430-C3C4-D861ABA58C92}"/>
              </a:ext>
            </a:extLst>
          </p:cNvPr>
          <p:cNvSpPr>
            <a:spLocks noGrp="1"/>
          </p:cNvSpPr>
          <p:nvPr>
            <p:ph type="sldNum" sz="quarter" idx="5"/>
          </p:nvPr>
        </p:nvSpPr>
        <p:spPr bwMode="auto">
          <a:noFill/>
          <a:ln>
            <a:miter lim="800000"/>
            <a:headEnd/>
            <a:tailEnd/>
          </a:ln>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0CA7B74D-3791-4AC6-8451-F10DBCCCDD9A}" type="slidenum">
              <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endParaRPr>
          </a:p>
        </p:txBody>
      </p:sp>
    </p:spTree>
    <p:extLst>
      <p:ext uri="{BB962C8B-B14F-4D97-AF65-F5344CB8AC3E}">
        <p14:creationId xmlns:p14="http://schemas.microsoft.com/office/powerpoint/2010/main" val="13328043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638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a:ea typeface="ＭＳ Ｐゴシック" pitchFamily="1" charset="-128"/>
            </a:endParaRPr>
          </a:p>
        </p:txBody>
      </p:sp>
      <p:sp>
        <p:nvSpPr>
          <p:cNvPr id="16387" name="Slide Number Placeholder 3"/>
          <p:cNvSpPr>
            <a:spLocks noGrp="1"/>
          </p:cNvSpPr>
          <p:nvPr>
            <p:ph type="sldNum" sz="quarter" idx="5"/>
          </p:nvPr>
        </p:nvSpPr>
        <p:spPr bwMode="auto">
          <a:noFill/>
          <a:ln>
            <a:miter lim="800000"/>
            <a:headEnd/>
            <a:tailEnd/>
          </a:ln>
        </p:spPr>
        <p:txBody>
          <a:bodyPr/>
          <a:lstStyle/>
          <a:p>
            <a:fld id="{65F62A7E-A2F8-438F-9CF8-47DE63F471B4}" type="slidenum">
              <a:rPr lang="en-US"/>
              <a:pPr/>
              <a:t>3</a:t>
            </a:fld>
            <a:endParaRPr lang="en-US"/>
          </a:p>
        </p:txBody>
      </p:sp>
    </p:spTree>
    <p:extLst>
      <p:ext uri="{BB962C8B-B14F-4D97-AF65-F5344CB8AC3E}">
        <p14:creationId xmlns:p14="http://schemas.microsoft.com/office/powerpoint/2010/main" val="29040732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fld id="{0CA7B74D-3791-4AC6-8451-F10DBCCCDD9A}" type="slidenum">
              <a:rPr lang="en-US"/>
              <a:pPr/>
              <a:t>4</a:t>
            </a:fld>
            <a:endParaRPr lang="en-US"/>
          </a:p>
        </p:txBody>
      </p:sp>
    </p:spTree>
    <p:extLst>
      <p:ext uri="{BB962C8B-B14F-4D97-AF65-F5344CB8AC3E}">
        <p14:creationId xmlns:p14="http://schemas.microsoft.com/office/powerpoint/2010/main" val="23352062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0CA7B74D-3791-4AC6-8451-F10DBCCCDD9A}" type="slidenum">
              <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endParaRPr>
          </a:p>
        </p:txBody>
      </p:sp>
    </p:spTree>
    <p:extLst>
      <p:ext uri="{BB962C8B-B14F-4D97-AF65-F5344CB8AC3E}">
        <p14:creationId xmlns:p14="http://schemas.microsoft.com/office/powerpoint/2010/main" val="37735054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0CA7B74D-3791-4AC6-8451-F10DBCCCDD9A}" type="slidenum">
              <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endParaRPr>
          </a:p>
        </p:txBody>
      </p:sp>
    </p:spTree>
    <p:extLst>
      <p:ext uri="{BB962C8B-B14F-4D97-AF65-F5344CB8AC3E}">
        <p14:creationId xmlns:p14="http://schemas.microsoft.com/office/powerpoint/2010/main" val="26417228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172B56-A709-700D-B9E1-CCA28243F1F7}"/>
            </a:ext>
          </a:extLst>
        </p:cNvPr>
        <p:cNvGrpSpPr/>
        <p:nvPr/>
      </p:nvGrpSpPr>
      <p:grpSpPr>
        <a:xfrm>
          <a:off x="0" y="0"/>
          <a:ext cx="0" cy="0"/>
          <a:chOff x="0" y="0"/>
          <a:chExt cx="0" cy="0"/>
        </a:xfrm>
      </p:grpSpPr>
      <p:sp>
        <p:nvSpPr>
          <p:cNvPr id="18433" name="Slide Image Placeholder 1">
            <a:extLst>
              <a:ext uri="{FF2B5EF4-FFF2-40B4-BE49-F238E27FC236}">
                <a16:creationId xmlns:a16="http://schemas.microsoft.com/office/drawing/2014/main" id="{FD4B13AB-C7DF-8BDC-ECAE-896ECBE12352}"/>
              </a:ext>
            </a:extLst>
          </p:cNvPr>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a:extLst>
              <a:ext uri="{FF2B5EF4-FFF2-40B4-BE49-F238E27FC236}">
                <a16:creationId xmlns:a16="http://schemas.microsoft.com/office/drawing/2014/main" id="{3536CE10-9953-A4D7-3D7F-673641C6993A}"/>
              </a:ext>
            </a:extLst>
          </p:cNvPr>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a:extLst>
              <a:ext uri="{FF2B5EF4-FFF2-40B4-BE49-F238E27FC236}">
                <a16:creationId xmlns:a16="http://schemas.microsoft.com/office/drawing/2014/main" id="{654C246B-1E6C-7C57-77EA-0E7C1D5BC388}"/>
              </a:ext>
            </a:extLst>
          </p:cNvPr>
          <p:cNvSpPr>
            <a:spLocks noGrp="1"/>
          </p:cNvSpPr>
          <p:nvPr>
            <p:ph type="sldNum" sz="quarter" idx="5"/>
          </p:nvPr>
        </p:nvSpPr>
        <p:spPr bwMode="auto">
          <a:noFill/>
          <a:ln>
            <a:miter lim="800000"/>
            <a:headEnd/>
            <a:tailEnd/>
          </a:ln>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0CA7B74D-3791-4AC6-8451-F10DBCCCDD9A}" type="slidenum">
              <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endParaRPr>
          </a:p>
        </p:txBody>
      </p:sp>
    </p:spTree>
    <p:extLst>
      <p:ext uri="{BB962C8B-B14F-4D97-AF65-F5344CB8AC3E}">
        <p14:creationId xmlns:p14="http://schemas.microsoft.com/office/powerpoint/2010/main" val="23302328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0CA7B74D-3791-4AC6-8451-F10DBCCCDD9A}" type="slidenum">
              <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endParaRPr>
          </a:p>
        </p:txBody>
      </p:sp>
    </p:spTree>
    <p:extLst>
      <p:ext uri="{BB962C8B-B14F-4D97-AF65-F5344CB8AC3E}">
        <p14:creationId xmlns:p14="http://schemas.microsoft.com/office/powerpoint/2010/main" val="19086727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fld id="{E60792E3-D524-454C-8AFD-A91972900BCB}" type="datetime1">
              <a:rPr lang="en-US" smtClean="0"/>
              <a:t>3/25/2025</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a:t>@ADC NSP Template</a:t>
            </a:r>
          </a:p>
        </p:txBody>
      </p:sp>
      <p:sp>
        <p:nvSpPr>
          <p:cNvPr id="6" name="Slide Number Placeholder 5"/>
          <p:cNvSpPr>
            <a:spLocks noGrp="1"/>
          </p:cNvSpPr>
          <p:nvPr>
            <p:ph type="sldNum" sz="quarter" idx="12"/>
          </p:nvPr>
        </p:nvSpPr>
        <p:spPr/>
        <p:txBody>
          <a:bodyPr/>
          <a:lstStyle>
            <a:lvl1pPr>
              <a:defRPr/>
            </a:lvl1pPr>
          </a:lstStyle>
          <a:p>
            <a:fld id="{5B7E1BAA-A38D-40DE-B22C-DF9BD7D82058}"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053C3A68-6922-42D3-8905-ECC2D82A3469}" type="datetime1">
              <a:rPr lang="en-US" smtClean="0"/>
              <a:t>3/25/2025</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94FDD027-5576-4F27-AAB6-1D994836EE78}"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CB69E9F4-7604-4950-A8B2-8ACDEDB1506E}" type="datetime1">
              <a:rPr lang="en-US" smtClean="0"/>
              <a:t>3/25/2025</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2957CE61-8714-431B-A40A-01B1C5541AB7}"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708B7524-32A2-4C20-A58C-BC3BAA1042FC}" type="datetime1">
              <a:rPr lang="en-US" smtClean="0"/>
              <a:t>3/25/2025</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a:t>@ADC NSP Template</a:t>
            </a:r>
          </a:p>
        </p:txBody>
      </p:sp>
      <p:sp>
        <p:nvSpPr>
          <p:cNvPr id="6" name="Slide Number Placeholder 5"/>
          <p:cNvSpPr>
            <a:spLocks noGrp="1"/>
          </p:cNvSpPr>
          <p:nvPr>
            <p:ph type="sldNum" sz="quarter" idx="12"/>
          </p:nvPr>
        </p:nvSpPr>
        <p:spPr/>
        <p:txBody>
          <a:bodyPr/>
          <a:lstStyle>
            <a:lvl1pPr>
              <a:defRPr/>
            </a:lvl1pPr>
          </a:lstStyle>
          <a:p>
            <a:fld id="{677C3CE7-23F7-4828-823C-E0205DF2CF97}"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1E994447-D6B2-43BB-A877-57F1A267B999}" type="datetime1">
              <a:rPr lang="en-US" smtClean="0"/>
              <a:t>3/25/2025</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41DB31D2-2A87-4F4C-A9AD-05C6CC2B321D}"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fld id="{68920E16-BD35-483C-AA6B-346FC7E46DEA}" type="datetime1">
              <a:rPr lang="en-US" smtClean="0"/>
              <a:t>3/25/2025</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7" name="Slide Number Placeholder 5"/>
          <p:cNvSpPr>
            <a:spLocks noGrp="1"/>
          </p:cNvSpPr>
          <p:nvPr>
            <p:ph type="sldNum" sz="quarter" idx="12"/>
          </p:nvPr>
        </p:nvSpPr>
        <p:spPr/>
        <p:txBody>
          <a:bodyPr/>
          <a:lstStyle>
            <a:lvl1pPr>
              <a:defRPr/>
            </a:lvl1pPr>
          </a:lstStyle>
          <a:p>
            <a:fld id="{E1FC16D9-1635-4844-816A-0A8A2160FADA}"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fld id="{2FEAC6F8-5103-4FC0-A69E-5C6AE6469DA8}" type="datetime1">
              <a:rPr lang="en-US" smtClean="0"/>
              <a:t>3/25/2025</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9" name="Slide Number Placeholder 5"/>
          <p:cNvSpPr>
            <a:spLocks noGrp="1"/>
          </p:cNvSpPr>
          <p:nvPr>
            <p:ph type="sldNum" sz="quarter" idx="12"/>
          </p:nvPr>
        </p:nvSpPr>
        <p:spPr/>
        <p:txBody>
          <a:bodyPr/>
          <a:lstStyle>
            <a:lvl1pPr>
              <a:defRPr/>
            </a:lvl1pPr>
          </a:lstStyle>
          <a:p>
            <a:fld id="{71C4100A-98DE-4944-910A-A93F5CA9F724}"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fld id="{C60C6921-0627-4C8F-83D5-0CF936D2FFDD}" type="datetime1">
              <a:rPr lang="en-US" smtClean="0"/>
              <a:t>3/25/2025</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5" name="Slide Number Placeholder 5"/>
          <p:cNvSpPr>
            <a:spLocks noGrp="1"/>
          </p:cNvSpPr>
          <p:nvPr>
            <p:ph type="sldNum" sz="quarter" idx="12"/>
          </p:nvPr>
        </p:nvSpPr>
        <p:spPr/>
        <p:txBody>
          <a:bodyPr/>
          <a:lstStyle>
            <a:lvl1pPr>
              <a:defRPr/>
            </a:lvl1pPr>
          </a:lstStyle>
          <a:p>
            <a:fld id="{6A63342B-5A73-45DC-864D-086DE78037EF}"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2FF08AD7-8103-40F8-983C-E2BA6BB9CBE0}" type="datetime1">
              <a:rPr lang="en-US" smtClean="0"/>
              <a:t>3/25/2025</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4" name="Slide Number Placeholder 5"/>
          <p:cNvSpPr>
            <a:spLocks noGrp="1"/>
          </p:cNvSpPr>
          <p:nvPr>
            <p:ph type="sldNum" sz="quarter" idx="12"/>
          </p:nvPr>
        </p:nvSpPr>
        <p:spPr/>
        <p:txBody>
          <a:bodyPr/>
          <a:lstStyle>
            <a:lvl1pPr>
              <a:defRPr/>
            </a:lvl1pPr>
          </a:lstStyle>
          <a:p>
            <a:fld id="{B635AFB3-1ACD-44AC-8702-86B1729DF035}"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DF8C06B4-9380-4A4D-AF49-A3596E17DAF5}" type="datetime1">
              <a:rPr lang="en-US" smtClean="0"/>
              <a:t>3/25/2025</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7" name="Slide Number Placeholder 5"/>
          <p:cNvSpPr>
            <a:spLocks noGrp="1"/>
          </p:cNvSpPr>
          <p:nvPr>
            <p:ph type="sldNum" sz="quarter" idx="12"/>
          </p:nvPr>
        </p:nvSpPr>
        <p:spPr/>
        <p:txBody>
          <a:bodyPr/>
          <a:lstStyle>
            <a:lvl1pPr>
              <a:defRPr/>
            </a:lvl1pPr>
          </a:lstStyle>
          <a:p>
            <a:fld id="{05CF15F3-5E77-4C57-9E21-50D6D1D6C022}"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EF7FDEF1-C582-4E22-9E77-D68326471F28}" type="datetime1">
              <a:rPr lang="en-US" smtClean="0"/>
              <a:t>3/25/2025</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7" name="Slide Number Placeholder 5"/>
          <p:cNvSpPr>
            <a:spLocks noGrp="1"/>
          </p:cNvSpPr>
          <p:nvPr>
            <p:ph type="sldNum" sz="quarter" idx="12"/>
          </p:nvPr>
        </p:nvSpPr>
        <p:spPr/>
        <p:txBody>
          <a:bodyPr/>
          <a:lstStyle>
            <a:lvl1pPr>
              <a:defRPr/>
            </a:lvl1pPr>
          </a:lstStyle>
          <a:p>
            <a:fld id="{1242169A-B3C7-4FB6-967F-AF95F4EB3315}"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47625"/>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609600" y="1095375"/>
            <a:ext cx="10972800" cy="50307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09600" y="6356353"/>
            <a:ext cx="28448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TradeGothic" pitchFamily="1" charset="0"/>
              </a:defRPr>
            </a:lvl1pPr>
          </a:lstStyle>
          <a:p>
            <a:fld id="{780A9602-A9A9-453F-AEF1-37B5837E02CD}" type="datetime1">
              <a:rPr lang="en-US" smtClean="0"/>
              <a:t>3/25/2025</a:t>
            </a:fld>
            <a:endParaRPr lang="en-US"/>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TradeGothic"/>
                <a:ea typeface="+mn-ea"/>
                <a:cs typeface="+mn-cs"/>
              </a:defRPr>
            </a:lvl1pPr>
          </a:lstStyle>
          <a:p>
            <a:pPr>
              <a:defRPr/>
            </a:pPr>
            <a:r>
              <a:rPr lang="en-US" dirty="0"/>
              <a:t>@ADC NSP Template</a:t>
            </a:r>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TradeGothic" pitchFamily="1" charset="0"/>
              </a:defRPr>
            </a:lvl1pPr>
          </a:lstStyle>
          <a:p>
            <a:fld id="{1411BA53-830D-4830-BB65-E58DBE17D0B7}" type="slidenum">
              <a:rPr lang="en-US"/>
              <a:pPr/>
              <a:t>‹#›</a:t>
            </a:fld>
            <a:endParaRPr lang="en-US"/>
          </a:p>
        </p:txBody>
      </p:sp>
      <p:pic>
        <p:nvPicPr>
          <p:cNvPr id="3" name="Picture 2">
            <a:extLst>
              <a:ext uri="{FF2B5EF4-FFF2-40B4-BE49-F238E27FC236}">
                <a16:creationId xmlns:a16="http://schemas.microsoft.com/office/drawing/2014/main" id="{97855B94-75D0-3A3B-7E30-530220294BFA}"/>
              </a:ext>
            </a:extLst>
          </p:cNvPr>
          <p:cNvPicPr>
            <a:picLocks noChangeAspect="1"/>
          </p:cNvPicPr>
          <p:nvPr userDrawn="1"/>
        </p:nvPicPr>
        <p:blipFill>
          <a:blip r:embed="rId13"/>
          <a:stretch>
            <a:fillRect/>
          </a:stretch>
        </p:blipFill>
        <p:spPr>
          <a:xfrm>
            <a:off x="10311384" y="0"/>
            <a:ext cx="1584960" cy="158496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457200" rtl="0" eaLnBrk="0" fontAlgn="base" hangingPunct="0">
        <a:spcBef>
          <a:spcPct val="0"/>
        </a:spcBef>
        <a:spcAft>
          <a:spcPct val="0"/>
        </a:spcAft>
        <a:defRPr sz="4400" kern="1200">
          <a:solidFill>
            <a:schemeClr val="tx1"/>
          </a:solidFill>
          <a:latin typeface="TradeGothic"/>
          <a:ea typeface="ＭＳ Ｐゴシック" charset="0"/>
          <a:cs typeface="ＭＳ Ｐゴシック" charset="0"/>
        </a:defRPr>
      </a:lvl1pPr>
      <a:lvl2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2pPr>
      <a:lvl3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3pPr>
      <a:lvl4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4pPr>
      <a:lvl5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5pPr>
      <a:lvl6pPr marL="4572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itchFamily="34" charset="0"/>
        <a:buChar char="•"/>
        <a:defRPr sz="3200" kern="1200">
          <a:solidFill>
            <a:schemeClr val="tx1"/>
          </a:solidFill>
          <a:latin typeface="TradeGothic"/>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pitchFamily="34" charset="0"/>
        <a:buChar char="–"/>
        <a:defRPr sz="2800" kern="1200">
          <a:solidFill>
            <a:schemeClr val="tx1"/>
          </a:solidFill>
          <a:latin typeface="TradeGothic"/>
          <a:ea typeface="ＭＳ Ｐゴシック" charset="0"/>
          <a:cs typeface="+mn-cs"/>
        </a:defRPr>
      </a:lvl2pPr>
      <a:lvl3pPr marL="1143000" indent="-228600" algn="l" defTabSz="457200" rtl="0" eaLnBrk="0" fontAlgn="base" hangingPunct="0">
        <a:spcBef>
          <a:spcPct val="20000"/>
        </a:spcBef>
        <a:spcAft>
          <a:spcPct val="0"/>
        </a:spcAft>
        <a:buFont typeface="Arial" pitchFamily="34" charset="0"/>
        <a:buChar char="•"/>
        <a:defRPr sz="2400" kern="1200">
          <a:solidFill>
            <a:schemeClr val="tx1"/>
          </a:solidFill>
          <a:latin typeface="TradeGothic"/>
          <a:ea typeface="ＭＳ Ｐゴシック" charset="0"/>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TradeGothic"/>
          <a:ea typeface="ＭＳ Ｐゴシック" charset="0"/>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TradeGothic"/>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pewresearch.org/" TargetMode="External"/><Relationship Id="rId7" Type="http://schemas.openxmlformats.org/officeDocument/2006/relationships/hyperlink" Target="https://github.com/yt-dlp/yt-dlp"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hyperlink" Target="https://realpython.com/" TargetMode="External"/><Relationship Id="rId5" Type="http://schemas.openxmlformats.org/officeDocument/2006/relationships/hyperlink" Target="https://theshiftproject.org/" TargetMode="External"/><Relationship Id="rId4" Type="http://schemas.openxmlformats.org/officeDocument/2006/relationships/hyperlink" Target="https://opensource.org/"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24">
            <a:extLst>
              <a:ext uri="{FF2B5EF4-FFF2-40B4-BE49-F238E27FC236}">
                <a16:creationId xmlns:a16="http://schemas.microsoft.com/office/drawing/2014/main" id="{3E443FD7-A66B-4AA0-872D-B088B9BC5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00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26">
            <a:extLst>
              <a:ext uri="{FF2B5EF4-FFF2-40B4-BE49-F238E27FC236}">
                <a16:creationId xmlns:a16="http://schemas.microsoft.com/office/drawing/2014/main" id="{C04BE0EF-3561-49B4-9A29-F283168A9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56780" y="851521"/>
            <a:ext cx="4638605"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0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3 h 5154967"/>
              <a:gd name="connsiteX37" fmla="*/ 1625714 w 6184806"/>
              <a:gd name="connsiteY37" fmla="*/ 109243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2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0"/>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3"/>
                  <a:pt x="2445216" y="109243"/>
                </a:cubicBezTo>
                <a:cubicBezTo>
                  <a:pt x="1625714" y="109243"/>
                  <a:pt x="1625714" y="109243"/>
                  <a:pt x="1625714" y="109243"/>
                </a:cubicBezTo>
                <a:cubicBezTo>
                  <a:pt x="1572615" y="109243"/>
                  <a:pt x="1524825" y="137459"/>
                  <a:pt x="1498276" y="183309"/>
                </a:cubicBezTo>
                <a:cubicBezTo>
                  <a:pt x="1089410" y="890450"/>
                  <a:pt x="1089410" y="890450"/>
                  <a:pt x="1089410" y="890450"/>
                </a:cubicBezTo>
                <a:cubicBezTo>
                  <a:pt x="1062860" y="934537"/>
                  <a:pt x="1062860" y="990967"/>
                  <a:pt x="1089410" y="1035054"/>
                </a:cubicBezTo>
                <a:cubicBezTo>
                  <a:pt x="1498276" y="1742196"/>
                  <a:pt x="1498276" y="1742196"/>
                  <a:pt x="1498276" y="1742196"/>
                </a:cubicBezTo>
                <a:cubicBezTo>
                  <a:pt x="1511551" y="1765121"/>
                  <a:pt x="1530135" y="1783637"/>
                  <a:pt x="1552039" y="1796422"/>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TextBox 5">
            <a:extLst>
              <a:ext uri="{FF2B5EF4-FFF2-40B4-BE49-F238E27FC236}">
                <a16:creationId xmlns:a16="http://schemas.microsoft.com/office/drawing/2014/main" id="{899ADE05-0E30-24ED-FAD6-1F1AF27586FE}"/>
              </a:ext>
            </a:extLst>
          </p:cNvPr>
          <p:cNvSpPr txBox="1"/>
          <p:nvPr/>
        </p:nvSpPr>
        <p:spPr>
          <a:xfrm>
            <a:off x="84085" y="2384749"/>
            <a:ext cx="12023829" cy="4409669"/>
          </a:xfrm>
          <a:prstGeom prst="rect">
            <a:avLst/>
          </a:prstGeom>
          <a:noFill/>
        </p:spPr>
        <p:txBody>
          <a:bodyPr wrap="square" rtlCol="0">
            <a:spAutoFit/>
          </a:bodyPr>
          <a:lstStyle/>
          <a:p>
            <a:pPr marL="285750" indent="-285750" algn="just">
              <a:lnSpc>
                <a:spcPct val="200000"/>
              </a:lnSpc>
              <a:buFont typeface="Arial" panose="020B0604020202020204" pitchFamily="34" charset="0"/>
              <a:buChar char="•"/>
            </a:pPr>
            <a:r>
              <a:rPr lang="en-US" sz="2400" b="1" dirty="0">
                <a:latin typeface="Arial" panose="020B0604020202020204" pitchFamily="34" charset="0"/>
                <a:cs typeface="Arial" panose="020B0604020202020204" pitchFamily="34" charset="0"/>
              </a:rPr>
              <a:t>Project/Team ID –  4CY12                       Team Name – The Solution Hustlers </a:t>
            </a:r>
          </a:p>
          <a:p>
            <a:pPr marL="285750" indent="-285750">
              <a:lnSpc>
                <a:spcPct val="200000"/>
              </a:lnSpc>
              <a:buFont typeface="Arial" panose="020B0604020202020204" pitchFamily="34" charset="0"/>
              <a:buChar char="•"/>
            </a:pPr>
            <a:r>
              <a:rPr lang="en-US" sz="2400" b="1" dirty="0">
                <a:latin typeface="Arial" panose="020B0604020202020204" pitchFamily="34" charset="0"/>
                <a:cs typeface="Arial" panose="020B0604020202020204" pitchFamily="34" charset="0"/>
              </a:rPr>
              <a:t>Project Title - YouTube Content Downloader</a:t>
            </a:r>
          </a:p>
          <a:p>
            <a:pPr marL="285750" indent="-285750">
              <a:lnSpc>
                <a:spcPct val="200000"/>
              </a:lnSpc>
              <a:buFont typeface="Arial" panose="020B0604020202020204" pitchFamily="34" charset="0"/>
              <a:buChar char="•"/>
            </a:pPr>
            <a:r>
              <a:rPr lang="en-US" sz="2400" b="1" dirty="0">
                <a:latin typeface="Arial" panose="020B0604020202020204" pitchFamily="34" charset="0"/>
                <a:cs typeface="Arial" panose="020B0604020202020204" pitchFamily="34" charset="0"/>
              </a:rPr>
              <a:t>Project Domain – Python Programming</a:t>
            </a:r>
          </a:p>
          <a:p>
            <a:pPr marL="285750" indent="-285750">
              <a:lnSpc>
                <a:spcPct val="200000"/>
              </a:lnSpc>
              <a:buFont typeface="Arial" panose="020B0604020202020204" pitchFamily="34" charset="0"/>
              <a:buChar char="•"/>
            </a:pPr>
            <a:r>
              <a:rPr lang="en-US" sz="2400" b="1" dirty="0">
                <a:latin typeface="Arial" panose="020B0604020202020204" pitchFamily="34" charset="0"/>
                <a:cs typeface="Arial" panose="020B0604020202020204" pitchFamily="34" charset="0"/>
              </a:rPr>
              <a:t>Project Guide - Ms. Nandini Gupta</a:t>
            </a:r>
          </a:p>
          <a:p>
            <a:pPr marL="285750" indent="-285750" algn="just">
              <a:lnSpc>
                <a:spcPct val="200000"/>
              </a:lnSpc>
              <a:buFont typeface="Arial" panose="020B0604020202020204" pitchFamily="34" charset="0"/>
              <a:buChar char="•"/>
            </a:pPr>
            <a:r>
              <a:rPr lang="en-US" sz="2400" b="1" dirty="0">
                <a:latin typeface="Arial" panose="020B0604020202020204" pitchFamily="34" charset="0"/>
                <a:cs typeface="Arial" panose="020B0604020202020204" pitchFamily="34" charset="0"/>
              </a:rPr>
              <a:t>Team Members – </a:t>
            </a:r>
            <a:r>
              <a:rPr lang="en-US" sz="2400" b="1" dirty="0" err="1">
                <a:latin typeface="Arial" panose="020B0604020202020204" pitchFamily="34" charset="0"/>
                <a:cs typeface="Arial" panose="020B0604020202020204" pitchFamily="34" charset="0"/>
              </a:rPr>
              <a:t>Mansha</a:t>
            </a:r>
            <a:r>
              <a:rPr lang="en-US" sz="2400" b="1" dirty="0">
                <a:latin typeface="Arial" panose="020B0604020202020204" pitchFamily="34" charset="0"/>
                <a:cs typeface="Arial" panose="020B0604020202020204" pitchFamily="34" charset="0"/>
              </a:rPr>
              <a:t> Garg (PCE23CY039) , Swara Rathore (PCE23CY056) ,               Khushi Jain (PCE23CY033) , Aryan Sharma (PCE23CY011)</a:t>
            </a:r>
          </a:p>
        </p:txBody>
      </p:sp>
      <p:pic>
        <p:nvPicPr>
          <p:cNvPr id="7" name="Picture 6">
            <a:extLst>
              <a:ext uri="{FF2B5EF4-FFF2-40B4-BE49-F238E27FC236}">
                <a16:creationId xmlns:a16="http://schemas.microsoft.com/office/drawing/2014/main" id="{E25D58C0-F116-177B-DA4D-0621BF5C231D}"/>
              </a:ext>
            </a:extLst>
          </p:cNvPr>
          <p:cNvPicPr>
            <a:picLocks noChangeAspect="1"/>
          </p:cNvPicPr>
          <p:nvPr/>
        </p:nvPicPr>
        <p:blipFill>
          <a:blip r:embed="rId2"/>
          <a:stretch>
            <a:fillRect/>
          </a:stretch>
        </p:blipFill>
        <p:spPr>
          <a:xfrm>
            <a:off x="0" y="48021"/>
            <a:ext cx="12192000" cy="244364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E8F5D9-7F69-4AF5-A077-B02EF4324F35}"/>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565C9EA4-25DF-60B7-68CE-E958AC093964}"/>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0504D">
                  <a:lumMod val="75000"/>
                </a:srgbClr>
              </a:solidFill>
              <a:effectLst/>
              <a:uLnTx/>
              <a:uFillTx/>
              <a:latin typeface="Calibri"/>
              <a:ea typeface="ＭＳ Ｐゴシック" pitchFamily="1" charset="-128"/>
              <a:cs typeface="+mn-cs"/>
            </a:endParaRPr>
          </a:p>
        </p:txBody>
      </p:sp>
      <p:sp>
        <p:nvSpPr>
          <p:cNvPr id="17409" name="Title 1">
            <a:extLst>
              <a:ext uri="{FF2B5EF4-FFF2-40B4-BE49-F238E27FC236}">
                <a16:creationId xmlns:a16="http://schemas.microsoft.com/office/drawing/2014/main" id="{EDEA133E-FB7A-0AC0-A787-95DA0A890F3B}"/>
              </a:ext>
            </a:extLst>
          </p:cNvPr>
          <p:cNvSpPr>
            <a:spLocks noGrp="1"/>
          </p:cNvSpPr>
          <p:nvPr>
            <p:ph type="title"/>
          </p:nvPr>
        </p:nvSpPr>
        <p:spPr>
          <a:xfrm>
            <a:off x="543923" y="62301"/>
            <a:ext cx="10972800" cy="1143000"/>
          </a:xfrm>
        </p:spPr>
        <p:txBody>
          <a:bodyPr/>
          <a:lstStyle/>
          <a:p>
            <a:pPr eaLnBrk="1" hangingPunct="1"/>
            <a:r>
              <a:rPr lang="en-US" sz="3600" b="1" dirty="0">
                <a:latin typeface="Times New Roman" panose="02020603050405020304" pitchFamily="18" charset="0"/>
                <a:ea typeface="ＭＳ Ｐゴシック" pitchFamily="1" charset="-128"/>
                <a:cs typeface="Times New Roman" panose="02020603050405020304" pitchFamily="18" charset="0"/>
              </a:rPr>
              <a:t>LITERATURE REVIEW: </a:t>
            </a:r>
            <a:br>
              <a:rPr lang="en-US" sz="3600" b="1" dirty="0">
                <a:latin typeface="Times New Roman" panose="02020603050405020304" pitchFamily="18" charset="0"/>
                <a:ea typeface="ＭＳ Ｐゴシック" pitchFamily="1" charset="-128"/>
                <a:cs typeface="Times New Roman" panose="02020603050405020304" pitchFamily="18" charset="0"/>
              </a:rPr>
            </a:br>
            <a:r>
              <a:rPr lang="en-IN" sz="3600" b="1" dirty="0">
                <a:latin typeface="Times New Roman" panose="02020603050405020304" pitchFamily="18" charset="0"/>
                <a:ea typeface="ＭＳ Ｐゴシック" pitchFamily="1" charset="-128"/>
                <a:cs typeface="Times New Roman" panose="02020603050405020304" pitchFamily="18" charset="0"/>
              </a:rPr>
              <a:t>Comparison Table</a:t>
            </a:r>
            <a:endParaRPr lang="en-US" sz="3600" b="1" dirty="0">
              <a:latin typeface="Times New Roman" panose="02020603050405020304" pitchFamily="18" charset="0"/>
              <a:ea typeface="ＭＳ Ｐゴシック" pitchFamily="1" charset="-128"/>
              <a:cs typeface="Times New Roman" panose="02020603050405020304" pitchFamily="18" charset="0"/>
            </a:endParaRPr>
          </a:p>
        </p:txBody>
      </p:sp>
      <p:sp>
        <p:nvSpPr>
          <p:cNvPr id="6" name="Slide Number Placeholder 5">
            <a:extLst>
              <a:ext uri="{FF2B5EF4-FFF2-40B4-BE49-F238E27FC236}">
                <a16:creationId xmlns:a16="http://schemas.microsoft.com/office/drawing/2014/main" id="{6B341DD7-75FF-7BFF-2240-56CABCD4E1CD}"/>
              </a:ext>
            </a:extLst>
          </p:cNvPr>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677C3CE7-23F7-4828-823C-E0205DF2CF97}" type="slidenum">
              <a:rPr kumimoji="0" lang="en-US" sz="1200" b="1" i="0" u="none" strike="noStrike" kern="1200" cap="none" spc="0" normalizeH="0" baseline="0" noProof="0">
                <a:ln>
                  <a:noFill/>
                </a:ln>
                <a:solidFill>
                  <a:prstClr val="white"/>
                </a:solidFill>
                <a:effectLst/>
                <a:uLnTx/>
                <a:uFillTx/>
                <a:latin typeface="TradeGothic" pitchFamily="1"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2</a:t>
            </a:fld>
            <a:endParaRPr kumimoji="0" lang="en-US" sz="1200" b="1" i="0" u="none" strike="noStrike" kern="1200" cap="none" spc="0" normalizeH="0" baseline="0" noProof="0" dirty="0">
              <a:ln>
                <a:noFill/>
              </a:ln>
              <a:solidFill>
                <a:prstClr val="white"/>
              </a:solidFill>
              <a:effectLst/>
              <a:uLnTx/>
              <a:uFillTx/>
              <a:latin typeface="TradeGothic" pitchFamily="1" charset="0"/>
              <a:ea typeface="ＭＳ Ｐゴシック" pitchFamily="1" charset="-128"/>
              <a:cs typeface="+mn-cs"/>
            </a:endParaRPr>
          </a:p>
        </p:txBody>
      </p:sp>
      <p:sp>
        <p:nvSpPr>
          <p:cNvPr id="7" name="Footer Placeholder 6">
            <a:extLst>
              <a:ext uri="{FF2B5EF4-FFF2-40B4-BE49-F238E27FC236}">
                <a16:creationId xmlns:a16="http://schemas.microsoft.com/office/drawing/2014/main" id="{221F5D67-FC8E-EC1B-EB16-1418EAC53246}"/>
              </a:ext>
            </a:extLst>
          </p:cNvPr>
          <p:cNvSpPr>
            <a:spLocks noGrp="1"/>
          </p:cNvSpPr>
          <p:nvPr>
            <p:ph type="ftr" sz="quarter" idx="11"/>
          </p:nvPr>
        </p:nvSpPr>
        <p:spPr>
          <a:xfrm>
            <a:off x="4648200" y="6356353"/>
            <a:ext cx="3204000" cy="365125"/>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solidFill>
                  <a:prstClr val="white"/>
                </a:solidFill>
              </a:rPr>
              <a:t>IV SEM </a:t>
            </a:r>
            <a:r>
              <a:rPr kumimoji="0" lang="en-US" sz="1200" b="0" i="0" u="none" strike="noStrike" kern="1200" cap="none" spc="0" normalizeH="0" baseline="0" noProof="0" dirty="0">
                <a:ln>
                  <a:noFill/>
                </a:ln>
                <a:solidFill>
                  <a:prstClr val="white"/>
                </a:solidFill>
                <a:effectLst/>
                <a:uLnTx/>
                <a:uFillTx/>
                <a:latin typeface="TradeGothic"/>
                <a:ea typeface="+mn-ea"/>
                <a:cs typeface="+mn-cs"/>
              </a:rPr>
              <a:t>NSP</a:t>
            </a:r>
          </a:p>
        </p:txBody>
      </p:sp>
      <p:sp>
        <p:nvSpPr>
          <p:cNvPr id="2" name="TextBox 1">
            <a:extLst>
              <a:ext uri="{FF2B5EF4-FFF2-40B4-BE49-F238E27FC236}">
                <a16:creationId xmlns:a16="http://schemas.microsoft.com/office/drawing/2014/main" id="{104E1575-5123-707C-D1E5-F5AD7136CB81}"/>
              </a:ext>
            </a:extLst>
          </p:cNvPr>
          <p:cNvSpPr txBox="1"/>
          <p:nvPr/>
        </p:nvSpPr>
        <p:spPr>
          <a:xfrm>
            <a:off x="0" y="1106443"/>
            <a:ext cx="12060646" cy="800219"/>
          </a:xfrm>
          <a:prstGeom prst="rect">
            <a:avLst/>
          </a:prstGeom>
          <a:noFill/>
        </p:spPr>
        <p:txBody>
          <a:bodyPr wrap="square" rtlCol="0">
            <a:spAutoFit/>
          </a:bodyPr>
          <a:lstStyle/>
          <a:p>
            <a:endParaRPr lang="en-US" sz="1400" dirty="0"/>
          </a:p>
          <a:p>
            <a:endParaRPr lang="en-IN" sz="1600" dirty="0"/>
          </a:p>
          <a:p>
            <a:endParaRPr lang="en-IN" sz="1600" dirty="0"/>
          </a:p>
        </p:txBody>
      </p:sp>
      <p:sp>
        <p:nvSpPr>
          <p:cNvPr id="5" name="Rectangle 1">
            <a:extLst>
              <a:ext uri="{FF2B5EF4-FFF2-40B4-BE49-F238E27FC236}">
                <a16:creationId xmlns:a16="http://schemas.microsoft.com/office/drawing/2014/main" id="{21D0A5D2-FF14-4146-BC1F-38B7DBD466AE}"/>
              </a:ext>
            </a:extLst>
          </p:cNvPr>
          <p:cNvSpPr>
            <a:spLocks noChangeArrowheads="1"/>
          </p:cNvSpPr>
          <p:nvPr/>
        </p:nvSpPr>
        <p:spPr bwMode="auto">
          <a:xfrm>
            <a:off x="543923" y="2083957"/>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20" name="Table 19">
            <a:extLst>
              <a:ext uri="{FF2B5EF4-FFF2-40B4-BE49-F238E27FC236}">
                <a16:creationId xmlns:a16="http://schemas.microsoft.com/office/drawing/2014/main" id="{4F289373-1B0A-40AA-9BEE-A59A373AFDD8}"/>
              </a:ext>
            </a:extLst>
          </p:cNvPr>
          <p:cNvGraphicFramePr>
            <a:graphicFrameLocks noGrp="1"/>
          </p:cNvGraphicFramePr>
          <p:nvPr/>
        </p:nvGraphicFramePr>
        <p:xfrm>
          <a:off x="609600" y="1644809"/>
          <a:ext cx="10972800" cy="3931920"/>
        </p:xfrm>
        <a:graphic>
          <a:graphicData uri="http://schemas.openxmlformats.org/drawingml/2006/table">
            <a:tbl>
              <a:tblPr/>
              <a:tblGrid>
                <a:gridCol w="2194560">
                  <a:extLst>
                    <a:ext uri="{9D8B030D-6E8A-4147-A177-3AD203B41FA5}">
                      <a16:colId xmlns:a16="http://schemas.microsoft.com/office/drawing/2014/main" val="2973589542"/>
                    </a:ext>
                  </a:extLst>
                </a:gridCol>
                <a:gridCol w="2194560">
                  <a:extLst>
                    <a:ext uri="{9D8B030D-6E8A-4147-A177-3AD203B41FA5}">
                      <a16:colId xmlns:a16="http://schemas.microsoft.com/office/drawing/2014/main" val="2045974387"/>
                    </a:ext>
                  </a:extLst>
                </a:gridCol>
                <a:gridCol w="2194560">
                  <a:extLst>
                    <a:ext uri="{9D8B030D-6E8A-4147-A177-3AD203B41FA5}">
                      <a16:colId xmlns:a16="http://schemas.microsoft.com/office/drawing/2014/main" val="2822410579"/>
                    </a:ext>
                  </a:extLst>
                </a:gridCol>
                <a:gridCol w="2194560">
                  <a:extLst>
                    <a:ext uri="{9D8B030D-6E8A-4147-A177-3AD203B41FA5}">
                      <a16:colId xmlns:a16="http://schemas.microsoft.com/office/drawing/2014/main" val="1152587405"/>
                    </a:ext>
                  </a:extLst>
                </a:gridCol>
                <a:gridCol w="2194560">
                  <a:extLst>
                    <a:ext uri="{9D8B030D-6E8A-4147-A177-3AD203B41FA5}">
                      <a16:colId xmlns:a16="http://schemas.microsoft.com/office/drawing/2014/main" val="1244353888"/>
                    </a:ext>
                  </a:extLst>
                </a:gridCol>
              </a:tblGrid>
              <a:tr h="0">
                <a:tc>
                  <a:txBody>
                    <a:bodyPr/>
                    <a:lstStyle/>
                    <a:p>
                      <a:r>
                        <a:rPr lang="en-US" b="1"/>
                        <a:t>Feature</a:t>
                      </a:r>
                      <a:endParaRPr lang="en-US"/>
                    </a:p>
                  </a:txBody>
                  <a:tcPr anchor="ctr">
                    <a:lnL>
                      <a:noFill/>
                    </a:lnL>
                    <a:lnR>
                      <a:noFill/>
                    </a:lnR>
                    <a:lnT>
                      <a:noFill/>
                    </a:lnT>
                    <a:lnB>
                      <a:noFill/>
                    </a:lnB>
                  </a:tcPr>
                </a:tc>
                <a:tc>
                  <a:txBody>
                    <a:bodyPr/>
                    <a:lstStyle/>
                    <a:p>
                      <a:r>
                        <a:rPr lang="en-US" b="1"/>
                        <a:t>Your Project</a:t>
                      </a:r>
                      <a:endParaRPr lang="en-US"/>
                    </a:p>
                  </a:txBody>
                  <a:tcPr anchor="ctr">
                    <a:lnL>
                      <a:noFill/>
                    </a:lnL>
                    <a:lnR>
                      <a:noFill/>
                    </a:lnR>
                    <a:lnT>
                      <a:noFill/>
                    </a:lnT>
                    <a:lnB>
                      <a:noFill/>
                    </a:lnB>
                  </a:tcPr>
                </a:tc>
                <a:tc>
                  <a:txBody>
                    <a:bodyPr/>
                    <a:lstStyle/>
                    <a:p>
                      <a:r>
                        <a:rPr lang="en-US" b="1"/>
                        <a:t>4K Video Downloader</a:t>
                      </a:r>
                      <a:endParaRPr lang="en-US"/>
                    </a:p>
                  </a:txBody>
                  <a:tcPr anchor="ctr">
                    <a:lnL>
                      <a:noFill/>
                    </a:lnL>
                    <a:lnR>
                      <a:noFill/>
                    </a:lnR>
                    <a:lnT>
                      <a:noFill/>
                    </a:lnT>
                    <a:lnB>
                      <a:noFill/>
                    </a:lnB>
                  </a:tcPr>
                </a:tc>
                <a:tc>
                  <a:txBody>
                    <a:bodyPr/>
                    <a:lstStyle/>
                    <a:p>
                      <a:r>
                        <a:rPr lang="en-US" b="1"/>
                        <a:t>SnapDownloader</a:t>
                      </a:r>
                      <a:endParaRPr lang="en-US"/>
                    </a:p>
                  </a:txBody>
                  <a:tcPr anchor="ctr">
                    <a:lnL>
                      <a:noFill/>
                    </a:lnL>
                    <a:lnR>
                      <a:noFill/>
                    </a:lnR>
                    <a:lnT>
                      <a:noFill/>
                    </a:lnT>
                    <a:lnB>
                      <a:noFill/>
                    </a:lnB>
                  </a:tcPr>
                </a:tc>
                <a:tc>
                  <a:txBody>
                    <a:bodyPr/>
                    <a:lstStyle/>
                    <a:p>
                      <a:r>
                        <a:rPr lang="en-US" b="1"/>
                        <a:t>Y2Mate (Web)</a:t>
                      </a:r>
                      <a:endParaRPr lang="en-US"/>
                    </a:p>
                  </a:txBody>
                  <a:tcPr anchor="ctr">
                    <a:lnL>
                      <a:noFill/>
                    </a:lnL>
                    <a:lnR>
                      <a:noFill/>
                    </a:lnR>
                    <a:lnT>
                      <a:noFill/>
                    </a:lnT>
                    <a:lnB>
                      <a:noFill/>
                    </a:lnB>
                  </a:tcPr>
                </a:tc>
                <a:extLst>
                  <a:ext uri="{0D108BD9-81ED-4DB2-BD59-A6C34878D82A}">
                    <a16:rowId xmlns:a16="http://schemas.microsoft.com/office/drawing/2014/main" val="1190108473"/>
                  </a:ext>
                </a:extLst>
              </a:tr>
              <a:tr h="0">
                <a:tc>
                  <a:txBody>
                    <a:bodyPr/>
                    <a:lstStyle/>
                    <a:p>
                      <a:r>
                        <a:rPr lang="en-US" b="1"/>
                        <a:t>Open Source</a:t>
                      </a:r>
                      <a:endParaRPr lang="en-US"/>
                    </a:p>
                  </a:txBody>
                  <a:tcPr anchor="ctr">
                    <a:lnL>
                      <a:noFill/>
                    </a:lnL>
                    <a:lnR>
                      <a:noFill/>
                    </a:lnR>
                    <a:lnT>
                      <a:noFill/>
                    </a:lnT>
                    <a:lnB>
                      <a:noFill/>
                    </a:lnB>
                  </a:tcPr>
                </a:tc>
                <a:tc>
                  <a:txBody>
                    <a:bodyPr/>
                    <a:lstStyle/>
                    <a:p>
                      <a:r>
                        <a:rPr lang="en-US" dirty="0"/>
                        <a:t>✅ Free &amp; Customizable</a:t>
                      </a:r>
                    </a:p>
                  </a:txBody>
                  <a:tcPr anchor="ctr">
                    <a:lnL>
                      <a:noFill/>
                    </a:lnL>
                    <a:lnR>
                      <a:noFill/>
                    </a:lnR>
                    <a:lnT>
                      <a:noFill/>
                    </a:lnT>
                    <a:lnB>
                      <a:noFill/>
                    </a:lnB>
                  </a:tcPr>
                </a:tc>
                <a:tc>
                  <a:txBody>
                    <a:bodyPr/>
                    <a:lstStyle/>
                    <a:p>
                      <a:r>
                        <a:rPr lang="en-US"/>
                        <a:t>❌ Proprietary</a:t>
                      </a:r>
                    </a:p>
                  </a:txBody>
                  <a:tcPr anchor="ctr">
                    <a:lnL>
                      <a:noFill/>
                    </a:lnL>
                    <a:lnR>
                      <a:noFill/>
                    </a:lnR>
                    <a:lnT>
                      <a:noFill/>
                    </a:lnT>
                    <a:lnB>
                      <a:noFill/>
                    </a:lnB>
                  </a:tcPr>
                </a:tc>
                <a:tc>
                  <a:txBody>
                    <a:bodyPr/>
                    <a:lstStyle/>
                    <a:p>
                      <a:r>
                        <a:rPr lang="en-US"/>
                        <a:t>❌ Proprietary</a:t>
                      </a:r>
                    </a:p>
                  </a:txBody>
                  <a:tcPr anchor="ctr">
                    <a:lnL>
                      <a:noFill/>
                    </a:lnL>
                    <a:lnR>
                      <a:noFill/>
                    </a:lnR>
                    <a:lnT>
                      <a:noFill/>
                    </a:lnT>
                    <a:lnB>
                      <a:noFill/>
                    </a:lnB>
                  </a:tcPr>
                </a:tc>
                <a:tc>
                  <a:txBody>
                    <a:bodyPr/>
                    <a:lstStyle/>
                    <a:p>
                      <a:r>
                        <a:rPr lang="en-US"/>
                        <a:t>❌ Closed Source</a:t>
                      </a:r>
                    </a:p>
                  </a:txBody>
                  <a:tcPr anchor="ctr">
                    <a:lnL>
                      <a:noFill/>
                    </a:lnL>
                    <a:lnR>
                      <a:noFill/>
                    </a:lnR>
                    <a:lnT>
                      <a:noFill/>
                    </a:lnT>
                    <a:lnB>
                      <a:noFill/>
                    </a:lnB>
                  </a:tcPr>
                </a:tc>
                <a:extLst>
                  <a:ext uri="{0D108BD9-81ED-4DB2-BD59-A6C34878D82A}">
                    <a16:rowId xmlns:a16="http://schemas.microsoft.com/office/drawing/2014/main" val="2034717963"/>
                  </a:ext>
                </a:extLst>
              </a:tr>
              <a:tr h="0">
                <a:tc>
                  <a:txBody>
                    <a:bodyPr/>
                    <a:lstStyle/>
                    <a:p>
                      <a:r>
                        <a:rPr lang="en-US" b="1"/>
                        <a:t>Cost</a:t>
                      </a:r>
                      <a:endParaRPr lang="en-US"/>
                    </a:p>
                  </a:txBody>
                  <a:tcPr anchor="ctr">
                    <a:lnL>
                      <a:noFill/>
                    </a:lnL>
                    <a:lnR>
                      <a:noFill/>
                    </a:lnR>
                    <a:lnT>
                      <a:noFill/>
                    </a:lnT>
                    <a:lnB>
                      <a:noFill/>
                    </a:lnB>
                  </a:tcPr>
                </a:tc>
                <a:tc>
                  <a:txBody>
                    <a:bodyPr/>
                    <a:lstStyle/>
                    <a:p>
                      <a:r>
                        <a:rPr lang="en-US"/>
                        <a:t>✅ Free</a:t>
                      </a:r>
                    </a:p>
                  </a:txBody>
                  <a:tcPr anchor="ctr">
                    <a:lnL>
                      <a:noFill/>
                    </a:lnL>
                    <a:lnR>
                      <a:noFill/>
                    </a:lnR>
                    <a:lnT>
                      <a:noFill/>
                    </a:lnT>
                    <a:lnB>
                      <a:noFill/>
                    </a:lnB>
                  </a:tcPr>
                </a:tc>
                <a:tc>
                  <a:txBody>
                    <a:bodyPr/>
                    <a:lstStyle/>
                    <a:p>
                      <a:r>
                        <a:rPr lang="en-US"/>
                        <a:t>⚠️ Free/Paid</a:t>
                      </a:r>
                    </a:p>
                  </a:txBody>
                  <a:tcPr anchor="ctr">
                    <a:lnL>
                      <a:noFill/>
                    </a:lnL>
                    <a:lnR>
                      <a:noFill/>
                    </a:lnR>
                    <a:lnT>
                      <a:noFill/>
                    </a:lnT>
                    <a:lnB>
                      <a:noFill/>
                    </a:lnB>
                  </a:tcPr>
                </a:tc>
                <a:tc>
                  <a:txBody>
                    <a:bodyPr/>
                    <a:lstStyle/>
                    <a:p>
                      <a:r>
                        <a:rPr lang="en-US"/>
                        <a:t>❌ Paid</a:t>
                      </a:r>
                    </a:p>
                  </a:txBody>
                  <a:tcPr anchor="ctr">
                    <a:lnL>
                      <a:noFill/>
                    </a:lnL>
                    <a:lnR>
                      <a:noFill/>
                    </a:lnR>
                    <a:lnT>
                      <a:noFill/>
                    </a:lnT>
                    <a:lnB>
                      <a:noFill/>
                    </a:lnB>
                  </a:tcPr>
                </a:tc>
                <a:tc>
                  <a:txBody>
                    <a:bodyPr/>
                    <a:lstStyle/>
                    <a:p>
                      <a:r>
                        <a:rPr lang="en-US"/>
                        <a:t>✅ Free (with ads)</a:t>
                      </a:r>
                    </a:p>
                  </a:txBody>
                  <a:tcPr anchor="ctr">
                    <a:lnL>
                      <a:noFill/>
                    </a:lnL>
                    <a:lnR>
                      <a:noFill/>
                    </a:lnR>
                    <a:lnT>
                      <a:noFill/>
                    </a:lnT>
                    <a:lnB>
                      <a:noFill/>
                    </a:lnB>
                  </a:tcPr>
                </a:tc>
                <a:extLst>
                  <a:ext uri="{0D108BD9-81ED-4DB2-BD59-A6C34878D82A}">
                    <a16:rowId xmlns:a16="http://schemas.microsoft.com/office/drawing/2014/main" val="3725191849"/>
                  </a:ext>
                </a:extLst>
              </a:tr>
              <a:tr h="0">
                <a:tc>
                  <a:txBody>
                    <a:bodyPr/>
                    <a:lstStyle/>
                    <a:p>
                      <a:r>
                        <a:rPr lang="en-US" b="1"/>
                        <a:t>Offline Access</a:t>
                      </a:r>
                      <a:endParaRPr lang="en-US"/>
                    </a:p>
                  </a:txBody>
                  <a:tcPr anchor="ctr">
                    <a:lnL>
                      <a:noFill/>
                    </a:lnL>
                    <a:lnR>
                      <a:noFill/>
                    </a:lnR>
                    <a:lnT>
                      <a:noFill/>
                    </a:lnT>
                    <a:lnB>
                      <a:noFill/>
                    </a:lnB>
                  </a:tcPr>
                </a:tc>
                <a:tc>
                  <a:txBody>
                    <a:bodyPr/>
                    <a:lstStyle/>
                    <a:p>
                      <a:r>
                        <a:rPr lang="en-US"/>
                        <a:t>✅ Yes</a:t>
                      </a:r>
                    </a:p>
                  </a:txBody>
                  <a:tcPr anchor="ctr">
                    <a:lnL>
                      <a:noFill/>
                    </a:lnL>
                    <a:lnR>
                      <a:noFill/>
                    </a:lnR>
                    <a:lnT>
                      <a:noFill/>
                    </a:lnT>
                    <a:lnB>
                      <a:noFill/>
                    </a:lnB>
                  </a:tcPr>
                </a:tc>
                <a:tc>
                  <a:txBody>
                    <a:bodyPr/>
                    <a:lstStyle/>
                    <a:p>
                      <a:r>
                        <a:rPr lang="en-US"/>
                        <a:t>✅ Yes</a:t>
                      </a:r>
                    </a:p>
                  </a:txBody>
                  <a:tcPr anchor="ctr">
                    <a:lnL>
                      <a:noFill/>
                    </a:lnL>
                    <a:lnR>
                      <a:noFill/>
                    </a:lnR>
                    <a:lnT>
                      <a:noFill/>
                    </a:lnT>
                    <a:lnB>
                      <a:noFill/>
                    </a:lnB>
                  </a:tcPr>
                </a:tc>
                <a:tc>
                  <a:txBody>
                    <a:bodyPr/>
                    <a:lstStyle/>
                    <a:p>
                      <a:r>
                        <a:rPr lang="en-US"/>
                        <a:t>✅ Yes</a:t>
                      </a:r>
                    </a:p>
                  </a:txBody>
                  <a:tcPr anchor="ctr">
                    <a:lnL>
                      <a:noFill/>
                    </a:lnL>
                    <a:lnR>
                      <a:noFill/>
                    </a:lnR>
                    <a:lnT>
                      <a:noFill/>
                    </a:lnT>
                    <a:lnB>
                      <a:noFill/>
                    </a:lnB>
                  </a:tcPr>
                </a:tc>
                <a:tc>
                  <a:txBody>
                    <a:bodyPr/>
                    <a:lstStyle/>
                    <a:p>
                      <a:r>
                        <a:rPr lang="en-US"/>
                        <a:t>❌ No</a:t>
                      </a:r>
                    </a:p>
                  </a:txBody>
                  <a:tcPr anchor="ctr">
                    <a:lnL>
                      <a:noFill/>
                    </a:lnL>
                    <a:lnR>
                      <a:noFill/>
                    </a:lnR>
                    <a:lnT>
                      <a:noFill/>
                    </a:lnT>
                    <a:lnB>
                      <a:noFill/>
                    </a:lnB>
                  </a:tcPr>
                </a:tc>
                <a:extLst>
                  <a:ext uri="{0D108BD9-81ED-4DB2-BD59-A6C34878D82A}">
                    <a16:rowId xmlns:a16="http://schemas.microsoft.com/office/drawing/2014/main" val="645072805"/>
                  </a:ext>
                </a:extLst>
              </a:tr>
              <a:tr h="0">
                <a:tc>
                  <a:txBody>
                    <a:bodyPr/>
                    <a:lstStyle/>
                    <a:p>
                      <a:r>
                        <a:rPr lang="en-US" b="1"/>
                        <a:t>Lightweight</a:t>
                      </a:r>
                      <a:endParaRPr lang="en-US"/>
                    </a:p>
                  </a:txBody>
                  <a:tcPr anchor="ctr">
                    <a:lnL>
                      <a:noFill/>
                    </a:lnL>
                    <a:lnR>
                      <a:noFill/>
                    </a:lnR>
                    <a:lnT>
                      <a:noFill/>
                    </a:lnT>
                    <a:lnB>
                      <a:noFill/>
                    </a:lnB>
                  </a:tcPr>
                </a:tc>
                <a:tc>
                  <a:txBody>
                    <a:bodyPr/>
                    <a:lstStyle/>
                    <a:p>
                      <a:r>
                        <a:rPr lang="en-US"/>
                        <a:t>✅ Simple (Python GUI)</a:t>
                      </a:r>
                    </a:p>
                  </a:txBody>
                  <a:tcPr anchor="ctr">
                    <a:lnL>
                      <a:noFill/>
                    </a:lnL>
                    <a:lnR>
                      <a:noFill/>
                    </a:lnR>
                    <a:lnT>
                      <a:noFill/>
                    </a:lnT>
                    <a:lnB>
                      <a:noFill/>
                    </a:lnB>
                  </a:tcPr>
                </a:tc>
                <a:tc>
                  <a:txBody>
                    <a:bodyPr/>
                    <a:lstStyle/>
                    <a:p>
                      <a:r>
                        <a:rPr lang="en-US"/>
                        <a:t>⚠️ Heavy</a:t>
                      </a:r>
                    </a:p>
                  </a:txBody>
                  <a:tcPr anchor="ctr">
                    <a:lnL>
                      <a:noFill/>
                    </a:lnL>
                    <a:lnR>
                      <a:noFill/>
                    </a:lnR>
                    <a:lnT>
                      <a:noFill/>
                    </a:lnT>
                    <a:lnB>
                      <a:noFill/>
                    </a:lnB>
                  </a:tcPr>
                </a:tc>
                <a:tc>
                  <a:txBody>
                    <a:bodyPr/>
                    <a:lstStyle/>
                    <a:p>
                      <a:r>
                        <a:rPr lang="en-US"/>
                        <a:t>⚠️ Heavy</a:t>
                      </a:r>
                    </a:p>
                  </a:txBody>
                  <a:tcPr anchor="ctr">
                    <a:lnL>
                      <a:noFill/>
                    </a:lnL>
                    <a:lnR>
                      <a:noFill/>
                    </a:lnR>
                    <a:lnT>
                      <a:noFill/>
                    </a:lnT>
                    <a:lnB>
                      <a:noFill/>
                    </a:lnB>
                  </a:tcPr>
                </a:tc>
                <a:tc>
                  <a:txBody>
                    <a:bodyPr/>
                    <a:lstStyle/>
                    <a:p>
                      <a:r>
                        <a:rPr lang="en-US"/>
                        <a:t>✅ Web-Based</a:t>
                      </a:r>
                    </a:p>
                  </a:txBody>
                  <a:tcPr anchor="ctr">
                    <a:lnL>
                      <a:noFill/>
                    </a:lnL>
                    <a:lnR>
                      <a:noFill/>
                    </a:lnR>
                    <a:lnT>
                      <a:noFill/>
                    </a:lnT>
                    <a:lnB>
                      <a:noFill/>
                    </a:lnB>
                  </a:tcPr>
                </a:tc>
                <a:extLst>
                  <a:ext uri="{0D108BD9-81ED-4DB2-BD59-A6C34878D82A}">
                    <a16:rowId xmlns:a16="http://schemas.microsoft.com/office/drawing/2014/main" val="1158945861"/>
                  </a:ext>
                </a:extLst>
              </a:tr>
              <a:tr h="0">
                <a:tc>
                  <a:txBody>
                    <a:bodyPr/>
                    <a:lstStyle/>
                    <a:p>
                      <a:r>
                        <a:rPr lang="en-US" b="1"/>
                        <a:t>Customization</a:t>
                      </a:r>
                      <a:endParaRPr lang="en-US"/>
                    </a:p>
                  </a:txBody>
                  <a:tcPr anchor="ctr">
                    <a:lnL>
                      <a:noFill/>
                    </a:lnL>
                    <a:lnR>
                      <a:noFill/>
                    </a:lnR>
                    <a:lnT>
                      <a:noFill/>
                    </a:lnT>
                    <a:lnB>
                      <a:noFill/>
                    </a:lnB>
                  </a:tcPr>
                </a:tc>
                <a:tc>
                  <a:txBody>
                    <a:bodyPr/>
                    <a:lstStyle/>
                    <a:p>
                      <a:r>
                        <a:rPr lang="en-US"/>
                        <a:t>✅ Fully Customizable</a:t>
                      </a:r>
                    </a:p>
                  </a:txBody>
                  <a:tcPr anchor="ctr">
                    <a:lnL>
                      <a:noFill/>
                    </a:lnL>
                    <a:lnR>
                      <a:noFill/>
                    </a:lnR>
                    <a:lnT>
                      <a:noFill/>
                    </a:lnT>
                    <a:lnB>
                      <a:noFill/>
                    </a:lnB>
                  </a:tcPr>
                </a:tc>
                <a:tc>
                  <a:txBody>
                    <a:bodyPr/>
                    <a:lstStyle/>
                    <a:p>
                      <a:r>
                        <a:rPr lang="en-US"/>
                        <a:t>❌ Limited</a:t>
                      </a:r>
                    </a:p>
                  </a:txBody>
                  <a:tcPr anchor="ctr">
                    <a:lnL>
                      <a:noFill/>
                    </a:lnL>
                    <a:lnR>
                      <a:noFill/>
                    </a:lnR>
                    <a:lnT>
                      <a:noFill/>
                    </a:lnT>
                    <a:lnB>
                      <a:noFill/>
                    </a:lnB>
                  </a:tcPr>
                </a:tc>
                <a:tc>
                  <a:txBody>
                    <a:bodyPr/>
                    <a:lstStyle/>
                    <a:p>
                      <a:r>
                        <a:rPr lang="en-US"/>
                        <a:t>❌ Limited</a:t>
                      </a:r>
                    </a:p>
                  </a:txBody>
                  <a:tcPr anchor="ctr">
                    <a:lnL>
                      <a:noFill/>
                    </a:lnL>
                    <a:lnR>
                      <a:noFill/>
                    </a:lnR>
                    <a:lnT>
                      <a:noFill/>
                    </a:lnT>
                    <a:lnB>
                      <a:noFill/>
                    </a:lnB>
                  </a:tcPr>
                </a:tc>
                <a:tc>
                  <a:txBody>
                    <a:bodyPr/>
                    <a:lstStyle/>
                    <a:p>
                      <a:r>
                        <a:rPr lang="en-US"/>
                        <a:t>❌ None</a:t>
                      </a:r>
                    </a:p>
                  </a:txBody>
                  <a:tcPr anchor="ctr">
                    <a:lnL>
                      <a:noFill/>
                    </a:lnL>
                    <a:lnR>
                      <a:noFill/>
                    </a:lnR>
                    <a:lnT>
                      <a:noFill/>
                    </a:lnT>
                    <a:lnB>
                      <a:noFill/>
                    </a:lnB>
                  </a:tcPr>
                </a:tc>
                <a:extLst>
                  <a:ext uri="{0D108BD9-81ED-4DB2-BD59-A6C34878D82A}">
                    <a16:rowId xmlns:a16="http://schemas.microsoft.com/office/drawing/2014/main" val="3624499653"/>
                  </a:ext>
                </a:extLst>
              </a:tr>
              <a:tr h="0">
                <a:tc>
                  <a:txBody>
                    <a:bodyPr/>
                    <a:lstStyle/>
                    <a:p>
                      <a:r>
                        <a:rPr lang="en-US" b="1"/>
                        <a:t>Privacy</a:t>
                      </a:r>
                      <a:endParaRPr lang="en-US"/>
                    </a:p>
                  </a:txBody>
                  <a:tcPr anchor="ctr">
                    <a:lnL>
                      <a:noFill/>
                    </a:lnL>
                    <a:lnR>
                      <a:noFill/>
                    </a:lnR>
                    <a:lnT>
                      <a:noFill/>
                    </a:lnT>
                    <a:lnB>
                      <a:noFill/>
                    </a:lnB>
                  </a:tcPr>
                </a:tc>
                <a:tc>
                  <a:txBody>
                    <a:bodyPr/>
                    <a:lstStyle/>
                    <a:p>
                      <a:r>
                        <a:rPr lang="en-US"/>
                        <a:t>✅ No Data Collection</a:t>
                      </a:r>
                    </a:p>
                  </a:txBody>
                  <a:tcPr anchor="ctr">
                    <a:lnL>
                      <a:noFill/>
                    </a:lnL>
                    <a:lnR>
                      <a:noFill/>
                    </a:lnR>
                    <a:lnT>
                      <a:noFill/>
                    </a:lnT>
                    <a:lnB>
                      <a:noFill/>
                    </a:lnB>
                  </a:tcPr>
                </a:tc>
                <a:tc>
                  <a:txBody>
                    <a:bodyPr/>
                    <a:lstStyle/>
                    <a:p>
                      <a:r>
                        <a:rPr lang="en-US"/>
                        <a:t>❌ Tracks Usage</a:t>
                      </a:r>
                    </a:p>
                  </a:txBody>
                  <a:tcPr anchor="ctr">
                    <a:lnL>
                      <a:noFill/>
                    </a:lnL>
                    <a:lnR>
                      <a:noFill/>
                    </a:lnR>
                    <a:lnT>
                      <a:noFill/>
                    </a:lnT>
                    <a:lnB>
                      <a:noFill/>
                    </a:lnB>
                  </a:tcPr>
                </a:tc>
                <a:tc>
                  <a:txBody>
                    <a:bodyPr/>
                    <a:lstStyle/>
                    <a:p>
                      <a:r>
                        <a:rPr lang="en-US"/>
                        <a:t>❌ Tracks Usage</a:t>
                      </a:r>
                    </a:p>
                  </a:txBody>
                  <a:tcPr anchor="ctr">
                    <a:lnL>
                      <a:noFill/>
                    </a:lnL>
                    <a:lnR>
                      <a:noFill/>
                    </a:lnR>
                    <a:lnT>
                      <a:noFill/>
                    </a:lnT>
                    <a:lnB>
                      <a:noFill/>
                    </a:lnB>
                  </a:tcPr>
                </a:tc>
                <a:tc>
                  <a:txBody>
                    <a:bodyPr/>
                    <a:lstStyle/>
                    <a:p>
                      <a:r>
                        <a:rPr lang="en-US" dirty="0"/>
                        <a:t>⚠️ Cookies</a:t>
                      </a:r>
                    </a:p>
                  </a:txBody>
                  <a:tcPr anchor="ctr">
                    <a:lnL>
                      <a:noFill/>
                    </a:lnL>
                    <a:lnR>
                      <a:noFill/>
                    </a:lnR>
                    <a:lnT>
                      <a:noFill/>
                    </a:lnT>
                    <a:lnB>
                      <a:noFill/>
                    </a:lnB>
                  </a:tcPr>
                </a:tc>
                <a:extLst>
                  <a:ext uri="{0D108BD9-81ED-4DB2-BD59-A6C34878D82A}">
                    <a16:rowId xmlns:a16="http://schemas.microsoft.com/office/drawing/2014/main" val="1208100460"/>
                  </a:ext>
                </a:extLst>
              </a:tr>
            </a:tbl>
          </a:graphicData>
        </a:graphic>
      </p:graphicFrame>
    </p:spTree>
    <p:extLst>
      <p:ext uri="{BB962C8B-B14F-4D97-AF65-F5344CB8AC3E}">
        <p14:creationId xmlns:p14="http://schemas.microsoft.com/office/powerpoint/2010/main" val="29667038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algn="ctr" fontAlgn="auto">
              <a:spcBef>
                <a:spcPts val="0"/>
              </a:spcBef>
              <a:spcAft>
                <a:spcPts val="0"/>
              </a:spcAft>
              <a:defRPr/>
            </a:pPr>
            <a:endParaRPr lang="en-US" dirty="0">
              <a:solidFill>
                <a:schemeClr val="accent2">
                  <a:lumMod val="75000"/>
                </a:schemeClr>
              </a:solidFill>
              <a:latin typeface="+mn-lt"/>
              <a:ea typeface="+mn-ea"/>
            </a:endParaRPr>
          </a:p>
        </p:txBody>
      </p:sp>
      <p:sp>
        <p:nvSpPr>
          <p:cNvPr id="15361" name="Title 1"/>
          <p:cNvSpPr>
            <a:spLocks noGrp="1"/>
          </p:cNvSpPr>
          <p:nvPr>
            <p:ph type="title"/>
          </p:nvPr>
        </p:nvSpPr>
        <p:spPr>
          <a:xfrm>
            <a:off x="3383279" y="-364001"/>
            <a:ext cx="5425439" cy="1143000"/>
          </a:xfrm>
        </p:spPr>
        <p:txBody>
          <a:bodyPr/>
          <a:lstStyle/>
          <a:p>
            <a:pPr eaLnBrk="1" hangingPunct="1"/>
            <a:br>
              <a:rPr lang="en-US" sz="3600" b="1" dirty="0">
                <a:latin typeface="Times New Roman" panose="02020603050405020304" pitchFamily="18" charset="0"/>
                <a:ea typeface="ＭＳ Ｐゴシック" pitchFamily="1" charset="-128"/>
                <a:cs typeface="Times New Roman" panose="02020603050405020304" pitchFamily="18" charset="0"/>
              </a:rPr>
            </a:br>
            <a:r>
              <a:rPr lang="en-US" sz="3600" b="1" dirty="0">
                <a:latin typeface="Times New Roman" panose="02020603050405020304" pitchFamily="18" charset="0"/>
                <a:ea typeface="ＭＳ Ｐゴシック" pitchFamily="1" charset="-128"/>
                <a:cs typeface="Times New Roman" panose="02020603050405020304" pitchFamily="18" charset="0"/>
              </a:rPr>
              <a:t>IDEA TITLE</a:t>
            </a:r>
          </a:p>
        </p:txBody>
      </p:sp>
      <p:sp>
        <p:nvSpPr>
          <p:cNvPr id="6" name="Slide Number Placeholder 5"/>
          <p:cNvSpPr>
            <a:spLocks noGrp="1"/>
          </p:cNvSpPr>
          <p:nvPr>
            <p:ph type="sldNum" sz="quarter" idx="12"/>
          </p:nvPr>
        </p:nvSpPr>
        <p:spPr/>
        <p:txBody>
          <a:bodyPr/>
          <a:lstStyle/>
          <a:p>
            <a:fld id="{677C3CE7-23F7-4828-823C-E0205DF2CF97}" type="slidenum">
              <a:rPr lang="en-US" b="1" smtClean="0">
                <a:solidFill>
                  <a:schemeClr val="bg1"/>
                </a:solidFill>
              </a:rPr>
              <a:pPr/>
              <a:t>3</a:t>
            </a:fld>
            <a:endParaRPr lang="en-US" b="1" dirty="0">
              <a:solidFill>
                <a:schemeClr val="bg1"/>
              </a:solidFill>
            </a:endParaRPr>
          </a:p>
        </p:txBody>
      </p:sp>
      <p:sp>
        <p:nvSpPr>
          <p:cNvPr id="7" name="Footer Placeholder 6"/>
          <p:cNvSpPr>
            <a:spLocks noGrp="1"/>
          </p:cNvSpPr>
          <p:nvPr>
            <p:ph type="ftr" sz="quarter" idx="11"/>
          </p:nvPr>
        </p:nvSpPr>
        <p:spPr>
          <a:xfrm>
            <a:off x="4648200" y="6356353"/>
            <a:ext cx="3204000" cy="365125"/>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solidFill>
                  <a:prstClr val="white"/>
                </a:solidFill>
              </a:rPr>
              <a:t>IV SEM </a:t>
            </a:r>
            <a:r>
              <a:rPr kumimoji="0" lang="en-US" sz="1200" b="0" i="0" u="none" strike="noStrike" kern="1200" cap="none" spc="0" normalizeH="0" baseline="0" noProof="0" dirty="0">
                <a:ln>
                  <a:noFill/>
                </a:ln>
                <a:solidFill>
                  <a:prstClr val="white"/>
                </a:solidFill>
                <a:effectLst/>
                <a:uLnTx/>
                <a:uFillTx/>
                <a:latin typeface="TradeGothic"/>
                <a:ea typeface="+mn-ea"/>
                <a:cs typeface="+mn-cs"/>
              </a:rPr>
              <a:t>NSP</a:t>
            </a:r>
          </a:p>
        </p:txBody>
      </p:sp>
      <p:sp>
        <p:nvSpPr>
          <p:cNvPr id="2" name="TextBox 1">
            <a:extLst>
              <a:ext uri="{FF2B5EF4-FFF2-40B4-BE49-F238E27FC236}">
                <a16:creationId xmlns:a16="http://schemas.microsoft.com/office/drawing/2014/main" id="{706FF294-6286-42A5-D768-5C171FF5332C}"/>
              </a:ext>
            </a:extLst>
          </p:cNvPr>
          <p:cNvSpPr txBox="1"/>
          <p:nvPr/>
        </p:nvSpPr>
        <p:spPr>
          <a:xfrm>
            <a:off x="0" y="1230451"/>
            <a:ext cx="4180114" cy="5247590"/>
          </a:xfrm>
          <a:prstGeom prst="rect">
            <a:avLst/>
          </a:prstGeom>
          <a:noFill/>
        </p:spPr>
        <p:txBody>
          <a:bodyPr wrap="square" rtlCol="0">
            <a:spAutoFit/>
          </a:bodyPr>
          <a:lstStyle/>
          <a:p>
            <a:pPr>
              <a:spcAft>
                <a:spcPts val="800"/>
              </a:spcAft>
            </a:pPr>
            <a:r>
              <a:rPr lang="en-US" sz="1500" b="1" u="sng" kern="100" dirty="0">
                <a:effectLst/>
                <a:latin typeface="Calibri" panose="020F0502020204030204" pitchFamily="34" charset="0"/>
                <a:ea typeface="Calibri" panose="020F0502020204030204" pitchFamily="34" charset="0"/>
                <a:cs typeface="Times New Roman" panose="02020603050405020304" pitchFamily="18" charset="0"/>
              </a:rPr>
              <a:t>DETAILED EXPLANATION OF THE PROPOSED SOLUTION:</a:t>
            </a:r>
            <a:endParaRPr lang="en-IN" sz="1500" b="1" u="sng" kern="100" dirty="0">
              <a:ea typeface="Calibri" panose="020F0502020204030204" pitchFamily="34" charset="0"/>
              <a:cs typeface="Times New Roman" panose="02020603050405020304" pitchFamily="18" charset="0"/>
            </a:endParaRPr>
          </a:p>
          <a:p>
            <a:pPr marL="285750" indent="-285750" algn="just">
              <a:spcAft>
                <a:spcPts val="800"/>
              </a:spcAft>
              <a:buFont typeface="Arial" panose="020B0604020202020204" pitchFamily="34" charset="0"/>
              <a:buChar char="•"/>
            </a:pPr>
            <a:r>
              <a:rPr lang="en-US" sz="1500" dirty="0"/>
              <a:t>The YouTube Video Downloader project is designed to solve the problem of downloading  videos from YouTube. It offers a user-friendly and customizable solution using Python , with the help of libraries such as </a:t>
            </a:r>
            <a:r>
              <a:rPr lang="en-US" sz="1500" dirty="0" err="1"/>
              <a:t>yt_dlp</a:t>
            </a:r>
            <a:r>
              <a:rPr lang="en-US" sz="1500" dirty="0"/>
              <a:t> which is an advanced version of </a:t>
            </a:r>
            <a:r>
              <a:rPr lang="en-US" sz="1500" dirty="0" err="1"/>
              <a:t>youtube</a:t>
            </a:r>
            <a:r>
              <a:rPr lang="en-US" sz="1500" dirty="0"/>
              <a:t>-dl. It allows you to download videos and audios from YouTube and other video sharing sites. </a:t>
            </a:r>
          </a:p>
          <a:p>
            <a:pPr marL="285750" indent="-285750" algn="just">
              <a:spcAft>
                <a:spcPts val="800"/>
              </a:spcAft>
              <a:buFont typeface="Arial" panose="020B0604020202020204" pitchFamily="34" charset="0"/>
              <a:buChar char="•"/>
            </a:pPr>
            <a:r>
              <a:rPr lang="en-US" sz="1500" dirty="0"/>
              <a:t>Key Features of the Solution : Customizable Resolution &amp; Format , Offline &amp; Privacy-Friendly , Open Source &amp; Free , Lightweight , User-Friendly.</a:t>
            </a:r>
          </a:p>
          <a:p>
            <a:pPr marL="285750" indent="-285750" algn="just">
              <a:spcAft>
                <a:spcPts val="800"/>
              </a:spcAft>
              <a:buFont typeface="Arial" panose="020B0604020202020204" pitchFamily="34" charset="0"/>
              <a:buChar char="•"/>
            </a:pPr>
            <a:r>
              <a:rPr lang="en-US" sz="1500" dirty="0"/>
              <a:t>How it Works : the user simply enters the YouTube video URL into the application, selects the desired resolution and format, and clicks "Download." The tool then uses the </a:t>
            </a:r>
            <a:r>
              <a:rPr lang="en-US" sz="1500" dirty="0" err="1"/>
              <a:t>yt_dlp</a:t>
            </a:r>
            <a:r>
              <a:rPr lang="en-US" sz="1500" dirty="0"/>
              <a:t> library to fetch the video and save it locally. If any issues arise, the application provides basic error handling to notify the user.</a:t>
            </a:r>
          </a:p>
        </p:txBody>
      </p:sp>
      <p:sp>
        <p:nvSpPr>
          <p:cNvPr id="3" name="TextBox 2">
            <a:extLst>
              <a:ext uri="{FF2B5EF4-FFF2-40B4-BE49-F238E27FC236}">
                <a16:creationId xmlns:a16="http://schemas.microsoft.com/office/drawing/2014/main" id="{465155D6-1737-9BCF-4277-C693BD138FFD}"/>
              </a:ext>
            </a:extLst>
          </p:cNvPr>
          <p:cNvSpPr txBox="1"/>
          <p:nvPr/>
        </p:nvSpPr>
        <p:spPr>
          <a:xfrm>
            <a:off x="4180114" y="1230451"/>
            <a:ext cx="8011886" cy="2087751"/>
          </a:xfrm>
          <a:prstGeom prst="rect">
            <a:avLst/>
          </a:prstGeom>
          <a:noFill/>
        </p:spPr>
        <p:txBody>
          <a:bodyPr wrap="square" rtlCol="0">
            <a:spAutoFit/>
          </a:bodyPr>
          <a:lstStyle/>
          <a:p>
            <a:pPr>
              <a:spcAft>
                <a:spcPts val="800"/>
              </a:spcAft>
            </a:pPr>
            <a:r>
              <a:rPr lang="en-IN" sz="1500" b="1" u="sng" kern="100" dirty="0">
                <a:effectLst/>
                <a:latin typeface="Calibri" panose="020F0502020204030204" pitchFamily="34" charset="0"/>
                <a:ea typeface="Calibri" panose="020F0502020204030204" pitchFamily="34" charset="0"/>
                <a:cs typeface="Calibri" panose="020F0502020204030204" pitchFamily="34" charset="0"/>
              </a:rPr>
              <a:t>HOW IT ADDRESSES THE PROBLEM:</a:t>
            </a:r>
            <a:endParaRPr lang="en-IN" sz="1500" u="sng"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mj-lt"/>
              <a:buAutoNum type="arabicPeriod"/>
            </a:pPr>
            <a:r>
              <a:rPr lang="en-IN" kern="100" dirty="0">
                <a:effectLst/>
                <a:latin typeface="Calibri" panose="020F0502020204030204" pitchFamily="34" charset="0"/>
                <a:ea typeface="Calibri" panose="020F0502020204030204" pitchFamily="34" charset="0"/>
                <a:cs typeface="Calibri" panose="020F0502020204030204" pitchFamily="34" charset="0"/>
              </a:rPr>
              <a:t>Our Project solves the problem of downloading videos by offering a </a:t>
            </a:r>
            <a:r>
              <a:rPr lang="en-IN" b="1" kern="100" dirty="0">
                <a:effectLst/>
                <a:latin typeface="Calibri" panose="020F0502020204030204" pitchFamily="34" charset="0"/>
                <a:ea typeface="Calibri" panose="020F0502020204030204" pitchFamily="34" charset="0"/>
                <a:cs typeface="Calibri" panose="020F0502020204030204" pitchFamily="34" charset="0"/>
              </a:rPr>
              <a:t>Simple</a:t>
            </a:r>
            <a:r>
              <a:rPr lang="en-IN" kern="100" dirty="0">
                <a:effectLst/>
                <a:latin typeface="Calibri" panose="020F0502020204030204" pitchFamily="34" charset="0"/>
                <a:ea typeface="Calibri" panose="020F0502020204030204" pitchFamily="34" charset="0"/>
                <a:cs typeface="Calibri" panose="020F0502020204030204" pitchFamily="34" charset="0"/>
              </a:rPr>
              <a:t> , </a:t>
            </a:r>
            <a:r>
              <a:rPr lang="en-IN" b="1" kern="100" dirty="0">
                <a:effectLst/>
                <a:latin typeface="Calibri" panose="020F0502020204030204" pitchFamily="34" charset="0"/>
                <a:ea typeface="Calibri" panose="020F0502020204030204" pitchFamily="34" charset="0"/>
                <a:cs typeface="Calibri" panose="020F0502020204030204" pitchFamily="34" charset="0"/>
              </a:rPr>
              <a:t>Customizable</a:t>
            </a:r>
            <a:r>
              <a:rPr lang="en-IN" kern="100" dirty="0">
                <a:effectLst/>
                <a:latin typeface="Calibri" panose="020F0502020204030204" pitchFamily="34" charset="0"/>
                <a:ea typeface="Calibri" panose="020F0502020204030204" pitchFamily="34" charset="0"/>
                <a:cs typeface="Calibri" panose="020F0502020204030204" pitchFamily="34" charset="0"/>
              </a:rPr>
              <a:t> , and </a:t>
            </a:r>
            <a:r>
              <a:rPr lang="en-IN" b="1" kern="100" dirty="0">
                <a:effectLst/>
                <a:latin typeface="Calibri" panose="020F0502020204030204" pitchFamily="34" charset="0"/>
                <a:ea typeface="Calibri" panose="020F0502020204030204" pitchFamily="34" charset="0"/>
                <a:cs typeface="Calibri" panose="020F0502020204030204" pitchFamily="34" charset="0"/>
              </a:rPr>
              <a:t>Offline</a:t>
            </a:r>
            <a:r>
              <a:rPr lang="en-IN" kern="100" dirty="0">
                <a:effectLst/>
                <a:latin typeface="Calibri" panose="020F0502020204030204" pitchFamily="34" charset="0"/>
                <a:ea typeface="Calibri" panose="020F0502020204030204" pitchFamily="34" charset="0"/>
                <a:cs typeface="Calibri" panose="020F0502020204030204" pitchFamily="34" charset="0"/>
              </a:rPr>
              <a:t> </a:t>
            </a:r>
            <a:r>
              <a:rPr lang="en-IN" b="1" kern="100" dirty="0">
                <a:effectLst/>
                <a:latin typeface="Calibri" panose="020F0502020204030204" pitchFamily="34" charset="0"/>
                <a:ea typeface="Calibri" panose="020F0502020204030204" pitchFamily="34" charset="0"/>
                <a:cs typeface="Calibri" panose="020F0502020204030204" pitchFamily="34" charset="0"/>
              </a:rPr>
              <a:t>Solution</a:t>
            </a:r>
            <a:r>
              <a:rPr lang="en-IN" kern="100" dirty="0">
                <a:effectLst/>
                <a:latin typeface="Calibri" panose="020F0502020204030204" pitchFamily="34" charset="0"/>
                <a:ea typeface="Calibri" panose="020F0502020204030204" pitchFamily="34" charset="0"/>
                <a:cs typeface="Calibri" panose="020F0502020204030204" pitchFamily="34" charset="0"/>
              </a:rPr>
              <a:t>. I t allows users to easily choose video resolution and format , works entirely offline and is completely </a:t>
            </a:r>
            <a:r>
              <a:rPr lang="en-IN" b="1" kern="100" dirty="0">
                <a:effectLst/>
                <a:latin typeface="Calibri" panose="020F0502020204030204" pitchFamily="34" charset="0"/>
                <a:ea typeface="Calibri" panose="020F0502020204030204" pitchFamily="34" charset="0"/>
                <a:cs typeface="Calibri" panose="020F0502020204030204" pitchFamily="34" charset="0"/>
              </a:rPr>
              <a:t>free</a:t>
            </a:r>
            <a:r>
              <a:rPr lang="en-IN" kern="100" dirty="0">
                <a:effectLst/>
                <a:latin typeface="Calibri" panose="020F0502020204030204" pitchFamily="34" charset="0"/>
                <a:ea typeface="Calibri" panose="020F0502020204030204" pitchFamily="34" charset="0"/>
                <a:cs typeface="Calibri" panose="020F0502020204030204" pitchFamily="34" charset="0"/>
              </a:rPr>
              <a:t> and </a:t>
            </a:r>
            <a:r>
              <a:rPr lang="en-IN" b="1" kern="100" dirty="0">
                <a:effectLst/>
                <a:latin typeface="Calibri" panose="020F0502020204030204" pitchFamily="34" charset="0"/>
                <a:ea typeface="Calibri" panose="020F0502020204030204" pitchFamily="34" charset="0"/>
                <a:cs typeface="Calibri" panose="020F0502020204030204" pitchFamily="34" charset="0"/>
              </a:rPr>
              <a:t>open</a:t>
            </a:r>
            <a:r>
              <a:rPr lang="en-IN" kern="100" dirty="0">
                <a:effectLst/>
                <a:latin typeface="Calibri" panose="020F0502020204030204" pitchFamily="34" charset="0"/>
                <a:ea typeface="Calibri" panose="020F0502020204030204" pitchFamily="34" charset="0"/>
                <a:cs typeface="Calibri" panose="020F0502020204030204" pitchFamily="34" charset="0"/>
              </a:rPr>
              <a:t> </a:t>
            </a:r>
            <a:r>
              <a:rPr lang="en-IN" b="1" kern="100" dirty="0">
                <a:effectLst/>
                <a:latin typeface="Calibri" panose="020F0502020204030204" pitchFamily="34" charset="0"/>
                <a:ea typeface="Calibri" panose="020F0502020204030204" pitchFamily="34" charset="0"/>
                <a:cs typeface="Calibri" panose="020F0502020204030204" pitchFamily="34" charset="0"/>
              </a:rPr>
              <a:t>source</a:t>
            </a:r>
            <a:r>
              <a:rPr lang="en-IN" kern="100" dirty="0">
                <a:effectLst/>
                <a:latin typeface="Calibri" panose="020F0502020204030204" pitchFamily="34" charset="0"/>
                <a:ea typeface="Calibri" panose="020F0502020204030204" pitchFamily="34" charset="0"/>
                <a:cs typeface="Calibri" panose="020F0502020204030204" pitchFamily="34" charset="0"/>
              </a:rPr>
              <a:t>. The tool is accessible for beginners and offers privacy by not relying on  third party websites. It is also great way for learners to explore Python and Video Downloading Automation.</a:t>
            </a:r>
          </a:p>
        </p:txBody>
      </p:sp>
      <p:sp>
        <p:nvSpPr>
          <p:cNvPr id="4" name="TextBox 3">
            <a:extLst>
              <a:ext uri="{FF2B5EF4-FFF2-40B4-BE49-F238E27FC236}">
                <a16:creationId xmlns:a16="http://schemas.microsoft.com/office/drawing/2014/main" id="{8FDCA0D4-0DD9-B404-EB8D-2C9D3D6403A5}"/>
              </a:ext>
            </a:extLst>
          </p:cNvPr>
          <p:cNvSpPr txBox="1"/>
          <p:nvPr/>
        </p:nvSpPr>
        <p:spPr>
          <a:xfrm>
            <a:off x="4180106" y="3389052"/>
            <a:ext cx="8011884" cy="3066352"/>
          </a:xfrm>
          <a:prstGeom prst="rect">
            <a:avLst/>
          </a:prstGeom>
          <a:noFill/>
        </p:spPr>
        <p:txBody>
          <a:bodyPr wrap="square" rtlCol="0">
            <a:spAutoFit/>
          </a:bodyPr>
          <a:lstStyle/>
          <a:p>
            <a:pPr>
              <a:spcAft>
                <a:spcPts val="800"/>
              </a:spcAft>
            </a:pPr>
            <a:r>
              <a:rPr lang="en-US" sz="1500" b="1" u="sng" kern="100" dirty="0">
                <a:effectLst/>
                <a:latin typeface="Calibri" panose="020F0502020204030204" pitchFamily="34" charset="0"/>
                <a:ea typeface="Calibri" panose="020F0502020204030204" pitchFamily="34" charset="0"/>
                <a:cs typeface="Calibri" panose="020F0502020204030204" pitchFamily="34" charset="0"/>
              </a:rPr>
              <a:t>INNOVATION AND UNIQUENESS OF THE SOLUTION:</a:t>
            </a:r>
          </a:p>
          <a:p>
            <a:pPr>
              <a:spcAft>
                <a:spcPts val="800"/>
              </a:spcAft>
            </a:pPr>
            <a:endParaRPr lang="en-IN" sz="1500" u="sng"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mj-lt"/>
              <a:buAutoNum type="arabicPeriod"/>
            </a:pPr>
            <a:r>
              <a:rPr lang="en-US" dirty="0"/>
              <a:t>The </a:t>
            </a:r>
            <a:r>
              <a:rPr lang="en-US" b="1" dirty="0"/>
              <a:t>innovation</a:t>
            </a:r>
            <a:r>
              <a:rPr lang="en-US" dirty="0"/>
              <a:t> and </a:t>
            </a:r>
            <a:r>
              <a:rPr lang="en-US" b="1" dirty="0"/>
              <a:t>uniqueness</a:t>
            </a:r>
            <a:r>
              <a:rPr lang="en-US" dirty="0"/>
              <a:t> of your </a:t>
            </a:r>
            <a:r>
              <a:rPr lang="en-US" b="1" dirty="0"/>
              <a:t>YouTube Video Downloader</a:t>
            </a:r>
            <a:r>
              <a:rPr lang="en-US" dirty="0"/>
              <a:t> lie in its </a:t>
            </a:r>
            <a:r>
              <a:rPr lang="en-US" b="1" dirty="0"/>
              <a:t>customizable download options</a:t>
            </a:r>
            <a:r>
              <a:rPr lang="en-US" dirty="0"/>
              <a:t>, </a:t>
            </a:r>
            <a:r>
              <a:rPr lang="en-US" b="1" dirty="0"/>
              <a:t>offline functionality</a:t>
            </a:r>
            <a:r>
              <a:rPr lang="en-US" dirty="0"/>
              <a:t>, and </a:t>
            </a:r>
            <a:r>
              <a:rPr lang="en-US" b="1" dirty="0"/>
              <a:t>open-source</a:t>
            </a:r>
            <a:r>
              <a:rPr lang="en-US" dirty="0"/>
              <a:t> nature. It gives users full control over video resolution and format, ensures privacy by working offline, and is free to use. Additionally, it serves as an educational tool for learning Python and video automation, setting it apart from many commercial and web-based alternatives.</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kern="100" dirty="0">
                <a:effectLst/>
                <a:latin typeface="Calibri" panose="020F0502020204030204" pitchFamily="34" charset="0"/>
                <a:ea typeface="Calibri" panose="020F0502020204030204" pitchFamily="34" charset="0"/>
                <a:cs typeface="Calibri" panose="020F0502020204030204" pitchFamily="34" charset="0"/>
              </a:rPr>
              <a:t> </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600" dirty="0"/>
          </a:p>
        </p:txBody>
      </p:sp>
      <p:sp>
        <p:nvSpPr>
          <p:cNvPr id="5" name="Rectangle 4">
            <a:extLst>
              <a:ext uri="{FF2B5EF4-FFF2-40B4-BE49-F238E27FC236}">
                <a16:creationId xmlns:a16="http://schemas.microsoft.com/office/drawing/2014/main" id="{80128BEB-221C-003B-F118-78708DF70DA9}"/>
              </a:ext>
            </a:extLst>
          </p:cNvPr>
          <p:cNvSpPr/>
          <p:nvPr/>
        </p:nvSpPr>
        <p:spPr>
          <a:xfrm>
            <a:off x="0" y="1230450"/>
            <a:ext cx="4180114" cy="512431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8" name="Rectangle 7">
            <a:extLst>
              <a:ext uri="{FF2B5EF4-FFF2-40B4-BE49-F238E27FC236}">
                <a16:creationId xmlns:a16="http://schemas.microsoft.com/office/drawing/2014/main" id="{A2D09BC1-3200-D197-FCB6-11429790B989}"/>
              </a:ext>
            </a:extLst>
          </p:cNvPr>
          <p:cNvSpPr/>
          <p:nvPr/>
        </p:nvSpPr>
        <p:spPr>
          <a:xfrm>
            <a:off x="4180113" y="1229965"/>
            <a:ext cx="8011885" cy="2199036"/>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12" name="Rectangle 11">
            <a:extLst>
              <a:ext uri="{FF2B5EF4-FFF2-40B4-BE49-F238E27FC236}">
                <a16:creationId xmlns:a16="http://schemas.microsoft.com/office/drawing/2014/main" id="{442F75F0-6979-9F41-6988-2DE9ABD353BE}"/>
              </a:ext>
            </a:extLst>
          </p:cNvPr>
          <p:cNvSpPr/>
          <p:nvPr/>
        </p:nvSpPr>
        <p:spPr>
          <a:xfrm>
            <a:off x="4180111" y="3429001"/>
            <a:ext cx="8011884" cy="2925276"/>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10" name="Oval 9" descr="Your startup LOGO">
            <a:extLst>
              <a:ext uri="{FF2B5EF4-FFF2-40B4-BE49-F238E27FC236}">
                <a16:creationId xmlns:a16="http://schemas.microsoft.com/office/drawing/2014/main" id="{D7CDC55E-0381-B598-C3EC-294E6423F233}"/>
              </a:ext>
              <a:ext uri="{C183D7F6-B498-43B3-948B-1728B52AA6E4}">
                <adec:decorative xmlns:adec="http://schemas.microsoft.com/office/drawing/2017/decorative" val="0"/>
              </a:ext>
            </a:extLst>
          </p:cNvPr>
          <p:cNvSpPr/>
          <p:nvPr/>
        </p:nvSpPr>
        <p:spPr>
          <a:xfrm>
            <a:off x="329773" y="252245"/>
            <a:ext cx="45719" cy="45719"/>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IN" sz="1400" b="1" dirty="0"/>
          </a:p>
        </p:txBody>
      </p:sp>
      <p:sp>
        <p:nvSpPr>
          <p:cNvPr id="14" name="Rectangle 3">
            <a:extLst>
              <a:ext uri="{FF2B5EF4-FFF2-40B4-BE49-F238E27FC236}">
                <a16:creationId xmlns:a16="http://schemas.microsoft.com/office/drawing/2014/main" id="{3B479BF5-2974-4D70-8C48-6BA093ADF35D}"/>
              </a:ext>
            </a:extLst>
          </p:cNvPr>
          <p:cNvSpPr>
            <a:spLocks noChangeArrowheads="1"/>
          </p:cNvSpPr>
          <p:nvPr/>
        </p:nvSpPr>
        <p:spPr bwMode="auto">
          <a:xfrm>
            <a:off x="0" y="-130805"/>
            <a:ext cx="216726"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4F69D3-EEB0-4C4C-9434-B9960FB5854C}"/>
              </a:ext>
            </a:extLst>
          </p:cNvPr>
          <p:cNvSpPr>
            <a:spLocks noChangeArrowheads="1"/>
          </p:cNvSpPr>
          <p:nvPr/>
        </p:nvSpPr>
        <p:spPr bwMode="auto">
          <a:xfrm>
            <a:off x="0" y="6362559"/>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algn="ctr" fontAlgn="auto">
              <a:spcBef>
                <a:spcPts val="0"/>
              </a:spcBef>
              <a:spcAft>
                <a:spcPts val="0"/>
              </a:spcAft>
              <a:defRPr/>
            </a:pPr>
            <a:endParaRPr lang="en-US" dirty="0">
              <a:solidFill>
                <a:schemeClr val="accent2">
                  <a:lumMod val="75000"/>
                </a:schemeClr>
              </a:solidFill>
              <a:latin typeface="+mn-lt"/>
              <a:ea typeface="+mn-ea"/>
            </a:endParaRPr>
          </a:p>
        </p:txBody>
      </p:sp>
      <p:sp>
        <p:nvSpPr>
          <p:cNvPr id="17409" name="Title 1"/>
          <p:cNvSpPr>
            <a:spLocks noGrp="1"/>
          </p:cNvSpPr>
          <p:nvPr>
            <p:ph type="title"/>
          </p:nvPr>
        </p:nvSpPr>
        <p:spPr>
          <a:xfrm>
            <a:off x="370216" y="-29143"/>
            <a:ext cx="10972800" cy="1143000"/>
          </a:xfrm>
        </p:spPr>
        <p:txBody>
          <a:bodyPr/>
          <a:lstStyle/>
          <a:p>
            <a:pPr eaLnBrk="1" hangingPunct="1"/>
            <a:r>
              <a:rPr lang="en-US" sz="3600" b="1" dirty="0">
                <a:latin typeface="Times New Roman" panose="02020603050405020304" pitchFamily="18" charset="0"/>
                <a:ea typeface="ＭＳ Ｐゴシック" pitchFamily="1" charset="-128"/>
                <a:cs typeface="Times New Roman" panose="02020603050405020304" pitchFamily="18" charset="0"/>
              </a:rPr>
              <a:t>TECHNICAL APPROACH</a:t>
            </a:r>
          </a:p>
        </p:txBody>
      </p:sp>
      <p:sp>
        <p:nvSpPr>
          <p:cNvPr id="6" name="Slide Number Placeholder 5"/>
          <p:cNvSpPr>
            <a:spLocks noGrp="1"/>
          </p:cNvSpPr>
          <p:nvPr>
            <p:ph type="sldNum" sz="quarter" idx="12"/>
          </p:nvPr>
        </p:nvSpPr>
        <p:spPr/>
        <p:txBody>
          <a:bodyPr/>
          <a:lstStyle/>
          <a:p>
            <a:fld id="{677C3CE7-23F7-4828-823C-E0205DF2CF97}" type="slidenum">
              <a:rPr lang="en-US" b="1">
                <a:solidFill>
                  <a:schemeClr val="bg1"/>
                </a:solidFill>
              </a:rPr>
              <a:pPr/>
              <a:t>4</a:t>
            </a:fld>
            <a:endParaRPr lang="en-US" b="1" dirty="0">
              <a:solidFill>
                <a:schemeClr val="bg1"/>
              </a:solidFill>
            </a:endParaRPr>
          </a:p>
        </p:txBody>
      </p:sp>
      <p:sp>
        <p:nvSpPr>
          <p:cNvPr id="7" name="Footer Placeholder 6"/>
          <p:cNvSpPr>
            <a:spLocks noGrp="1"/>
          </p:cNvSpPr>
          <p:nvPr>
            <p:ph type="ftr" sz="quarter" idx="11"/>
          </p:nvPr>
        </p:nvSpPr>
        <p:spPr>
          <a:xfrm>
            <a:off x="4648200" y="6356353"/>
            <a:ext cx="3204000" cy="365125"/>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solidFill>
                  <a:prstClr val="white"/>
                </a:solidFill>
              </a:rPr>
              <a:t>IV SEM </a:t>
            </a:r>
            <a:r>
              <a:rPr kumimoji="0" lang="en-US" sz="1200" b="0" i="0" u="none" strike="noStrike" kern="1200" cap="none" spc="0" normalizeH="0" baseline="0" noProof="0" dirty="0">
                <a:ln>
                  <a:noFill/>
                </a:ln>
                <a:solidFill>
                  <a:prstClr val="white"/>
                </a:solidFill>
                <a:effectLst/>
                <a:uLnTx/>
                <a:uFillTx/>
                <a:latin typeface="TradeGothic"/>
                <a:ea typeface="+mn-ea"/>
                <a:cs typeface="+mn-cs"/>
              </a:rPr>
              <a:t>NSP</a:t>
            </a:r>
          </a:p>
        </p:txBody>
      </p:sp>
      <p:sp>
        <p:nvSpPr>
          <p:cNvPr id="2" name="Rectangle 1">
            <a:extLst>
              <a:ext uri="{FF2B5EF4-FFF2-40B4-BE49-F238E27FC236}">
                <a16:creationId xmlns:a16="http://schemas.microsoft.com/office/drawing/2014/main" id="{32C78049-306A-48D0-88AB-7B252CB379B6}"/>
              </a:ext>
            </a:extLst>
          </p:cNvPr>
          <p:cNvSpPr>
            <a:spLocks noChangeArrowheads="1"/>
          </p:cNvSpPr>
          <p:nvPr/>
        </p:nvSpPr>
        <p:spPr bwMode="auto">
          <a:xfrm>
            <a:off x="329773" y="2250540"/>
            <a:ext cx="1172506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lang="en-US" altLang="en-US" dirty="0">
                <a:latin typeface="Arial" panose="020B060402020202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TextBox 12">
            <a:extLst>
              <a:ext uri="{FF2B5EF4-FFF2-40B4-BE49-F238E27FC236}">
                <a16:creationId xmlns:a16="http://schemas.microsoft.com/office/drawing/2014/main" id="{721DB86C-2AC8-4881-91FB-5D5C02BEB1A7}"/>
              </a:ext>
            </a:extLst>
          </p:cNvPr>
          <p:cNvSpPr txBox="1"/>
          <p:nvPr/>
        </p:nvSpPr>
        <p:spPr>
          <a:xfrm>
            <a:off x="233465" y="1113857"/>
            <a:ext cx="11725067" cy="4832092"/>
          </a:xfrm>
          <a:prstGeom prst="rect">
            <a:avLst/>
          </a:prstGeom>
          <a:noFill/>
        </p:spPr>
        <p:txBody>
          <a:bodyPr wrap="square">
            <a:spAutoFit/>
          </a:bodyPr>
          <a:lstStyle/>
          <a:p>
            <a:r>
              <a:rPr lang="en-US" sz="2200" b="1" dirty="0"/>
              <a:t>Here’s the Technical Approach of the project :</a:t>
            </a:r>
          </a:p>
          <a:p>
            <a:r>
              <a:rPr lang="en-US" sz="2200" b="1" dirty="0"/>
              <a:t>1. Imports and Libraries : </a:t>
            </a:r>
          </a:p>
          <a:p>
            <a:r>
              <a:rPr lang="en-US" sz="2200" dirty="0" err="1"/>
              <a:t>yt_dlp</a:t>
            </a:r>
            <a:r>
              <a:rPr lang="en-US" sz="2200" dirty="0"/>
              <a:t> : Downloads videos and audio from YouTube and other sites.</a:t>
            </a:r>
          </a:p>
          <a:p>
            <a:r>
              <a:rPr lang="en-US" sz="2200" dirty="0"/>
              <a:t>time: Measures download duration.</a:t>
            </a:r>
          </a:p>
          <a:p>
            <a:r>
              <a:rPr lang="en-US" sz="2200" dirty="0" err="1"/>
              <a:t>Tkinter</a:t>
            </a:r>
            <a:r>
              <a:rPr lang="en-US" sz="2200" dirty="0"/>
              <a:t> : Creates the GUI for user interaction (URL input and resolution selection).</a:t>
            </a:r>
          </a:p>
          <a:p>
            <a:r>
              <a:rPr lang="en-US" sz="2200" b="1" dirty="0"/>
              <a:t>2. The </a:t>
            </a:r>
            <a:r>
              <a:rPr lang="en-US" sz="2200" b="1" dirty="0" err="1"/>
              <a:t>YtDownload</a:t>
            </a:r>
            <a:r>
              <a:rPr lang="en-US" sz="2200" b="1" dirty="0"/>
              <a:t> Class : </a:t>
            </a:r>
          </a:p>
          <a:p>
            <a:r>
              <a:rPr lang="en-US" sz="2200" dirty="0"/>
              <a:t>Constructor: Initializes the GUI with an entry field for the YouTube URL and defines the download location (e.g., C:\\Users\\user\\Videos\\Youtube downloads\\).</a:t>
            </a:r>
          </a:p>
          <a:p>
            <a:r>
              <a:rPr lang="en-US" sz="2200" dirty="0" err="1"/>
              <a:t>GetVideo</a:t>
            </a:r>
            <a:r>
              <a:rPr lang="en-US" sz="2200" dirty="0"/>
              <a:t> (resolution, format): Handles video/audio downloads. It uses </a:t>
            </a:r>
            <a:r>
              <a:rPr lang="en-US" sz="2200" dirty="0" err="1"/>
              <a:t>yt-dlp</a:t>
            </a:r>
            <a:r>
              <a:rPr lang="en-US" sz="2200" dirty="0"/>
              <a:t> to extract and download the chosen resolution or audio format (MP4 or MP3) and records download time.</a:t>
            </a:r>
          </a:p>
          <a:p>
            <a:r>
              <a:rPr lang="en-US" sz="2200" dirty="0"/>
              <a:t>Error Handling: Manages invalid URLs, missing formats, and file existence errors.</a:t>
            </a:r>
          </a:p>
          <a:p>
            <a:r>
              <a:rPr lang="en-US" sz="2200" b="1" dirty="0"/>
              <a:t>3. User Interaction </a:t>
            </a:r>
            <a:r>
              <a:rPr lang="en-US" sz="2200" dirty="0"/>
              <a:t>: The GUI has buttons for different video resolutions (e.g., 144p, 720p) and audio download (MP3). Clicking a button triggers the </a:t>
            </a:r>
            <a:r>
              <a:rPr lang="en-US" sz="2200" dirty="0" err="1"/>
              <a:t>GetVideo</a:t>
            </a:r>
            <a:r>
              <a:rPr lang="en-US" sz="2200" dirty="0"/>
              <a:t> method to start the download.</a:t>
            </a:r>
          </a:p>
          <a:p>
            <a:r>
              <a:rPr lang="en-US" sz="2200" dirty="0" err="1"/>
              <a:t>Mainloop</a:t>
            </a:r>
            <a:r>
              <a:rPr lang="en-US" sz="2200" dirty="0"/>
              <a:t>: Keeps the GUI running, enabling user interaction.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4F69D3-EEB0-4C4C-9434-B9960FB5854C}"/>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0504D">
                  <a:lumMod val="75000"/>
                </a:srgbClr>
              </a:solidFill>
              <a:effectLst/>
              <a:uLnTx/>
              <a:uFillTx/>
              <a:latin typeface="Calibri"/>
              <a:ea typeface="ＭＳ Ｐゴシック" pitchFamily="1" charset="-128"/>
              <a:cs typeface="+mn-cs"/>
            </a:endParaRPr>
          </a:p>
        </p:txBody>
      </p:sp>
      <p:sp>
        <p:nvSpPr>
          <p:cNvPr id="17409" name="Title 1"/>
          <p:cNvSpPr>
            <a:spLocks noGrp="1"/>
          </p:cNvSpPr>
          <p:nvPr>
            <p:ph type="title"/>
          </p:nvPr>
        </p:nvSpPr>
        <p:spPr/>
        <p:txBody>
          <a:bodyPr/>
          <a:lstStyle/>
          <a:p>
            <a:pPr eaLnBrk="1" hangingPunct="1"/>
            <a:r>
              <a:rPr lang="en-US" sz="3600" b="1" dirty="0">
                <a:latin typeface="Times New Roman" panose="02020603050405020304" pitchFamily="18" charset="0"/>
                <a:ea typeface="ＭＳ Ｐゴシック" pitchFamily="1" charset="-128"/>
                <a:cs typeface="Times New Roman" panose="02020603050405020304" pitchFamily="18" charset="0"/>
              </a:rPr>
              <a:t>FEASIBILITY AND VIABILITY</a:t>
            </a:r>
          </a:p>
        </p:txBody>
      </p:sp>
      <p:sp>
        <p:nvSpPr>
          <p:cNvPr id="6" name="Slide Number Placeholder 5"/>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677C3CE7-23F7-4828-823C-E0205DF2CF97}" type="slidenum">
              <a:rPr kumimoji="0" lang="en-US" sz="1200" b="1" i="0" u="none" strike="noStrike" kern="1200" cap="none" spc="0" normalizeH="0" baseline="0" noProof="0">
                <a:ln>
                  <a:noFill/>
                </a:ln>
                <a:solidFill>
                  <a:prstClr val="white"/>
                </a:solidFill>
                <a:effectLst/>
                <a:uLnTx/>
                <a:uFillTx/>
                <a:latin typeface="TradeGothic" pitchFamily="1"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5</a:t>
            </a:fld>
            <a:endParaRPr kumimoji="0" lang="en-US" sz="1200" b="1" i="0" u="none" strike="noStrike" kern="1200" cap="none" spc="0" normalizeH="0" baseline="0" noProof="0" dirty="0">
              <a:ln>
                <a:noFill/>
              </a:ln>
              <a:solidFill>
                <a:prstClr val="white"/>
              </a:solidFill>
              <a:effectLst/>
              <a:uLnTx/>
              <a:uFillTx/>
              <a:latin typeface="TradeGothic" pitchFamily="1" charset="0"/>
              <a:ea typeface="ＭＳ Ｐゴシック" pitchFamily="1" charset="-128"/>
              <a:cs typeface="+mn-cs"/>
            </a:endParaRPr>
          </a:p>
        </p:txBody>
      </p:sp>
      <p:sp>
        <p:nvSpPr>
          <p:cNvPr id="7" name="Footer Placeholder 6"/>
          <p:cNvSpPr>
            <a:spLocks noGrp="1"/>
          </p:cNvSpPr>
          <p:nvPr>
            <p:ph type="ftr" sz="quarter" idx="11"/>
          </p:nvPr>
        </p:nvSpPr>
        <p:spPr>
          <a:xfrm>
            <a:off x="4648200" y="6356353"/>
            <a:ext cx="3204000" cy="365125"/>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solidFill>
                  <a:prstClr val="white"/>
                </a:solidFill>
              </a:rPr>
              <a:t>IV SEM </a:t>
            </a:r>
            <a:r>
              <a:rPr kumimoji="0" lang="en-US" sz="1200" b="0" i="0" u="none" strike="noStrike" kern="1200" cap="none" spc="0" normalizeH="0" baseline="0" noProof="0" dirty="0">
                <a:ln>
                  <a:noFill/>
                </a:ln>
                <a:solidFill>
                  <a:prstClr val="white"/>
                </a:solidFill>
                <a:effectLst/>
                <a:uLnTx/>
                <a:uFillTx/>
                <a:latin typeface="TradeGothic"/>
                <a:ea typeface="+mn-ea"/>
                <a:cs typeface="+mn-cs"/>
              </a:rPr>
              <a:t>NSP</a:t>
            </a:r>
          </a:p>
        </p:txBody>
      </p:sp>
      <p:sp>
        <p:nvSpPr>
          <p:cNvPr id="2" name="TextBox 1">
            <a:extLst>
              <a:ext uri="{FF2B5EF4-FFF2-40B4-BE49-F238E27FC236}">
                <a16:creationId xmlns:a16="http://schemas.microsoft.com/office/drawing/2014/main" id="{8951314A-067C-0917-9C23-6C01AD113F93}"/>
              </a:ext>
            </a:extLst>
          </p:cNvPr>
          <p:cNvSpPr txBox="1"/>
          <p:nvPr/>
        </p:nvSpPr>
        <p:spPr>
          <a:xfrm>
            <a:off x="0" y="1106443"/>
            <a:ext cx="12060646" cy="800219"/>
          </a:xfrm>
          <a:prstGeom prst="rect">
            <a:avLst/>
          </a:prstGeom>
          <a:noFill/>
        </p:spPr>
        <p:txBody>
          <a:bodyPr wrap="square" rtlCol="0">
            <a:spAutoFit/>
          </a:bodyPr>
          <a:lstStyle/>
          <a:p>
            <a:endParaRPr lang="en-US" sz="1400" dirty="0"/>
          </a:p>
          <a:p>
            <a:endParaRPr lang="en-IN" sz="1600" dirty="0"/>
          </a:p>
          <a:p>
            <a:endParaRPr lang="en-IN" sz="1600" dirty="0"/>
          </a:p>
        </p:txBody>
      </p:sp>
      <p:sp>
        <p:nvSpPr>
          <p:cNvPr id="9" name="TextBox 8">
            <a:extLst>
              <a:ext uri="{FF2B5EF4-FFF2-40B4-BE49-F238E27FC236}">
                <a16:creationId xmlns:a16="http://schemas.microsoft.com/office/drawing/2014/main" id="{BC6508E0-948B-40D9-BB94-BE14A4FABD1C}"/>
              </a:ext>
            </a:extLst>
          </p:cNvPr>
          <p:cNvSpPr txBox="1"/>
          <p:nvPr/>
        </p:nvSpPr>
        <p:spPr>
          <a:xfrm>
            <a:off x="116114" y="1713220"/>
            <a:ext cx="11929292" cy="4154984"/>
          </a:xfrm>
          <a:prstGeom prst="rect">
            <a:avLst/>
          </a:prstGeom>
          <a:noFill/>
        </p:spPr>
        <p:txBody>
          <a:bodyPr wrap="square">
            <a:spAutoFit/>
          </a:bodyPr>
          <a:lstStyle/>
          <a:p>
            <a:pPr marL="342900" indent="-342900">
              <a:buFont typeface="Wingdings" panose="05000000000000000000" pitchFamily="2" charset="2"/>
              <a:buChar char="§"/>
            </a:pPr>
            <a:r>
              <a:rPr lang="en-US" sz="2400" b="1" dirty="0"/>
              <a:t>Feasibility :</a:t>
            </a:r>
          </a:p>
          <a:p>
            <a:pPr marL="342900" indent="-342900">
              <a:buFont typeface="Wingdings" panose="05000000000000000000" pitchFamily="2" charset="2"/>
              <a:buChar char="Ø"/>
            </a:pPr>
            <a:r>
              <a:rPr lang="en-US" sz="2400" dirty="0"/>
              <a:t>Technical: The project uses reliable libraries like </a:t>
            </a:r>
            <a:r>
              <a:rPr lang="en-US" sz="2400" dirty="0" err="1"/>
              <a:t>yt-dlp</a:t>
            </a:r>
            <a:r>
              <a:rPr lang="en-US" sz="2400" dirty="0"/>
              <a:t> (for downloading) and </a:t>
            </a:r>
            <a:r>
              <a:rPr lang="en-US" sz="2400" dirty="0" err="1"/>
              <a:t>tkinter</a:t>
            </a:r>
            <a:r>
              <a:rPr lang="en-US" sz="2400" dirty="0"/>
              <a:t> (for GUI), ensuring broad compatibility and low system requirements.</a:t>
            </a:r>
          </a:p>
          <a:p>
            <a:pPr marL="342900" indent="-342900">
              <a:buFont typeface="Wingdings" panose="05000000000000000000" pitchFamily="2" charset="2"/>
              <a:buChar char="Ø"/>
            </a:pPr>
            <a:r>
              <a:rPr lang="en-US" sz="2400" dirty="0"/>
              <a:t>Legal: Users need to be aware of YouTube’s terms of service regarding video downloading.</a:t>
            </a:r>
          </a:p>
          <a:p>
            <a:pPr marL="342900" indent="-342900">
              <a:buFont typeface="Wingdings" panose="05000000000000000000" pitchFamily="2" charset="2"/>
              <a:buChar char="Ø"/>
            </a:pPr>
            <a:r>
              <a:rPr lang="en-US" sz="2400" dirty="0"/>
              <a:t>Development: The project is easy to develop and implement, with straightforward functionality and a simple user interface.</a:t>
            </a:r>
          </a:p>
          <a:p>
            <a:pPr marL="342900" indent="-342900">
              <a:buFont typeface="Wingdings" panose="05000000000000000000" pitchFamily="2" charset="2"/>
              <a:buChar char="§"/>
            </a:pPr>
            <a:r>
              <a:rPr lang="en-US" sz="2400" b="1" dirty="0"/>
              <a:t>Viability :</a:t>
            </a:r>
          </a:p>
          <a:p>
            <a:pPr marL="342900" indent="-342900">
              <a:buFont typeface="Wingdings" panose="05000000000000000000" pitchFamily="2" charset="2"/>
              <a:buChar char="Ø"/>
            </a:pPr>
            <a:r>
              <a:rPr lang="en-US" sz="2400" dirty="0"/>
              <a:t>Market: Targets casual users, students, and developers looking for a free, customizable tool. The open-source nature differentiates it from competitors.</a:t>
            </a:r>
          </a:p>
          <a:p>
            <a:pPr marL="342900" indent="-342900">
              <a:buFont typeface="Wingdings" panose="05000000000000000000" pitchFamily="2" charset="2"/>
              <a:buChar char="Ø"/>
            </a:pPr>
            <a:r>
              <a:rPr lang="en-US" sz="2400" dirty="0"/>
              <a:t>Financial: Free to use, with potential for monetization via premium features or donations.</a:t>
            </a:r>
          </a:p>
          <a:p>
            <a:pPr marL="342900" indent="-342900">
              <a:buFont typeface="Wingdings" panose="05000000000000000000" pitchFamily="2" charset="2"/>
              <a:buChar char="Ø"/>
            </a:pPr>
            <a:r>
              <a:rPr lang="en-US" sz="2400" dirty="0"/>
              <a:t>Long-Term: Open-source nature ensures continuous updates and long-term sustainability.</a:t>
            </a:r>
          </a:p>
        </p:txBody>
      </p:sp>
    </p:spTree>
    <p:extLst>
      <p:ext uri="{BB962C8B-B14F-4D97-AF65-F5344CB8AC3E}">
        <p14:creationId xmlns:p14="http://schemas.microsoft.com/office/powerpoint/2010/main" val="37533879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4F69D3-EEB0-4C4C-9434-B9960FB5854C}"/>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0504D">
                  <a:lumMod val="75000"/>
                </a:srgbClr>
              </a:solidFill>
              <a:effectLst/>
              <a:uLnTx/>
              <a:uFillTx/>
              <a:latin typeface="Calibri"/>
              <a:ea typeface="ＭＳ Ｐゴシック" pitchFamily="1" charset="-128"/>
              <a:cs typeface="+mn-cs"/>
            </a:endParaRPr>
          </a:p>
        </p:txBody>
      </p:sp>
      <p:sp>
        <p:nvSpPr>
          <p:cNvPr id="17409" name="Title 1"/>
          <p:cNvSpPr>
            <a:spLocks noGrp="1"/>
          </p:cNvSpPr>
          <p:nvPr>
            <p:ph type="title"/>
          </p:nvPr>
        </p:nvSpPr>
        <p:spPr>
          <a:xfrm>
            <a:off x="609599" y="-68262"/>
            <a:ext cx="10972800" cy="1143000"/>
          </a:xfrm>
        </p:spPr>
        <p:txBody>
          <a:bodyPr/>
          <a:lstStyle/>
          <a:p>
            <a:pPr eaLnBrk="1" hangingPunct="1"/>
            <a:r>
              <a:rPr lang="en-US" sz="3600" b="1" dirty="0">
                <a:latin typeface="Times New Roman" panose="02020603050405020304" pitchFamily="18" charset="0"/>
                <a:ea typeface="ＭＳ Ｐゴシック" pitchFamily="1" charset="-128"/>
                <a:cs typeface="Times New Roman" panose="02020603050405020304" pitchFamily="18" charset="0"/>
              </a:rPr>
              <a:t>IMPACT AND BENEFITS</a:t>
            </a:r>
          </a:p>
        </p:txBody>
      </p:sp>
      <p:sp>
        <p:nvSpPr>
          <p:cNvPr id="17410" name="TextBox 8"/>
          <p:cNvSpPr txBox="1">
            <a:spLocks noChangeArrowheads="1"/>
          </p:cNvSpPr>
          <p:nvPr/>
        </p:nvSpPr>
        <p:spPr bwMode="auto">
          <a:xfrm>
            <a:off x="2" y="1215040"/>
            <a:ext cx="5332202" cy="5509200"/>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a:spAutoFit/>
          </a:bodyPr>
          <a:lstStyle/>
          <a:p>
            <a:pPr marR="0" lvl="0" algn="just" defTabSz="457200" rtl="0" eaLnBrk="1" fontAlgn="base" latinLnBrk="0" hangingPunct="1">
              <a:spcBef>
                <a:spcPct val="0"/>
              </a:spcBef>
              <a:spcAft>
                <a:spcPct val="0"/>
              </a:spcAft>
              <a:buClrTx/>
              <a:buSzTx/>
              <a:tabLst/>
              <a:defRPr/>
            </a:pPr>
            <a:r>
              <a:rPr kumimoji="0" lang="en-US" sz="1500" b="1" i="0" u="sng" strike="noStrike" kern="1200" cap="none" spc="0" normalizeH="0" baseline="0" noProof="0" dirty="0">
                <a:ln>
                  <a:noFill/>
                </a:ln>
                <a:solidFill>
                  <a:prstClr val="black"/>
                </a:solidFill>
                <a:effectLst/>
                <a:uLnTx/>
                <a:uFillTx/>
                <a:latin typeface="+mn-lt"/>
                <a:ea typeface="ＭＳ Ｐゴシック" pitchFamily="1" charset="-128"/>
                <a:cs typeface="Arial" pitchFamily="34" charset="0"/>
              </a:rPr>
              <a:t>POTENTIAL IMPACT ON THE TARGET AUDIENCE</a:t>
            </a:r>
            <a:r>
              <a:rPr kumimoji="0" lang="en-US" sz="1600" b="1" i="0" u="none" strike="noStrike" kern="1200" cap="none" spc="0" normalizeH="0" baseline="0" noProof="0" dirty="0">
                <a:ln>
                  <a:noFill/>
                </a:ln>
                <a:solidFill>
                  <a:prstClr val="black"/>
                </a:solidFill>
                <a:effectLst/>
                <a:uLnTx/>
                <a:uFillTx/>
                <a:latin typeface="+mn-lt"/>
                <a:ea typeface="ＭＳ Ｐゴシック" pitchFamily="1" charset="-128"/>
                <a:cs typeface="Arial" pitchFamily="34" charset="0"/>
              </a:rPr>
              <a:t>:</a:t>
            </a:r>
          </a:p>
          <a:p>
            <a:pPr marR="0" lvl="0" algn="just" defTabSz="457200" rtl="0" eaLnBrk="1" fontAlgn="base" latinLnBrk="0" hangingPunct="1">
              <a:spcBef>
                <a:spcPct val="0"/>
              </a:spcBef>
              <a:spcAft>
                <a:spcPct val="0"/>
              </a:spcAft>
              <a:buClrTx/>
              <a:buSzTx/>
              <a:tabLst/>
              <a:defRPr/>
            </a:pPr>
            <a:endParaRPr lang="en-US" sz="1400" b="1" u="sng" dirty="0"/>
          </a:p>
          <a:p>
            <a:pPr marL="285750" indent="-285750">
              <a:buFont typeface="Arial" panose="020B0604020202020204" pitchFamily="34" charset="0"/>
              <a:buChar char="•"/>
            </a:pPr>
            <a:r>
              <a:rPr lang="en-US" b="1" dirty="0">
                <a:latin typeface="+mn-lt"/>
              </a:rPr>
              <a:t>Casual Users </a:t>
            </a:r>
            <a:r>
              <a:rPr lang="en-US" dirty="0">
                <a:latin typeface="+mn-lt"/>
              </a:rPr>
              <a:t>:</a:t>
            </a:r>
          </a:p>
          <a:p>
            <a:pPr marL="285750" indent="-285750">
              <a:buFont typeface="Wingdings" panose="05000000000000000000" pitchFamily="2" charset="2"/>
              <a:buChar char="ü"/>
            </a:pPr>
            <a:r>
              <a:rPr lang="en-US" dirty="0">
                <a:latin typeface="+mn-lt"/>
              </a:rPr>
              <a:t>Easy-to-Use: Simplifies the process of downloading YouTube videos and audio, offering customization in resolution and format for offline access.</a:t>
            </a:r>
          </a:p>
          <a:p>
            <a:pPr marL="285750" indent="-285750">
              <a:buFont typeface="Arial" panose="020B0604020202020204" pitchFamily="34" charset="0"/>
              <a:buChar char="•"/>
            </a:pPr>
            <a:r>
              <a:rPr lang="en-US" b="1" dirty="0">
                <a:latin typeface="+mn-lt"/>
              </a:rPr>
              <a:t>Students :</a:t>
            </a:r>
          </a:p>
          <a:p>
            <a:pPr marL="285750" indent="-285750">
              <a:buFont typeface="Wingdings" panose="05000000000000000000" pitchFamily="2" charset="2"/>
              <a:buChar char="ü"/>
            </a:pPr>
            <a:r>
              <a:rPr lang="en-US" dirty="0">
                <a:latin typeface="+mn-lt"/>
              </a:rPr>
              <a:t>Educational Use: Allows offline access to educational videos, especially in areas with limited internet, and provides a hands-on learning tool for Python programming.</a:t>
            </a:r>
          </a:p>
          <a:p>
            <a:pPr marL="285750" indent="-285750">
              <a:buFont typeface="Arial" panose="020B0604020202020204" pitchFamily="34" charset="0"/>
              <a:buChar char="•"/>
            </a:pPr>
            <a:r>
              <a:rPr lang="en-US" b="1" dirty="0">
                <a:latin typeface="+mn-lt"/>
              </a:rPr>
              <a:t>Developers</a:t>
            </a:r>
            <a:r>
              <a:rPr lang="en-US" dirty="0">
                <a:latin typeface="+mn-lt"/>
              </a:rPr>
              <a:t> :</a:t>
            </a:r>
          </a:p>
          <a:p>
            <a:pPr marL="285750" indent="-285750">
              <a:buFont typeface="Wingdings" panose="05000000000000000000" pitchFamily="2" charset="2"/>
              <a:buChar char="ü"/>
            </a:pPr>
            <a:r>
              <a:rPr lang="en-US" dirty="0">
                <a:latin typeface="+mn-lt"/>
              </a:rPr>
              <a:t>Open-Source Flexibility: Provides a foundation for developers to customize and expand, improving their skills and encouraging community contributions.</a:t>
            </a:r>
          </a:p>
          <a:p>
            <a:pPr marL="285750" indent="-285750">
              <a:buFont typeface="Arial" panose="020B0604020202020204" pitchFamily="34" charset="0"/>
              <a:buChar char="•"/>
            </a:pPr>
            <a:r>
              <a:rPr lang="en-US" b="1" dirty="0">
                <a:latin typeface="+mn-lt"/>
              </a:rPr>
              <a:t>Privacy-Conscious Users :</a:t>
            </a:r>
          </a:p>
          <a:p>
            <a:pPr marL="285750" indent="-285750">
              <a:buFont typeface="Wingdings" panose="05000000000000000000" pitchFamily="2" charset="2"/>
              <a:buChar char="ü"/>
            </a:pPr>
            <a:r>
              <a:rPr lang="en-US" dirty="0">
                <a:latin typeface="+mn-lt"/>
              </a:rPr>
              <a:t>Offline Functionality: Ensures privacy by not relying on third-party services or cloud-based systems. </a:t>
            </a:r>
          </a:p>
          <a:p>
            <a:pPr marR="0" lvl="0" algn="just" defTabSz="457200" rtl="0" eaLnBrk="1" fontAlgn="base" latinLnBrk="0" hangingPunct="1">
              <a:lnSpc>
                <a:spcPct val="100000"/>
              </a:lnSpc>
              <a:spcBef>
                <a:spcPct val="0"/>
              </a:spcBef>
              <a:spcAft>
                <a:spcPct val="0"/>
              </a:spcAft>
              <a:buClrTx/>
              <a:buSzTx/>
              <a:tabLst/>
              <a:defRPr/>
            </a:pPr>
            <a:endParaRPr kumimoji="0" lang="en-US" sz="1600" b="1" i="0" u="none" strike="noStrike" kern="1200" cap="none" spc="0" normalizeH="0" baseline="0" noProof="0" dirty="0">
              <a:ln>
                <a:noFill/>
              </a:ln>
              <a:solidFill>
                <a:prstClr val="black"/>
              </a:solidFill>
              <a:effectLst/>
              <a:uLnTx/>
              <a:uFillTx/>
              <a:latin typeface="+mn-lt"/>
              <a:ea typeface="ＭＳ Ｐゴシック" pitchFamily="1" charset="-128"/>
              <a:cs typeface="Arial" pitchFamily="34" charset="0"/>
            </a:endParaRPr>
          </a:p>
        </p:txBody>
      </p:sp>
      <p:sp>
        <p:nvSpPr>
          <p:cNvPr id="6" name="Slide Number Placeholder 5"/>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677C3CE7-23F7-4828-823C-E0205DF2CF97}" type="slidenum">
              <a:rPr kumimoji="0" lang="en-US" sz="1200" b="1" i="0" u="none" strike="noStrike" kern="1200" cap="none" spc="0" normalizeH="0" baseline="0" noProof="0">
                <a:ln>
                  <a:noFill/>
                </a:ln>
                <a:solidFill>
                  <a:prstClr val="white"/>
                </a:solidFill>
                <a:effectLst/>
                <a:uLnTx/>
                <a:uFillTx/>
                <a:latin typeface="TradeGothic" pitchFamily="1"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6</a:t>
            </a:fld>
            <a:endParaRPr kumimoji="0" lang="en-US" sz="1200" b="1" i="0" u="none" strike="noStrike" kern="1200" cap="none" spc="0" normalizeH="0" baseline="0" noProof="0" dirty="0">
              <a:ln>
                <a:noFill/>
              </a:ln>
              <a:solidFill>
                <a:prstClr val="white"/>
              </a:solidFill>
              <a:effectLst/>
              <a:uLnTx/>
              <a:uFillTx/>
              <a:latin typeface="TradeGothic" pitchFamily="1" charset="0"/>
              <a:ea typeface="ＭＳ Ｐゴシック" pitchFamily="1" charset="-128"/>
              <a:cs typeface="+mn-cs"/>
            </a:endParaRPr>
          </a:p>
        </p:txBody>
      </p:sp>
      <p:sp>
        <p:nvSpPr>
          <p:cNvPr id="7" name="Footer Placeholder 6"/>
          <p:cNvSpPr>
            <a:spLocks noGrp="1"/>
          </p:cNvSpPr>
          <p:nvPr>
            <p:ph type="ftr" sz="quarter" idx="11"/>
          </p:nvPr>
        </p:nvSpPr>
        <p:spPr>
          <a:xfrm>
            <a:off x="4648200" y="6356353"/>
            <a:ext cx="3204000" cy="365125"/>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solidFill>
                  <a:prstClr val="white"/>
                </a:solidFill>
              </a:rPr>
              <a:t>IV SEM </a:t>
            </a:r>
            <a:r>
              <a:rPr kumimoji="0" lang="en-US" sz="1200" b="0" i="0" u="none" strike="noStrike" kern="1200" cap="none" spc="0" normalizeH="0" baseline="0" noProof="0" dirty="0">
                <a:ln>
                  <a:noFill/>
                </a:ln>
                <a:solidFill>
                  <a:prstClr val="white"/>
                </a:solidFill>
                <a:effectLst/>
                <a:uLnTx/>
                <a:uFillTx/>
                <a:latin typeface="TradeGothic"/>
                <a:ea typeface="+mn-ea"/>
                <a:cs typeface="+mn-cs"/>
              </a:rPr>
              <a:t>NSP</a:t>
            </a:r>
          </a:p>
        </p:txBody>
      </p:sp>
      <p:sp>
        <p:nvSpPr>
          <p:cNvPr id="2" name="TextBox 1">
            <a:extLst>
              <a:ext uri="{FF2B5EF4-FFF2-40B4-BE49-F238E27FC236}">
                <a16:creationId xmlns:a16="http://schemas.microsoft.com/office/drawing/2014/main" id="{2E6CEC44-0580-A921-E1EE-D49ED5EE0316}"/>
              </a:ext>
            </a:extLst>
          </p:cNvPr>
          <p:cNvSpPr txBox="1"/>
          <p:nvPr/>
        </p:nvSpPr>
        <p:spPr>
          <a:xfrm>
            <a:off x="5340678" y="1175913"/>
            <a:ext cx="6859796" cy="306238"/>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en-US" sz="1390" b="1" u="sng" dirty="0">
                <a:solidFill>
                  <a:prstClr val="black"/>
                </a:solidFill>
                <a:latin typeface="+mn-lt"/>
                <a:cs typeface="Arial" pitchFamily="34" charset="0"/>
              </a:rPr>
              <a:t>BENEFITS OF THE SOLUTION (SOCIAL, ECONOMIC, ENVIRONMENTAL, ETC.)</a:t>
            </a:r>
            <a:r>
              <a:rPr lang="en-US" sz="1390" b="1" dirty="0">
                <a:solidFill>
                  <a:prstClr val="black"/>
                </a:solidFill>
                <a:latin typeface="+mn-lt"/>
                <a:cs typeface="Arial" pitchFamily="34" charset="0"/>
              </a:rPr>
              <a:t>:</a:t>
            </a:r>
          </a:p>
        </p:txBody>
      </p:sp>
      <p:sp>
        <p:nvSpPr>
          <p:cNvPr id="3" name="Rectangle 2">
            <a:extLst>
              <a:ext uri="{FF2B5EF4-FFF2-40B4-BE49-F238E27FC236}">
                <a16:creationId xmlns:a16="http://schemas.microsoft.com/office/drawing/2014/main" id="{3C136BBD-B121-9287-C426-52AE0FEF3D91}"/>
              </a:ext>
            </a:extLst>
          </p:cNvPr>
          <p:cNvSpPr/>
          <p:nvPr/>
        </p:nvSpPr>
        <p:spPr>
          <a:xfrm>
            <a:off x="5323731" y="1215040"/>
            <a:ext cx="6859796" cy="513972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5" name="Rectangle 4">
            <a:extLst>
              <a:ext uri="{FF2B5EF4-FFF2-40B4-BE49-F238E27FC236}">
                <a16:creationId xmlns:a16="http://schemas.microsoft.com/office/drawing/2014/main" id="{869DAD87-2E9D-ADCB-3457-812B31EB3625}"/>
              </a:ext>
            </a:extLst>
          </p:cNvPr>
          <p:cNvSpPr/>
          <p:nvPr/>
        </p:nvSpPr>
        <p:spPr>
          <a:xfrm>
            <a:off x="-8472" y="1215041"/>
            <a:ext cx="5332203" cy="513972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12" name="TextBox 11">
            <a:extLst>
              <a:ext uri="{FF2B5EF4-FFF2-40B4-BE49-F238E27FC236}">
                <a16:creationId xmlns:a16="http://schemas.microsoft.com/office/drawing/2014/main" id="{11EF2D52-9A75-4150-A369-A13BFC684AB6}"/>
              </a:ext>
            </a:extLst>
          </p:cNvPr>
          <p:cNvSpPr txBox="1"/>
          <p:nvPr/>
        </p:nvSpPr>
        <p:spPr>
          <a:xfrm>
            <a:off x="5349151" y="1558087"/>
            <a:ext cx="6834376" cy="4524315"/>
          </a:xfrm>
          <a:prstGeom prst="rect">
            <a:avLst/>
          </a:prstGeom>
          <a:noFill/>
        </p:spPr>
        <p:txBody>
          <a:bodyPr wrap="square">
            <a:spAutoFit/>
          </a:bodyPr>
          <a:lstStyle/>
          <a:p>
            <a:pPr marL="285750" indent="-285750">
              <a:buFont typeface="Wingdings" panose="05000000000000000000" pitchFamily="2" charset="2"/>
              <a:buChar char="§"/>
            </a:pPr>
            <a:r>
              <a:rPr lang="en-US" dirty="0"/>
              <a:t>Social Benefits :</a:t>
            </a:r>
          </a:p>
          <a:p>
            <a:pPr marL="285750" indent="-285750">
              <a:buFont typeface="Courier New" panose="02070309020205020404" pitchFamily="49" charset="0"/>
              <a:buChar char="o"/>
            </a:pPr>
            <a:r>
              <a:rPr lang="en-US" dirty="0"/>
              <a:t> Accessibility: Provides offline access to content, useful in areas with limited internet.</a:t>
            </a:r>
          </a:p>
          <a:p>
            <a:pPr marL="285750" indent="-285750">
              <a:buFont typeface="Courier New" panose="02070309020205020404" pitchFamily="49" charset="0"/>
              <a:buChar char="o"/>
            </a:pPr>
            <a:r>
              <a:rPr lang="en-US" dirty="0"/>
              <a:t>Empowerment: Simple for non-technical users to download videos.</a:t>
            </a:r>
          </a:p>
          <a:p>
            <a:pPr marL="285750" indent="-285750">
              <a:buFont typeface="Wingdings" panose="05000000000000000000" pitchFamily="2" charset="2"/>
              <a:buChar char="§"/>
            </a:pPr>
            <a:r>
              <a:rPr lang="en-US" dirty="0"/>
              <a:t>Economic Benefits :</a:t>
            </a:r>
          </a:p>
          <a:p>
            <a:pPr marL="285750" indent="-285750">
              <a:buFont typeface="Courier New" panose="02070309020205020404" pitchFamily="49" charset="0"/>
              <a:buChar char="o"/>
            </a:pPr>
            <a:r>
              <a:rPr lang="en-US" dirty="0"/>
              <a:t>Free: Saves money compared to paid download tools.</a:t>
            </a:r>
          </a:p>
          <a:p>
            <a:pPr marL="285750" indent="-285750">
              <a:buFont typeface="Courier New" panose="02070309020205020404" pitchFamily="49" charset="0"/>
              <a:buChar char="o"/>
            </a:pPr>
            <a:r>
              <a:rPr lang="en-US" dirty="0"/>
              <a:t>Open-Source: Promotes collaboration without costly software.</a:t>
            </a:r>
          </a:p>
          <a:p>
            <a:pPr marL="285750" indent="-285750">
              <a:buFont typeface="Wingdings" panose="05000000000000000000" pitchFamily="2" charset="2"/>
              <a:buChar char="§"/>
            </a:pPr>
            <a:r>
              <a:rPr lang="en-US" dirty="0"/>
              <a:t>Environmental Benefits :</a:t>
            </a:r>
          </a:p>
          <a:p>
            <a:pPr marL="285750" indent="-285750">
              <a:buFont typeface="Courier New" panose="02070309020205020404" pitchFamily="49" charset="0"/>
              <a:buChar char="o"/>
            </a:pPr>
            <a:r>
              <a:rPr lang="en-US" dirty="0"/>
              <a:t>Offline Viewing: Reduces streaming, lowering data center energy use.</a:t>
            </a:r>
          </a:p>
          <a:p>
            <a:pPr marL="285750" indent="-285750">
              <a:buFont typeface="Courier New" panose="02070309020205020404" pitchFamily="49" charset="0"/>
              <a:buChar char="o"/>
            </a:pPr>
            <a:r>
              <a:rPr lang="en-US" dirty="0"/>
              <a:t> Efficiency: Minimizes internet consumption, saving energy.</a:t>
            </a:r>
          </a:p>
          <a:p>
            <a:pPr marL="285750" indent="-285750">
              <a:buFont typeface="Wingdings" panose="05000000000000000000" pitchFamily="2" charset="2"/>
              <a:buChar char="§"/>
            </a:pPr>
            <a:r>
              <a:rPr lang="en-US" dirty="0"/>
              <a:t>Educational Benefits :</a:t>
            </a:r>
          </a:p>
          <a:p>
            <a:pPr marL="285750" indent="-285750">
              <a:buFont typeface="Courier New" panose="02070309020205020404" pitchFamily="49" charset="0"/>
              <a:buChar char="o"/>
            </a:pPr>
            <a:r>
              <a:rPr lang="en-US" dirty="0"/>
              <a:t> Learning Resource: Helps students and developers learn Python and video downloading.</a:t>
            </a:r>
          </a:p>
          <a:p>
            <a:pPr marL="285750" indent="-285750">
              <a:buFont typeface="Courier New" panose="02070309020205020404" pitchFamily="49" charset="0"/>
              <a:buChar char="o"/>
            </a:pPr>
            <a:r>
              <a:rPr lang="en-US" dirty="0"/>
              <a:t>Offline Study: Enables downloading educational content for offline access.</a:t>
            </a:r>
          </a:p>
        </p:txBody>
      </p:sp>
    </p:spTree>
    <p:extLst>
      <p:ext uri="{BB962C8B-B14F-4D97-AF65-F5344CB8AC3E}">
        <p14:creationId xmlns:p14="http://schemas.microsoft.com/office/powerpoint/2010/main" val="29971441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576B79-3CC8-1289-75E2-FDFB89712494}"/>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8BCB9031-5388-76DE-88D3-EA152C62D502}"/>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0504D">
                  <a:lumMod val="75000"/>
                </a:srgbClr>
              </a:solidFill>
              <a:effectLst/>
              <a:uLnTx/>
              <a:uFillTx/>
              <a:latin typeface="Calibri"/>
              <a:ea typeface="ＭＳ Ｐゴシック" pitchFamily="1" charset="-128"/>
              <a:cs typeface="+mn-cs"/>
            </a:endParaRPr>
          </a:p>
        </p:txBody>
      </p:sp>
      <p:sp>
        <p:nvSpPr>
          <p:cNvPr id="17409" name="Title 1">
            <a:extLst>
              <a:ext uri="{FF2B5EF4-FFF2-40B4-BE49-F238E27FC236}">
                <a16:creationId xmlns:a16="http://schemas.microsoft.com/office/drawing/2014/main" id="{F9932832-AEB8-39B7-6551-FF1B28B8CA63}"/>
              </a:ext>
            </a:extLst>
          </p:cNvPr>
          <p:cNvSpPr>
            <a:spLocks noGrp="1"/>
          </p:cNvSpPr>
          <p:nvPr>
            <p:ph type="title"/>
          </p:nvPr>
        </p:nvSpPr>
        <p:spPr>
          <a:xfrm>
            <a:off x="609600" y="0"/>
            <a:ext cx="10972800" cy="1143000"/>
          </a:xfrm>
        </p:spPr>
        <p:txBody>
          <a:bodyPr/>
          <a:lstStyle/>
          <a:p>
            <a:pPr eaLnBrk="1" hangingPunct="1"/>
            <a:r>
              <a:rPr lang="en-US" sz="3600" b="1" dirty="0">
                <a:latin typeface="Times New Roman" panose="02020603050405020304" pitchFamily="18" charset="0"/>
                <a:ea typeface="ＭＳ Ｐゴシック" pitchFamily="1" charset="-128"/>
                <a:cs typeface="Times New Roman" panose="02020603050405020304" pitchFamily="18" charset="0"/>
              </a:rPr>
              <a:t>DEMO OF THE PROJECT</a:t>
            </a:r>
          </a:p>
        </p:txBody>
      </p:sp>
      <p:sp>
        <p:nvSpPr>
          <p:cNvPr id="6" name="Slide Number Placeholder 5">
            <a:extLst>
              <a:ext uri="{FF2B5EF4-FFF2-40B4-BE49-F238E27FC236}">
                <a16:creationId xmlns:a16="http://schemas.microsoft.com/office/drawing/2014/main" id="{B39E451E-AF34-6685-6C53-E0E69EA50786}"/>
              </a:ext>
            </a:extLst>
          </p:cNvPr>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677C3CE7-23F7-4828-823C-E0205DF2CF97}" type="slidenum">
              <a:rPr kumimoji="0" lang="en-US" sz="1200" b="1" i="0" u="none" strike="noStrike" kern="1200" cap="none" spc="0" normalizeH="0" baseline="0" noProof="0">
                <a:ln>
                  <a:noFill/>
                </a:ln>
                <a:solidFill>
                  <a:prstClr val="white"/>
                </a:solidFill>
                <a:effectLst/>
                <a:uLnTx/>
                <a:uFillTx/>
                <a:latin typeface="TradeGothic" pitchFamily="1"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7</a:t>
            </a:fld>
            <a:endParaRPr kumimoji="0" lang="en-US" sz="1200" b="1" i="0" u="none" strike="noStrike" kern="1200" cap="none" spc="0" normalizeH="0" baseline="0" noProof="0" dirty="0">
              <a:ln>
                <a:noFill/>
              </a:ln>
              <a:solidFill>
                <a:prstClr val="white"/>
              </a:solidFill>
              <a:effectLst/>
              <a:uLnTx/>
              <a:uFillTx/>
              <a:latin typeface="TradeGothic" pitchFamily="1" charset="0"/>
              <a:ea typeface="ＭＳ Ｐゴシック" pitchFamily="1" charset="-128"/>
              <a:cs typeface="+mn-cs"/>
            </a:endParaRPr>
          </a:p>
        </p:txBody>
      </p:sp>
      <p:sp>
        <p:nvSpPr>
          <p:cNvPr id="7" name="Footer Placeholder 6">
            <a:extLst>
              <a:ext uri="{FF2B5EF4-FFF2-40B4-BE49-F238E27FC236}">
                <a16:creationId xmlns:a16="http://schemas.microsoft.com/office/drawing/2014/main" id="{19C76028-87B7-40C8-810F-1CF387370113}"/>
              </a:ext>
            </a:extLst>
          </p:cNvPr>
          <p:cNvSpPr>
            <a:spLocks noGrp="1"/>
          </p:cNvSpPr>
          <p:nvPr>
            <p:ph type="ftr" sz="quarter" idx="11"/>
          </p:nvPr>
        </p:nvSpPr>
        <p:spPr>
          <a:xfrm>
            <a:off x="4648200" y="6356353"/>
            <a:ext cx="3204000" cy="365125"/>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solidFill>
                  <a:prstClr val="white"/>
                </a:solidFill>
              </a:rPr>
              <a:t>IV SEM </a:t>
            </a:r>
            <a:r>
              <a:rPr kumimoji="0" lang="en-US" sz="1200" b="0" i="0" u="none" strike="noStrike" kern="1200" cap="none" spc="0" normalizeH="0" baseline="0" noProof="0" dirty="0">
                <a:ln>
                  <a:noFill/>
                </a:ln>
                <a:solidFill>
                  <a:prstClr val="white"/>
                </a:solidFill>
                <a:effectLst/>
                <a:uLnTx/>
                <a:uFillTx/>
                <a:latin typeface="TradeGothic"/>
                <a:ea typeface="+mn-ea"/>
                <a:cs typeface="+mn-cs"/>
              </a:rPr>
              <a:t>NSP</a:t>
            </a:r>
          </a:p>
        </p:txBody>
      </p:sp>
      <p:sp>
        <p:nvSpPr>
          <p:cNvPr id="2" name="TextBox 1">
            <a:extLst>
              <a:ext uri="{FF2B5EF4-FFF2-40B4-BE49-F238E27FC236}">
                <a16:creationId xmlns:a16="http://schemas.microsoft.com/office/drawing/2014/main" id="{41D80CB6-8D9F-6893-3860-79A3064BE737}"/>
              </a:ext>
            </a:extLst>
          </p:cNvPr>
          <p:cNvSpPr txBox="1"/>
          <p:nvPr/>
        </p:nvSpPr>
        <p:spPr>
          <a:xfrm>
            <a:off x="0" y="1482369"/>
            <a:ext cx="12050486" cy="1600438"/>
          </a:xfrm>
          <a:prstGeom prst="rect">
            <a:avLst/>
          </a:prstGeom>
          <a:noFill/>
        </p:spPr>
        <p:txBody>
          <a:bodyPr wrap="square" rtlCol="0">
            <a:spAutoFit/>
          </a:bodyPr>
          <a:lstStyle/>
          <a:p>
            <a:pPr marL="342900" indent="-342900">
              <a:lnSpc>
                <a:spcPct val="200000"/>
              </a:lnSpc>
              <a:buFont typeface="Wingdings" panose="05000000000000000000" pitchFamily="2" charset="2"/>
              <a:buChar char="v"/>
            </a:pPr>
            <a:endParaRPr lang="en-IN" sz="1400" b="0" i="0" dirty="0">
              <a:solidFill>
                <a:srgbClr val="222222"/>
              </a:solidFill>
              <a:effectLst/>
              <a:latin typeface="Arial" panose="020B0604020202020204" pitchFamily="34" charset="0"/>
            </a:endParaRPr>
          </a:p>
          <a:p>
            <a:pPr marL="342900" indent="-342900">
              <a:lnSpc>
                <a:spcPct val="200000"/>
              </a:lnSpc>
              <a:buFont typeface="Wingdings" panose="05000000000000000000" pitchFamily="2" charset="2"/>
              <a:buChar char="v"/>
            </a:pPr>
            <a:endParaRPr lang="en-IN" sz="1400" dirty="0">
              <a:solidFill>
                <a:srgbClr val="222222"/>
              </a:solidFill>
              <a:latin typeface="Arial" panose="020B0604020202020204" pitchFamily="34" charset="0"/>
            </a:endParaRPr>
          </a:p>
          <a:p>
            <a:pPr marL="342900" indent="-342900">
              <a:lnSpc>
                <a:spcPct val="200000"/>
              </a:lnSpc>
              <a:buFont typeface="Wingdings" panose="05000000000000000000" pitchFamily="2" charset="2"/>
              <a:buChar char="v"/>
            </a:pPr>
            <a:endParaRPr lang="en-IN" sz="1400" dirty="0"/>
          </a:p>
          <a:p>
            <a:pPr marL="342900" indent="-342900">
              <a:buAutoNum type="arabicPeriod"/>
            </a:pPr>
            <a:endParaRPr lang="en-IN" sz="1400" dirty="0"/>
          </a:p>
        </p:txBody>
      </p:sp>
      <p:pic>
        <p:nvPicPr>
          <p:cNvPr id="5" name="Picture 4">
            <a:extLst>
              <a:ext uri="{FF2B5EF4-FFF2-40B4-BE49-F238E27FC236}">
                <a16:creationId xmlns:a16="http://schemas.microsoft.com/office/drawing/2014/main" id="{F17C45A8-CEDF-4FF0-B2F6-8FDEE378F351}"/>
              </a:ext>
            </a:extLst>
          </p:cNvPr>
          <p:cNvPicPr>
            <a:picLocks noChangeAspect="1"/>
          </p:cNvPicPr>
          <p:nvPr/>
        </p:nvPicPr>
        <p:blipFill>
          <a:blip r:embed="rId3"/>
          <a:stretch>
            <a:fillRect/>
          </a:stretch>
        </p:blipFill>
        <p:spPr>
          <a:xfrm>
            <a:off x="4045843" y="993097"/>
            <a:ext cx="4408714" cy="5225143"/>
          </a:xfrm>
          <a:prstGeom prst="rect">
            <a:avLst/>
          </a:prstGeom>
        </p:spPr>
      </p:pic>
    </p:spTree>
    <p:extLst>
      <p:ext uri="{BB962C8B-B14F-4D97-AF65-F5344CB8AC3E}">
        <p14:creationId xmlns:p14="http://schemas.microsoft.com/office/powerpoint/2010/main" val="3256027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4F69D3-EEB0-4C4C-9434-B9960FB5854C}"/>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0504D">
                  <a:lumMod val="75000"/>
                </a:srgbClr>
              </a:solidFill>
              <a:effectLst/>
              <a:uLnTx/>
              <a:uFillTx/>
              <a:latin typeface="Calibri"/>
              <a:ea typeface="ＭＳ Ｐゴシック" pitchFamily="1" charset="-128"/>
              <a:cs typeface="+mn-cs"/>
            </a:endParaRPr>
          </a:p>
        </p:txBody>
      </p:sp>
      <p:sp>
        <p:nvSpPr>
          <p:cNvPr id="17409" name="Title 1"/>
          <p:cNvSpPr>
            <a:spLocks noGrp="1"/>
          </p:cNvSpPr>
          <p:nvPr>
            <p:ph type="title"/>
          </p:nvPr>
        </p:nvSpPr>
        <p:spPr>
          <a:xfrm>
            <a:off x="329773" y="339369"/>
            <a:ext cx="10972800" cy="1143000"/>
          </a:xfrm>
        </p:spPr>
        <p:txBody>
          <a:bodyPr/>
          <a:lstStyle/>
          <a:p>
            <a:pPr eaLnBrk="1" hangingPunct="1"/>
            <a:r>
              <a:rPr lang="en-US" sz="3600" b="1" dirty="0">
                <a:latin typeface="Times New Roman" panose="02020603050405020304" pitchFamily="18" charset="0"/>
                <a:ea typeface="ＭＳ Ｐゴシック" pitchFamily="1" charset="-128"/>
                <a:cs typeface="Times New Roman" panose="02020603050405020304" pitchFamily="18" charset="0"/>
              </a:rPr>
              <a:t>RESEARCH  AND REFERENCES</a:t>
            </a:r>
          </a:p>
        </p:txBody>
      </p:sp>
      <p:sp>
        <p:nvSpPr>
          <p:cNvPr id="6" name="Slide Number Placeholder 5"/>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677C3CE7-23F7-4828-823C-E0205DF2CF97}" type="slidenum">
              <a:rPr kumimoji="0" lang="en-US" sz="1200" b="1" i="0" u="none" strike="noStrike" kern="1200" cap="none" spc="0" normalizeH="0" baseline="0" noProof="0">
                <a:ln>
                  <a:noFill/>
                </a:ln>
                <a:solidFill>
                  <a:prstClr val="white"/>
                </a:solidFill>
                <a:effectLst/>
                <a:uLnTx/>
                <a:uFillTx/>
                <a:latin typeface="TradeGothic" pitchFamily="1"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8</a:t>
            </a:fld>
            <a:endParaRPr kumimoji="0" lang="en-US" sz="1200" b="1" i="0" u="none" strike="noStrike" kern="1200" cap="none" spc="0" normalizeH="0" baseline="0" noProof="0" dirty="0">
              <a:ln>
                <a:noFill/>
              </a:ln>
              <a:solidFill>
                <a:prstClr val="white"/>
              </a:solidFill>
              <a:effectLst/>
              <a:uLnTx/>
              <a:uFillTx/>
              <a:latin typeface="TradeGothic" pitchFamily="1" charset="0"/>
              <a:ea typeface="ＭＳ Ｐゴシック" pitchFamily="1" charset="-128"/>
              <a:cs typeface="+mn-cs"/>
            </a:endParaRPr>
          </a:p>
        </p:txBody>
      </p:sp>
      <p:sp>
        <p:nvSpPr>
          <p:cNvPr id="7" name="Footer Placeholder 6"/>
          <p:cNvSpPr>
            <a:spLocks noGrp="1"/>
          </p:cNvSpPr>
          <p:nvPr>
            <p:ph type="ftr" sz="quarter" idx="11"/>
          </p:nvPr>
        </p:nvSpPr>
        <p:spPr>
          <a:xfrm>
            <a:off x="4648200" y="6356353"/>
            <a:ext cx="3204000" cy="365125"/>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solidFill>
                  <a:prstClr val="white"/>
                </a:solidFill>
              </a:rPr>
              <a:t>IV SEM </a:t>
            </a:r>
            <a:r>
              <a:rPr kumimoji="0" lang="en-US" sz="1200" b="0" i="0" u="none" strike="noStrike" kern="1200" cap="none" spc="0" normalizeH="0" baseline="0" noProof="0" dirty="0">
                <a:ln>
                  <a:noFill/>
                </a:ln>
                <a:solidFill>
                  <a:prstClr val="white"/>
                </a:solidFill>
                <a:effectLst/>
                <a:uLnTx/>
                <a:uFillTx/>
                <a:latin typeface="TradeGothic"/>
                <a:ea typeface="+mn-ea"/>
                <a:cs typeface="+mn-cs"/>
              </a:rPr>
              <a:t>NSP</a:t>
            </a:r>
          </a:p>
        </p:txBody>
      </p:sp>
      <p:sp>
        <p:nvSpPr>
          <p:cNvPr id="2" name="TextBox 1">
            <a:extLst>
              <a:ext uri="{FF2B5EF4-FFF2-40B4-BE49-F238E27FC236}">
                <a16:creationId xmlns:a16="http://schemas.microsoft.com/office/drawing/2014/main" id="{640D2CB1-93BD-30FD-6E86-DFE87EF8CA9C}"/>
              </a:ext>
            </a:extLst>
          </p:cNvPr>
          <p:cNvSpPr txBox="1"/>
          <p:nvPr/>
        </p:nvSpPr>
        <p:spPr>
          <a:xfrm>
            <a:off x="0" y="1482369"/>
            <a:ext cx="12050486" cy="4862870"/>
          </a:xfrm>
          <a:prstGeom prst="rect">
            <a:avLst/>
          </a:prstGeom>
          <a:noFill/>
        </p:spPr>
        <p:txBody>
          <a:bodyPr wrap="square" rtlCol="0">
            <a:spAutoFit/>
          </a:bodyPr>
          <a:lstStyle/>
          <a:p>
            <a:pPr marL="342900" indent="-342900">
              <a:lnSpc>
                <a:spcPct val="200000"/>
              </a:lnSpc>
              <a:buFont typeface="Wingdings" panose="05000000000000000000" pitchFamily="2" charset="2"/>
              <a:buChar char="v"/>
            </a:pPr>
            <a:r>
              <a:rPr lang="en-US" sz="2400" dirty="0"/>
              <a:t>Pew Research Center. (2019). </a:t>
            </a:r>
            <a:r>
              <a:rPr lang="en-US" sz="2400" dirty="0">
                <a:hlinkClick r:id="rId3"/>
              </a:rPr>
              <a:t>pewresearch.org</a:t>
            </a:r>
            <a:endParaRPr lang="en-US" sz="2400" dirty="0"/>
          </a:p>
          <a:p>
            <a:pPr marL="342900" indent="-342900">
              <a:lnSpc>
                <a:spcPct val="200000"/>
              </a:lnSpc>
              <a:buFont typeface="Wingdings" panose="05000000000000000000" pitchFamily="2" charset="2"/>
              <a:buChar char="v"/>
            </a:pPr>
            <a:r>
              <a:rPr lang="en-US" sz="2400" dirty="0"/>
              <a:t>Open Source Initiative. (2020). </a:t>
            </a:r>
            <a:r>
              <a:rPr lang="en-US" sz="2400" dirty="0">
                <a:hlinkClick r:id="rId4"/>
              </a:rPr>
              <a:t>opensource.org</a:t>
            </a:r>
            <a:endParaRPr lang="en-US" sz="2400" dirty="0"/>
          </a:p>
          <a:p>
            <a:pPr marL="342900" indent="-342900">
              <a:lnSpc>
                <a:spcPct val="200000"/>
              </a:lnSpc>
              <a:buFont typeface="Wingdings" panose="05000000000000000000" pitchFamily="2" charset="2"/>
              <a:buChar char="v"/>
            </a:pPr>
            <a:r>
              <a:rPr lang="en-US" sz="2400" dirty="0"/>
              <a:t>Shift Project. (2019). </a:t>
            </a:r>
            <a:r>
              <a:rPr lang="en-US" sz="2400" dirty="0">
                <a:hlinkClick r:id="rId5"/>
              </a:rPr>
              <a:t>theshiftproject.org</a:t>
            </a:r>
            <a:endParaRPr lang="en-US" sz="2400" dirty="0"/>
          </a:p>
          <a:p>
            <a:pPr marL="342900" indent="-342900">
              <a:lnSpc>
                <a:spcPct val="200000"/>
              </a:lnSpc>
              <a:buFont typeface="Wingdings" panose="05000000000000000000" pitchFamily="2" charset="2"/>
              <a:buChar char="v"/>
            </a:pPr>
            <a:r>
              <a:rPr lang="en-US" sz="2400" dirty="0"/>
              <a:t>Real Python. (2020). </a:t>
            </a:r>
            <a:r>
              <a:rPr lang="en-US" sz="2400" dirty="0">
                <a:hlinkClick r:id="rId6"/>
              </a:rPr>
              <a:t>realpython.com</a:t>
            </a:r>
            <a:endParaRPr lang="en-US" sz="2400" dirty="0"/>
          </a:p>
          <a:p>
            <a:pPr marL="342900" indent="-342900">
              <a:lnSpc>
                <a:spcPct val="200000"/>
              </a:lnSpc>
              <a:buFont typeface="Wingdings" panose="05000000000000000000" pitchFamily="2" charset="2"/>
              <a:buChar char="v"/>
            </a:pPr>
            <a:r>
              <a:rPr lang="en-US" sz="2400" dirty="0" err="1"/>
              <a:t>yt-dlp</a:t>
            </a:r>
            <a:r>
              <a:rPr lang="en-US" sz="2400" dirty="0"/>
              <a:t> GitHub. (2021). </a:t>
            </a:r>
            <a:r>
              <a:rPr lang="en-US" sz="2400" dirty="0">
                <a:hlinkClick r:id="rId7"/>
              </a:rPr>
              <a:t>github.com/</a:t>
            </a:r>
            <a:r>
              <a:rPr lang="en-US" sz="2400" dirty="0" err="1">
                <a:hlinkClick r:id="rId7"/>
              </a:rPr>
              <a:t>yt-dlp</a:t>
            </a:r>
            <a:endParaRPr lang="en-IN" sz="2400" b="0" i="0" dirty="0">
              <a:solidFill>
                <a:srgbClr val="222222"/>
              </a:solidFill>
              <a:effectLst/>
              <a:latin typeface="Arial" panose="020B0604020202020204" pitchFamily="34" charset="0"/>
            </a:endParaRPr>
          </a:p>
          <a:p>
            <a:pPr marL="342900" indent="-342900">
              <a:lnSpc>
                <a:spcPct val="200000"/>
              </a:lnSpc>
              <a:buFont typeface="Wingdings" panose="05000000000000000000" pitchFamily="2" charset="2"/>
              <a:buChar char="v"/>
            </a:pPr>
            <a:endParaRPr lang="en-IN" sz="1400" dirty="0">
              <a:solidFill>
                <a:srgbClr val="222222"/>
              </a:solidFill>
              <a:latin typeface="Arial" panose="020B0604020202020204" pitchFamily="34" charset="0"/>
            </a:endParaRPr>
          </a:p>
          <a:p>
            <a:pPr marL="342900" indent="-342900">
              <a:lnSpc>
                <a:spcPct val="200000"/>
              </a:lnSpc>
              <a:buFont typeface="Wingdings" panose="05000000000000000000" pitchFamily="2" charset="2"/>
              <a:buChar char="v"/>
            </a:pPr>
            <a:endParaRPr lang="en-IN" sz="1400" dirty="0"/>
          </a:p>
          <a:p>
            <a:endParaRPr lang="en-IN" sz="1400" dirty="0"/>
          </a:p>
        </p:txBody>
      </p:sp>
    </p:spTree>
    <p:extLst>
      <p:ext uri="{BB962C8B-B14F-4D97-AF65-F5344CB8AC3E}">
        <p14:creationId xmlns:p14="http://schemas.microsoft.com/office/powerpoint/2010/main" val="39167886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C5621A8-EF45-4D8D-9E2B-ADCCA39CD014}"/>
              </a:ext>
            </a:extLst>
          </p:cNvPr>
          <p:cNvSpPr>
            <a:spLocks noGrp="1"/>
          </p:cNvSpPr>
          <p:nvPr>
            <p:ph type="ftr" sz="quarter" idx="11"/>
          </p:nvPr>
        </p:nvSpPr>
        <p:spPr/>
        <p:txBody>
          <a:bodyPr/>
          <a:lstStyle/>
          <a:p>
            <a:pPr>
              <a:defRPr/>
            </a:pPr>
            <a:r>
              <a:rPr lang="en-US"/>
              <a:t>@SIH Idea submission- Template</a:t>
            </a:r>
          </a:p>
        </p:txBody>
      </p:sp>
      <p:sp>
        <p:nvSpPr>
          <p:cNvPr id="3" name="Slide Number Placeholder 2">
            <a:extLst>
              <a:ext uri="{FF2B5EF4-FFF2-40B4-BE49-F238E27FC236}">
                <a16:creationId xmlns:a16="http://schemas.microsoft.com/office/drawing/2014/main" id="{6C8ADC93-EDBB-405D-B077-29F491420A50}"/>
              </a:ext>
            </a:extLst>
          </p:cNvPr>
          <p:cNvSpPr>
            <a:spLocks noGrp="1"/>
          </p:cNvSpPr>
          <p:nvPr>
            <p:ph type="sldNum" sz="quarter" idx="12"/>
          </p:nvPr>
        </p:nvSpPr>
        <p:spPr/>
        <p:txBody>
          <a:bodyPr/>
          <a:lstStyle/>
          <a:p>
            <a:fld id="{B635AFB3-1ACD-44AC-8702-86B1729DF035}" type="slidenum">
              <a:rPr lang="en-US" smtClean="0"/>
              <a:pPr/>
              <a:t>9</a:t>
            </a:fld>
            <a:endParaRPr lang="en-US"/>
          </a:p>
        </p:txBody>
      </p:sp>
      <p:sp>
        <p:nvSpPr>
          <p:cNvPr id="4" name="TextBox 3">
            <a:extLst>
              <a:ext uri="{FF2B5EF4-FFF2-40B4-BE49-F238E27FC236}">
                <a16:creationId xmlns:a16="http://schemas.microsoft.com/office/drawing/2014/main" id="{B8029F5A-0374-492C-B240-4D67D0B95769}"/>
              </a:ext>
            </a:extLst>
          </p:cNvPr>
          <p:cNvSpPr txBox="1"/>
          <p:nvPr/>
        </p:nvSpPr>
        <p:spPr>
          <a:xfrm>
            <a:off x="3701845" y="2477729"/>
            <a:ext cx="5191432" cy="1107996"/>
          </a:xfrm>
          <a:prstGeom prst="rect">
            <a:avLst/>
          </a:prstGeom>
          <a:noFill/>
        </p:spPr>
        <p:txBody>
          <a:bodyPr wrap="square" rtlCol="0">
            <a:spAutoFit/>
          </a:bodyPr>
          <a:lstStyle/>
          <a:p>
            <a:r>
              <a:rPr lang="en-US" sz="6600" dirty="0"/>
              <a:t>THANK YOU!</a:t>
            </a:r>
          </a:p>
        </p:txBody>
      </p:sp>
    </p:spTree>
    <p:extLst>
      <p:ext uri="{BB962C8B-B14F-4D97-AF65-F5344CB8AC3E}">
        <p14:creationId xmlns:p14="http://schemas.microsoft.com/office/powerpoint/2010/main" val="25185041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8173</TotalTime>
  <Words>1101</Words>
  <Application>Microsoft Office PowerPoint</Application>
  <PresentationFormat>Widescreen</PresentationFormat>
  <Paragraphs>135</Paragraphs>
  <Slides>9</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Courier New</vt:lpstr>
      <vt:lpstr>Times New Roman</vt:lpstr>
      <vt:lpstr>TradeGothic</vt:lpstr>
      <vt:lpstr>Wingdings</vt:lpstr>
      <vt:lpstr>Office Theme</vt:lpstr>
      <vt:lpstr>PowerPoint Presentation</vt:lpstr>
      <vt:lpstr>LITERATURE REVIEW:  Comparison Table</vt:lpstr>
      <vt:lpstr> IDEA TITLE</vt:lpstr>
      <vt:lpstr>TECHNICAL APPROACH</vt:lpstr>
      <vt:lpstr>FEASIBILITY AND VIABILITY</vt:lpstr>
      <vt:lpstr>IMPACT AND BENEFITS</vt:lpstr>
      <vt:lpstr>DEMO OF THE PROJECT</vt:lpstr>
      <vt:lpstr>RESEARCH  AND REFERENCES</vt:lpstr>
      <vt:lpstr>PowerPoint Presentation</vt:lpstr>
    </vt:vector>
  </TitlesOfParts>
  <Manager/>
  <Company>Crowdfunder, Inc.</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Investor Pitch Deck Template</dc:title>
  <dc:subject/>
  <dc:creator>Crowdfunder</dc:creator>
  <cp:keywords/>
  <dc:description/>
  <cp:lastModifiedBy>Swara Rathore</cp:lastModifiedBy>
  <cp:revision>164</cp:revision>
  <dcterms:created xsi:type="dcterms:W3CDTF">2013-12-12T18:46:50Z</dcterms:created>
  <dcterms:modified xsi:type="dcterms:W3CDTF">2025-03-25T15:52:34Z</dcterms:modified>
  <cp:category/>
</cp:coreProperties>
</file>