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68" r:id="rId5"/>
    <p:sldId id="258" r:id="rId6"/>
    <p:sldId id="270" r:id="rId7"/>
    <p:sldId id="260" r:id="rId8"/>
    <p:sldId id="271" r:id="rId9"/>
    <p:sldId id="262" r:id="rId10"/>
    <p:sldId id="263" r:id="rId11"/>
    <p:sldId id="264"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C86BF-1D33-41B7-BF6D-2901E0D84DC4}" type="datetimeFigureOut">
              <a:rPr lang="en-IN" smtClean="0"/>
              <a:t>12-12-2022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165424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86BF-1D33-41B7-BF6D-2901E0D84DC4}"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415634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86BF-1D33-41B7-BF6D-2901E0D84DC4}"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164646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C86BF-1D33-41B7-BF6D-2901E0D84DC4}"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287287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C86BF-1D33-41B7-BF6D-2901E0D84DC4}"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390246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C86BF-1D33-41B7-BF6D-2901E0D84DC4}"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176638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C86BF-1D33-41B7-BF6D-2901E0D84DC4}"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379725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C86BF-1D33-41B7-BF6D-2901E0D84DC4}"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33453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C86BF-1D33-41B7-BF6D-2901E0D84DC4}"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305767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FC86BF-1D33-41B7-BF6D-2901E0D84DC4}"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183270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FC86BF-1D33-41B7-BF6D-2901E0D84DC4}" type="datetimeFigureOut">
              <a:rPr lang="en-IN" smtClean="0"/>
              <a:t>12-12-2022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00562E4-2671-49F6-BFBB-9BCB79CDDF3B}" type="slidenum">
              <a:rPr lang="en-IN" smtClean="0"/>
              <a:t>‹#›</a:t>
            </a:fld>
            <a:endParaRPr lang="en-IN"/>
          </a:p>
        </p:txBody>
      </p:sp>
    </p:spTree>
    <p:extLst>
      <p:ext uri="{BB962C8B-B14F-4D97-AF65-F5344CB8AC3E}">
        <p14:creationId xmlns:p14="http://schemas.microsoft.com/office/powerpoint/2010/main" val="328624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FC86BF-1D33-41B7-BF6D-2901E0D84DC4}" type="datetimeFigureOut">
              <a:rPr lang="en-IN" smtClean="0"/>
              <a:t>12-12-2022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00562E4-2671-49F6-BFBB-9BCB79CDDF3B}"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13549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1B79-2A07-A3E6-2FA8-43DEE6430B74}"/>
              </a:ext>
            </a:extLst>
          </p:cNvPr>
          <p:cNvSpPr>
            <a:spLocks noGrp="1"/>
          </p:cNvSpPr>
          <p:nvPr>
            <p:ph type="ctrTitle"/>
          </p:nvPr>
        </p:nvSpPr>
        <p:spPr>
          <a:xfrm>
            <a:off x="1154955" y="481263"/>
            <a:ext cx="8825658" cy="1629925"/>
          </a:xfrm>
        </p:spPr>
        <p:txBody>
          <a:bodyPr>
            <a:noAutofit/>
          </a:bodyPr>
          <a:lstStyle/>
          <a:p>
            <a:pPr algn="ctr"/>
            <a:r>
              <a:rPr lang="en-IN" sz="4000" b="1" dirty="0">
                <a:latin typeface="Times New Roman" panose="02020603050405020304" pitchFamily="18" charset="0"/>
                <a:cs typeface="Times New Roman" panose="02020603050405020304" pitchFamily="18" charset="0"/>
              </a:rPr>
              <a:t>SIMULATION OF SWITCHING </a:t>
            </a:r>
            <a:r>
              <a:rPr lang="en-IN" sz="3600" b="1" dirty="0">
                <a:latin typeface="Times New Roman" panose="02020603050405020304" pitchFamily="18" charset="0"/>
                <a:cs typeface="Times New Roman" panose="02020603050405020304" pitchFamily="18" charset="0"/>
              </a:rPr>
              <a:t>FUNCTIONALITY</a:t>
            </a:r>
          </a:p>
        </p:txBody>
      </p:sp>
      <p:sp>
        <p:nvSpPr>
          <p:cNvPr id="3" name="Subtitle 2">
            <a:extLst>
              <a:ext uri="{FF2B5EF4-FFF2-40B4-BE49-F238E27FC236}">
                <a16:creationId xmlns:a16="http://schemas.microsoft.com/office/drawing/2014/main" id="{36F09262-B140-8217-B933-D4877D9403FE}"/>
              </a:ext>
            </a:extLst>
          </p:cNvPr>
          <p:cNvSpPr>
            <a:spLocks noGrp="1"/>
          </p:cNvSpPr>
          <p:nvPr>
            <p:ph type="subTitle" idx="1"/>
          </p:nvPr>
        </p:nvSpPr>
        <p:spPr>
          <a:xfrm>
            <a:off x="6920563" y="2770093"/>
            <a:ext cx="4572001" cy="2985247"/>
          </a:xfrm>
        </p:spPr>
        <p:txBody>
          <a:bodyPr>
            <a:normAutofit/>
          </a:bodyPr>
          <a:lstStyle/>
          <a:p>
            <a:pPr algn="l"/>
            <a:r>
              <a:rPr lang="en-IN" sz="2200" b="1" dirty="0">
                <a:solidFill>
                  <a:schemeClr val="tx1"/>
                </a:solidFill>
                <a:latin typeface="Times New Roman" panose="02020603050405020304" pitchFamily="18" charset="0"/>
                <a:cs typeface="Times New Roman" panose="02020603050405020304" pitchFamily="18" charset="0"/>
              </a:rPr>
              <a:t>TEAM MEMBERS</a:t>
            </a:r>
          </a:p>
          <a:p>
            <a:pPr algn="l"/>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K</a:t>
            </a:r>
            <a:r>
              <a:rPr lang="en-IN" sz="1900" cap="none" dirty="0" err="1">
                <a:solidFill>
                  <a:schemeClr val="tx1"/>
                </a:solidFill>
                <a:latin typeface="Times New Roman" panose="02020603050405020304" pitchFamily="18" charset="0"/>
                <a:cs typeface="Times New Roman" panose="02020603050405020304" pitchFamily="18" charset="0"/>
              </a:rPr>
              <a:t>oduri</a:t>
            </a:r>
            <a:r>
              <a:rPr lang="en-IN" sz="1900" cap="none"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B</a:t>
            </a:r>
            <a:r>
              <a:rPr lang="en-IN" sz="1900" cap="none" dirty="0" err="1">
                <a:solidFill>
                  <a:schemeClr val="tx1"/>
                </a:solidFill>
                <a:latin typeface="Times New Roman" panose="02020603050405020304" pitchFamily="18" charset="0"/>
                <a:cs typeface="Times New Roman" panose="02020603050405020304" pitchFamily="18" charset="0"/>
              </a:rPr>
              <a:t>havitha</a:t>
            </a:r>
            <a:r>
              <a:rPr lang="en-IN" sz="1900" cap="none" dirty="0">
                <a:solidFill>
                  <a:schemeClr val="tx1"/>
                </a:solidFill>
                <a:latin typeface="Times New Roman" panose="02020603050405020304" pitchFamily="18" charset="0"/>
                <a:cs typeface="Times New Roman" panose="02020603050405020304" pitchFamily="18" charset="0"/>
              </a:rPr>
              <a:t> </a:t>
            </a:r>
          </a:p>
          <a:p>
            <a:pPr algn="l"/>
            <a:r>
              <a:rPr lang="en-IN" sz="1900" dirty="0">
                <a:solidFill>
                  <a:schemeClr val="tx1"/>
                </a:solidFill>
                <a:latin typeface="Times New Roman" panose="02020603050405020304" pitchFamily="18" charset="0"/>
                <a:cs typeface="Times New Roman" panose="02020603050405020304" pitchFamily="18" charset="0"/>
              </a:rPr>
              <a:t> S</a:t>
            </a:r>
            <a:r>
              <a:rPr lang="en-IN" sz="1900" cap="none" dirty="0">
                <a:solidFill>
                  <a:schemeClr val="tx1"/>
                </a:solidFill>
                <a:latin typeface="Times New Roman" panose="02020603050405020304" pitchFamily="18" charset="0"/>
                <a:cs typeface="Times New Roman" panose="02020603050405020304" pitchFamily="18" charset="0"/>
              </a:rPr>
              <a:t>ai </a:t>
            </a:r>
            <a:r>
              <a:rPr lang="en-IN" sz="1900" cap="none" dirty="0" err="1">
                <a:solidFill>
                  <a:schemeClr val="tx1"/>
                </a:solidFill>
                <a:latin typeface="Times New Roman" panose="02020603050405020304" pitchFamily="18" charset="0"/>
                <a:cs typeface="Times New Roman" panose="02020603050405020304" pitchFamily="18" charset="0"/>
              </a:rPr>
              <a:t>bhargavi</a:t>
            </a:r>
            <a:r>
              <a:rPr lang="en-IN" sz="1900" cap="none"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Y</a:t>
            </a:r>
            <a:r>
              <a:rPr lang="en-IN" sz="1900" cap="none" dirty="0" err="1">
                <a:solidFill>
                  <a:schemeClr val="tx1"/>
                </a:solidFill>
                <a:latin typeface="Times New Roman" panose="02020603050405020304" pitchFamily="18" charset="0"/>
                <a:cs typeface="Times New Roman" panose="02020603050405020304" pitchFamily="18" charset="0"/>
              </a:rPr>
              <a:t>aramuddaiah</a:t>
            </a:r>
            <a:r>
              <a:rPr lang="en-IN" sz="1900" cap="none" dirty="0">
                <a:solidFill>
                  <a:schemeClr val="tx1"/>
                </a:solidFill>
                <a:latin typeface="Times New Roman" panose="02020603050405020304" pitchFamily="18" charset="0"/>
                <a:cs typeface="Times New Roman" panose="02020603050405020304" pitchFamily="18" charset="0"/>
              </a:rPr>
              <a:t> Gari  </a:t>
            </a:r>
            <a:r>
              <a:rPr lang="en-IN" sz="1900" cap="none" dirty="0" err="1">
                <a:solidFill>
                  <a:schemeClr val="tx1"/>
                </a:solidFill>
                <a:latin typeface="Times New Roman" panose="02020603050405020304" pitchFamily="18" charset="0"/>
                <a:cs typeface="Times New Roman" panose="02020603050405020304" pitchFamily="18" charset="0"/>
              </a:rPr>
              <a:t>Nalamala</a:t>
            </a:r>
            <a:endParaRPr lang="en-IN" sz="1900" cap="none" dirty="0">
              <a:solidFill>
                <a:schemeClr val="tx1"/>
              </a:solidFill>
              <a:latin typeface="Times New Roman" panose="02020603050405020304" pitchFamily="18" charset="0"/>
              <a:cs typeface="Times New Roman" panose="02020603050405020304" pitchFamily="18" charset="0"/>
            </a:endParaRPr>
          </a:p>
          <a:p>
            <a:pPr algn="l"/>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B</a:t>
            </a:r>
            <a:r>
              <a:rPr lang="en-IN" sz="1900" cap="none" dirty="0" err="1">
                <a:solidFill>
                  <a:schemeClr val="tx1"/>
                </a:solidFill>
                <a:latin typeface="Times New Roman" panose="02020603050405020304" pitchFamily="18" charset="0"/>
                <a:cs typeface="Times New Roman" panose="02020603050405020304" pitchFamily="18" charset="0"/>
              </a:rPr>
              <a:t>yalla</a:t>
            </a:r>
            <a:r>
              <a:rPr lang="en-IN" sz="1900" cap="none" dirty="0">
                <a:solidFill>
                  <a:schemeClr val="tx1"/>
                </a:solidFill>
                <a:latin typeface="Times New Roman" panose="02020603050405020304" pitchFamily="18" charset="0"/>
                <a:cs typeface="Times New Roman" panose="02020603050405020304" pitchFamily="18" charset="0"/>
              </a:rPr>
              <a:t> </a:t>
            </a:r>
            <a:r>
              <a:rPr lang="en-IN" sz="1900" dirty="0">
                <a:solidFill>
                  <a:schemeClr val="tx1"/>
                </a:solidFill>
                <a:latin typeface="Times New Roman" panose="02020603050405020304" pitchFamily="18" charset="0"/>
                <a:cs typeface="Times New Roman" panose="02020603050405020304" pitchFamily="18" charset="0"/>
              </a:rPr>
              <a:t>S</a:t>
            </a:r>
            <a:r>
              <a:rPr lang="en-IN" sz="1900" cap="none" dirty="0">
                <a:solidFill>
                  <a:schemeClr val="tx1"/>
                </a:solidFill>
                <a:latin typeface="Times New Roman" panose="02020603050405020304" pitchFamily="18" charset="0"/>
                <a:cs typeface="Times New Roman" panose="02020603050405020304" pitchFamily="18" charset="0"/>
              </a:rPr>
              <a:t>unitha</a:t>
            </a:r>
          </a:p>
          <a:p>
            <a:pPr algn="l"/>
            <a:r>
              <a:rPr lang="en-IN" sz="1900" dirty="0">
                <a:solidFill>
                  <a:schemeClr val="tx1"/>
                </a:solidFill>
                <a:latin typeface="Times New Roman" panose="02020603050405020304" pitchFamily="18" charset="0"/>
                <a:cs typeface="Times New Roman" panose="02020603050405020304" pitchFamily="18" charset="0"/>
              </a:rPr>
              <a:t> </a:t>
            </a:r>
            <a:r>
              <a:rPr lang="en-IN" sz="1900" dirty="0" err="1">
                <a:solidFill>
                  <a:schemeClr val="tx1"/>
                </a:solidFill>
                <a:latin typeface="Times New Roman" panose="02020603050405020304" pitchFamily="18" charset="0"/>
                <a:cs typeface="Times New Roman" panose="02020603050405020304" pitchFamily="18" charset="0"/>
              </a:rPr>
              <a:t>S</a:t>
            </a:r>
            <a:r>
              <a:rPr lang="en-IN" sz="1900" cap="none" dirty="0" err="1">
                <a:solidFill>
                  <a:schemeClr val="tx1"/>
                </a:solidFill>
                <a:latin typeface="Times New Roman" panose="02020603050405020304" pitchFamily="18" charset="0"/>
                <a:cs typeface="Times New Roman" panose="02020603050405020304" pitchFamily="18" charset="0"/>
              </a:rPr>
              <a:t>warachita</a:t>
            </a:r>
            <a:r>
              <a:rPr lang="en-IN" sz="1900" cap="none" dirty="0">
                <a:solidFill>
                  <a:schemeClr val="tx1"/>
                </a:solidFill>
                <a:latin typeface="Times New Roman" panose="02020603050405020304" pitchFamily="18" charset="0"/>
                <a:cs typeface="Times New Roman" panose="02020603050405020304" pitchFamily="18" charset="0"/>
              </a:rPr>
              <a:t> Acharya</a:t>
            </a:r>
          </a:p>
          <a:p>
            <a:pPr algn="l"/>
            <a:r>
              <a:rPr lang="en-IN" sz="1900" dirty="0">
                <a:solidFill>
                  <a:schemeClr val="tx1"/>
                </a:solidFill>
                <a:latin typeface="Times New Roman" panose="02020603050405020304" pitchFamily="18" charset="0"/>
                <a:cs typeface="Times New Roman" panose="02020603050405020304" pitchFamily="18" charset="0"/>
              </a:rPr>
              <a:t> S</a:t>
            </a:r>
            <a:r>
              <a:rPr lang="en-IN" sz="1900" cap="none" dirty="0">
                <a:solidFill>
                  <a:schemeClr val="tx1"/>
                </a:solidFill>
                <a:latin typeface="Times New Roman" panose="02020603050405020304" pitchFamily="18" charset="0"/>
                <a:cs typeface="Times New Roman" panose="02020603050405020304" pitchFamily="18" charset="0"/>
              </a:rPr>
              <a:t>owjanya K N</a:t>
            </a:r>
          </a:p>
          <a:p>
            <a:endParaRPr lang="en-IN" dirty="0"/>
          </a:p>
        </p:txBody>
      </p:sp>
    </p:spTree>
    <p:extLst>
      <p:ext uri="{BB962C8B-B14F-4D97-AF65-F5344CB8AC3E}">
        <p14:creationId xmlns:p14="http://schemas.microsoft.com/office/powerpoint/2010/main" val="67746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9C6A-C385-4EE8-FE98-A3FAE6FA2B10}"/>
              </a:ext>
            </a:extLst>
          </p:cNvPr>
          <p:cNvSpPr>
            <a:spLocks noGrp="1"/>
          </p:cNvSpPr>
          <p:nvPr>
            <p:ph type="title"/>
          </p:nvPr>
        </p:nvSpPr>
        <p:spPr>
          <a:xfrm>
            <a:off x="795410" y="141770"/>
            <a:ext cx="10211036" cy="793376"/>
          </a:xfrm>
        </p:spPr>
        <p:txBody>
          <a:bodyPr>
            <a:normAutofit/>
          </a:bodyPr>
          <a:lstStyle/>
          <a:p>
            <a:pPr algn="l"/>
            <a:r>
              <a:rPr lang="en-IN" b="1" dirty="0">
                <a:latin typeface="Times New Roman" panose="02020603050405020304" pitchFamily="18" charset="0"/>
                <a:cs typeface="Times New Roman" panose="02020603050405020304" pitchFamily="18" charset="0"/>
              </a:rPr>
              <a:t>                             USECASE DIAGRAM</a:t>
            </a:r>
          </a:p>
        </p:txBody>
      </p:sp>
      <p:pic>
        <p:nvPicPr>
          <p:cNvPr id="6" name="Content Placeholder 5">
            <a:extLst>
              <a:ext uri="{FF2B5EF4-FFF2-40B4-BE49-F238E27FC236}">
                <a16:creationId xmlns:a16="http://schemas.microsoft.com/office/drawing/2014/main" id="{659A40F9-D8A8-FE4A-4031-7D89208B3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576" y="1030941"/>
            <a:ext cx="10067365" cy="5351930"/>
          </a:xfrm>
        </p:spPr>
      </p:pic>
    </p:spTree>
    <p:extLst>
      <p:ext uri="{BB962C8B-B14F-4D97-AF65-F5344CB8AC3E}">
        <p14:creationId xmlns:p14="http://schemas.microsoft.com/office/powerpoint/2010/main" val="204260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5DA5-7E0F-6F72-654C-2FEE3D2082B6}"/>
              </a:ext>
            </a:extLst>
          </p:cNvPr>
          <p:cNvSpPr>
            <a:spLocks noGrp="1"/>
          </p:cNvSpPr>
          <p:nvPr>
            <p:ph type="title"/>
          </p:nvPr>
        </p:nvSpPr>
        <p:spPr>
          <a:xfrm>
            <a:off x="1217881" y="1"/>
            <a:ext cx="10159703" cy="751839"/>
          </a:xfrm>
        </p:spPr>
        <p:txBody>
          <a:bodyPr>
            <a:normAutofit/>
          </a:bodyPr>
          <a:lstStyle/>
          <a:p>
            <a:pPr algn="l"/>
            <a:r>
              <a:rPr lang="en-IN" dirty="0">
                <a:latin typeface="Times New Roman" panose="02020603050405020304" pitchFamily="18" charset="0"/>
                <a:cs typeface="Times New Roman" panose="02020603050405020304" pitchFamily="18" charset="0"/>
              </a:rPr>
              <a:t>                     SEQUENCE DIAGRAM</a:t>
            </a:r>
          </a:p>
        </p:txBody>
      </p:sp>
      <p:pic>
        <p:nvPicPr>
          <p:cNvPr id="9" name="Content Placeholder 8">
            <a:extLst>
              <a:ext uri="{FF2B5EF4-FFF2-40B4-BE49-F238E27FC236}">
                <a16:creationId xmlns:a16="http://schemas.microsoft.com/office/drawing/2014/main" id="{F113B21D-E3E4-65D4-A6BA-A4850A445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151" y="751841"/>
            <a:ext cx="9849049" cy="5547311"/>
          </a:xfrm>
        </p:spPr>
      </p:pic>
    </p:spTree>
    <p:extLst>
      <p:ext uri="{BB962C8B-B14F-4D97-AF65-F5344CB8AC3E}">
        <p14:creationId xmlns:p14="http://schemas.microsoft.com/office/powerpoint/2010/main" val="203248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6C58-B210-0916-6CAA-853AFE396667}"/>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                        Conclusion       </a:t>
            </a:r>
          </a:p>
        </p:txBody>
      </p:sp>
      <p:sp>
        <p:nvSpPr>
          <p:cNvPr id="3" name="Content Placeholder 2">
            <a:extLst>
              <a:ext uri="{FF2B5EF4-FFF2-40B4-BE49-F238E27FC236}">
                <a16:creationId xmlns:a16="http://schemas.microsoft.com/office/drawing/2014/main" id="{08925F16-0468-75F8-92F6-985708D4A09F}"/>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We have developed a project on simulation of switching functionality.</a:t>
            </a:r>
          </a:p>
          <a:p>
            <a:pPr algn="just"/>
            <a:r>
              <a:rPr lang="en-IN" sz="2400" dirty="0">
                <a:latin typeface="Times New Roman" panose="02020603050405020304" pitchFamily="18" charset="0"/>
                <a:cs typeface="Times New Roman" panose="02020603050405020304" pitchFamily="18" charset="0"/>
              </a:rPr>
              <a:t>Implemented using </a:t>
            </a:r>
            <a:r>
              <a:rPr lang="en-IN" sz="2400" dirty="0" err="1">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and System Programming concepts.</a:t>
            </a:r>
          </a:p>
          <a:p>
            <a:pPr algn="just"/>
            <a:r>
              <a:rPr lang="en-IN" sz="2400" dirty="0">
                <a:latin typeface="Times New Roman" panose="02020603050405020304" pitchFamily="18" charset="0"/>
                <a:cs typeface="Times New Roman" panose="02020603050405020304" pitchFamily="18" charset="0"/>
              </a:rPr>
              <a:t>Here we used switch for forwarding or discarding the frames.</a:t>
            </a:r>
          </a:p>
          <a:p>
            <a:pPr algn="just"/>
            <a:r>
              <a:rPr lang="en-IN" sz="2400" dirty="0">
                <a:latin typeface="Times New Roman" panose="02020603050405020304" pitchFamily="18" charset="0"/>
                <a:cs typeface="Times New Roman" panose="02020603050405020304" pitchFamily="18" charset="0"/>
              </a:rPr>
              <a:t>We used 4-ports which are connected to stations for sending and receiving the frames.</a:t>
            </a:r>
          </a:p>
          <a:p>
            <a:pPr marL="0" indent="0">
              <a:buNone/>
            </a:pPr>
            <a:endParaRPr lang="en-IN" sz="2400" dirty="0"/>
          </a:p>
        </p:txBody>
      </p:sp>
    </p:spTree>
    <p:extLst>
      <p:ext uri="{BB962C8B-B14F-4D97-AF65-F5344CB8AC3E}">
        <p14:creationId xmlns:p14="http://schemas.microsoft.com/office/powerpoint/2010/main" val="307225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056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C1A2-99CD-F84A-F67E-ED1BAE9ADB19}"/>
              </a:ext>
            </a:extLst>
          </p:cNvPr>
          <p:cNvSpPr>
            <a:spLocks noGrp="1"/>
          </p:cNvSpPr>
          <p:nvPr>
            <p:ph type="title"/>
          </p:nvPr>
        </p:nvSpPr>
        <p:spPr>
          <a:xfrm>
            <a:off x="1154955" y="317297"/>
            <a:ext cx="9603275" cy="707497"/>
          </a:xfrm>
        </p:spPr>
        <p:txBody>
          <a:bodyPr>
            <a:norm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TABLE OF CONTENTS</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7B13FCD3-C7D2-77C7-F7F3-30667A25E927}"/>
              </a:ext>
            </a:extLst>
          </p:cNvPr>
          <p:cNvSpPr>
            <a:spLocks noGrp="1"/>
          </p:cNvSpPr>
          <p:nvPr>
            <p:ph idx="1"/>
          </p:nvPr>
        </p:nvSpPr>
        <p:spPr>
          <a:xfrm>
            <a:off x="1076578" y="1242508"/>
            <a:ext cx="8761412" cy="4558554"/>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Switching</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Basic Libraries Used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Software Requirement</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Non-Funtional Requirements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About Project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41496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8B8D-42F7-E0E4-0144-E4CFF06E2257}"/>
              </a:ext>
            </a:extLst>
          </p:cNvPr>
          <p:cNvSpPr>
            <a:spLocks noGrp="1"/>
          </p:cNvSpPr>
          <p:nvPr>
            <p:ph type="title"/>
          </p:nvPr>
        </p:nvSpPr>
        <p:spPr>
          <a:xfrm>
            <a:off x="1195821" y="683394"/>
            <a:ext cx="9800357" cy="987480"/>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30C1D50-9AA5-114D-7C05-C1409A38D11F}"/>
              </a:ext>
            </a:extLst>
          </p:cNvPr>
          <p:cNvSpPr>
            <a:spLocks noGrp="1"/>
          </p:cNvSpPr>
          <p:nvPr>
            <p:ph idx="1"/>
          </p:nvPr>
        </p:nvSpPr>
        <p:spPr>
          <a:xfrm>
            <a:off x="1195821" y="1788460"/>
            <a:ext cx="10489673" cy="367788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 Our project is based on L2 switch which resides in the datalink layer.</a:t>
            </a:r>
          </a:p>
          <a:p>
            <a:pPr algn="just">
              <a:lnSpc>
                <a:spcPct val="150000"/>
              </a:lnSpc>
            </a:pPr>
            <a:r>
              <a:rPr lang="en-US" sz="2400" dirty="0">
                <a:latin typeface="Times New Roman" panose="02020603050405020304" pitchFamily="18" charset="0"/>
                <a:cs typeface="Times New Roman" panose="02020603050405020304" pitchFamily="18" charset="0"/>
              </a:rPr>
              <a:t> Our simulator will implement the switch functionality.</a:t>
            </a:r>
          </a:p>
          <a:p>
            <a:pPr algn="just">
              <a:lnSpc>
                <a:spcPct val="150000"/>
              </a:lnSpc>
            </a:pPr>
            <a:r>
              <a:rPr lang="en-US" sz="2400" dirty="0">
                <a:latin typeface="Times New Roman" panose="02020603050405020304" pitchFamily="18" charset="0"/>
                <a:cs typeface="Times New Roman" panose="02020603050405020304" pitchFamily="18" charset="0"/>
              </a:rPr>
              <a:t> The switch will have 4 ports, where each port can be enabled or disabled based on the requirement through the command line interface.</a:t>
            </a:r>
          </a:p>
          <a:p>
            <a:pPr algn="just">
              <a:lnSpc>
                <a:spcPct val="200000"/>
              </a:lnSpc>
            </a:pPr>
            <a:r>
              <a:rPr lang="en-US" sz="2400" dirty="0">
                <a:latin typeface="Times New Roman" panose="02020603050405020304" pitchFamily="18" charset="0"/>
                <a:cs typeface="Times New Roman" panose="02020603050405020304" pitchFamily="18" charset="0"/>
              </a:rPr>
              <a:t>Stations are connected to switch through ports on which it can send frames.</a:t>
            </a:r>
          </a:p>
          <a:p>
            <a:pPr>
              <a:lnSpc>
                <a:spcPct val="2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41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 It is used for transferring the frames from switch to stations by using any no . of ports.</a:t>
            </a:r>
          </a:p>
          <a:p>
            <a:pPr algn="just"/>
            <a:r>
              <a:rPr lang="en-US" sz="2400" dirty="0">
                <a:latin typeface="Times New Roman" panose="02020603050405020304" pitchFamily="18" charset="0"/>
                <a:cs typeface="Times New Roman" panose="02020603050405020304" pitchFamily="18" charset="0"/>
              </a:rPr>
              <a:t> It usually connects multiple PCs to the same network.</a:t>
            </a:r>
          </a:p>
          <a:p>
            <a:pPr algn="just"/>
            <a:r>
              <a:rPr lang="en-US" sz="2400" dirty="0">
                <a:latin typeface="Times New Roman" panose="02020603050405020304" pitchFamily="18" charset="0"/>
                <a:cs typeface="Times New Roman" panose="02020603050405020304" pitchFamily="18" charset="0"/>
              </a:rPr>
              <a:t> The main objective is to implement switching functionality using stations and ports.</a:t>
            </a:r>
          </a:p>
          <a:p>
            <a:pPr algn="just"/>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686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2801-CD74-B31C-72C9-0AE2FBD0C553}"/>
              </a:ext>
            </a:extLst>
          </p:cNvPr>
          <p:cNvSpPr>
            <a:spLocks noGrp="1"/>
          </p:cNvSpPr>
          <p:nvPr>
            <p:ph type="title"/>
          </p:nvPr>
        </p:nvSpPr>
        <p:spPr>
          <a:xfrm>
            <a:off x="1451579" y="727517"/>
            <a:ext cx="9603275" cy="926471"/>
          </a:xfrm>
        </p:spPr>
        <p:txBody>
          <a:bodyPr/>
          <a:lstStyle/>
          <a:p>
            <a:r>
              <a:rPr lang="en-IN" b="1" dirty="0">
                <a:latin typeface="Times New Roman" panose="02020603050405020304" pitchFamily="18" charset="0"/>
                <a:cs typeface="Times New Roman" panose="02020603050405020304" pitchFamily="18" charset="0"/>
              </a:rPr>
              <a:t>Switching</a:t>
            </a:r>
          </a:p>
        </p:txBody>
      </p:sp>
      <p:sp>
        <p:nvSpPr>
          <p:cNvPr id="3" name="Content Placeholder 2">
            <a:extLst>
              <a:ext uri="{FF2B5EF4-FFF2-40B4-BE49-F238E27FC236}">
                <a16:creationId xmlns:a16="http://schemas.microsoft.com/office/drawing/2014/main" id="{7D95C207-40EB-C68C-EBE6-E297720C7D77}"/>
              </a:ext>
            </a:extLst>
          </p:cNvPr>
          <p:cNvSpPr>
            <a:spLocks noGrp="1"/>
          </p:cNvSpPr>
          <p:nvPr>
            <p:ph idx="1"/>
          </p:nvPr>
        </p:nvSpPr>
        <p:spPr>
          <a:xfrm>
            <a:off x="1451579" y="1653988"/>
            <a:ext cx="9291215" cy="4235824"/>
          </a:xfrm>
        </p:spPr>
        <p:txBody>
          <a:bodyPr>
            <a:noAutofit/>
          </a:bodyPr>
          <a:lstStyle/>
          <a:p>
            <a:pPr algn="just"/>
            <a:r>
              <a:rPr lang="en-US" sz="2200" dirty="0">
                <a:latin typeface="Times New Roman" panose="02020603050405020304" pitchFamily="18" charset="0"/>
                <a:cs typeface="Times New Roman" panose="02020603050405020304" pitchFamily="18" charset="0"/>
              </a:rPr>
              <a:t> It is the process of exchanging information between two communication devices.</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It is responsible for filtering and forwarding the packets between LAN segments based on MAC address. It operates in Data Link Layer in OSI Model.</a:t>
            </a:r>
          </a:p>
          <a:p>
            <a:pPr algn="just"/>
            <a:r>
              <a:rPr lang="en-US" sz="2200" dirty="0">
                <a:latin typeface="Times New Roman" panose="02020603050405020304" pitchFamily="18" charset="0"/>
                <a:cs typeface="Times New Roman" panose="02020603050405020304" pitchFamily="18" charset="0"/>
              </a:rPr>
              <a:t> When the source wants to send the data packet to the destination, packet first enters the switch and the switch reads its header and find the MAC address of destination to identify the device then it sends the packet out through the appropriate ports that leads to the destination devices.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99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 Libraries Used</a:t>
            </a:r>
          </a:p>
        </p:txBody>
      </p:sp>
      <p:sp>
        <p:nvSpPr>
          <p:cNvPr id="3" name="Content Placeholder 2"/>
          <p:cNvSpPr>
            <a:spLocks noGrp="1"/>
          </p:cNvSpPr>
          <p:nvPr>
            <p:ph idx="1"/>
          </p:nvPr>
        </p:nvSpPr>
        <p:spPr/>
        <p:txBody>
          <a:bodyPr>
            <a:normAutofit/>
          </a:bodyPr>
          <a:lstStyle/>
          <a:p>
            <a:pPr algn="just"/>
            <a:r>
              <a:rPr lang="en-US" sz="2400" dirty="0" err="1">
                <a:latin typeface="Times New Roman" panose="02020603050405020304" pitchFamily="18" charset="0"/>
                <a:cs typeface="Times New Roman" panose="02020603050405020304" pitchFamily="18" charset="0"/>
              </a:rPr>
              <a:t>iostream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iterator</a:t>
            </a:r>
          </a:p>
          <a:p>
            <a:pPr algn="just"/>
            <a:r>
              <a:rPr lang="en-US" sz="2400" dirty="0">
                <a:latin typeface="Times New Roman" panose="02020603050405020304" pitchFamily="18" charset="0"/>
                <a:cs typeface="Times New Roman" panose="02020603050405020304" pitchFamily="18" charset="0"/>
              </a:rPr>
              <a:t>string</a:t>
            </a:r>
          </a:p>
          <a:p>
            <a:pPr algn="just"/>
            <a:r>
              <a:rPr lang="en-US" sz="2400" dirty="0">
                <a:latin typeface="Times New Roman" panose="02020603050405020304" pitchFamily="18" charset="0"/>
                <a:cs typeface="Times New Roman" panose="02020603050405020304" pitchFamily="18" charset="0"/>
              </a:rPr>
              <a:t>vector</a:t>
            </a:r>
          </a:p>
          <a:p>
            <a:pPr algn="just"/>
            <a:r>
              <a:rPr lang="en-US" sz="2400" dirty="0">
                <a:latin typeface="Times New Roman" panose="02020603050405020304" pitchFamily="18" charset="0"/>
                <a:cs typeface="Times New Roman" panose="02020603050405020304" pitchFamily="18" charset="0"/>
              </a:rPr>
              <a:t>map</a:t>
            </a:r>
          </a:p>
        </p:txBody>
      </p:sp>
    </p:spTree>
    <p:extLst>
      <p:ext uri="{BB962C8B-B14F-4D97-AF65-F5344CB8AC3E}">
        <p14:creationId xmlns:p14="http://schemas.microsoft.com/office/powerpoint/2010/main" val="14098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40DF-791B-2E08-9C3E-45496CD03B21}"/>
              </a:ext>
            </a:extLst>
          </p:cNvPr>
          <p:cNvSpPr>
            <a:spLocks noGrp="1"/>
          </p:cNvSpPr>
          <p:nvPr>
            <p:ph type="title"/>
          </p:nvPr>
        </p:nvSpPr>
        <p:spPr>
          <a:xfrm>
            <a:off x="1216448" y="497541"/>
            <a:ext cx="9291215" cy="1206152"/>
          </a:xfrm>
        </p:spPr>
        <p:txBody>
          <a:bodyPr>
            <a:normAutofit/>
          </a:bodyPr>
          <a:lstStyle/>
          <a:p>
            <a:r>
              <a:rPr lang="en-US" b="1" dirty="0">
                <a:latin typeface="Times New Roman" panose="02020603050405020304" pitchFamily="18" charset="0"/>
                <a:cs typeface="Times New Roman" panose="02020603050405020304" pitchFamily="18" charset="0"/>
              </a:rPr>
              <a:t>SOFTWARE REQUIREMENTS</a:t>
            </a:r>
            <a:endParaRPr lang="en-IN" b="1" dirty="0"/>
          </a:p>
        </p:txBody>
      </p:sp>
      <p:sp>
        <p:nvSpPr>
          <p:cNvPr id="3" name="Content Placeholder 2">
            <a:extLst>
              <a:ext uri="{FF2B5EF4-FFF2-40B4-BE49-F238E27FC236}">
                <a16:creationId xmlns:a16="http://schemas.microsoft.com/office/drawing/2014/main" id="{952989E6-FE11-1DB0-0A7B-751278F15648}"/>
              </a:ext>
            </a:extLst>
          </p:cNvPr>
          <p:cNvSpPr>
            <a:spLocks noGrp="1"/>
          </p:cNvSpPr>
          <p:nvPr>
            <p:ph idx="1"/>
          </p:nvPr>
        </p:nvSpPr>
        <p:spPr>
          <a:xfrm>
            <a:off x="1381910" y="1703693"/>
            <a:ext cx="9291215" cy="345061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Linux</a:t>
            </a:r>
          </a:p>
          <a:p>
            <a:pPr>
              <a:lnSpc>
                <a:spcPct val="150000"/>
              </a:lnSpc>
            </a:pPr>
            <a:r>
              <a:rPr lang="en-IN" sz="2400" dirty="0">
                <a:latin typeface="Times New Roman" panose="02020603050405020304" pitchFamily="18" charset="0"/>
                <a:cs typeface="Times New Roman" panose="02020603050405020304" pitchFamily="18" charset="0"/>
              </a:rPr>
              <a:t>System Programming </a:t>
            </a:r>
          </a:p>
          <a:p>
            <a:pPr>
              <a:lnSpc>
                <a:spcPct val="150000"/>
              </a:lnSpc>
            </a:pPr>
            <a:r>
              <a:rPr lang="en-IN" sz="2400" dirty="0">
                <a:latin typeface="Times New Roman" panose="02020603050405020304" pitchFamily="18" charset="0"/>
                <a:cs typeface="Times New Roman" panose="02020603050405020304" pitchFamily="18" charset="0"/>
              </a:rPr>
              <a:t>Cloud Machine</a:t>
            </a:r>
          </a:p>
          <a:p>
            <a:pPr>
              <a:lnSpc>
                <a:spcPct val="150000"/>
              </a:lnSpc>
            </a:pPr>
            <a:r>
              <a:rPr lang="en-IN" sz="2400" dirty="0">
                <a:latin typeface="Times New Roman" panose="02020603050405020304" pitchFamily="18" charset="0"/>
                <a:cs typeface="Times New Roman" panose="02020603050405020304" pitchFamily="18" charset="0"/>
              </a:rPr>
              <a:t>C++ Programming</a:t>
            </a:r>
          </a:p>
        </p:txBody>
      </p:sp>
    </p:spTree>
    <p:extLst>
      <p:ext uri="{BB962C8B-B14F-4D97-AF65-F5344CB8AC3E}">
        <p14:creationId xmlns:p14="http://schemas.microsoft.com/office/powerpoint/2010/main" val="317954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NON-FUNCTIONAL REQUIREMENTS</a:t>
            </a:r>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Makefile</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CPPUnit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Valgrind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33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8760-DA8F-0F06-8422-CD920ABE056C}"/>
              </a:ext>
            </a:extLst>
          </p:cNvPr>
          <p:cNvSpPr>
            <a:spLocks noGrp="1"/>
          </p:cNvSpPr>
          <p:nvPr>
            <p:ph type="title"/>
          </p:nvPr>
        </p:nvSpPr>
        <p:spPr>
          <a:xfrm>
            <a:off x="1451579" y="654519"/>
            <a:ext cx="9603275" cy="1199236"/>
          </a:xfrm>
        </p:spPr>
        <p:txBody>
          <a:bodyPr>
            <a:normAutofit/>
          </a:bodyPr>
          <a:lstStyle/>
          <a:p>
            <a:pPr algn="l"/>
            <a:r>
              <a:rPr lang="en-IN" b="1" dirty="0">
                <a:latin typeface="Times New Roman" panose="02020603050405020304" pitchFamily="18" charset="0"/>
                <a:cs typeface="Times New Roman" panose="02020603050405020304" pitchFamily="18" charset="0"/>
              </a:rPr>
              <a:t>               ABOUT PROJECT</a:t>
            </a:r>
          </a:p>
        </p:txBody>
      </p:sp>
      <p:sp>
        <p:nvSpPr>
          <p:cNvPr id="3" name="Content Placeholder 2">
            <a:extLst>
              <a:ext uri="{FF2B5EF4-FFF2-40B4-BE49-F238E27FC236}">
                <a16:creationId xmlns:a16="http://schemas.microsoft.com/office/drawing/2014/main" id="{C5EE1233-824B-8ED5-EEE1-362D04376F57}"/>
              </a:ext>
            </a:extLst>
          </p:cNvPr>
          <p:cNvSpPr>
            <a:spLocks noGrp="1"/>
          </p:cNvSpPr>
          <p:nvPr>
            <p:ph idx="1"/>
          </p:nvPr>
        </p:nvSpPr>
        <p:spPr>
          <a:xfrm>
            <a:off x="1154955" y="1645920"/>
            <a:ext cx="8807192" cy="3869356"/>
          </a:xfrm>
        </p:spPr>
        <p:txBody>
          <a:bodyPr>
            <a:noAutofit/>
          </a:bodyPr>
          <a:lstStyle/>
          <a:p>
            <a:pPr>
              <a:lnSpc>
                <a:spcPct val="200000"/>
              </a:lnSpc>
            </a:pPr>
            <a:r>
              <a:rPr lang="en-IN" sz="2400" dirty="0">
                <a:latin typeface="Times New Roman" panose="02020603050405020304" pitchFamily="18" charset="0"/>
                <a:cs typeface="Times New Roman" panose="02020603050405020304" pitchFamily="18" charset="0"/>
              </a:rPr>
              <a:t>Our project is about switching functionality between the stations.</a:t>
            </a:r>
          </a:p>
          <a:p>
            <a:r>
              <a:rPr lang="en-IN" sz="2400" dirty="0">
                <a:latin typeface="Times New Roman" panose="02020603050405020304" pitchFamily="18" charset="0"/>
                <a:cs typeface="Times New Roman" panose="02020603050405020304" pitchFamily="18" charset="0"/>
              </a:rPr>
              <a:t>The switch have 4 ports through which stations can send and receive the frames.</a:t>
            </a:r>
          </a:p>
          <a:p>
            <a:r>
              <a:rPr lang="en-IN" sz="2400" dirty="0">
                <a:latin typeface="Times New Roman" panose="02020603050405020304" pitchFamily="18" charset="0"/>
                <a:cs typeface="Times New Roman" panose="02020603050405020304" pitchFamily="18" charset="0"/>
              </a:rPr>
              <a:t>The station can send only up to 5 frames.</a:t>
            </a:r>
          </a:p>
          <a:p>
            <a:r>
              <a:rPr lang="en-IN" sz="2400" dirty="0">
                <a:latin typeface="Times New Roman" panose="02020603050405020304" pitchFamily="18" charset="0"/>
                <a:cs typeface="Times New Roman" panose="02020603050405020304" pitchFamily="18" charset="0"/>
              </a:rPr>
              <a:t>The switch will look up the MAC table for the corresponding port address and either forwards or floods the frames.</a:t>
            </a:r>
          </a:p>
        </p:txBody>
      </p:sp>
    </p:spTree>
    <p:extLst>
      <p:ext uri="{BB962C8B-B14F-4D97-AF65-F5344CB8AC3E}">
        <p14:creationId xmlns:p14="http://schemas.microsoft.com/office/powerpoint/2010/main" val="20758914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1519</TotalTime>
  <Words>383</Words>
  <Application>Microsoft Office PowerPoint</Application>
  <PresentationFormat>Widescreen</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SIMULATION OF SWITCHING FUNCTIONALITY</vt:lpstr>
      <vt:lpstr>TABLE OF CONTENTS</vt:lpstr>
      <vt:lpstr>INTRODUCTION</vt:lpstr>
      <vt:lpstr>ObjECTIVE</vt:lpstr>
      <vt:lpstr>Switching</vt:lpstr>
      <vt:lpstr>BASIC Libraries Used</vt:lpstr>
      <vt:lpstr>SOFTWARE REQUIREMENTS</vt:lpstr>
      <vt:lpstr>NON-FUNCTIONAL REQUIREMENTS</vt:lpstr>
      <vt:lpstr>               ABOUT PROJECT</vt:lpstr>
      <vt:lpstr>                             USECASE DIAGRAM</vt:lpstr>
      <vt:lpstr>                     SEQUENCE DIAGRAM</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SWITCHING FUNCTIONALITY</dc:title>
  <dc:creator>swarachita acharya</dc:creator>
  <cp:lastModifiedBy>sowjanya kn</cp:lastModifiedBy>
  <cp:revision>40</cp:revision>
  <dcterms:created xsi:type="dcterms:W3CDTF">2022-12-04T04:31:06Z</dcterms:created>
  <dcterms:modified xsi:type="dcterms:W3CDTF">2022-12-12T14:17:57Z</dcterms:modified>
</cp:coreProperties>
</file>