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Alatsi" charset="1" panose="00000500000000000000"/>
      <p:regular r:id="rId15"/>
    </p:embeddedFont>
    <p:embeddedFont>
      <p:font typeface="Open Sans Bold" charset="1" panose="020B080603050402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2" id="12"/>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4825143" y="2100829"/>
            <a:ext cx="3283025" cy="328302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12680" t="-2504" r="-13306" b="-23481"/>
              </a:stretch>
            </a:blipFill>
          </p:spPr>
        </p:sp>
      </p:grpSp>
      <p:sp>
        <p:nvSpPr>
          <p:cNvPr name="TextBox 16" id="16"/>
          <p:cNvSpPr txBox="true"/>
          <p:nvPr/>
        </p:nvSpPr>
        <p:spPr>
          <a:xfrm rot="0">
            <a:off x="8234462" y="2932717"/>
            <a:ext cx="8534002" cy="1952625"/>
          </a:xfrm>
          <a:prstGeom prst="rect">
            <a:avLst/>
          </a:prstGeom>
        </p:spPr>
        <p:txBody>
          <a:bodyPr anchor="t" rtlCol="false" tIns="0" lIns="0" bIns="0" rIns="0">
            <a:spAutoFit/>
          </a:bodyPr>
          <a:lstStyle/>
          <a:p>
            <a:pPr algn="ctr">
              <a:lnSpc>
                <a:spcPts val="14550"/>
              </a:lnSpc>
            </a:pPr>
            <a:r>
              <a:rPr lang="en-US" sz="15000">
                <a:solidFill>
                  <a:srgbClr val="000000"/>
                </a:solidFill>
                <a:latin typeface="Alatsi"/>
                <a:ea typeface="Alatsi"/>
                <a:cs typeface="Alatsi"/>
                <a:sym typeface="Alatsi"/>
              </a:rPr>
              <a:t>MEDISAFE</a:t>
            </a:r>
          </a:p>
        </p:txBody>
      </p:sp>
      <p:sp>
        <p:nvSpPr>
          <p:cNvPr name="TextBox 17" id="17"/>
          <p:cNvSpPr txBox="true"/>
          <p:nvPr/>
        </p:nvSpPr>
        <p:spPr>
          <a:xfrm rot="0">
            <a:off x="4633952" y="6469533"/>
            <a:ext cx="12625348" cy="978279"/>
          </a:xfrm>
          <a:prstGeom prst="rect">
            <a:avLst/>
          </a:prstGeom>
        </p:spPr>
        <p:txBody>
          <a:bodyPr anchor="t" rtlCol="false" tIns="0" lIns="0" bIns="0" rIns="0">
            <a:spAutoFit/>
          </a:bodyPr>
          <a:lstStyle/>
          <a:p>
            <a:pPr algn="ctr">
              <a:lnSpc>
                <a:spcPts val="8029"/>
              </a:lnSpc>
            </a:pPr>
            <a:r>
              <a:rPr lang="en-US" sz="5735">
                <a:solidFill>
                  <a:srgbClr val="000000"/>
                </a:solidFill>
                <a:latin typeface="Alatsi"/>
                <a:ea typeface="Alatsi"/>
                <a:cs typeface="Alatsi"/>
                <a:sym typeface="Alatsi"/>
              </a:rPr>
              <a:t>Presented By : TEAM ALPHA CODERS</a:t>
            </a:r>
          </a:p>
        </p:txBody>
      </p:sp>
      <p:sp>
        <p:nvSpPr>
          <p:cNvPr name="TextBox 18" id="18"/>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Invictus</a:t>
            </a:r>
            <a:r>
              <a:rPr lang="en-US" sz="2700">
                <a:solidFill>
                  <a:srgbClr val="000000"/>
                </a:solidFill>
                <a:latin typeface="Alatsi"/>
                <a:ea typeface="Alatsi"/>
                <a:cs typeface="Alatsi"/>
                <a:sym typeface="Alatsi"/>
              </a:rPr>
              <a:t> | 2025</a:t>
            </a:r>
          </a:p>
        </p:txBody>
      </p:sp>
      <p:sp>
        <p:nvSpPr>
          <p:cNvPr name="AutoShape 19" id="19"/>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20" id="20"/>
          <p:cNvSpPr/>
          <p:nvPr/>
        </p:nvSpPr>
        <p:spPr>
          <a:xfrm>
            <a:off x="11430169" y="9061267"/>
            <a:ext cx="7105264" cy="19050"/>
          </a:xfrm>
          <a:prstGeom prst="line">
            <a:avLst/>
          </a:prstGeom>
          <a:ln cap="flat" w="114300">
            <a:solidFill>
              <a:srgbClr val="9FC3D0"/>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538569" y="2725208"/>
            <a:ext cx="8904522" cy="5375254"/>
          </a:xfrm>
          <a:prstGeom prst="rect">
            <a:avLst/>
          </a:prstGeom>
        </p:spPr>
        <p:txBody>
          <a:bodyPr anchor="t" rtlCol="false" tIns="0" lIns="0" bIns="0" rIns="0">
            <a:spAutoFit/>
          </a:bodyPr>
          <a:lstStyle/>
          <a:p>
            <a:pPr algn="l">
              <a:lnSpc>
                <a:spcPts val="10750"/>
              </a:lnSpc>
            </a:pPr>
            <a:r>
              <a:rPr lang="en-US" sz="7167">
                <a:solidFill>
                  <a:srgbClr val="000000"/>
                </a:solidFill>
                <a:latin typeface="Alatsi"/>
                <a:ea typeface="Alatsi"/>
                <a:cs typeface="Alatsi"/>
                <a:sym typeface="Alatsi"/>
              </a:rPr>
              <a:t>NISHANT GOSAVI</a:t>
            </a:r>
          </a:p>
          <a:p>
            <a:pPr algn="l">
              <a:lnSpc>
                <a:spcPts val="10750"/>
              </a:lnSpc>
            </a:pPr>
            <a:r>
              <a:rPr lang="en-US" sz="7167">
                <a:solidFill>
                  <a:srgbClr val="000000"/>
                </a:solidFill>
                <a:latin typeface="Alatsi"/>
                <a:ea typeface="Alatsi"/>
                <a:cs typeface="Alatsi"/>
                <a:sym typeface="Alatsi"/>
              </a:rPr>
              <a:t>SAMARTH ADSARE</a:t>
            </a:r>
          </a:p>
          <a:p>
            <a:pPr algn="l">
              <a:lnSpc>
                <a:spcPts val="10750"/>
              </a:lnSpc>
            </a:pPr>
            <a:r>
              <a:rPr lang="en-US" sz="7167">
                <a:solidFill>
                  <a:srgbClr val="000000"/>
                </a:solidFill>
                <a:latin typeface="Alatsi"/>
                <a:ea typeface="Alatsi"/>
                <a:cs typeface="Alatsi"/>
                <a:sym typeface="Alatsi"/>
              </a:rPr>
              <a:t>SWARAJ PENDHARE</a:t>
            </a:r>
          </a:p>
          <a:p>
            <a:pPr algn="l">
              <a:lnSpc>
                <a:spcPts val="10750"/>
              </a:lnSpc>
            </a:pPr>
            <a:r>
              <a:rPr lang="en-US" sz="7167">
                <a:solidFill>
                  <a:srgbClr val="000000"/>
                </a:solidFill>
                <a:latin typeface="Alatsi"/>
                <a:ea typeface="Alatsi"/>
                <a:cs typeface="Alatsi"/>
                <a:sym typeface="Alatsi"/>
              </a:rPr>
              <a:t>HIMANSHU MATLANI</a:t>
            </a:r>
          </a:p>
        </p:txBody>
      </p:sp>
      <p:sp>
        <p:nvSpPr>
          <p:cNvPr name="Freeform 3" id="3"/>
          <p:cNvSpPr/>
          <p:nvPr/>
        </p:nvSpPr>
        <p:spPr>
          <a:xfrm flipH="false" flipV="false" rot="0">
            <a:off x="13601700" y="7809217"/>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TEAM MEMBERS</a:t>
            </a:r>
          </a:p>
        </p:txBody>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a:t>
              </a:r>
            </a:p>
          </p:txBody>
        </p:sp>
      </p:grpSp>
      <p:sp>
        <p:nvSpPr>
          <p:cNvPr name="Freeform 10" id="10"/>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5400000">
            <a:off x="-1721566" y="4911090"/>
            <a:ext cx="7549271"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Invictus</a:t>
            </a:r>
            <a:r>
              <a:rPr lang="en-US" sz="2700">
                <a:solidFill>
                  <a:srgbClr val="000000"/>
                </a:solidFill>
                <a:latin typeface="Alatsi"/>
                <a:ea typeface="Alatsi"/>
                <a:cs typeface="Alatsi"/>
                <a:sym typeface="Alatsi"/>
              </a:rPr>
              <a:t> | 2025</a:t>
            </a:r>
          </a:p>
        </p:txBody>
      </p:sp>
      <p:sp>
        <p:nvSpPr>
          <p:cNvPr name="AutoShape 12" id="12"/>
          <p:cNvSpPr/>
          <p:nvPr/>
        </p:nvSpPr>
        <p:spPr>
          <a:xfrm flipV="true">
            <a:off x="2081645" y="7436252"/>
            <a:ext cx="19050" cy="7105264"/>
          </a:xfrm>
          <a:prstGeom prst="line">
            <a:avLst/>
          </a:prstGeom>
          <a:ln cap="flat" w="114300">
            <a:solidFill>
              <a:srgbClr val="9FC3D0"/>
            </a:solidFill>
            <a:prstDash val="solid"/>
            <a:headEnd type="none" len="sm" w="sm"/>
            <a:tailEnd type="none" len="sm" w="sm"/>
          </a:ln>
        </p:spPr>
      </p:sp>
      <p:sp>
        <p:nvSpPr>
          <p:cNvPr name="AutoShape 13" id="13"/>
          <p:cNvSpPr/>
          <p:nvPr/>
        </p:nvSpPr>
        <p:spPr>
          <a:xfrm flipV="true">
            <a:off x="2081645" y="-4254516"/>
            <a:ext cx="19050" cy="7105264"/>
          </a:xfrm>
          <a:prstGeom prst="line">
            <a:avLst/>
          </a:prstGeom>
          <a:ln cap="flat" w="114300">
            <a:solidFill>
              <a:srgbClr val="9FC3D0"/>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TABLE OF CONTENTS</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Invictus</a:t>
            </a:r>
            <a:r>
              <a:rPr lang="en-US" sz="2700">
                <a:solidFill>
                  <a:srgbClr val="000000"/>
                </a:solidFill>
                <a:latin typeface="Alatsi"/>
                <a:ea typeface="Alatsi"/>
                <a:cs typeface="Alatsi"/>
                <a:sym typeface="Alatsi"/>
              </a:rPr>
              <a:t> | 2025</a:t>
            </a:r>
          </a:p>
        </p:txBody>
      </p:sp>
      <p:sp>
        <p:nvSpPr>
          <p:cNvPr name="TextBox 4" id="4"/>
          <p:cNvSpPr txBox="true"/>
          <p:nvPr/>
        </p:nvSpPr>
        <p:spPr>
          <a:xfrm rot="0">
            <a:off x="1221986" y="3305470"/>
            <a:ext cx="5033151"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Problem Statement</a:t>
            </a:r>
          </a:p>
        </p:txBody>
      </p:sp>
      <p:sp>
        <p:nvSpPr>
          <p:cNvPr name="TextBox 5" id="5"/>
          <p:cNvSpPr txBox="true"/>
          <p:nvPr/>
        </p:nvSpPr>
        <p:spPr>
          <a:xfrm rot="0">
            <a:off x="6463440" y="451358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Future Scope</a:t>
            </a:r>
          </a:p>
        </p:txBody>
      </p:sp>
      <p:sp>
        <p:nvSpPr>
          <p:cNvPr name="TextBox 6" id="6"/>
          <p:cNvSpPr txBox="true"/>
          <p:nvPr/>
        </p:nvSpPr>
        <p:spPr>
          <a:xfrm rot="0">
            <a:off x="6463440" y="3305470"/>
            <a:ext cx="4705926"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Proposed Solution</a:t>
            </a:r>
          </a:p>
        </p:txBody>
      </p:sp>
      <p:sp>
        <p:nvSpPr>
          <p:cNvPr name="TextBox 7" id="7"/>
          <p:cNvSpPr txBox="true"/>
          <p:nvPr/>
        </p:nvSpPr>
        <p:spPr>
          <a:xfrm rot="0">
            <a:off x="11890224" y="330547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Architecture</a:t>
            </a:r>
          </a:p>
        </p:txBody>
      </p:sp>
      <p:sp>
        <p:nvSpPr>
          <p:cNvPr name="TextBox 8" id="8"/>
          <p:cNvSpPr txBox="true"/>
          <p:nvPr/>
        </p:nvSpPr>
        <p:spPr>
          <a:xfrm rot="0">
            <a:off x="1221986" y="451358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User flow</a:t>
            </a:r>
          </a:p>
        </p:txBody>
      </p:sp>
      <p:sp>
        <p:nvSpPr>
          <p:cNvPr name="AutoShape 9" id="9"/>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0" id="10"/>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11" id="11"/>
          <p:cNvGrpSpPr/>
          <p:nvPr/>
        </p:nvGrpSpPr>
        <p:grpSpPr>
          <a:xfrm rot="0">
            <a:off x="15859155" y="0"/>
            <a:ext cx="1562612" cy="1673225"/>
            <a:chOff x="0" y="0"/>
            <a:chExt cx="2083482" cy="2230967"/>
          </a:xfrm>
        </p:grpSpPr>
        <p:grpSp>
          <p:nvGrpSpPr>
            <p:cNvPr name="Group 12" id="12"/>
            <p:cNvGrpSpPr/>
            <p:nvPr/>
          </p:nvGrpSpPr>
          <p:grpSpPr>
            <a:xfrm rot="0">
              <a:off x="75599" y="0"/>
              <a:ext cx="1932284" cy="2230967"/>
              <a:chOff x="0" y="0"/>
              <a:chExt cx="703982" cy="812800"/>
            </a:xfrm>
          </p:grpSpPr>
          <p:sp>
            <p:nvSpPr>
              <p:cNvPr name="Freeform 13" id="13"/>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4" id="14"/>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a:t>
              </a:r>
            </a:p>
          </p:txBody>
        </p:sp>
      </p:grpSp>
      <p:sp>
        <p:nvSpPr>
          <p:cNvPr name="Freeform 16" id="16"/>
          <p:cNvSpPr/>
          <p:nvPr/>
        </p:nvSpPr>
        <p:spPr>
          <a:xfrm flipH="false" flipV="false" rot="0">
            <a:off x="-2845001" y="4343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3601700" y="614206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126022" y="7809217"/>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79116" y="396390"/>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PROBLEM STATEMENT</a:t>
            </a:r>
          </a:p>
        </p:txBody>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grpSp>
      <p:sp>
        <p:nvSpPr>
          <p:cNvPr name="Freeform 9" id="9"/>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4037539" y="558315"/>
            <a:ext cx="1418038" cy="1564732"/>
          </a:xfrm>
          <a:custGeom>
            <a:avLst/>
            <a:gdLst/>
            <a:ahLst/>
            <a:cxnLst/>
            <a:rect r="r" b="b" t="t" l="l"/>
            <a:pathLst>
              <a:path h="1564732" w="1418038">
                <a:moveTo>
                  <a:pt x="0" y="0"/>
                </a:moveTo>
                <a:lnTo>
                  <a:pt x="1418038" y="0"/>
                </a:lnTo>
                <a:lnTo>
                  <a:pt x="1418038" y="1564732"/>
                </a:lnTo>
                <a:lnTo>
                  <a:pt x="0" y="15647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028700" y="2210442"/>
            <a:ext cx="16230600" cy="6699742"/>
          </a:xfrm>
          <a:prstGeom prst="rect">
            <a:avLst/>
          </a:prstGeom>
        </p:spPr>
        <p:txBody>
          <a:bodyPr anchor="t" rtlCol="false" tIns="0" lIns="0" bIns="0" rIns="0">
            <a:spAutoFit/>
          </a:bodyPr>
          <a:lstStyle/>
          <a:p>
            <a:pPr algn="ctr">
              <a:lnSpc>
                <a:spcPts val="5082"/>
              </a:lnSpc>
            </a:pPr>
            <a:r>
              <a:rPr lang="en-US" sz="3630" u="sng">
                <a:solidFill>
                  <a:srgbClr val="000000"/>
                </a:solidFill>
                <a:latin typeface="Alatsi"/>
                <a:ea typeface="Alatsi"/>
                <a:cs typeface="Alatsi"/>
                <a:sym typeface="Alatsi"/>
              </a:rPr>
              <a:t>Medication Adherence Companion</a:t>
            </a:r>
          </a:p>
          <a:p>
            <a:pPr algn="ctr">
              <a:lnSpc>
                <a:spcPts val="5082"/>
              </a:lnSpc>
            </a:pPr>
          </a:p>
          <a:p>
            <a:pPr algn="l">
              <a:lnSpc>
                <a:spcPts val="3962"/>
              </a:lnSpc>
            </a:pPr>
            <a:r>
              <a:rPr lang="en-US" sz="2830">
                <a:solidFill>
                  <a:srgbClr val="000000"/>
                </a:solidFill>
                <a:latin typeface="Alatsi"/>
                <a:ea typeface="Alatsi"/>
                <a:cs typeface="Alatsi"/>
                <a:sym typeface="Alatsi"/>
              </a:rPr>
              <a:t>M</a:t>
            </a:r>
            <a:r>
              <a:rPr lang="en-US" sz="2830">
                <a:solidFill>
                  <a:srgbClr val="000000"/>
                </a:solidFill>
                <a:latin typeface="Alatsi"/>
                <a:ea typeface="Alatsi"/>
                <a:cs typeface="Alatsi"/>
                <a:sym typeface="Alatsi"/>
              </a:rPr>
              <a:t>edication non-adherence is a significant challenge, especially among the elderly population, leading to severe health complications, hospitalizations, and ineffective treatment outcomes. Factors such as cognitive decline, complex medication regimens, and lack of proper support often cause patients to forget or deviate from their prescribed treatment plans.</a:t>
            </a:r>
          </a:p>
          <a:p>
            <a:pPr algn="l">
              <a:lnSpc>
                <a:spcPts val="3962"/>
              </a:lnSpc>
            </a:pPr>
          </a:p>
          <a:p>
            <a:pPr algn="l">
              <a:lnSpc>
                <a:spcPts val="3962"/>
              </a:lnSpc>
            </a:pPr>
            <a:r>
              <a:rPr lang="en-US" sz="2830">
                <a:solidFill>
                  <a:srgbClr val="000000"/>
                </a:solidFill>
                <a:latin typeface="Alatsi"/>
                <a:ea typeface="Alatsi"/>
                <a:cs typeface="Alatsi"/>
                <a:sym typeface="Alatsi"/>
              </a:rPr>
              <a:t>To address this issue, there is a need for a Privacy-Oriented Mobile Application that helps patients effectively manage their medication schedules, enhances adherence, and provides real-time notifications to caregivers or family members in case of missed doses. The solution should prioritize user privacy while offering intuitive features like </a:t>
            </a:r>
            <a:r>
              <a:rPr lang="en-US" sz="2830">
                <a:solidFill>
                  <a:srgbClr val="000000"/>
                </a:solidFill>
                <a:latin typeface="Alatsi"/>
                <a:ea typeface="Alatsi"/>
                <a:cs typeface="Alatsi"/>
                <a:sym typeface="Alatsi"/>
              </a:rPr>
              <a:t>smart reminders</a:t>
            </a:r>
            <a:r>
              <a:rPr lang="en-US" sz="2830">
                <a:solidFill>
                  <a:srgbClr val="000000"/>
                </a:solidFill>
                <a:latin typeface="Alatsi"/>
                <a:ea typeface="Alatsi"/>
                <a:cs typeface="Alatsi"/>
                <a:sym typeface="Alatsi"/>
              </a:rPr>
              <a:t>, medication tracking, AI-driven adherence insights, and secure data management.</a:t>
            </a:r>
          </a:p>
          <a:p>
            <a:pPr algn="l">
              <a:lnSpc>
                <a:spcPts val="3962"/>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3918390" y="442787"/>
            <a:ext cx="1045121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PROPOSED SOLUTION</a:t>
            </a:r>
          </a:p>
        </p:txBody>
      </p:sp>
      <p:grpSp>
        <p:nvGrpSpPr>
          <p:cNvPr name="Group 3" id="3"/>
          <p:cNvGrpSpPr/>
          <p:nvPr/>
        </p:nvGrpSpPr>
        <p:grpSpPr>
          <a:xfrm rot="0">
            <a:off x="2122360" y="2212732"/>
            <a:ext cx="6651535" cy="2206497"/>
            <a:chOff x="0" y="0"/>
            <a:chExt cx="8868713" cy="2941996"/>
          </a:xfrm>
        </p:grpSpPr>
        <p:grpSp>
          <p:nvGrpSpPr>
            <p:cNvPr name="Group 4" id="4"/>
            <p:cNvGrpSpPr/>
            <p:nvPr/>
          </p:nvGrpSpPr>
          <p:grpSpPr>
            <a:xfrm rot="0">
              <a:off x="0" y="0"/>
              <a:ext cx="8868713" cy="2941996"/>
              <a:chOff x="0" y="0"/>
              <a:chExt cx="3036979" cy="1007449"/>
            </a:xfrm>
          </p:grpSpPr>
          <p:sp>
            <p:nvSpPr>
              <p:cNvPr name="Freeform 5" id="5"/>
              <p:cNvSpPr/>
              <p:nvPr/>
            </p:nvSpPr>
            <p:spPr>
              <a:xfrm flipH="false" flipV="false" rot="0">
                <a:off x="0" y="0"/>
                <a:ext cx="3036979" cy="1007449"/>
              </a:xfrm>
              <a:custGeom>
                <a:avLst/>
                <a:gdLst/>
                <a:ahLst/>
                <a:cxnLst/>
                <a:rect r="r" b="b" t="t" l="l"/>
                <a:pathLst>
                  <a:path h="1007449" w="3036979">
                    <a:moveTo>
                      <a:pt x="34241" y="0"/>
                    </a:moveTo>
                    <a:lnTo>
                      <a:pt x="3002738" y="0"/>
                    </a:lnTo>
                    <a:cubicBezTo>
                      <a:pt x="3021649" y="0"/>
                      <a:pt x="3036979" y="15330"/>
                      <a:pt x="3036979" y="34241"/>
                    </a:cubicBezTo>
                    <a:lnTo>
                      <a:pt x="3036979" y="973208"/>
                    </a:lnTo>
                    <a:cubicBezTo>
                      <a:pt x="3036979" y="992119"/>
                      <a:pt x="3021649" y="1007449"/>
                      <a:pt x="3002738" y="1007449"/>
                    </a:cubicBezTo>
                    <a:lnTo>
                      <a:pt x="34241" y="1007449"/>
                    </a:lnTo>
                    <a:cubicBezTo>
                      <a:pt x="15330" y="1007449"/>
                      <a:pt x="0" y="992119"/>
                      <a:pt x="0" y="973208"/>
                    </a:cubicBezTo>
                    <a:lnTo>
                      <a:pt x="0" y="34241"/>
                    </a:lnTo>
                    <a:cubicBezTo>
                      <a:pt x="0" y="15330"/>
                      <a:pt x="15330" y="0"/>
                      <a:pt x="34241" y="0"/>
                    </a:cubicBezTo>
                    <a:close/>
                  </a:path>
                </a:pathLst>
              </a:custGeom>
              <a:solidFill>
                <a:srgbClr val="E9C7C6"/>
              </a:solidFill>
            </p:spPr>
          </p:sp>
          <p:sp>
            <p:nvSpPr>
              <p:cNvPr name="TextBox 6" id="6"/>
              <p:cNvSpPr txBox="true"/>
              <p:nvPr/>
            </p:nvSpPr>
            <p:spPr>
              <a:xfrm>
                <a:off x="0" y="-38100"/>
                <a:ext cx="3036979" cy="1045549"/>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695604" y="71788"/>
              <a:ext cx="7735510" cy="2655061"/>
            </a:xfrm>
            <a:prstGeom prst="rect">
              <a:avLst/>
            </a:prstGeom>
          </p:spPr>
          <p:txBody>
            <a:bodyPr anchor="t" rtlCol="false" tIns="0" lIns="0" bIns="0" rIns="0">
              <a:spAutoFit/>
            </a:bodyPr>
            <a:lstStyle/>
            <a:p>
              <a:pPr algn="l">
                <a:lnSpc>
                  <a:spcPts val="3236"/>
                </a:lnSpc>
              </a:pPr>
              <a:r>
                <a:rPr lang="en-US" sz="2311">
                  <a:solidFill>
                    <a:srgbClr val="000000"/>
                  </a:solidFill>
                  <a:latin typeface="Alatsi"/>
                  <a:ea typeface="Alatsi"/>
                  <a:cs typeface="Alatsi"/>
                  <a:sym typeface="Alatsi"/>
                </a:rPr>
                <a:t>1) Smart Medication and Reminders</a:t>
              </a:r>
            </a:p>
            <a:p>
              <a:pPr algn="l" marL="499094" indent="-249547" lvl="1">
                <a:lnSpc>
                  <a:spcPts val="3236"/>
                </a:lnSpc>
                <a:buFont typeface="Arial"/>
                <a:buChar char="•"/>
              </a:pPr>
              <a:r>
                <a:rPr lang="en-US" sz="2311">
                  <a:solidFill>
                    <a:srgbClr val="000000"/>
                  </a:solidFill>
                  <a:latin typeface="Alatsi"/>
                  <a:ea typeface="Alatsi"/>
                  <a:cs typeface="Alatsi"/>
                  <a:sym typeface="Alatsi"/>
                </a:rPr>
                <a:t>Voice based reminder system.</a:t>
              </a:r>
            </a:p>
            <a:p>
              <a:pPr algn="l" marL="499094" indent="-249547" lvl="1">
                <a:lnSpc>
                  <a:spcPts val="3236"/>
                </a:lnSpc>
                <a:buFont typeface="Arial"/>
                <a:buChar char="•"/>
              </a:pPr>
              <a:r>
                <a:rPr lang="en-US" sz="2311">
                  <a:solidFill>
                    <a:srgbClr val="000000"/>
                  </a:solidFill>
                  <a:latin typeface="Alatsi"/>
                  <a:ea typeface="Alatsi"/>
                  <a:cs typeface="Alatsi"/>
                  <a:sym typeface="Alatsi"/>
                </a:rPr>
                <a:t>L</a:t>
              </a:r>
              <a:r>
                <a:rPr lang="en-US" sz="2311">
                  <a:solidFill>
                    <a:srgbClr val="000000"/>
                  </a:solidFill>
                  <a:latin typeface="Alatsi"/>
                  <a:ea typeface="Alatsi"/>
                  <a:cs typeface="Alatsi"/>
                  <a:sym typeface="Alatsi"/>
                </a:rPr>
                <a:t>ocation-based alerts.</a:t>
              </a:r>
            </a:p>
            <a:p>
              <a:pPr algn="l" marL="499094" indent="-249547" lvl="1">
                <a:lnSpc>
                  <a:spcPts val="3236"/>
                </a:lnSpc>
                <a:buFont typeface="Arial"/>
                <a:buChar char="•"/>
              </a:pPr>
              <a:r>
                <a:rPr lang="en-US" sz="2311">
                  <a:solidFill>
                    <a:srgbClr val="000000"/>
                  </a:solidFill>
                  <a:latin typeface="Alatsi"/>
                  <a:ea typeface="Alatsi"/>
                  <a:cs typeface="Alatsi"/>
                  <a:sym typeface="Alatsi"/>
                </a:rPr>
                <a:t>Integration with Google Assistant.</a:t>
              </a:r>
            </a:p>
            <a:p>
              <a:pPr algn="l">
                <a:lnSpc>
                  <a:spcPts val="3236"/>
                </a:lnSpc>
              </a:pPr>
            </a:p>
          </p:txBody>
        </p:sp>
      </p:grpSp>
      <p:grpSp>
        <p:nvGrpSpPr>
          <p:cNvPr name="Group 8" id="8"/>
          <p:cNvGrpSpPr/>
          <p:nvPr/>
        </p:nvGrpSpPr>
        <p:grpSpPr>
          <a:xfrm rot="0">
            <a:off x="10044913" y="2356329"/>
            <a:ext cx="7641437" cy="1856950"/>
            <a:chOff x="0" y="0"/>
            <a:chExt cx="10188583" cy="2475933"/>
          </a:xfrm>
        </p:grpSpPr>
        <p:grpSp>
          <p:nvGrpSpPr>
            <p:cNvPr name="Group 9" id="9"/>
            <p:cNvGrpSpPr/>
            <p:nvPr/>
          </p:nvGrpSpPr>
          <p:grpSpPr>
            <a:xfrm rot="0">
              <a:off x="0" y="0"/>
              <a:ext cx="10188583" cy="2475933"/>
              <a:chOff x="0" y="0"/>
              <a:chExt cx="3546033" cy="861723"/>
            </a:xfrm>
          </p:grpSpPr>
          <p:sp>
            <p:nvSpPr>
              <p:cNvPr name="Freeform 10" id="10"/>
              <p:cNvSpPr/>
              <p:nvPr/>
            </p:nvSpPr>
            <p:spPr>
              <a:xfrm flipH="false" flipV="false" rot="0">
                <a:off x="0" y="0"/>
                <a:ext cx="3546033" cy="861723"/>
              </a:xfrm>
              <a:custGeom>
                <a:avLst/>
                <a:gdLst/>
                <a:ahLst/>
                <a:cxnLst/>
                <a:rect r="r" b="b" t="t" l="l"/>
                <a:pathLst>
                  <a:path h="861723" w="3546033">
                    <a:moveTo>
                      <a:pt x="29326" y="0"/>
                    </a:moveTo>
                    <a:lnTo>
                      <a:pt x="3516707" y="0"/>
                    </a:lnTo>
                    <a:cubicBezTo>
                      <a:pt x="3532903" y="0"/>
                      <a:pt x="3546033" y="13130"/>
                      <a:pt x="3546033" y="29326"/>
                    </a:cubicBezTo>
                    <a:lnTo>
                      <a:pt x="3546033" y="832397"/>
                    </a:lnTo>
                    <a:cubicBezTo>
                      <a:pt x="3546033" y="848594"/>
                      <a:pt x="3532903" y="861723"/>
                      <a:pt x="3516707" y="861723"/>
                    </a:cubicBezTo>
                    <a:lnTo>
                      <a:pt x="29326" y="861723"/>
                    </a:lnTo>
                    <a:cubicBezTo>
                      <a:pt x="13130" y="861723"/>
                      <a:pt x="0" y="848594"/>
                      <a:pt x="0" y="832397"/>
                    </a:cubicBezTo>
                    <a:lnTo>
                      <a:pt x="0" y="29326"/>
                    </a:lnTo>
                    <a:cubicBezTo>
                      <a:pt x="0" y="13130"/>
                      <a:pt x="13130" y="0"/>
                      <a:pt x="29326" y="0"/>
                    </a:cubicBezTo>
                    <a:close/>
                  </a:path>
                </a:pathLst>
              </a:custGeom>
              <a:solidFill>
                <a:srgbClr val="E9C7C6"/>
              </a:solidFill>
            </p:spPr>
          </p:sp>
          <p:sp>
            <p:nvSpPr>
              <p:cNvPr name="TextBox 11" id="11"/>
              <p:cNvSpPr txBox="true"/>
              <p:nvPr/>
            </p:nvSpPr>
            <p:spPr>
              <a:xfrm>
                <a:off x="0" y="-38100"/>
                <a:ext cx="3546033" cy="899823"/>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799126" y="70019"/>
              <a:ext cx="8886733" cy="2194230"/>
            </a:xfrm>
            <a:prstGeom prst="rect">
              <a:avLst/>
            </a:prstGeom>
          </p:spPr>
          <p:txBody>
            <a:bodyPr anchor="t" rtlCol="false" tIns="0" lIns="0" bIns="0" rIns="0">
              <a:spAutoFit/>
            </a:bodyPr>
            <a:lstStyle/>
            <a:p>
              <a:pPr algn="l">
                <a:lnSpc>
                  <a:spcPts val="3377"/>
                </a:lnSpc>
              </a:pPr>
              <a:r>
                <a:rPr lang="en-US" sz="2412">
                  <a:solidFill>
                    <a:srgbClr val="000000"/>
                  </a:solidFill>
                  <a:latin typeface="Alatsi"/>
                  <a:ea typeface="Alatsi"/>
                  <a:cs typeface="Alatsi"/>
                  <a:sym typeface="Alatsi"/>
                </a:rPr>
                <a:t>2) Caregiver and Emergency Support</a:t>
              </a:r>
              <a:r>
                <a:rPr lang="en-US" sz="2412">
                  <a:solidFill>
                    <a:srgbClr val="000000"/>
                  </a:solidFill>
                  <a:latin typeface="Alatsi"/>
                  <a:ea typeface="Alatsi"/>
                  <a:cs typeface="Alatsi"/>
                  <a:sym typeface="Alatsi"/>
                </a:rPr>
                <a:t>           </a:t>
              </a:r>
            </a:p>
            <a:p>
              <a:pPr algn="l" marL="520829" indent="-260414" lvl="1">
                <a:lnSpc>
                  <a:spcPts val="3377"/>
                </a:lnSpc>
                <a:buFont typeface="Arial"/>
                <a:buChar char="•"/>
              </a:pPr>
              <a:r>
                <a:rPr lang="en-US" sz="2412">
                  <a:solidFill>
                    <a:srgbClr val="000000"/>
                  </a:solidFill>
                  <a:latin typeface="Alatsi"/>
                  <a:ea typeface="Alatsi"/>
                  <a:cs typeface="Alatsi"/>
                  <a:sym typeface="Alatsi"/>
                </a:rPr>
                <a:t>Real-time notifications to caregivers </a:t>
              </a:r>
            </a:p>
            <a:p>
              <a:pPr algn="l" marL="520829" indent="-260414" lvl="1">
                <a:lnSpc>
                  <a:spcPts val="3377"/>
                </a:lnSpc>
                <a:buFont typeface="Arial"/>
                <a:buChar char="•"/>
              </a:pPr>
              <a:r>
                <a:rPr lang="en-US" sz="2412">
                  <a:solidFill>
                    <a:srgbClr val="000000"/>
                  </a:solidFill>
                  <a:latin typeface="Alatsi"/>
                  <a:ea typeface="Alatsi"/>
                  <a:cs typeface="Alatsi"/>
                  <a:sym typeface="Alatsi"/>
                </a:rPr>
                <a:t>Geo-Tag support for emergency medical help.</a:t>
              </a:r>
            </a:p>
            <a:p>
              <a:pPr algn="l" marL="520829" indent="-260414" lvl="1">
                <a:lnSpc>
                  <a:spcPts val="3377"/>
                </a:lnSpc>
                <a:buFont typeface="Arial"/>
                <a:buChar char="•"/>
              </a:pPr>
              <a:r>
                <a:rPr lang="en-US" sz="2412">
                  <a:solidFill>
                    <a:srgbClr val="000000"/>
                  </a:solidFill>
                  <a:latin typeface="Alatsi"/>
                  <a:ea typeface="Alatsi"/>
                  <a:cs typeface="Alatsi"/>
                  <a:sym typeface="Alatsi"/>
                </a:rPr>
                <a:t>In-App ambulance support.</a:t>
              </a:r>
            </a:p>
          </p:txBody>
        </p:sp>
      </p:grpSp>
      <p:sp>
        <p:nvSpPr>
          <p:cNvPr name="TextBox 13" id="13"/>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Invictus | 2025</a:t>
            </a:r>
          </a:p>
        </p:txBody>
      </p:sp>
      <p:sp>
        <p:nvSpPr>
          <p:cNvPr name="AutoShape 14" id="14"/>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AutoShape 15" id="15"/>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grpSp>
        <p:nvGrpSpPr>
          <p:cNvPr name="Group 16" id="16"/>
          <p:cNvGrpSpPr/>
          <p:nvPr/>
        </p:nvGrpSpPr>
        <p:grpSpPr>
          <a:xfrm rot="0">
            <a:off x="15859155" y="0"/>
            <a:ext cx="1562612" cy="1673225"/>
            <a:chOff x="0" y="0"/>
            <a:chExt cx="2083482" cy="2230967"/>
          </a:xfrm>
        </p:grpSpPr>
        <p:grpSp>
          <p:nvGrpSpPr>
            <p:cNvPr name="Group 17" id="17"/>
            <p:cNvGrpSpPr/>
            <p:nvPr/>
          </p:nvGrpSpPr>
          <p:grpSpPr>
            <a:xfrm rot="0">
              <a:off x="75599" y="0"/>
              <a:ext cx="1932284" cy="2230967"/>
              <a:chOff x="0" y="0"/>
              <a:chExt cx="703982" cy="812800"/>
            </a:xfrm>
          </p:grpSpPr>
          <p:sp>
            <p:nvSpPr>
              <p:cNvPr name="Freeform 18" id="1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9" id="1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4</a:t>
              </a:r>
            </a:p>
          </p:txBody>
        </p:sp>
      </p:grpSp>
      <p:sp>
        <p:nvSpPr>
          <p:cNvPr name="Freeform 21" id="21"/>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2" id="22"/>
          <p:cNvGrpSpPr/>
          <p:nvPr/>
        </p:nvGrpSpPr>
        <p:grpSpPr>
          <a:xfrm rot="0">
            <a:off x="2288704" y="4733553"/>
            <a:ext cx="6485191" cy="2470494"/>
            <a:chOff x="0" y="0"/>
            <a:chExt cx="8646921" cy="3293992"/>
          </a:xfrm>
        </p:grpSpPr>
        <p:grpSp>
          <p:nvGrpSpPr>
            <p:cNvPr name="Group 23" id="23"/>
            <p:cNvGrpSpPr/>
            <p:nvPr/>
          </p:nvGrpSpPr>
          <p:grpSpPr>
            <a:xfrm rot="0">
              <a:off x="0" y="0"/>
              <a:ext cx="8646921" cy="3293992"/>
              <a:chOff x="0" y="0"/>
              <a:chExt cx="3195483" cy="1217300"/>
            </a:xfrm>
          </p:grpSpPr>
          <p:sp>
            <p:nvSpPr>
              <p:cNvPr name="Freeform 24" id="24"/>
              <p:cNvSpPr/>
              <p:nvPr/>
            </p:nvSpPr>
            <p:spPr>
              <a:xfrm flipH="false" flipV="false" rot="0">
                <a:off x="0" y="0"/>
                <a:ext cx="3195483" cy="1217300"/>
              </a:xfrm>
              <a:custGeom>
                <a:avLst/>
                <a:gdLst/>
                <a:ahLst/>
                <a:cxnLst/>
                <a:rect r="r" b="b" t="t" l="l"/>
                <a:pathLst>
                  <a:path h="1217300" w="3195483">
                    <a:moveTo>
                      <a:pt x="32543" y="0"/>
                    </a:moveTo>
                    <a:lnTo>
                      <a:pt x="3162940" y="0"/>
                    </a:lnTo>
                    <a:cubicBezTo>
                      <a:pt x="3180913" y="0"/>
                      <a:pt x="3195483" y="14570"/>
                      <a:pt x="3195483" y="32543"/>
                    </a:cubicBezTo>
                    <a:lnTo>
                      <a:pt x="3195483" y="1184757"/>
                    </a:lnTo>
                    <a:cubicBezTo>
                      <a:pt x="3195483" y="1202730"/>
                      <a:pt x="3180913" y="1217300"/>
                      <a:pt x="3162940" y="1217300"/>
                    </a:cubicBezTo>
                    <a:lnTo>
                      <a:pt x="32543" y="1217300"/>
                    </a:lnTo>
                    <a:cubicBezTo>
                      <a:pt x="14570" y="1217300"/>
                      <a:pt x="0" y="1202730"/>
                      <a:pt x="0" y="1184757"/>
                    </a:cubicBezTo>
                    <a:lnTo>
                      <a:pt x="0" y="32543"/>
                    </a:lnTo>
                    <a:cubicBezTo>
                      <a:pt x="0" y="14570"/>
                      <a:pt x="14570" y="0"/>
                      <a:pt x="32543" y="0"/>
                    </a:cubicBezTo>
                    <a:close/>
                  </a:path>
                </a:pathLst>
              </a:custGeom>
              <a:solidFill>
                <a:srgbClr val="E9C7C6"/>
              </a:solidFill>
            </p:spPr>
          </p:sp>
          <p:sp>
            <p:nvSpPr>
              <p:cNvPr name="TextBox 25" id="25"/>
              <p:cNvSpPr txBox="true"/>
              <p:nvPr/>
            </p:nvSpPr>
            <p:spPr>
              <a:xfrm>
                <a:off x="0" y="-38100"/>
                <a:ext cx="3195483" cy="1255400"/>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678208" y="54200"/>
              <a:ext cx="7542057" cy="3040430"/>
            </a:xfrm>
            <a:prstGeom prst="rect">
              <a:avLst/>
            </a:prstGeom>
          </p:spPr>
          <p:txBody>
            <a:bodyPr anchor="t" rtlCol="false" tIns="0" lIns="0" bIns="0" rIns="0">
              <a:spAutoFit/>
            </a:bodyPr>
            <a:lstStyle/>
            <a:p>
              <a:pPr algn="l">
                <a:lnSpc>
                  <a:spcPts val="3220"/>
                </a:lnSpc>
              </a:pPr>
              <a:r>
                <a:rPr lang="en-US" sz="2300">
                  <a:solidFill>
                    <a:srgbClr val="000000"/>
                  </a:solidFill>
                  <a:latin typeface="Alatsi"/>
                  <a:ea typeface="Alatsi"/>
                  <a:cs typeface="Alatsi"/>
                  <a:sym typeface="Alatsi"/>
                </a:rPr>
                <a:t>3)AI-driven Insights</a:t>
              </a:r>
            </a:p>
            <a:p>
              <a:pPr algn="l">
                <a:lnSpc>
                  <a:spcPts val="3220"/>
                </a:lnSpc>
              </a:pPr>
              <a:r>
                <a:rPr lang="en-US" sz="2300">
                  <a:solidFill>
                    <a:srgbClr val="000000"/>
                  </a:solidFill>
                  <a:latin typeface="Alatsi"/>
                  <a:ea typeface="Alatsi"/>
                  <a:cs typeface="Alatsi"/>
                  <a:sym typeface="Alatsi"/>
                </a:rPr>
                <a:t>Symptoms logging and health trend Analysis</a:t>
              </a:r>
            </a:p>
            <a:p>
              <a:pPr algn="l">
                <a:lnSpc>
                  <a:spcPts val="3220"/>
                </a:lnSpc>
              </a:pPr>
              <a:r>
                <a:rPr lang="en-US" sz="2300">
                  <a:solidFill>
                    <a:srgbClr val="000000"/>
                  </a:solidFill>
                  <a:latin typeface="Alatsi"/>
                  <a:ea typeface="Alatsi"/>
                  <a:cs typeface="Alatsi"/>
                  <a:sym typeface="Alatsi"/>
                </a:rPr>
                <a:t>Drug interaction detection to avoid Harmful Combination</a:t>
              </a:r>
            </a:p>
            <a:p>
              <a:pPr algn="l">
                <a:lnSpc>
                  <a:spcPts val="3220"/>
                </a:lnSpc>
              </a:pPr>
              <a:r>
                <a:rPr lang="en-US" sz="2300">
                  <a:solidFill>
                    <a:srgbClr val="000000"/>
                  </a:solidFill>
                  <a:latin typeface="Alatsi"/>
                  <a:ea typeface="Alatsi"/>
                  <a:cs typeface="Alatsi"/>
                  <a:sym typeface="Alatsi"/>
                </a:rPr>
                <a:t>Alternative Drugs recommender</a:t>
              </a:r>
            </a:p>
            <a:p>
              <a:pPr algn="l">
                <a:lnSpc>
                  <a:spcPts val="2393"/>
                </a:lnSpc>
              </a:pPr>
            </a:p>
          </p:txBody>
        </p:sp>
      </p:grpSp>
      <p:grpSp>
        <p:nvGrpSpPr>
          <p:cNvPr name="Group 27" id="27"/>
          <p:cNvGrpSpPr/>
          <p:nvPr/>
        </p:nvGrpSpPr>
        <p:grpSpPr>
          <a:xfrm rot="0">
            <a:off x="10044913" y="4618136"/>
            <a:ext cx="7641437" cy="2585911"/>
            <a:chOff x="0" y="0"/>
            <a:chExt cx="10188583" cy="3447881"/>
          </a:xfrm>
        </p:grpSpPr>
        <p:grpSp>
          <p:nvGrpSpPr>
            <p:cNvPr name="Group 28" id="28"/>
            <p:cNvGrpSpPr/>
            <p:nvPr/>
          </p:nvGrpSpPr>
          <p:grpSpPr>
            <a:xfrm rot="0">
              <a:off x="0" y="0"/>
              <a:ext cx="10188583" cy="3447881"/>
              <a:chOff x="0" y="0"/>
              <a:chExt cx="2111331" cy="714488"/>
            </a:xfrm>
          </p:grpSpPr>
          <p:sp>
            <p:nvSpPr>
              <p:cNvPr name="Freeform 29" id="29"/>
              <p:cNvSpPr/>
              <p:nvPr/>
            </p:nvSpPr>
            <p:spPr>
              <a:xfrm flipH="false" flipV="false" rot="0">
                <a:off x="0" y="0"/>
                <a:ext cx="2111331" cy="714488"/>
              </a:xfrm>
              <a:custGeom>
                <a:avLst/>
                <a:gdLst/>
                <a:ahLst/>
                <a:cxnLst/>
                <a:rect r="r" b="b" t="t" l="l"/>
                <a:pathLst>
                  <a:path h="714488" w="2111331">
                    <a:moveTo>
                      <a:pt x="49253" y="0"/>
                    </a:moveTo>
                    <a:lnTo>
                      <a:pt x="2062078" y="0"/>
                    </a:lnTo>
                    <a:cubicBezTo>
                      <a:pt x="2089280" y="0"/>
                      <a:pt x="2111331" y="22051"/>
                      <a:pt x="2111331" y="49253"/>
                    </a:cubicBezTo>
                    <a:lnTo>
                      <a:pt x="2111331" y="665235"/>
                    </a:lnTo>
                    <a:cubicBezTo>
                      <a:pt x="2111331" y="692436"/>
                      <a:pt x="2089280" y="714488"/>
                      <a:pt x="2062078" y="714488"/>
                    </a:cubicBezTo>
                    <a:lnTo>
                      <a:pt x="49253" y="714488"/>
                    </a:lnTo>
                    <a:cubicBezTo>
                      <a:pt x="36191" y="714488"/>
                      <a:pt x="23663" y="709299"/>
                      <a:pt x="14426" y="700062"/>
                    </a:cubicBezTo>
                    <a:cubicBezTo>
                      <a:pt x="5189" y="690825"/>
                      <a:pt x="0" y="678297"/>
                      <a:pt x="0" y="665235"/>
                    </a:cubicBezTo>
                    <a:lnTo>
                      <a:pt x="0" y="49253"/>
                    </a:lnTo>
                    <a:cubicBezTo>
                      <a:pt x="0" y="36191"/>
                      <a:pt x="5189" y="23663"/>
                      <a:pt x="14426" y="14426"/>
                    </a:cubicBezTo>
                    <a:cubicBezTo>
                      <a:pt x="23663" y="5189"/>
                      <a:pt x="36191" y="0"/>
                      <a:pt x="49253" y="0"/>
                    </a:cubicBezTo>
                    <a:close/>
                  </a:path>
                </a:pathLst>
              </a:custGeom>
              <a:solidFill>
                <a:srgbClr val="E9C7C6"/>
              </a:solidFill>
            </p:spPr>
          </p:sp>
          <p:sp>
            <p:nvSpPr>
              <p:cNvPr name="TextBox 30" id="30"/>
              <p:cNvSpPr txBox="true"/>
              <p:nvPr/>
            </p:nvSpPr>
            <p:spPr>
              <a:xfrm>
                <a:off x="0" y="-38100"/>
                <a:ext cx="2111331" cy="752588"/>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799126" y="143488"/>
              <a:ext cx="8886733" cy="2948865"/>
            </a:xfrm>
            <a:prstGeom prst="rect">
              <a:avLst/>
            </a:prstGeom>
          </p:spPr>
          <p:txBody>
            <a:bodyPr anchor="t" rtlCol="false" tIns="0" lIns="0" bIns="0" rIns="0">
              <a:spAutoFit/>
            </a:bodyPr>
            <a:lstStyle/>
            <a:p>
              <a:pPr algn="l">
                <a:lnSpc>
                  <a:spcPts val="3069"/>
                </a:lnSpc>
              </a:pPr>
              <a:r>
                <a:rPr lang="en-US" sz="2192">
                  <a:solidFill>
                    <a:srgbClr val="000000"/>
                  </a:solidFill>
                  <a:latin typeface="Alatsi"/>
                  <a:ea typeface="Alatsi"/>
                  <a:cs typeface="Alatsi"/>
                  <a:sym typeface="Alatsi"/>
                </a:rPr>
                <a:t>4) Incentivise daily-usage</a:t>
              </a:r>
            </a:p>
            <a:p>
              <a:pPr algn="l" marL="473340" indent="-236670" lvl="1">
                <a:lnSpc>
                  <a:spcPts val="3069"/>
                </a:lnSpc>
                <a:buFont typeface="Arial"/>
                <a:buChar char="•"/>
              </a:pPr>
              <a:r>
                <a:rPr lang="en-US" sz="2192">
                  <a:solidFill>
                    <a:srgbClr val="000000"/>
                  </a:solidFill>
                  <a:latin typeface="Alatsi"/>
                  <a:ea typeface="Alatsi"/>
                  <a:cs typeface="Alatsi"/>
                  <a:sym typeface="Alatsi"/>
                </a:rPr>
                <a:t>Give points to the users on the basis of daily login and tracking through our app</a:t>
              </a:r>
            </a:p>
            <a:p>
              <a:pPr algn="l" marL="473340" indent="-236670" lvl="1">
                <a:lnSpc>
                  <a:spcPts val="3069"/>
                </a:lnSpc>
                <a:buFont typeface="Arial"/>
                <a:buChar char="•"/>
              </a:pPr>
              <a:r>
                <a:rPr lang="en-US" sz="2192">
                  <a:solidFill>
                    <a:srgbClr val="000000"/>
                  </a:solidFill>
                  <a:latin typeface="Alatsi"/>
                  <a:ea typeface="Alatsi"/>
                  <a:cs typeface="Alatsi"/>
                  <a:sym typeface="Alatsi"/>
                </a:rPr>
                <a:t>Give them discounts on the next weekly/monthly medication purchase</a:t>
              </a:r>
            </a:p>
            <a:p>
              <a:pPr algn="l">
                <a:lnSpc>
                  <a:spcPts val="2535"/>
                </a:lnSpc>
              </a:pPr>
            </a:p>
          </p:txBody>
        </p:sp>
      </p:grpSp>
      <p:grpSp>
        <p:nvGrpSpPr>
          <p:cNvPr name="Group 32" id="32"/>
          <p:cNvGrpSpPr/>
          <p:nvPr/>
        </p:nvGrpSpPr>
        <p:grpSpPr>
          <a:xfrm rot="0">
            <a:off x="5232500" y="7613622"/>
            <a:ext cx="10361080" cy="2333117"/>
            <a:chOff x="0" y="0"/>
            <a:chExt cx="13814774" cy="3110823"/>
          </a:xfrm>
        </p:grpSpPr>
        <p:grpSp>
          <p:nvGrpSpPr>
            <p:cNvPr name="Group 33" id="33"/>
            <p:cNvGrpSpPr/>
            <p:nvPr/>
          </p:nvGrpSpPr>
          <p:grpSpPr>
            <a:xfrm rot="0">
              <a:off x="0" y="0"/>
              <a:ext cx="13814774" cy="3110823"/>
              <a:chOff x="0" y="0"/>
              <a:chExt cx="2387441" cy="537606"/>
            </a:xfrm>
          </p:grpSpPr>
          <p:sp>
            <p:nvSpPr>
              <p:cNvPr name="Freeform 34" id="34"/>
              <p:cNvSpPr/>
              <p:nvPr/>
            </p:nvSpPr>
            <p:spPr>
              <a:xfrm flipH="false" flipV="false" rot="0">
                <a:off x="0" y="0"/>
                <a:ext cx="2387441" cy="537606"/>
              </a:xfrm>
              <a:custGeom>
                <a:avLst/>
                <a:gdLst/>
                <a:ahLst/>
                <a:cxnLst/>
                <a:rect r="r" b="b" t="t" l="l"/>
                <a:pathLst>
                  <a:path h="537606" w="2387441">
                    <a:moveTo>
                      <a:pt x="43557" y="0"/>
                    </a:moveTo>
                    <a:lnTo>
                      <a:pt x="2343883" y="0"/>
                    </a:lnTo>
                    <a:cubicBezTo>
                      <a:pt x="2355435" y="0"/>
                      <a:pt x="2366514" y="4589"/>
                      <a:pt x="2374683" y="12758"/>
                    </a:cubicBezTo>
                    <a:cubicBezTo>
                      <a:pt x="2382851" y="20926"/>
                      <a:pt x="2387441" y="32005"/>
                      <a:pt x="2387441" y="43557"/>
                    </a:cubicBezTo>
                    <a:lnTo>
                      <a:pt x="2387441" y="494049"/>
                    </a:lnTo>
                    <a:cubicBezTo>
                      <a:pt x="2387441" y="518105"/>
                      <a:pt x="2367939" y="537606"/>
                      <a:pt x="2343883" y="537606"/>
                    </a:cubicBezTo>
                    <a:lnTo>
                      <a:pt x="43557" y="537606"/>
                    </a:lnTo>
                    <a:cubicBezTo>
                      <a:pt x="32005" y="537606"/>
                      <a:pt x="20926" y="533017"/>
                      <a:pt x="12758" y="524848"/>
                    </a:cubicBezTo>
                    <a:cubicBezTo>
                      <a:pt x="4589" y="516680"/>
                      <a:pt x="0" y="505601"/>
                      <a:pt x="0" y="494049"/>
                    </a:cubicBezTo>
                    <a:lnTo>
                      <a:pt x="0" y="43557"/>
                    </a:lnTo>
                    <a:cubicBezTo>
                      <a:pt x="0" y="19501"/>
                      <a:pt x="19501" y="0"/>
                      <a:pt x="43557" y="0"/>
                    </a:cubicBezTo>
                    <a:close/>
                  </a:path>
                </a:pathLst>
              </a:custGeom>
              <a:solidFill>
                <a:srgbClr val="E9C7C6"/>
              </a:solidFill>
            </p:spPr>
          </p:sp>
          <p:sp>
            <p:nvSpPr>
              <p:cNvPr name="TextBox 35" id="35"/>
              <p:cNvSpPr txBox="true"/>
              <p:nvPr/>
            </p:nvSpPr>
            <p:spPr>
              <a:xfrm>
                <a:off x="0" y="-38100"/>
                <a:ext cx="2387441" cy="575706"/>
              </a:xfrm>
              <a:prstGeom prst="rect">
                <a:avLst/>
              </a:prstGeom>
            </p:spPr>
            <p:txBody>
              <a:bodyPr anchor="ctr" rtlCol="false" tIns="50800" lIns="50800" bIns="50800" rIns="50800"/>
              <a:lstStyle/>
              <a:p>
                <a:pPr algn="ctr">
                  <a:lnSpc>
                    <a:spcPts val="2660"/>
                  </a:lnSpc>
                </a:pPr>
              </a:p>
            </p:txBody>
          </p:sp>
        </p:grpSp>
        <p:sp>
          <p:nvSpPr>
            <p:cNvPr name="TextBox 36" id="36"/>
            <p:cNvSpPr txBox="true"/>
            <p:nvPr/>
          </p:nvSpPr>
          <p:spPr>
            <a:xfrm rot="0">
              <a:off x="1083540" y="179641"/>
              <a:ext cx="12049586" cy="2504869"/>
            </a:xfrm>
            <a:prstGeom prst="rect">
              <a:avLst/>
            </a:prstGeom>
          </p:spPr>
          <p:txBody>
            <a:bodyPr anchor="t" rtlCol="false" tIns="0" lIns="0" bIns="0" rIns="0">
              <a:spAutoFit/>
            </a:bodyPr>
            <a:lstStyle/>
            <a:p>
              <a:pPr algn="l">
                <a:lnSpc>
                  <a:spcPts val="3040"/>
                </a:lnSpc>
              </a:pPr>
              <a:r>
                <a:rPr lang="en-US" sz="2171">
                  <a:solidFill>
                    <a:srgbClr val="000000"/>
                  </a:solidFill>
                  <a:latin typeface="Alatsi"/>
                  <a:ea typeface="Alatsi"/>
                  <a:cs typeface="Alatsi"/>
                  <a:sym typeface="Alatsi"/>
                </a:rPr>
                <a:t>5)Multi-Platform Support</a:t>
              </a:r>
            </a:p>
            <a:p>
              <a:pPr algn="l" marL="468869" indent="-234435" lvl="1">
                <a:lnSpc>
                  <a:spcPts val="3040"/>
                </a:lnSpc>
                <a:buFont typeface="Arial"/>
                <a:buChar char="•"/>
              </a:pPr>
              <a:r>
                <a:rPr lang="en-US" sz="2171">
                  <a:solidFill>
                    <a:srgbClr val="000000"/>
                  </a:solidFill>
                  <a:latin typeface="Alatsi"/>
                  <a:ea typeface="Alatsi"/>
                  <a:cs typeface="Alatsi"/>
                  <a:sym typeface="Alatsi"/>
                </a:rPr>
                <a:t>Cross-platform Flutter app for Android, iOS, and Web.</a:t>
              </a:r>
            </a:p>
            <a:p>
              <a:pPr algn="l" marL="468869" indent="-234435" lvl="1">
                <a:lnSpc>
                  <a:spcPts val="3040"/>
                </a:lnSpc>
                <a:buFont typeface="Arial"/>
                <a:buChar char="•"/>
              </a:pPr>
              <a:r>
                <a:rPr lang="en-US" sz="2171">
                  <a:solidFill>
                    <a:srgbClr val="000000"/>
                  </a:solidFill>
                  <a:latin typeface="Alatsi"/>
                  <a:ea typeface="Alatsi"/>
                  <a:cs typeface="Alatsi"/>
                  <a:sym typeface="Alatsi"/>
                </a:rPr>
                <a:t>Wearable &amp; IoT Integration (smartwatches, smart pill dispensers).</a:t>
              </a:r>
            </a:p>
            <a:p>
              <a:pPr algn="l" marL="468869" indent="-234435" lvl="1">
                <a:lnSpc>
                  <a:spcPts val="3040"/>
                </a:lnSpc>
                <a:buFont typeface="Arial"/>
                <a:buChar char="•"/>
              </a:pPr>
              <a:r>
                <a:rPr lang="en-US" sz="2171">
                  <a:solidFill>
                    <a:srgbClr val="000000"/>
                  </a:solidFill>
                  <a:latin typeface="Alatsi"/>
                  <a:ea typeface="Alatsi"/>
                  <a:cs typeface="Alatsi"/>
                  <a:sym typeface="Alatsi"/>
                </a:rPr>
                <a:t>Multilingual support &amp; accessibility features (Braille, sign language).</a:t>
              </a:r>
            </a:p>
            <a:p>
              <a:pPr algn="l">
                <a:lnSpc>
                  <a:spcPts val="3040"/>
                </a:lnSpc>
              </a:pPr>
            </a:p>
          </p:txBody>
        </p:sp>
      </p:grpSp>
      <p:sp>
        <p:nvSpPr>
          <p:cNvPr name="AutoShape 37" id="37"/>
          <p:cNvSpPr/>
          <p:nvPr/>
        </p:nvSpPr>
        <p:spPr>
          <a:xfrm flipV="true">
            <a:off x="9406702" y="2145941"/>
            <a:ext cx="0" cy="5143500"/>
          </a:xfrm>
          <a:prstGeom prst="line">
            <a:avLst/>
          </a:prstGeom>
          <a:ln cap="flat" w="114300">
            <a:solidFill>
              <a:srgbClr val="9FC3D0"/>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39687"/>
            <a:ext cx="16230600" cy="1335401"/>
          </a:xfrm>
          <a:prstGeom prst="rect">
            <a:avLst/>
          </a:prstGeom>
        </p:spPr>
        <p:txBody>
          <a:bodyPr anchor="t" rtlCol="false" tIns="0" lIns="0" bIns="0" rIns="0">
            <a:spAutoFit/>
          </a:bodyPr>
          <a:lstStyle/>
          <a:p>
            <a:pPr algn="ctr">
              <a:lnSpc>
                <a:spcPts val="10920"/>
              </a:lnSpc>
            </a:pPr>
            <a:r>
              <a:rPr lang="en-US" sz="7800">
                <a:solidFill>
                  <a:srgbClr val="000000"/>
                </a:solidFill>
                <a:latin typeface="Alatsi"/>
                <a:ea typeface="Alatsi"/>
                <a:cs typeface="Alatsi"/>
                <a:sym typeface="Alatsi"/>
              </a:rPr>
              <a:t>SYSTEM ARCHITECTURE</a:t>
            </a:r>
          </a:p>
        </p:txBody>
      </p:sp>
      <p:grpSp>
        <p:nvGrpSpPr>
          <p:cNvPr name="Group 3" id="3"/>
          <p:cNvGrpSpPr/>
          <p:nvPr/>
        </p:nvGrpSpPr>
        <p:grpSpPr>
          <a:xfrm rot="0">
            <a:off x="15879607" y="-192087"/>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5</a:t>
              </a:r>
            </a:p>
          </p:txBody>
        </p:sp>
      </p:grpSp>
      <p:sp>
        <p:nvSpPr>
          <p:cNvPr name="Freeform 8" id="8"/>
          <p:cNvSpPr/>
          <p:nvPr/>
        </p:nvSpPr>
        <p:spPr>
          <a:xfrm flipH="false" flipV="false" rot="0">
            <a:off x="0" y="1414960"/>
            <a:ext cx="19131083" cy="8872040"/>
          </a:xfrm>
          <a:custGeom>
            <a:avLst/>
            <a:gdLst/>
            <a:ahLst/>
            <a:cxnLst/>
            <a:rect r="r" b="b" t="t" l="l"/>
            <a:pathLst>
              <a:path h="8872040" w="19131083">
                <a:moveTo>
                  <a:pt x="0" y="0"/>
                </a:moveTo>
                <a:lnTo>
                  <a:pt x="19131083" y="0"/>
                </a:lnTo>
                <a:lnTo>
                  <a:pt x="19131083" y="8872040"/>
                </a:lnTo>
                <a:lnTo>
                  <a:pt x="0" y="8872040"/>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120318"/>
            <a:ext cx="793195" cy="10407318"/>
          </a:xfrm>
          <a:prstGeom prst="rect">
            <a:avLst/>
          </a:prstGeom>
        </p:spPr>
        <p:txBody>
          <a:bodyPr anchor="t" rtlCol="false" tIns="0" lIns="0" bIns="0" rIns="0">
            <a:spAutoFit/>
          </a:bodyPr>
          <a:lstStyle/>
          <a:p>
            <a:pPr algn="ctr">
              <a:lnSpc>
                <a:spcPts val="10330"/>
              </a:lnSpc>
            </a:pPr>
            <a:r>
              <a:rPr lang="en-US" sz="7378">
                <a:solidFill>
                  <a:srgbClr val="000000"/>
                </a:solidFill>
                <a:latin typeface="Alatsi"/>
                <a:ea typeface="Alatsi"/>
                <a:cs typeface="Alatsi"/>
                <a:sym typeface="Alatsi"/>
              </a:rPr>
              <a:t>USERFLOW</a:t>
            </a:r>
          </a:p>
        </p:txBody>
      </p:sp>
      <p:grpSp>
        <p:nvGrpSpPr>
          <p:cNvPr name="Group 3" id="3"/>
          <p:cNvGrpSpPr/>
          <p:nvPr/>
        </p:nvGrpSpPr>
        <p:grpSpPr>
          <a:xfrm rot="0">
            <a:off x="15879607" y="-289379"/>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6</a:t>
              </a:r>
            </a:p>
          </p:txBody>
        </p:sp>
      </p:grpSp>
      <p:sp>
        <p:nvSpPr>
          <p:cNvPr name="Freeform 8" id="8"/>
          <p:cNvSpPr/>
          <p:nvPr/>
        </p:nvSpPr>
        <p:spPr>
          <a:xfrm flipH="false" flipV="false" rot="0">
            <a:off x="3261491" y="-289379"/>
            <a:ext cx="15026509" cy="10648585"/>
          </a:xfrm>
          <a:custGeom>
            <a:avLst/>
            <a:gdLst/>
            <a:ahLst/>
            <a:cxnLst/>
            <a:rect r="r" b="b" t="t" l="l"/>
            <a:pathLst>
              <a:path h="10648585" w="15026509">
                <a:moveTo>
                  <a:pt x="0" y="0"/>
                </a:moveTo>
                <a:lnTo>
                  <a:pt x="15026509" y="0"/>
                </a:lnTo>
                <a:lnTo>
                  <a:pt x="15026509" y="10648586"/>
                </a:lnTo>
                <a:lnTo>
                  <a:pt x="0" y="10648586"/>
                </a:lnTo>
                <a:lnTo>
                  <a:pt x="0" y="0"/>
                </a:lnTo>
                <a:close/>
              </a:path>
            </a:pathLst>
          </a:custGeom>
          <a:blipFill>
            <a:blip r:embed="rId2"/>
            <a:stretch>
              <a:fillRect l="-5966" t="-2756" r="-2515" b="0"/>
            </a:stretch>
          </a:blipFill>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191167" y="30162"/>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FUTURE SCOPE</a:t>
            </a:r>
          </a:p>
        </p:txBody>
      </p:sp>
      <p:sp>
        <p:nvSpPr>
          <p:cNvPr name="TextBox 3" id="3"/>
          <p:cNvSpPr txBox="true"/>
          <p:nvPr/>
        </p:nvSpPr>
        <p:spPr>
          <a:xfrm rot="0">
            <a:off x="844636" y="1266774"/>
            <a:ext cx="16178799" cy="4095775"/>
          </a:xfrm>
          <a:prstGeom prst="rect">
            <a:avLst/>
          </a:prstGeom>
        </p:spPr>
        <p:txBody>
          <a:bodyPr anchor="t" rtlCol="false" tIns="0" lIns="0" bIns="0" rIns="0">
            <a:spAutoFit/>
          </a:bodyPr>
          <a:lstStyle/>
          <a:p>
            <a:pPr algn="l">
              <a:lnSpc>
                <a:spcPts val="3673"/>
              </a:lnSpc>
            </a:pPr>
          </a:p>
          <a:p>
            <a:pPr algn="l" marL="566529" indent="-283264" lvl="1">
              <a:lnSpc>
                <a:spcPts val="3673"/>
              </a:lnSpc>
              <a:buFont typeface="Arial"/>
              <a:buChar char="•"/>
            </a:pPr>
            <a:r>
              <a:rPr lang="en-US" sz="2624">
                <a:solidFill>
                  <a:srgbClr val="000000"/>
                </a:solidFill>
                <a:latin typeface="Alatsi"/>
                <a:ea typeface="Alatsi"/>
                <a:cs typeface="Alatsi"/>
                <a:sym typeface="Alatsi"/>
              </a:rPr>
              <a:t> AI-Powered Smart Reminders – Use ML models to predict adherence patterns and suggest optimal medication schedules based on user habits.</a:t>
            </a:r>
          </a:p>
          <a:p>
            <a:pPr algn="l">
              <a:lnSpc>
                <a:spcPts val="3673"/>
              </a:lnSpc>
            </a:pPr>
          </a:p>
          <a:p>
            <a:pPr algn="l" marL="566529" indent="-283264" lvl="1">
              <a:lnSpc>
                <a:spcPts val="3673"/>
              </a:lnSpc>
              <a:buFont typeface="Arial"/>
              <a:buChar char="•"/>
            </a:pPr>
            <a:r>
              <a:rPr lang="en-US" sz="2624">
                <a:solidFill>
                  <a:srgbClr val="000000"/>
                </a:solidFill>
                <a:latin typeface="Alatsi"/>
                <a:ea typeface="Alatsi"/>
                <a:cs typeface="Alatsi"/>
                <a:sym typeface="Alatsi"/>
              </a:rPr>
              <a:t> Voice-Based Assistance – Integrate with Alexa, Google Assistant, Siri to remind users via voice commands.</a:t>
            </a:r>
          </a:p>
          <a:p>
            <a:pPr algn="l">
              <a:lnSpc>
                <a:spcPts val="3673"/>
              </a:lnSpc>
            </a:pPr>
          </a:p>
          <a:p>
            <a:pPr algn="l" marL="566529" indent="-283264" lvl="1">
              <a:lnSpc>
                <a:spcPts val="3673"/>
              </a:lnSpc>
              <a:buFont typeface="Arial"/>
              <a:buChar char="•"/>
            </a:pPr>
            <a:r>
              <a:rPr lang="en-US" sz="2624">
                <a:solidFill>
                  <a:srgbClr val="000000"/>
                </a:solidFill>
                <a:latin typeface="Alatsi"/>
                <a:ea typeface="Alatsi"/>
                <a:cs typeface="Alatsi"/>
                <a:sym typeface="Alatsi"/>
              </a:rPr>
              <a:t>Drug Interaction &amp; Side Effect Warnings – Implement AI-based prescription safety analysis to prevent harmful drug combinations.</a:t>
            </a:r>
          </a:p>
          <a:p>
            <a:pPr algn="l">
              <a:lnSpc>
                <a:spcPts val="3673"/>
              </a:lnSpc>
            </a:pPr>
          </a:p>
        </p:txBody>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7</a:t>
              </a:r>
            </a:p>
          </p:txBody>
        </p:sp>
      </p:grpSp>
      <p:sp>
        <p:nvSpPr>
          <p:cNvPr name="TextBox 9" id="9"/>
          <p:cNvSpPr txBox="true"/>
          <p:nvPr/>
        </p:nvSpPr>
        <p:spPr>
          <a:xfrm rot="0">
            <a:off x="844636" y="5314924"/>
            <a:ext cx="16178799" cy="3638575"/>
          </a:xfrm>
          <a:prstGeom prst="rect">
            <a:avLst/>
          </a:prstGeom>
        </p:spPr>
        <p:txBody>
          <a:bodyPr anchor="t" rtlCol="false" tIns="0" lIns="0" bIns="0" rIns="0">
            <a:spAutoFit/>
          </a:bodyPr>
          <a:lstStyle/>
          <a:p>
            <a:pPr algn="l" marL="566529" indent="-283264" lvl="1">
              <a:lnSpc>
                <a:spcPts val="3673"/>
              </a:lnSpc>
              <a:buFont typeface="Arial"/>
              <a:buChar char="•"/>
            </a:pPr>
            <a:r>
              <a:rPr lang="en-US" sz="2624">
                <a:solidFill>
                  <a:srgbClr val="000000"/>
                </a:solidFill>
                <a:latin typeface="Alatsi"/>
                <a:ea typeface="Alatsi"/>
                <a:cs typeface="Alatsi"/>
                <a:sym typeface="Alatsi"/>
              </a:rPr>
              <a:t> Smart Pill Dispensers – Sync with automated pill dispensers to dispense correct doses and send alerts when medications are skipped.</a:t>
            </a:r>
          </a:p>
          <a:p>
            <a:pPr algn="l">
              <a:lnSpc>
                <a:spcPts val="3673"/>
              </a:lnSpc>
            </a:pPr>
          </a:p>
          <a:p>
            <a:pPr algn="l" marL="566529" indent="-283264" lvl="1">
              <a:lnSpc>
                <a:spcPts val="3673"/>
              </a:lnSpc>
              <a:buFont typeface="Arial"/>
              <a:buChar char="•"/>
            </a:pPr>
            <a:r>
              <a:rPr lang="en-US" sz="2624">
                <a:solidFill>
                  <a:srgbClr val="000000"/>
                </a:solidFill>
                <a:latin typeface="Alatsi"/>
                <a:ea typeface="Alatsi"/>
                <a:cs typeface="Alatsi"/>
                <a:sym typeface="Alatsi"/>
              </a:rPr>
              <a:t>Wearable Health Monitoring – Connect to Apple Watch, Fitbit, Google Fit to monitor heart rate, BP, glucose levels, and adjust medication plans accordingly.</a:t>
            </a:r>
          </a:p>
          <a:p>
            <a:pPr algn="l">
              <a:lnSpc>
                <a:spcPts val="3673"/>
              </a:lnSpc>
            </a:pPr>
          </a:p>
          <a:p>
            <a:pPr algn="l" marL="566529" indent="-283264" lvl="1">
              <a:lnSpc>
                <a:spcPts val="3673"/>
              </a:lnSpc>
              <a:buFont typeface="Arial"/>
              <a:buChar char="•"/>
            </a:pPr>
            <a:r>
              <a:rPr lang="en-US" sz="2624">
                <a:solidFill>
                  <a:srgbClr val="000000"/>
                </a:solidFill>
                <a:latin typeface="Alatsi"/>
                <a:ea typeface="Alatsi"/>
                <a:cs typeface="Alatsi"/>
                <a:sym typeface="Alatsi"/>
              </a:rPr>
              <a:t>Bluetooth/NFC-Powered Reminders – Enable reminders when users are near their medicine storage area using IoT tags.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Invictus | 2025</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2982861" y="59455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8</a:t>
              </a:r>
            </a:p>
          </p:txBody>
        </p:sp>
      </p:grpSp>
      <p:sp>
        <p:nvSpPr>
          <p:cNvPr name="TextBox 11" id="11"/>
          <p:cNvSpPr txBox="true"/>
          <p:nvPr/>
        </p:nvSpPr>
        <p:spPr>
          <a:xfrm rot="0">
            <a:off x="2513307" y="4521295"/>
            <a:ext cx="12797805" cy="1699846"/>
          </a:xfrm>
          <a:prstGeom prst="rect">
            <a:avLst/>
          </a:prstGeom>
        </p:spPr>
        <p:txBody>
          <a:bodyPr anchor="t" rtlCol="false" tIns="0" lIns="0" bIns="0" rIns="0">
            <a:spAutoFit/>
          </a:bodyPr>
          <a:lstStyle/>
          <a:p>
            <a:pPr algn="ctr">
              <a:lnSpc>
                <a:spcPts val="13933"/>
              </a:lnSpc>
            </a:pPr>
            <a:r>
              <a:rPr lang="en-US" sz="9952">
                <a:solidFill>
                  <a:srgbClr val="000000"/>
                </a:solidFill>
                <a:latin typeface="Alatsi"/>
                <a:ea typeface="Alatsi"/>
                <a:cs typeface="Alatsi"/>
                <a:sym typeface="Alatsi"/>
              </a:rPr>
              <a:t>THANK YOU!</a:t>
            </a:r>
          </a:p>
        </p:txBody>
      </p:sp>
      <p:sp>
        <p:nvSpPr>
          <p:cNvPr name="Freeform 12" id="12"/>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DAGgkWnz3UM</dc:identifier>
  <dcterms:modified xsi:type="dcterms:W3CDTF">2011-08-01T06:04:30Z</dcterms:modified>
  <cp:revision>1</cp:revision>
  <dc:title>Medical project</dc:title>
</cp:coreProperties>
</file>