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lose-up of an orange flower surrounded by large tropical leaves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Close-up of a red-eyed tree frog perched on a leaf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River flowing through a tropical forest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ver flowing through a tropical forest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ver flowing through a tropical forest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of an orange flower surrounded by large tropical leaves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of a red-eyed tree frog perched on a leaf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waraj wattamwa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726440">
              <a:defRPr sz="9856"/>
            </a:pPr>
          </a:p>
          <a:p>
            <a:pPr algn="l" defTabSz="726440">
              <a:defRPr sz="9856"/>
            </a:pPr>
          </a:p>
          <a:p>
            <a:pPr algn="l" defTabSz="726440">
              <a:defRPr sz="9856"/>
            </a:pPr>
            <a:r>
              <a:t>Swaraj wattamwar </a:t>
            </a:r>
          </a:p>
        </p:txBody>
      </p:sp>
      <p:sp>
        <p:nvSpPr>
          <p:cNvPr id="138" name="Jensen huang…"/>
          <p:cNvSpPr txBox="1"/>
          <p:nvPr>
            <p:ph type="subTitle" sz="quarter" idx="1"/>
          </p:nvPr>
        </p:nvSpPr>
        <p:spPr>
          <a:xfrm>
            <a:off x="1778000" y="7073900"/>
            <a:ext cx="20828000" cy="2216764"/>
          </a:xfrm>
          <a:prstGeom prst="rect">
            <a:avLst/>
          </a:prstGeom>
        </p:spPr>
        <p:txBody>
          <a:bodyPr/>
          <a:lstStyle/>
          <a:p>
            <a:pPr algn="l" defTabSz="726440">
              <a:defRPr sz="4752"/>
            </a:pPr>
            <a:r>
              <a:t>Jensen huang </a:t>
            </a:r>
          </a:p>
          <a:p>
            <a:pPr algn="l" defTabSz="726440">
              <a:defRPr sz="4752"/>
            </a:pPr>
            <a:r>
              <a:t>150096724157</a:t>
            </a:r>
          </a:p>
          <a:p>
            <a:pPr algn="l" defTabSz="726440">
              <a:defRPr sz="4752"/>
            </a:pPr>
            <a:r>
              <a:t>Assignment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st-Eff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Cost-Effective</a:t>
            </a:r>
          </a:p>
        </p:txBody>
      </p:sp>
      <p:sp>
        <p:nvSpPr>
          <p:cNvPr id="165" name="1. Free for individual us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Free for individual users.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Included with Google Workspace for businesses.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Reduces dependency on paid software like Excel.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No need for advanced hardware.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Saves money on team collaboration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hallenges with Large Data Siz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Challenges with Large Data Sizes</a:t>
            </a:r>
          </a:p>
        </p:txBody>
      </p:sp>
      <p:sp>
        <p:nvSpPr>
          <p:cNvPr id="434" name="• Slower data transfer over network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Slower data transfer over networks.</a:t>
            </a:r>
          </a:p>
          <a:p>
            <a:pPr marL="0" indent="0">
              <a:buSzTx/>
              <a:buNone/>
            </a:pPr>
            <a:r>
              <a:t>	•	Higher storage costs.</a:t>
            </a:r>
          </a:p>
          <a:p>
            <a:pPr marL="0" indent="0">
              <a:buSzTx/>
              <a:buNone/>
            </a:pPr>
            <a:r>
              <a:t>	•	Longer processing times in analytics.</a:t>
            </a:r>
          </a:p>
          <a:p>
            <a:pPr marL="0" indent="0">
              <a:buSzTx/>
              <a:buNone/>
            </a:pPr>
            <a:r>
              <a:t>	•	Increased energy consumption.</a:t>
            </a:r>
          </a:p>
          <a:p>
            <a:pPr marL="0" indent="0">
              <a:buSzTx/>
              <a:buNone/>
            </a:pPr>
            <a:r>
              <a:t>	•	Need for advanced tools for management and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ools for Managing Data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Tools for Managing Data Size</a:t>
            </a:r>
          </a:p>
        </p:txBody>
      </p:sp>
      <p:sp>
        <p:nvSpPr>
          <p:cNvPr id="437" name="• Compression software (e.g., ZIP, RAR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Compression software (e.g., ZIP, RAR).</a:t>
            </a:r>
          </a:p>
          <a:p>
            <a:pPr marL="0" indent="0">
              <a:buSzTx/>
              <a:buNone/>
            </a:pPr>
            <a:r>
              <a:t>	•	Cloud storage platforms (e.g., Google Drive, AWS).</a:t>
            </a:r>
          </a:p>
          <a:p>
            <a:pPr marL="0" indent="0">
              <a:buSzTx/>
              <a:buNone/>
            </a:pPr>
            <a:r>
              <a:t>	•	Data partitioning for large datasets.</a:t>
            </a:r>
          </a:p>
          <a:p>
            <a:pPr marL="0" indent="0">
              <a:buSzTx/>
              <a:buNone/>
            </a:pPr>
            <a:r>
              <a:t>	•	Big Data tools (e.g., Hadoop, Spark).</a:t>
            </a:r>
          </a:p>
          <a:p>
            <a:pPr marL="0" indent="0">
              <a:buSzTx/>
              <a:buNone/>
            </a:pPr>
            <a:r>
              <a:t>	•	Data deduplication to eliminate redundancy.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rends in Data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Trends in Data Growth</a:t>
            </a:r>
          </a:p>
        </p:txBody>
      </p:sp>
      <p:sp>
        <p:nvSpPr>
          <p:cNvPr id="440" name="• Explosion in data generation due to IoT and social medi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Explosion in data generation due to IoT and social media.</a:t>
            </a:r>
          </a:p>
          <a:p>
            <a:pPr marL="0" indent="0">
              <a:buSzTx/>
              <a:buNone/>
            </a:pPr>
            <a:r>
              <a:t>	•	Big Data era with petabytes of daily data.</a:t>
            </a:r>
          </a:p>
          <a:p>
            <a:pPr marL="0" indent="0">
              <a:buSzTx/>
              <a:buNone/>
            </a:pPr>
            <a:r>
              <a:t>	•	Increasing reliance on real-time data processing.</a:t>
            </a:r>
          </a:p>
          <a:p>
            <a:pPr marL="0" indent="0">
              <a:buSzTx/>
              <a:buNone/>
            </a:pPr>
            <a:r>
              <a:t>	•	Demand for high-capacity storage solutions.</a:t>
            </a:r>
          </a:p>
          <a:p>
            <a:pPr marL="0" indent="0">
              <a:buSzTx/>
              <a:buNone/>
            </a:pPr>
            <a:r>
              <a:t>	•	Innovations like DNA and quantum data storage.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Conclusion</a:t>
            </a:r>
          </a:p>
        </p:txBody>
      </p:sp>
      <p:sp>
        <p:nvSpPr>
          <p:cNvPr id="443" name="• Data size plays a key role in digital ecosyst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Data size plays a key role in digital ecosystems.</a:t>
            </a:r>
          </a:p>
          <a:p>
            <a:pPr marL="0" indent="0">
              <a:buSzTx/>
              <a:buNone/>
            </a:pPr>
            <a:r>
              <a:t>	•	Small sizes are ideal for portability and speed.</a:t>
            </a:r>
          </a:p>
          <a:p>
            <a:pPr marL="0" indent="0">
              <a:buSzTx/>
              <a:buNone/>
            </a:pPr>
            <a:r>
              <a:t>	•	Large sizes require efficient management tools.</a:t>
            </a:r>
          </a:p>
          <a:p>
            <a:pPr marL="0" indent="0">
              <a:buSzTx/>
              <a:buNone/>
            </a:pPr>
            <a:r>
              <a:t>	•	Businesses must plan for future data growth.</a:t>
            </a:r>
          </a:p>
          <a:p>
            <a:pPr marL="0" indent="0">
              <a:buSzTx/>
              <a:buNone/>
            </a:pPr>
            <a:r>
              <a:t>	•	Understanding data size aids in effective resource utilization.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Introduction to Color 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Introduction to Color Codes</a:t>
            </a:r>
          </a:p>
        </p:txBody>
      </p:sp>
      <p:sp>
        <p:nvSpPr>
          <p:cNvPr id="446" name="• Color codes represent colors in numerical or textual forma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Color codes represent colors in numerical or textual formats.</a:t>
            </a:r>
          </a:p>
          <a:p>
            <a:pPr marL="0" indent="0">
              <a:buSzTx/>
              <a:buNone/>
            </a:pPr>
            <a:r>
              <a:t>	•	Used in web design, graphic design, and programming.</a:t>
            </a:r>
          </a:p>
          <a:p>
            <a:pPr marL="0" indent="0">
              <a:buSzTx/>
              <a:buNone/>
            </a:pPr>
            <a:r>
              <a:t>	•	Ensure consistency and accuracy in digital environments.</a:t>
            </a:r>
          </a:p>
          <a:p>
            <a:pPr marL="0" indent="0">
              <a:buSzTx/>
              <a:buNone/>
            </a:pPr>
            <a:r>
              <a:t>	•	Commonly based on RGB (Red, Green, Blue) models.</a:t>
            </a:r>
          </a:p>
          <a:p>
            <a:pPr marL="0" indent="0">
              <a:buSzTx/>
              <a:buNone/>
            </a:pPr>
            <a:r>
              <a:t>	•	Examples include Hex, RGB, HSL, and CMYK codes.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GB Colo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RGB Color Code</a:t>
            </a:r>
          </a:p>
        </p:txBody>
      </p:sp>
      <p:sp>
        <p:nvSpPr>
          <p:cNvPr id="449" name="• RGB stands for Red, Green, and B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RGB</a:t>
            </a:r>
            <a:r>
              <a:t> stands for Red, Green, and Blue.</a:t>
            </a:r>
          </a:p>
          <a:p>
            <a:pPr marL="0" indent="0">
              <a:buSzTx/>
              <a:buNone/>
            </a:pPr>
            <a:r>
              <a:t>	•	Each component ranges from 0 to 255.</a:t>
            </a:r>
          </a:p>
          <a:p>
            <a:pPr marL="0" indent="0">
              <a:buSzTx/>
              <a:buNone/>
            </a:pPr>
            <a:r>
              <a:t>	•	Combines different intensities of R, G, and B to form a color.</a:t>
            </a:r>
          </a:p>
          <a:p>
            <a:pPr marL="0" indent="0">
              <a:buSzTx/>
              <a:buNone/>
            </a:pPr>
            <a:r>
              <a:t>	•	Example: rgb(255, 0, 0) for red.</a:t>
            </a:r>
          </a:p>
          <a:p>
            <a:pPr marL="0" indent="0">
              <a:buSzTx/>
              <a:buNone/>
            </a:pPr>
            <a:r>
              <a:t>	•	Widely used in digital screens and web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GB Colo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RGB Color Code</a:t>
            </a:r>
          </a:p>
        </p:txBody>
      </p:sp>
      <p:sp>
        <p:nvSpPr>
          <p:cNvPr id="452" name="• RGB stands for Red, Green, and B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RGB</a:t>
            </a:r>
            <a:r>
              <a:t> stands for Red, Green, and Blue.</a:t>
            </a:r>
          </a:p>
          <a:p>
            <a:pPr marL="0" indent="0">
              <a:buSzTx/>
              <a:buNone/>
            </a:pPr>
            <a:r>
              <a:t>	•	Each component ranges from 0 to 255.</a:t>
            </a:r>
          </a:p>
          <a:p>
            <a:pPr marL="0" indent="0">
              <a:buSzTx/>
              <a:buNone/>
            </a:pPr>
            <a:r>
              <a:t>	•	Combines different intensities of R, G, and B to form a color.</a:t>
            </a:r>
          </a:p>
          <a:p>
            <a:pPr marL="0" indent="0">
              <a:buSzTx/>
              <a:buNone/>
            </a:pPr>
            <a:r>
              <a:t>	•	Example: rgb(255, 0, 0) for red.</a:t>
            </a:r>
          </a:p>
          <a:p>
            <a:pPr marL="0" indent="0">
              <a:buSzTx/>
              <a:buNone/>
            </a:pPr>
            <a:r>
              <a:t>	•	Widely used in digital screens and web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HEX Colo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HEX Color Code</a:t>
            </a:r>
          </a:p>
        </p:txBody>
      </p:sp>
      <p:sp>
        <p:nvSpPr>
          <p:cNvPr id="455" name="• HEX stands for hexadecimal representation of col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HEX stands for hexadecimal representation of colors.</a:t>
            </a:r>
          </a:p>
          <a:p>
            <a:pPr marL="0" indent="0">
              <a:buSzTx/>
              <a:buNone/>
            </a:pPr>
            <a:r>
              <a:t>	•	Written as a 6-digit code prefixed with #.</a:t>
            </a:r>
          </a:p>
          <a:p>
            <a:pPr marL="0" indent="0">
              <a:buSzTx/>
              <a:buNone/>
            </a:pPr>
            <a:r>
              <a:t>	•	First two digits: Red, middle two: Green, last two: Blue.</a:t>
            </a:r>
          </a:p>
          <a:p>
            <a:pPr marL="0" indent="0">
              <a:buSzTx/>
              <a:buNone/>
            </a:pPr>
            <a:r>
              <a:t>	•	Example: #FF0000 for red.</a:t>
            </a:r>
          </a:p>
          <a:p>
            <a:pPr marL="0" indent="0">
              <a:buSzTx/>
              <a:buNone/>
            </a:pPr>
            <a:r>
              <a:t>	•	Compact and web-friendly format.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MYK Colo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CMYK Color Code</a:t>
            </a:r>
          </a:p>
        </p:txBody>
      </p:sp>
      <p:sp>
        <p:nvSpPr>
          <p:cNvPr id="458" name="• CMYK stands for Cyan, Magenta, Yellow, and Key (Black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CMYK</a:t>
            </a:r>
            <a:r>
              <a:t> stands for Cyan, Magenta, Yellow, and Key (Black).</a:t>
            </a:r>
          </a:p>
          <a:p>
            <a:pPr marL="0" indent="0">
              <a:buSzTx/>
              <a:buNone/>
            </a:pPr>
            <a:r>
              <a:t>	•	Used in printing processes.</a:t>
            </a:r>
          </a:p>
          <a:p>
            <a:pPr marL="0" indent="0">
              <a:buSzTx/>
              <a:buNone/>
            </a:pPr>
            <a:r>
              <a:t>	•	Values range from 0% to 100% for each component.</a:t>
            </a:r>
          </a:p>
          <a:p>
            <a:pPr marL="0" indent="0">
              <a:buSzTx/>
              <a:buNone/>
            </a:pPr>
            <a:r>
              <a:t>	•	Example: (0, 100, 100, 0) for pure red.</a:t>
            </a:r>
          </a:p>
          <a:p>
            <a:pPr marL="0" indent="0">
              <a:buSzTx/>
              <a:buNone/>
            </a:pPr>
            <a:r>
              <a:t>	•	Converts RGB colors for print media.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HSL Colo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HSL Color Code</a:t>
            </a:r>
          </a:p>
        </p:txBody>
      </p:sp>
      <p:sp>
        <p:nvSpPr>
          <p:cNvPr id="461" name="• HSL stands for Hue, Saturation, and Lightn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HSL</a:t>
            </a:r>
            <a:r>
              <a:t> stands for Hue, Saturation, and Lightness.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Hue</a:t>
            </a:r>
            <a:r>
              <a:t>: Position on the color wheel (0–360°).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Saturation</a:t>
            </a:r>
            <a:r>
              <a:t>: Intensity of the color (0%–100%).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Lightness</a:t>
            </a:r>
            <a:r>
              <a:t>: Brightness or darkness (0%–100%).</a:t>
            </a:r>
          </a:p>
          <a:p>
            <a:pPr marL="0" indent="0">
              <a:buSzTx/>
              <a:buNone/>
            </a:pPr>
            <a:r>
              <a:t>	•	Example: hsl(0, 100%, 50%) for red.</a:t>
            </a:r>
          </a:p>
          <a:p>
            <a:pPr marL="0" indent="0">
              <a:buSzTx/>
              <a:buNone/>
            </a:pPr>
            <a:r>
              <a:t>	•	Useful for intuitive color adjustments.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User-Friend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User-Friendly</a:t>
            </a:r>
          </a:p>
        </p:txBody>
      </p:sp>
      <p:sp>
        <p:nvSpPr>
          <p:cNvPr id="168" name="1. Simple and intuitiv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t>Simple and intuitive interface.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Ready-to-use templates.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Guided tips for formulas.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Multiple language support.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Seamless learning curve for beginners.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: HSV Colo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HSV Color Code</a:t>
            </a:r>
          </a:p>
        </p:txBody>
      </p:sp>
      <p:sp>
        <p:nvSpPr>
          <p:cNvPr id="464" name="• HSV stands for Hue, Saturation, and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HSV</a:t>
            </a:r>
            <a:r>
              <a:t> stands for Hue, Saturation, and Value.</a:t>
            </a:r>
          </a:p>
          <a:p>
            <a:pPr marL="0" indent="0">
              <a:buSzTx/>
              <a:buNone/>
            </a:pPr>
            <a:r>
              <a:t>	•	Similar to HSL but focuses on brightness (value).</a:t>
            </a:r>
          </a:p>
          <a:p>
            <a:pPr marL="0" indent="0">
              <a:buSzTx/>
              <a:buNone/>
            </a:pPr>
            <a:r>
              <a:t>	•	Hue: Angle on the color wheel (0–360°).</a:t>
            </a:r>
          </a:p>
          <a:p>
            <a:pPr marL="0" indent="0">
              <a:buSzTx/>
              <a:buNone/>
            </a:pPr>
            <a:r>
              <a:t>	•	Saturation: Depth of color (0%–100%).</a:t>
            </a:r>
          </a:p>
          <a:p>
            <a:pPr marL="0" indent="0">
              <a:buSzTx/>
              <a:buNone/>
            </a:pPr>
            <a:r>
              <a:t>	•	Value: Light intensity (0%–100%).</a:t>
            </a:r>
          </a:p>
          <a:p>
            <a:pPr marL="0" indent="0">
              <a:buSzTx/>
              <a:buNone/>
            </a:pPr>
            <a:r>
              <a:t>	•	Commonly used in graphic and video editing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LAB Colo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LAB Color Code</a:t>
            </a:r>
          </a:p>
        </p:txBody>
      </p:sp>
      <p:sp>
        <p:nvSpPr>
          <p:cNvPr id="467" name="• LAB represents color based on human percep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LAB</a:t>
            </a:r>
            <a:r>
              <a:t> represents color based on human perception.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L</a:t>
            </a:r>
            <a:r>
              <a:t>: Lightness, </a:t>
            </a:r>
            <a:r>
              <a:rPr b="1"/>
              <a:t>A</a:t>
            </a:r>
            <a:r>
              <a:t>: Green to Magenta axis, </a:t>
            </a:r>
            <a:r>
              <a:rPr b="1"/>
              <a:t>B</a:t>
            </a:r>
            <a:r>
              <a:t>: Blue to Yellow axis.</a:t>
            </a:r>
          </a:p>
          <a:p>
            <a:pPr marL="0" indent="0">
              <a:buSzTx/>
              <a:buNone/>
            </a:pPr>
            <a:r>
              <a:t>	•	Device-independent color model.</a:t>
            </a:r>
          </a:p>
          <a:p>
            <a:pPr marL="0" indent="0">
              <a:buSzTx/>
              <a:buNone/>
            </a:pPr>
            <a:r>
              <a:t>	•	Better for color consistency across different devices.</a:t>
            </a:r>
          </a:p>
          <a:p>
            <a:pPr marL="0" indent="0">
              <a:buSzTx/>
              <a:buNone/>
            </a:pPr>
            <a:r>
              <a:t>	•	Often used in professional color grading and editing.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: Pantone Color 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Pantone Color Codes</a:t>
            </a:r>
          </a:p>
        </p:txBody>
      </p:sp>
      <p:sp>
        <p:nvSpPr>
          <p:cNvPr id="470" name="• Proprietary color system by Panto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Proprietary color system by Pantone.</a:t>
            </a:r>
          </a:p>
          <a:p>
            <a:pPr marL="0" indent="0">
              <a:buSzTx/>
              <a:buNone/>
            </a:pPr>
            <a:r>
              <a:t>	•	Used in branding, fashion, and manufacturing.</a:t>
            </a:r>
          </a:p>
          <a:p>
            <a:pPr marL="0" indent="0">
              <a:buSzTx/>
              <a:buNone/>
            </a:pPr>
            <a:r>
              <a:t>	•	Identifies colors using unique Pantone numbers.</a:t>
            </a:r>
          </a:p>
          <a:p>
            <a:pPr marL="0" indent="0">
              <a:buSzTx/>
              <a:buNone/>
            </a:pPr>
            <a:r>
              <a:t>	•	Ensures accurate reproduction across materials.</a:t>
            </a:r>
          </a:p>
          <a:p>
            <a:pPr marL="0" indent="0">
              <a:buSzTx/>
              <a:buNone/>
            </a:pPr>
            <a:r>
              <a:t>	•	Example: </a:t>
            </a:r>
            <a:r>
              <a:rPr b="1"/>
              <a:t>Pantone 186 C</a:t>
            </a:r>
            <a:r>
              <a:t> for a specific shade of 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AL Color 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RAL Color Codes</a:t>
            </a:r>
          </a:p>
        </p:txBody>
      </p:sp>
      <p:sp>
        <p:nvSpPr>
          <p:cNvPr id="473" name="• Standardized color system for industrial applic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Standardized color system for industrial applications.</a:t>
            </a:r>
          </a:p>
          <a:p>
            <a:pPr marL="0" indent="0">
              <a:buSzTx/>
              <a:buNone/>
            </a:pPr>
            <a:r>
              <a:t>	•	Used in paint, coatings, and plastics.</a:t>
            </a:r>
          </a:p>
          <a:p>
            <a:pPr marL="0" indent="0">
              <a:buSzTx/>
              <a:buNone/>
            </a:pPr>
            <a:r>
              <a:t>	•	Each color is identified by a unique RAL number.</a:t>
            </a:r>
          </a:p>
          <a:p>
            <a:pPr marL="0" indent="0">
              <a:buSzTx/>
              <a:buNone/>
            </a:pPr>
            <a:r>
              <a:t>	•	Example: </a:t>
            </a:r>
            <a:r>
              <a:rPr b="1"/>
              <a:t>RAL 3020</a:t>
            </a:r>
            <a:r>
              <a:t> for traffic red.</a:t>
            </a:r>
          </a:p>
          <a:p>
            <a:pPr marL="0" indent="0">
              <a:buSzTx/>
              <a:buNone/>
            </a:pPr>
            <a:r>
              <a:t>	•	Ensures uniformity in industrial and architectural designs.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omparison and 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Comparison and Conclusion</a:t>
            </a:r>
          </a:p>
        </p:txBody>
      </p:sp>
      <p:sp>
        <p:nvSpPr>
          <p:cNvPr id="476" name="• RGB/HEX: Best for web and digital u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RGB/HEX</a:t>
            </a:r>
            <a:r>
              <a:t>: Best for web and digital use.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CMYK</a:t>
            </a:r>
            <a:r>
              <a:t>: Essential for print media.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HSL/HSV</a:t>
            </a:r>
            <a:r>
              <a:t>: Intuitive for color adjustments.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Pantone/RAL</a:t>
            </a:r>
            <a:r>
              <a:t>: Standardized for branding and industry.</a:t>
            </a:r>
          </a:p>
          <a:p>
            <a:pPr marL="0" indent="0">
              <a:buSzTx/>
              <a:buNone/>
            </a:pPr>
            <a:r>
              <a:t>	•	Choose color codes based on application and precision requirements.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Introduction to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Introduction to Inventory Management</a:t>
            </a:r>
          </a:p>
        </p:txBody>
      </p:sp>
      <p:sp>
        <p:nvSpPr>
          <p:cNvPr id="479" name="• Inventory management refers to overseeing and controlling a company’s invento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Inventory management refers to overseeing and controlling a company’s inventory.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Involves the process of ordering, storing, and using raw materials, components, and finished products.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Aims to ensure that businesses have the right amount of stock at the right time.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Plays a key role in optimizing costs and operations.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Important for businesses across industries: manufacturing, retail, and distribution.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Importance of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Importance of Inventory Management</a:t>
            </a:r>
          </a:p>
        </p:txBody>
      </p:sp>
      <p:sp>
        <p:nvSpPr>
          <p:cNvPr id="482" name="• Helps maintain optimal stock levels to meet customer dem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Helps maintain optimal stock levels to meet customer demand.</a:t>
            </a:r>
          </a:p>
          <a:p>
            <a:pPr marL="0" indent="0">
              <a:buSzTx/>
              <a:buNone/>
            </a:pPr>
            <a:r>
              <a:t>	•	Prevents overstocking and understocking, reducing operational costs.</a:t>
            </a:r>
          </a:p>
          <a:p>
            <a:pPr marL="0" indent="0">
              <a:buSzTx/>
              <a:buNone/>
            </a:pPr>
            <a:r>
              <a:t>	•	Improves cash flow and profitability by managing inventory turnover.</a:t>
            </a:r>
          </a:p>
          <a:p>
            <a:pPr marL="0" indent="0">
              <a:buSzTx/>
              <a:buNone/>
            </a:pPr>
            <a:r>
              <a:t>	•	Ensures timely availability of goods, improving customer satisfaction.</a:t>
            </a:r>
          </a:p>
          <a:p>
            <a:pPr marL="0" indent="0">
              <a:buSzTx/>
              <a:buNone/>
            </a:pPr>
            <a:r>
              <a:t>	•	Supports decision-making by providing accurate inventory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ypes of Inven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Types of Inventory</a:t>
            </a:r>
          </a:p>
        </p:txBody>
      </p:sp>
      <p:sp>
        <p:nvSpPr>
          <p:cNvPr id="485" name="• Raw Materials: Basic components for manufactur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Raw Materials</a:t>
            </a:r>
            <a:r>
              <a:t>: Basic components for manufacturing.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Work-in-Progress (WIP)</a:t>
            </a:r>
            <a:r>
              <a:t>: Items that are in the production process.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Finished Goods</a:t>
            </a:r>
            <a:r>
              <a:t>: Products ready for sale.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Maintenance, Repair, and Overhaul (MRO)</a:t>
            </a:r>
            <a:r>
              <a:t>: Supplies needed to maintain operations.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Transit Inventory</a:t>
            </a:r>
            <a:r>
              <a:t>: Goods that are in the process of being transported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Inventory Control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Inventory Control Methods</a:t>
            </a:r>
          </a:p>
        </p:txBody>
      </p:sp>
      <p:sp>
        <p:nvSpPr>
          <p:cNvPr id="488" name="• Just-in-Time (JIT): Stocking only what is needed when it is need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Just-in-Time (JIT)</a:t>
            </a:r>
            <a:r>
              <a:t>: Stocking only what is needed when it is needed.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Economic Order Quantity (EOQ)</a:t>
            </a:r>
            <a:r>
              <a:t>: A formula to determine the optimal order quantity.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ABC Analysis</a:t>
            </a:r>
            <a:r>
              <a:t>: Categorizes inventory into A (high value), B (moderate value), and C (low value) items.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FIFO (First In, First Out)</a:t>
            </a:r>
            <a:r>
              <a:t>: The oldest inventory items are used first.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LIFO (Last In, First Out)</a:t>
            </a:r>
            <a:r>
              <a:t>: The most recent items are used first.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Inventory Management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Inventory Management Process</a:t>
            </a:r>
          </a:p>
        </p:txBody>
      </p:sp>
      <p:sp>
        <p:nvSpPr>
          <p:cNvPr id="491" name="• Inventory Planning: Determining how much stock is needed and wh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Inventory Planning</a:t>
            </a:r>
            <a:r>
              <a:t>: Determining how much stock is needed and when.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Purchasing</a:t>
            </a:r>
            <a:r>
              <a:t>: Ordering inventory based on demand forecasts.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Receiving</a:t>
            </a:r>
            <a:r>
              <a:t>: Accepting deliveries and checking the quality of stock.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Storing</a:t>
            </a:r>
            <a:r>
              <a:t>: Properly organizing inventory in warehouses.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Tracking</a:t>
            </a:r>
            <a:r>
              <a:t>: Monitoring inventory levels and movements.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Versat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Versatility</a:t>
            </a:r>
          </a:p>
        </p:txBody>
      </p:sp>
      <p:sp>
        <p:nvSpPr>
          <p:cNvPr id="171" name="1. Works for businesses, individuals, and academic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Works for businesses, individuals, and academics.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Adaptable to multiple use cases.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Wide range of add-ons for added functionality.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Flexible sharing options.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Customizable charts and graphs.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ools for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Tools for Inventory Management</a:t>
            </a:r>
          </a:p>
        </p:txBody>
      </p:sp>
      <p:sp>
        <p:nvSpPr>
          <p:cNvPr id="494" name="• Spreadsheets (e.g., Excel): Simple tools for tracking stock leve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Spreadsheets (e.g., Excel)</a:t>
            </a:r>
            <a:r>
              <a:t>: Simple tools for tracking stock levels.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Inventory Management Software</a:t>
            </a:r>
            <a:r>
              <a:t>: Dedicated tools like SAP, Oracle, and TradeGecko.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Barcode Systems</a:t>
            </a:r>
            <a:r>
              <a:t>: Automates inventory tracking with scanning technology.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RFID Technology</a:t>
            </a:r>
            <a:r>
              <a:t>: Radio Frequency Identification for real-time tracking.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Cloud-based Solutions</a:t>
            </a:r>
            <a:r>
              <a:t>: Platforms like NetSuite for managing inventory remotely.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hallenges in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Challenges in Inventory Management</a:t>
            </a:r>
          </a:p>
        </p:txBody>
      </p:sp>
      <p:sp>
        <p:nvSpPr>
          <p:cNvPr id="497" name="• Stockouts: Running out of stock can lead to lost sa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Stockouts</a:t>
            </a:r>
            <a:r>
              <a:t>: Running out of stock can lead to lost sales.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Overstocking</a:t>
            </a:r>
            <a:r>
              <a:t>: Ties up capital and increases storage costs.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Inventory Shrinkage</a:t>
            </a:r>
            <a:r>
              <a:t>: Loss due to theft, damage, or misplacement.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Demand Forecasting</a:t>
            </a:r>
            <a:r>
              <a:t>: Difficulty in predicting accurate demand.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Supply Chain Disruptions</a:t>
            </a:r>
            <a:r>
              <a:t>: Delays from suppliers affect inventory levels.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Demand Foreca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Demand Forecasting</a:t>
            </a:r>
          </a:p>
        </p:txBody>
      </p:sp>
      <p:sp>
        <p:nvSpPr>
          <p:cNvPr id="500" name="• Definition: Predicting future inventory needs based on past sales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Definition</a:t>
            </a:r>
            <a:r>
              <a:t>: Predicting future inventory needs based on past sales data.</a:t>
            </a:r>
          </a:p>
          <a:p>
            <a:pPr marL="0" indent="0">
              <a:buSzTx/>
              <a:buNone/>
            </a:pPr>
            <a:r>
              <a:t>	•	Uses historical data, market trends, and customer behavior.</a:t>
            </a:r>
          </a:p>
          <a:p>
            <a:pPr marL="0" indent="0">
              <a:buSzTx/>
              <a:buNone/>
            </a:pPr>
            <a:r>
              <a:t>	•	Key to ensuring that inventory meets demand without excess.</a:t>
            </a:r>
          </a:p>
          <a:p>
            <a:pPr marL="0" indent="0">
              <a:buSzTx/>
              <a:buNone/>
            </a:pPr>
            <a:r>
              <a:t>	•	Helps plan purchases and avoid stockouts or overstock.</a:t>
            </a:r>
          </a:p>
          <a:p>
            <a:pPr marL="0" indent="0">
              <a:buSzTx/>
              <a:buNone/>
            </a:pPr>
            <a:r>
              <a:t>	•	Can be done using statistical methods, AI, or machine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Inventory Turnover Rat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Inventory Turnover Ratio</a:t>
            </a:r>
          </a:p>
        </p:txBody>
      </p:sp>
      <p:sp>
        <p:nvSpPr>
          <p:cNvPr id="503" name="• Measures how often inventory is sold and replaced in a given perio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Measures how often inventory is sold and replaced in a given period.</a:t>
            </a:r>
          </a:p>
          <a:p>
            <a:pPr marL="0" indent="0">
              <a:buSzTx/>
              <a:buNone/>
            </a:pPr>
            <a:r>
              <a:t>	•	Formula: </a:t>
            </a:r>
            <a:r>
              <a:t>Inventory Turnover = Cost of Goods Sold / Average Inventory</a:t>
            </a:r>
            <a:r>
              <a:t>.</a:t>
            </a:r>
          </a:p>
          <a:p>
            <a:pPr marL="0" indent="0">
              <a:buSzTx/>
              <a:buNone/>
            </a:pPr>
            <a:r>
              <a:t>	•	A high turnover indicates efficient inventory management.</a:t>
            </a:r>
          </a:p>
          <a:p>
            <a:pPr marL="0" indent="0">
              <a:buSzTx/>
              <a:buNone/>
            </a:pPr>
            <a:r>
              <a:t>	•	Helps businesses understand their inventory efficiency.</a:t>
            </a:r>
          </a:p>
          <a:p>
            <a:pPr marL="0" indent="0">
              <a:buSzTx/>
              <a:buNone/>
            </a:pPr>
            <a:r>
              <a:t>	•	Low turnover may suggest overstocking or slow-moving products.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Just-in-Time (JIT) Inven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Just-in-Time (JIT) Inventory</a:t>
            </a:r>
          </a:p>
        </p:txBody>
      </p:sp>
      <p:sp>
        <p:nvSpPr>
          <p:cNvPr id="506" name="• A strategy to minimize stock levels by ordering goods only when need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A strategy to minimize stock levels by ordering goods only when needed.</a:t>
            </a:r>
          </a:p>
          <a:p>
            <a:pPr marL="0" indent="0">
              <a:buSzTx/>
              <a:buNone/>
            </a:pPr>
            <a:r>
              <a:t>	•	Reduces holding costs and minimizes waste.</a:t>
            </a:r>
          </a:p>
          <a:p>
            <a:pPr marL="0" indent="0">
              <a:buSzTx/>
              <a:buNone/>
            </a:pPr>
            <a:r>
              <a:t>	•	Relies heavily on a reliable supply chain and accurate demand forecasting.</a:t>
            </a:r>
          </a:p>
          <a:p>
            <a:pPr marL="0" indent="0">
              <a:buSzTx/>
              <a:buNone/>
            </a:pPr>
            <a:r>
              <a:t>	•	Risky if there are delays in the supply chain or sudden demand spikes.</a:t>
            </a:r>
          </a:p>
          <a:p>
            <a:pPr marL="0" indent="0">
              <a:buSzTx/>
              <a:buNone/>
            </a:pPr>
            <a:r>
              <a:t>	•	Popular in industries like automotive manufacturing.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Economic Order Quantity (EOQ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Economic Order Quantity (EOQ)</a:t>
            </a:r>
          </a:p>
        </p:txBody>
      </p:sp>
      <p:sp>
        <p:nvSpPr>
          <p:cNvPr id="509" name="• A formula used to determine the optimal order quantity that minimizes total inventory cos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A formula used to determine the optimal order quantity that minimizes total inventory costs.</a:t>
            </a:r>
          </a:p>
          <a:p>
            <a:pPr marL="0" indent="0">
              <a:buSzTx/>
              <a:buNone/>
            </a:pPr>
            <a:r>
              <a:t>	•	Formula: </a:t>
            </a:r>
            <a:r>
              <a:rPr b="1"/>
              <a:t>EOQ = √(2DS / H)</a:t>
            </a:r>
            <a:r>
              <a:t>, where D = demand, S = ordering cost, H = holding cost.</a:t>
            </a:r>
          </a:p>
          <a:p>
            <a:pPr marL="0" indent="0">
              <a:buSzTx/>
              <a:buNone/>
            </a:pPr>
            <a:r>
              <a:t>	•	Helps businesses order the right quantity at the right time.</a:t>
            </a:r>
          </a:p>
          <a:p>
            <a:pPr marL="0" indent="0">
              <a:buSzTx/>
              <a:buNone/>
            </a:pPr>
            <a:r>
              <a:t>	•	Balances the cost of ordering and storing inventory.</a:t>
            </a:r>
          </a:p>
          <a:p>
            <a:pPr marL="0" indent="0">
              <a:buSzTx/>
              <a:buNone/>
            </a:pPr>
            <a:r>
              <a:t>	•	Widely used for repetitive inventory management needs.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: FIFO vs. LI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FIFO vs. LIFO</a:t>
            </a:r>
          </a:p>
        </p:txBody>
      </p:sp>
      <p:sp>
        <p:nvSpPr>
          <p:cNvPr id="512" name="• FIFO (First In, First Out): The oldest inventory is sold or used fir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FIFO (First In, First Out)</a:t>
            </a:r>
            <a:r>
              <a:t>: The oldest inventory is sold or used first.</a:t>
            </a:r>
          </a:p>
          <a:p>
            <a:pPr marL="0" indent="0">
              <a:buSzTx/>
              <a:buNone/>
            </a:pPr>
            <a:r>
              <a:t>	•	Common in industries with perishable goods.</a:t>
            </a:r>
          </a:p>
          <a:p>
            <a:pPr marL="0" indent="0">
              <a:buSzTx/>
              <a:buNone/>
            </a:pPr>
            <a:r>
              <a:t>	•	Reduces the risk of stock becoming obsolete.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LIFO (Last In, First Out)</a:t>
            </a:r>
            <a:r>
              <a:t>: The newest inventory is sold or used first.</a:t>
            </a:r>
          </a:p>
          <a:p>
            <a:pPr marL="0" indent="0">
              <a:buSzTx/>
              <a:buNone/>
            </a:pPr>
            <a:r>
              <a:t>	•	Common in industries where prices are rising (e.g., commodities).</a:t>
            </a:r>
          </a:p>
          <a:p>
            <a:pPr marL="0" indent="0">
              <a:buSzTx/>
              <a:buNone/>
            </a:pPr>
            <a:r>
              <a:t>	•	Can lead to tax benefits by reducing taxable income in inflationary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Benefits of Effective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8148"/>
            </a:lvl1pPr>
          </a:lstStyle>
          <a:p>
            <a:pPr/>
            <a:r>
              <a:t>Benefits of Effective Inventory Management</a:t>
            </a:r>
          </a:p>
        </p:txBody>
      </p:sp>
      <p:sp>
        <p:nvSpPr>
          <p:cNvPr id="515" name="• Reduces storage and holding cos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Reduces storage and holding costs.</a:t>
            </a:r>
          </a:p>
          <a:p>
            <a:pPr marL="0" indent="0">
              <a:buSzTx/>
              <a:buNone/>
            </a:pPr>
            <a:r>
              <a:t>	•	Improves cash flow and capital efficiency.</a:t>
            </a:r>
          </a:p>
          <a:p>
            <a:pPr marL="0" indent="0">
              <a:buSzTx/>
              <a:buNone/>
            </a:pPr>
            <a:r>
              <a:t>	•	Enhances customer satisfaction by ensuring product availability.</a:t>
            </a:r>
          </a:p>
          <a:p>
            <a:pPr marL="0" indent="0">
              <a:buSzTx/>
              <a:buNone/>
            </a:pPr>
            <a:r>
              <a:t>	•	Provides accurate data for better decision-making.</a:t>
            </a:r>
          </a:p>
          <a:p>
            <a:pPr marL="0" indent="0">
              <a:buSzTx/>
              <a:buNone/>
            </a:pPr>
            <a:r>
              <a:t>	•	Increases profitability by reducing wastage and inefficiency.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chnology in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Technology in Inventory Management</a:t>
            </a:r>
          </a:p>
        </p:txBody>
      </p:sp>
      <p:sp>
        <p:nvSpPr>
          <p:cNvPr id="518" name="• Barcode Systems: Simplify tracking and reduce human err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Barcode Systems</a:t>
            </a:r>
            <a:r>
              <a:t>: Simplify tracking and reduce human error.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RFID</a:t>
            </a:r>
            <a:r>
              <a:t>: Improves real-time inventory visibility.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Cloud-Based Software</a:t>
            </a:r>
            <a:r>
              <a:t>: Enables remote management and collaboration.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AI and Machine Learning</a:t>
            </a:r>
            <a:r>
              <a:t>: Used for advanced demand forecasting and optimization.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Mobile Apps</a:t>
            </a:r>
            <a:r>
              <a:t>: Allow on-the-go inventory tracking and updates.</a:t>
            </a:r>
          </a:p>
        </p:txBody>
      </p:sp>
      <p:sp>
        <p:nvSpPr>
          <p:cNvPr id="519" name="Technology in Inventory Management"/>
          <p:cNvSpPr txBox="1"/>
          <p:nvPr/>
        </p:nvSpPr>
        <p:spPr>
          <a:xfrm>
            <a:off x="1015135" y="942572"/>
            <a:ext cx="22353730" cy="1366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Technology in Inventory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Inventory Valuation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Inventory Valuation Methods</a:t>
            </a:r>
          </a:p>
        </p:txBody>
      </p:sp>
      <p:sp>
        <p:nvSpPr>
          <p:cNvPr id="522" name="• Weighted Average Cost (WAC): Averages the cost of all inventory it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Weighted Average Cost (WAC)</a:t>
            </a:r>
            <a:r>
              <a:t>: Averages the cost of all inventory items.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FIFO</a:t>
            </a:r>
            <a:r>
              <a:t>: Values inventory based on the assumption that the oldest items are sold first.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LIFO</a:t>
            </a:r>
            <a:r>
              <a:t>: Values inventory by assuming the most recent items are sold first.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Specific Identification</a:t>
            </a:r>
            <a:r>
              <a:t>: Each item is tracked individually for cost purposes.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Inventory valuation affects financial statements and taxes.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mited Offline Funct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Limited Offline Functionality</a:t>
            </a:r>
          </a:p>
        </p:txBody>
      </p:sp>
      <p:sp>
        <p:nvSpPr>
          <p:cNvPr id="174" name="1. Requires internet for full featu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t>Requires internet for full features.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Offline mode is not as robust.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Can face syncing delays.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No advanced offline scripting.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Editing conflicts might arise offline.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Inventory Management in Different Indust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7812"/>
            </a:lvl1pPr>
          </a:lstStyle>
          <a:p>
            <a:pPr/>
            <a:r>
              <a:t> Inventory Management in Different Industries</a:t>
            </a:r>
          </a:p>
        </p:txBody>
      </p:sp>
      <p:sp>
        <p:nvSpPr>
          <p:cNvPr id="525" name="• Retail: Focuses on demand forecasting and optimizing stock leve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Retail</a:t>
            </a:r>
            <a:r>
              <a:t>: Focuses on demand forecasting and optimizing stock levels.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Manufacturing</a:t>
            </a:r>
            <a:r>
              <a:t>: Needs to manage raw materials, work-in-progress, and finished goods.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Healthcare</a:t>
            </a:r>
            <a:r>
              <a:t>: Requires accurate tracking of perishable and critical medical supplies.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E-commerce</a:t>
            </a:r>
            <a:r>
              <a:t>: Relies on real-time inventory updates and fast shipping.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Automotive</a:t>
            </a:r>
            <a:r>
              <a:t>: Focuses on parts and components management with a JIT approach.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tock Replenishment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Stock Replenishment Strategies</a:t>
            </a:r>
          </a:p>
        </p:txBody>
      </p:sp>
      <p:sp>
        <p:nvSpPr>
          <p:cNvPr id="528" name="• Automatic Replenishment: Systems automatically reorder stock when it hits a predefined lev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Automatic Replenishment</a:t>
            </a:r>
            <a:r>
              <a:t>: Systems automatically reorder stock when it hits a predefined level.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Reorder Point (ROP)</a:t>
            </a:r>
            <a:r>
              <a:t>: Stock level at which new orders are placed to avoid stockouts.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Safety Stock</a:t>
            </a:r>
            <a:r>
              <a:t>: Extra inventory held to prevent stockouts during demand fluctuations.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Vendor-Managed Inventory (VMI)</a:t>
            </a:r>
            <a:r>
              <a:t>: Suppliers monitor and replenish stock.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Periodic Review System</a:t>
            </a:r>
            <a:r>
              <a:t>: Inventory is reviewed at set intervals, and orders are placed based on current stock levels.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Impact of Poor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Impact of Poor Inventory Management</a:t>
            </a:r>
          </a:p>
        </p:txBody>
      </p:sp>
      <p:sp>
        <p:nvSpPr>
          <p:cNvPr id="531" name="• Increased Costs: Due to overstocking or expedited shipp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Increased Costs</a:t>
            </a:r>
            <a:r>
              <a:t>: Due to overstocking or expedited shipping.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Lost Sales</a:t>
            </a:r>
            <a:r>
              <a:t>: When stock runs out or products are unavailable.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Inefficiency</a:t>
            </a:r>
            <a:r>
              <a:t>: Wasted time in manual tracking and managing surplus stock.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Customer Dissatisfaction</a:t>
            </a:r>
            <a:r>
              <a:t>: Leads to poor reviews and lost loyalty.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Financial Issues</a:t>
            </a:r>
            <a:r>
              <a:t>: Affects cash flow and profitability.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Conclusion</a:t>
            </a:r>
          </a:p>
        </p:txBody>
      </p:sp>
      <p:sp>
        <p:nvSpPr>
          <p:cNvPr id="534" name="• Effective inventory management is essential for operational succ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Effective inventory management is essential for operational success.</a:t>
            </a:r>
          </a:p>
          <a:p>
            <a:pPr marL="0" indent="0">
              <a:buSzTx/>
              <a:buNone/>
            </a:pPr>
            <a:r>
              <a:t>	•	Aids in minimizing costs, ensuring product availability, and increasing customer satisfaction.</a:t>
            </a:r>
          </a:p>
          <a:p>
            <a:pPr marL="0" indent="0">
              <a:buSzTx/>
              <a:buNone/>
            </a:pPr>
            <a:r>
              <a:t>	•	Requires a mix of strategies, tools, and accurate data.</a:t>
            </a:r>
          </a:p>
          <a:p>
            <a:pPr marL="0" indent="0">
              <a:buSzTx/>
              <a:buNone/>
            </a:pPr>
            <a:r>
              <a:t>	•	Embracing technology and best practices can significantly improve inventory management outcomes.</a:t>
            </a:r>
          </a:p>
          <a:p>
            <a:pPr marL="0" indent="0">
              <a:buSzTx/>
              <a:buNone/>
            </a:pPr>
            <a:r>
              <a:t>	•	Continual monitoring and adaptation to changing demands are key to success.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Introduction to Collaborativ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2"/>
            </a:lvl1pPr>
          </a:lstStyle>
          <a:p>
            <a:pPr/>
            <a:r>
              <a:t> Introduction to Collaborative Management</a:t>
            </a:r>
          </a:p>
        </p:txBody>
      </p:sp>
      <p:sp>
        <p:nvSpPr>
          <p:cNvPr id="537" name="• Collaborative management involves teamwork and collective decision-mak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Collaborative management involves teamwork and collective decision-making.</a:t>
            </a:r>
          </a:p>
          <a:p>
            <a:pPr marL="0" indent="0">
              <a:buSzTx/>
              <a:buNone/>
            </a:pPr>
            <a:r>
              <a:t>	•	It promotes shared responsibility among team members.</a:t>
            </a:r>
          </a:p>
          <a:p>
            <a:pPr marL="0" indent="0">
              <a:buSzTx/>
              <a:buNone/>
            </a:pPr>
            <a:r>
              <a:t>	•	Aims to achieve organizational goals through collaboration across different levels.</a:t>
            </a:r>
          </a:p>
          <a:p>
            <a:pPr marL="0" indent="0">
              <a:buSzTx/>
              <a:buNone/>
            </a:pPr>
            <a:r>
              <a:t>	•	Encourages input from diverse stakeholders, fostering creativity.</a:t>
            </a:r>
          </a:p>
          <a:p>
            <a:pPr marL="0" indent="0">
              <a:buSzTx/>
              <a:buNone/>
            </a:pPr>
            <a:r>
              <a:t>	•	Enhances communication, efficiency, and problem-solving capabilities.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Key Principles of Collaborativ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5969">
              <a:defRPr sz="7896"/>
            </a:lvl1pPr>
          </a:lstStyle>
          <a:p>
            <a:pPr/>
            <a:r>
              <a:t> Key Principles of Collaborative Management</a:t>
            </a:r>
          </a:p>
        </p:txBody>
      </p:sp>
      <p:sp>
        <p:nvSpPr>
          <p:cNvPr id="540" name="• Transparency: Open sharing of information among team memb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Transparency</a:t>
            </a:r>
            <a:r>
              <a:t>: Open sharing of information among team members.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Mutual Respect</a:t>
            </a:r>
            <a:r>
              <a:t>: Valuing each team member’s expertise and ideas.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Shared Vision</a:t>
            </a:r>
            <a:r>
              <a:t>: Aligning individual goals with organizational objectives.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Inclusivity</a:t>
            </a:r>
            <a:r>
              <a:t>: Involving diverse viewpoints to enrich decision-making.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Accountability</a:t>
            </a:r>
            <a:r>
              <a:t>: Shared responsibility for outcomes and deliverables.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Benefits of Collaborativ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Benefits of Collaborative Management</a:t>
            </a:r>
          </a:p>
        </p:txBody>
      </p:sp>
      <p:sp>
        <p:nvSpPr>
          <p:cNvPr id="543" name="• Improved Decision-Making: Diverse inputs lead to better solu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Improved Decision-Making</a:t>
            </a:r>
            <a:r>
              <a:t>: Diverse inputs lead to better solutions.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Increased Innovation</a:t>
            </a:r>
            <a:r>
              <a:t>: Collaboration fosters creative thinking.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Enhanced Communication</a:t>
            </a:r>
            <a:r>
              <a:t>: Frequent exchanges of ideas strengthen team connections.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Faster Problem-Solving</a:t>
            </a:r>
            <a:r>
              <a:t>: Multiple perspectives can lead to quicker resolutions.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Higher Employee Engagement</a:t>
            </a:r>
            <a:r>
              <a:t>: Involvement in decision-making boosts morale.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ools for Collaborativ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Tools for Collaborative Management</a:t>
            </a:r>
          </a:p>
        </p:txBody>
      </p:sp>
      <p:sp>
        <p:nvSpPr>
          <p:cNvPr id="546" name="• Communication Platforms: Slack, Microsoft Teams, Zoo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Communication Platforms</a:t>
            </a:r>
            <a:r>
              <a:t>: Slack, Microsoft Teams, Zoom.</a:t>
            </a:r>
          </a:p>
          <a:p>
            <a:pPr marL="0" indent="0">
              <a:buSzTx/>
              <a:buNone/>
            </a:pPr>
            <a:r>
              <a:t>	•	</a:t>
            </a:r>
            <a:r>
              <a:t>Project Management Tools</a:t>
            </a:r>
            <a:r>
              <a:t>: Trello, Asana, Jira.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Document Sharing Tools</a:t>
            </a:r>
            <a:r>
              <a:t>: Google Drive, SharePoint.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Collaboration Software</a:t>
            </a:r>
            <a:r>
              <a:t>: Miro, MURAL, Monday.com.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File Versioning</a:t>
            </a:r>
            <a:r>
              <a:t>: GitHub, Bitbucket for collaborative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ollaborative Leadership 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Collaborative Leadership Style</a:t>
            </a:r>
          </a:p>
        </p:txBody>
      </p:sp>
      <p:sp>
        <p:nvSpPr>
          <p:cNvPr id="549" name="• Empowerment: Leaders delegate authority, allowing team members to make decis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Empowerment</a:t>
            </a:r>
            <a:r>
              <a:t>: Leaders delegate authority, allowing team members to make decisions.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Supportive</a:t>
            </a:r>
            <a:r>
              <a:t>: Leaders provide guidance and resources, rather than micromanaging.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Coaching</a:t>
            </a:r>
            <a:r>
              <a:t>: Developing the potential of team members through collaboration.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Facilitative</a:t>
            </a:r>
            <a:r>
              <a:t>: Ensuring smooth communication and resource flow.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Servant Leadership</a:t>
            </a:r>
            <a:r>
              <a:t>: Putting the needs of the team first and supporting their growth.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: Collaborative Decision-Ma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Collaborative Decision-Making</a:t>
            </a:r>
          </a:p>
        </p:txBody>
      </p:sp>
      <p:sp>
        <p:nvSpPr>
          <p:cNvPr id="552" name="• Consensus Building: Group discussion and agreement on decis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Consensus Building</a:t>
            </a:r>
            <a:r>
              <a:t>: Group discussion and agreement on decisions.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Delphi Method</a:t>
            </a:r>
            <a:r>
              <a:t>: Gathering input from experts and building consensus.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Nominal Group Technique</a:t>
            </a:r>
            <a:r>
              <a:t>: Structured group brainstorming to generate ideas.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Brainstorming</a:t>
            </a:r>
            <a:r>
              <a:t>: Group ideation process to solve problems creatively.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Decision Matrix</a:t>
            </a:r>
            <a:r>
              <a:t>: Group evaluation of options based on set criteria.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erformance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Performance Limitations</a:t>
            </a:r>
          </a:p>
        </p:txBody>
      </p:sp>
      <p:sp>
        <p:nvSpPr>
          <p:cNvPr id="177" name="1. Slows down with large datase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t>Slows down with large datasets.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Limited storage for free accounts.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Some advanced Excel features are unavailable.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Scripts and macros have execution limits.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Relies on cloud servers, causing downtime risks.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hallenges of Collaborativ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Challenges of Collaborative Management</a:t>
            </a:r>
          </a:p>
        </p:txBody>
      </p:sp>
      <p:sp>
        <p:nvSpPr>
          <p:cNvPr id="555" name="• Conflict Resolution: Different perspectives can lead to disagree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Conflict Resolution</a:t>
            </a:r>
            <a:r>
              <a:t>: Different perspectives can lead to disagreements.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Uneven Participation</a:t>
            </a:r>
            <a:r>
              <a:t>: Not all members may engage equally in discussions.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Time-Consuming</a:t>
            </a:r>
            <a:r>
              <a:t>: Collective decision-making can take longer than individual decisions.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Lack of Clear Leadership</a:t>
            </a:r>
            <a:r>
              <a:t>: Collaborative efforts can suffer without strong guidance.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Difficulty in Aligning Goals</a:t>
            </a:r>
            <a:r>
              <a:t>: Ensuring all team members are on the same page can be challenging.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trategies for Effective Collab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Strategies for Effective Collaboration</a:t>
            </a:r>
          </a:p>
        </p:txBody>
      </p:sp>
      <p:sp>
        <p:nvSpPr>
          <p:cNvPr id="558" name="• Conflict Resolution: Different perspectives can lead to disagree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Conflict Resolution</a:t>
            </a:r>
            <a:r>
              <a:t>: Different perspectives can lead to disagreements.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Uneven Participation</a:t>
            </a:r>
            <a:r>
              <a:t>: Not all members may engage equally in discussions.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Time-Consuming</a:t>
            </a:r>
            <a:r>
              <a:t>: Collective decision-making can take longer than individual decisions.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Lack of Clear Leadership</a:t>
            </a:r>
            <a:r>
              <a:t>: Collaborative efforts can suffer without strong guidance.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Difficulty in Aligning Goals</a:t>
            </a:r>
            <a:r>
              <a:t>: Ensuring all team members are on the same page can be challenging.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Examples of Collaborative Management in 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9930">
              <a:defRPr sz="7224"/>
            </a:lvl1pPr>
          </a:lstStyle>
          <a:p>
            <a:pPr/>
            <a:r>
              <a:t>Examples of Collaborative Management in Action</a:t>
            </a:r>
          </a:p>
        </p:txBody>
      </p:sp>
      <p:sp>
        <p:nvSpPr>
          <p:cNvPr id="561" name="• Cross-Functional Teams: Combining expertise from different departments (e.g., marketing, sales, R&amp;D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Cross-Functional Teams</a:t>
            </a:r>
            <a:r>
              <a:t>: Combining expertise from different departments (e.g., marketing, sales, R&amp;D).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Agile Project Management</a:t>
            </a:r>
            <a:r>
              <a:t>: Collaborative work methods used in software development.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Innovation Workshops</a:t>
            </a:r>
            <a:r>
              <a:t>: Bringing together diverse teams to solve business problems creatively.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Conclusion</a:t>
            </a:r>
          </a:p>
        </p:txBody>
      </p:sp>
      <p:sp>
        <p:nvSpPr>
          <p:cNvPr id="564" name="• Collaborative management is key to driving innovation and achieving organizational succ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Collaborative management is key to driving innovation and achieving organizational success.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Encourages a shared responsibility model and a collaborative work environment.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Leverages the strengths of diverse team members for problem-solving.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While challenges exist, effective collaboration can lead to improved outcomes.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Organizations should invest in tools, training, and leadership styles that promote collaboration.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ntroduction to Projec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Introduction to Project Management</a:t>
            </a:r>
          </a:p>
        </p:txBody>
      </p:sp>
      <p:sp>
        <p:nvSpPr>
          <p:cNvPr id="567" name="Project management involves planning, organizing, and executing pro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Project management involves planning, organizing, and executing projects.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Ensures that project goals are achieved within scope, time, and budget.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A project is a temporary effort aimed at creating a unique product or service.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Key to business success across various industries.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Involves a series of processes and methods to manage resources effectively.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Introduction to Projec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Introduction to Project Management</a:t>
            </a:r>
          </a:p>
        </p:txBody>
      </p:sp>
      <p:sp>
        <p:nvSpPr>
          <p:cNvPr id="570" name="Project management involves planning, organizing, and executing pro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Project management involves planning, organizing, and executing projects.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Ensures that project goals are achieved within scope, time, and budget.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A project is a temporary effort aimed at creating a unique product or service.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Key to business success across various industries.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Involves a series of processes and methods to manage resources effectively.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Key Objectives of Projec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Key Objectives of Project Management</a:t>
            </a:r>
          </a:p>
        </p:txBody>
      </p:sp>
      <p:sp>
        <p:nvSpPr>
          <p:cNvPr id="573" name="• Time: Completing the project on ti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Time</a:t>
            </a:r>
            <a:r>
              <a:t>: Completing the project on time.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Cost</a:t>
            </a:r>
            <a:r>
              <a:t>: Staying within the allocated budget.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Scope</a:t>
            </a:r>
            <a:r>
              <a:t>: Delivering the project as per defined requirements.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Quality</a:t>
            </a:r>
            <a:r>
              <a:t>: Meeting the expected standards and requirements.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Risk Management</a:t>
            </a:r>
            <a:r>
              <a:t>: Identifying and mitigating potential risks.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hases of Projec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Phases of Project Management</a:t>
            </a:r>
          </a:p>
        </p:txBody>
      </p:sp>
      <p:sp>
        <p:nvSpPr>
          <p:cNvPr id="576" name="1. Initiation: Defining the project, its goals, and scop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Initiation</a:t>
            </a:r>
            <a:r>
              <a:t>: Defining the project, its goals, and scope.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Planning</a:t>
            </a:r>
            <a:r>
              <a:t>: Detailing the project activities, schedule, and resources.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Execution</a:t>
            </a:r>
            <a:r>
              <a:t>: Carrying out the project plan.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Monitoring and Controlling</a:t>
            </a:r>
            <a:r>
              <a:t>: Tracking progress and making adjustments as needed.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rPr b="1"/>
              <a:t>Closing</a:t>
            </a:r>
            <a:r>
              <a:t>: Finalizing the project, completing deliverables, and reviewing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: Project Management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Project Management Processes</a:t>
            </a:r>
          </a:p>
        </p:txBody>
      </p:sp>
      <p:sp>
        <p:nvSpPr>
          <p:cNvPr id="579" name="• Integration Management: Ensuring that all project components work togeth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Integration Management</a:t>
            </a:r>
            <a:r>
              <a:t>: Ensuring that all project components work together.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Scope Management</a:t>
            </a:r>
            <a:r>
              <a:t>: Defining and controlling what is included in the project.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Time Management</a:t>
            </a:r>
            <a:r>
              <a:t>: Planning and controlling the project schedule.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Cost Management</a:t>
            </a:r>
            <a:r>
              <a:t>: Estimating, budgeting, and controlling costs.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Quality Management</a:t>
            </a:r>
            <a:r>
              <a:t>: Ensuring project deliverables meet the required standards.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roject Manager’s Ro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Project Manager’s Role</a:t>
            </a:r>
          </a:p>
        </p:txBody>
      </p:sp>
      <p:sp>
        <p:nvSpPr>
          <p:cNvPr id="582" name="• Responsible for planning, executing, and closing pro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Responsible for planning, executing, and closing projects.</a:t>
            </a:r>
          </a:p>
          <a:p>
            <a:pPr marL="0" indent="0">
              <a:buSzTx/>
              <a:buNone/>
            </a:pPr>
            <a:r>
              <a:t>	•	Acts as a liaison between stakeholders and the project team.</a:t>
            </a:r>
          </a:p>
          <a:p>
            <a:pPr marL="0" indent="0">
              <a:buSzTx/>
              <a:buNone/>
            </a:pPr>
            <a:r>
              <a:t>	•	Leads the team and coordinates tasks to meet project goals.</a:t>
            </a:r>
          </a:p>
          <a:p>
            <a:pPr marL="0" indent="0">
              <a:buSzTx/>
              <a:buNone/>
            </a:pPr>
            <a:r>
              <a:t>	•	Monitors project progress and makes adjustments as necessary.</a:t>
            </a:r>
          </a:p>
          <a:p>
            <a:pPr marL="0" indent="0">
              <a:buSzTx/>
              <a:buNone/>
            </a:pPr>
            <a:r>
              <a:t>	•	Ensures resources are utilized effectively and efficiently.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ecurity Conc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Security Concerns</a:t>
            </a:r>
          </a:p>
        </p:txBody>
      </p:sp>
      <p:sp>
        <p:nvSpPr>
          <p:cNvPr id="180" name="1. Relies on Google’s servers for stor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Relies on Google’s servers for storage.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Data breaches are a potential risk.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Unauthorized sharing might occur.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Lacks granular permission controls.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Subject to regional internet laws.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roject Scop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Project Scope Management</a:t>
            </a:r>
          </a:p>
        </p:txBody>
      </p:sp>
      <p:sp>
        <p:nvSpPr>
          <p:cNvPr id="585" name="• Scope Definition: Clearly outlining the project’s deliverables and objectiv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59459">
              <a:spcBef>
                <a:spcPts val="5400"/>
              </a:spcBef>
              <a:buSzTx/>
              <a:buNone/>
              <a:defRPr sz="4416"/>
            </a:pPr>
            <a:r>
              <a:t>	•	</a:t>
            </a:r>
            <a:r>
              <a:rPr b="1"/>
              <a:t>Scope Definition</a:t>
            </a:r>
            <a:r>
              <a:t>: Clearly outlining the project’s deliverables and objectives.</a:t>
            </a:r>
          </a:p>
          <a:p>
            <a:pPr marL="0" indent="0" defTabSz="759459">
              <a:spcBef>
                <a:spcPts val="5400"/>
              </a:spcBef>
              <a:buSzTx/>
              <a:buNone/>
              <a:defRPr sz="4416"/>
            </a:pPr>
            <a:r>
              <a:t>	•	</a:t>
            </a:r>
            <a:r>
              <a:rPr b="1"/>
              <a:t>Scope Statement</a:t>
            </a:r>
            <a:r>
              <a:t>: A document that defines the project’s scope, goals, and limitations.</a:t>
            </a:r>
          </a:p>
          <a:p>
            <a:pPr marL="0" indent="0" defTabSz="759459">
              <a:spcBef>
                <a:spcPts val="5400"/>
              </a:spcBef>
              <a:buSzTx/>
              <a:buNone/>
              <a:defRPr sz="4416"/>
            </a:pPr>
            <a:r>
              <a:t>	•	</a:t>
            </a:r>
            <a:r>
              <a:rPr b="1"/>
              <a:t>Work Breakdown Structure (WBS)</a:t>
            </a:r>
            <a:r>
              <a:t>: Breaking down the project into smaller, manageable tasks.</a:t>
            </a:r>
          </a:p>
          <a:p>
            <a:pPr marL="0" indent="0" defTabSz="759459">
              <a:spcBef>
                <a:spcPts val="5400"/>
              </a:spcBef>
              <a:buSzTx/>
              <a:buNone/>
              <a:defRPr sz="4416"/>
            </a:pPr>
            <a:r>
              <a:t>	•	</a:t>
            </a:r>
            <a:r>
              <a:rPr b="1"/>
              <a:t>Scope Control</a:t>
            </a:r>
            <a:r>
              <a:t>: Managing changes to the project scope to avoid scope creep.</a:t>
            </a:r>
          </a:p>
          <a:p>
            <a:pPr marL="0" indent="0" defTabSz="759459">
              <a:spcBef>
                <a:spcPts val="5400"/>
              </a:spcBef>
              <a:buSzTx/>
              <a:buNone/>
              <a:defRPr sz="4416"/>
            </a:pPr>
            <a:r>
              <a:t>	•	Ensures that all necessary tasks are included while avoiding unnecessary additions.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me Management in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Time Management in Projects</a:t>
            </a:r>
          </a:p>
        </p:txBody>
      </p:sp>
      <p:sp>
        <p:nvSpPr>
          <p:cNvPr id="588" name="• Activity Definition: Identifying all tasks required to complete the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Activity Definition</a:t>
            </a:r>
            <a:r>
              <a:t>: Identifying all tasks required to complete the project.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Sequencing Activities</a:t>
            </a:r>
            <a:r>
              <a:t>: Determining the order in which tasks should be performed.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Estimation of Resources</a:t>
            </a:r>
            <a:r>
              <a:t>: Assigning the necessary resources to tasks.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Critical Path Method (CPM)</a:t>
            </a:r>
            <a:r>
              <a:t>: Determining the longest sequence of tasks to complete the project on time.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Gantt Charts</a:t>
            </a:r>
            <a:r>
              <a:t>: Visual tool for scheduling and tracking project activities.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ost Management in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Cost Management in Projects</a:t>
            </a:r>
          </a:p>
        </p:txBody>
      </p:sp>
      <p:sp>
        <p:nvSpPr>
          <p:cNvPr id="591" name="• Cost Estimation: Calculating the budget required to complete the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Cost Estimation</a:t>
            </a:r>
            <a:r>
              <a:t>: Calculating the budget required to complete the project.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Budgeting</a:t>
            </a:r>
            <a:r>
              <a:t>: Allocating the budget to different project activities.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Cost Control</a:t>
            </a:r>
            <a:r>
              <a:t>: Monitoring spending and taking corrective actions to stay within budget.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Earned Value Management (EVM)</a:t>
            </a:r>
            <a:r>
              <a:t>: Technique for measuring project performance.</a:t>
            </a:r>
          </a:p>
          <a:p>
            <a:pPr marL="0" indent="0">
              <a:buSzTx/>
              <a:buNone/>
            </a:pPr>
            <a:r>
              <a:t>	•	Ensures that the project does not exceed its financial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Qualit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Quality Management</a:t>
            </a:r>
          </a:p>
        </p:txBody>
      </p:sp>
      <p:sp>
        <p:nvSpPr>
          <p:cNvPr id="594" name="• Quality Planning: Identifying quality requirements for the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Quality Planning</a:t>
            </a:r>
            <a:r>
              <a:t>: Identifying quality requirements for the project.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Quality Assurance</a:t>
            </a:r>
            <a:r>
              <a:t>: Ensuring that the processes are followed to meet quality standards.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Quality Control</a:t>
            </a:r>
            <a:r>
              <a:t>: Monitoring and controlling project outputs to ensure quality standards are met.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Six Sigma</a:t>
            </a:r>
            <a:r>
              <a:t>: A methodology to improve processes and eliminate defects.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Continuous Improvement</a:t>
            </a:r>
            <a:r>
              <a:t>: Ongoing efforts to improve the project’s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: Risk Management in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Risk Management in Projects</a:t>
            </a:r>
          </a:p>
        </p:txBody>
      </p:sp>
      <p:sp>
        <p:nvSpPr>
          <p:cNvPr id="597" name="• Risk Identification: Recognizing potential risks that could impact the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Risk Identification</a:t>
            </a:r>
            <a:r>
              <a:t>: Recognizing potential risks that could impact the project.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Risk Analysis</a:t>
            </a:r>
            <a:r>
              <a:t>: Assessing the likelihood and impact of identified risks.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Risk Response Planning</a:t>
            </a:r>
            <a:r>
              <a:t>: Developing strategies to address and mitigate risks.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Risk Monitoring</a:t>
            </a:r>
            <a:r>
              <a:t>: Continuously tracking and managing risks throughout the project.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Helps in anticipating potential problems and addressing them before they affect the project.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ommunication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Communication Management</a:t>
            </a:r>
          </a:p>
        </p:txBody>
      </p:sp>
      <p:sp>
        <p:nvSpPr>
          <p:cNvPr id="600" name="Communication Plan: Outlining how communication will flow between stakehold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</a:t>
            </a:r>
            <a:r>
              <a:rPr b="1"/>
              <a:t>Communication Plan</a:t>
            </a:r>
            <a:r>
              <a:t>: Outlining how communication will flow between stakeholders.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Stakeholder Management</a:t>
            </a:r>
            <a:r>
              <a:t>: Identifying key stakeholders and understanding their communication needs.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Reporting</a:t>
            </a:r>
            <a:r>
              <a:t>: Keeping stakeholders informed of progress and issues.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Meetings and Updates</a:t>
            </a:r>
            <a:r>
              <a:t>: Regular discussions to ensure alignment and address concerns.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Effective communication is critical for project success and stakeholder satisfaction.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roject Stakehol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Project Stakeholders</a:t>
            </a:r>
          </a:p>
        </p:txBody>
      </p:sp>
      <p:sp>
        <p:nvSpPr>
          <p:cNvPr id="603" name="• Stakeholder Identification: Identifying individuals, groups, or organizations involved in the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Stakeholder Identification</a:t>
            </a:r>
            <a:r>
              <a:t>: Identifying individuals, groups, or organizations involved in the project.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Stakeholder Analysis</a:t>
            </a:r>
            <a:r>
              <a:t>: Understanding stakeholders’ needs, expectations, and influence on the project.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Managing Expectations</a:t>
            </a:r>
            <a:r>
              <a:t>: Aligning project goals with stakeholder interests.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Agile Projec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Agile Project Management</a:t>
            </a:r>
          </a:p>
        </p:txBody>
      </p:sp>
      <p:sp>
        <p:nvSpPr>
          <p:cNvPr id="606" name="• A flexible, iterative approach to project manag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A flexible, iterative approach to project management.</a:t>
            </a:r>
          </a:p>
          <a:p>
            <a:pPr marL="0" indent="0">
              <a:buSzTx/>
              <a:buNone/>
            </a:pPr>
            <a:r>
              <a:t>	•	Emphasizes customer collaboration, rapid delivery, and adaptability.</a:t>
            </a:r>
          </a:p>
          <a:p>
            <a:pPr marL="0" indent="0">
              <a:buSzTx/>
              <a:buNone/>
            </a:pPr>
            <a:r>
              <a:t>	•	Divides projects into smaller, manageable units called “sprints.”</a:t>
            </a:r>
          </a:p>
          <a:p>
            <a:pPr marL="0" indent="0">
              <a:buSzTx/>
              <a:buNone/>
            </a:pPr>
            <a:r>
              <a:t>	•	Focuses on delivering value incrementally and adjusting based on feedback.</a:t>
            </a:r>
          </a:p>
          <a:p>
            <a:pPr marL="0" indent="0">
              <a:buSzTx/>
              <a:buNone/>
            </a:pPr>
            <a:r>
              <a:t>	•	Often used in software development and dynamic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: Traditional vs. Agile Projec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Traditional vs. Agile Project Management</a:t>
            </a:r>
          </a:p>
        </p:txBody>
      </p:sp>
      <p:sp>
        <p:nvSpPr>
          <p:cNvPr id="609" name="• Traditional (Waterfall): A sequential, structured approach, best for projects with clear, unchanging require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Traditional (Waterfall)</a:t>
            </a:r>
            <a:r>
              <a:t>: A sequential, structured approach, best for projects with clear, unchanging requirements.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Agile</a:t>
            </a:r>
            <a:r>
              <a:t>: An adaptive, flexible approach suitable for projects with evolving requirements.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Differences in Scope</a:t>
            </a:r>
            <a:r>
              <a:t>: Waterfall has fixed scope; Agile evolves through iterations.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Timeline</a:t>
            </a:r>
            <a:r>
              <a:t>: Waterfall is linear; Agile has continuous cycles.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Customer Interaction</a:t>
            </a:r>
            <a:r>
              <a:t>: Agile involves more frequent feedback and collaboration.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roject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Project Documentation</a:t>
            </a:r>
          </a:p>
        </p:txBody>
      </p:sp>
      <p:sp>
        <p:nvSpPr>
          <p:cNvPr id="612" name="• Project Charter: A document that authorizes the project and outlines its objectiv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Project Charter</a:t>
            </a:r>
            <a:r>
              <a:t>: A document that authorizes the project and outlines its objectives.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Project Plan</a:t>
            </a:r>
            <a:r>
              <a:t>: A detailed roadmap of how the project will be executed, monitored, and closed.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Progress Reports</a:t>
            </a:r>
            <a:r>
              <a:t>: Regular updates on the status, issues, and risks.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Lessons Learned</a:t>
            </a:r>
            <a:r>
              <a:t>: Documenting successes and failures for future reference.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Effective documentation ensures clear communication and accountability.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o uses Students and Educ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Who uses Students and Educators</a:t>
            </a:r>
          </a:p>
        </p:txBody>
      </p:sp>
      <p:sp>
        <p:nvSpPr>
          <p:cNvPr id="183" name="1. To organize study materials and not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To organize study materials and notes.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Manage class schedules and exams.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Analyze research data.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Collaborate on group projects.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Create presentations and data charts.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Resour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Resource Management</a:t>
            </a:r>
          </a:p>
        </p:txBody>
      </p:sp>
      <p:sp>
        <p:nvSpPr>
          <p:cNvPr id="615" name="• Resource Planning: Identifying what resources (people, materials, equipment) are need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Resource Planning</a:t>
            </a:r>
            <a:r>
              <a:t>: Identifying what resources (people, materials, equipment) are needed.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Team Assignment</a:t>
            </a:r>
            <a:r>
              <a:t>: Assigning tasks based on skills, availability, and workload.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Resource Leveling</a:t>
            </a:r>
            <a:r>
              <a:t>: Ensuring that resources are used efficiently without overloading.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Resource Scheduling</a:t>
            </a:r>
            <a:r>
              <a:t>: Creating a timeline for resource allocation.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Proper resource management ensures project delivery on time and within budget.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roject Clo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Project Closing</a:t>
            </a:r>
          </a:p>
        </p:txBody>
      </p:sp>
      <p:sp>
        <p:nvSpPr>
          <p:cNvPr id="618" name="Deliverable Handover: Final project output is delivered to the client or stakeholder.…"/>
          <p:cNvSpPr txBox="1"/>
          <p:nvPr>
            <p:ph type="body" idx="1"/>
          </p:nvPr>
        </p:nvSpPr>
        <p:spPr>
          <a:xfrm>
            <a:off x="2025818" y="3149599"/>
            <a:ext cx="21005801" cy="9296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</a:t>
            </a:r>
            <a:r>
              <a:rPr b="1"/>
              <a:t>Deliverable Handover</a:t>
            </a:r>
            <a:r>
              <a:t>: Final project output is delivered to the client or stakeholder.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Project Review</a:t>
            </a:r>
            <a:r>
              <a:t>: Conducting a final assessment of what was successful and what could be improved.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Formal Acceptance</a:t>
            </a:r>
            <a:r>
              <a:t>: Getting formal approval from stakeholders that the project objectives are met.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hallenges in Projec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Challenges in Project Management</a:t>
            </a:r>
          </a:p>
        </p:txBody>
      </p:sp>
      <p:sp>
        <p:nvSpPr>
          <p:cNvPr id="621" name="• Scope Creep: Uncontrolled changes or continuous growth in project scop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Scope Creep</a:t>
            </a:r>
            <a:r>
              <a:t>: Uncontrolled changes or continuous growth in project scope.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Poor Communication</a:t>
            </a:r>
            <a:r>
              <a:t>: Leads to misunderstandings and delays.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Resource Constraints</a:t>
            </a:r>
            <a:r>
              <a:t>: Insufficient resources or poor resource management can derail projects.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Unclear Requirements</a:t>
            </a:r>
            <a:r>
              <a:t>: Ambiguous or poorly defined objectives can lead to project failure.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ools for Project Management"/>
          <p:cNvSpPr txBox="1"/>
          <p:nvPr>
            <p:ph type="title"/>
          </p:nvPr>
        </p:nvSpPr>
        <p:spPr>
          <a:xfrm>
            <a:off x="1885518" y="355600"/>
            <a:ext cx="21005801" cy="22860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Tools for Project Management</a:t>
            </a:r>
          </a:p>
        </p:txBody>
      </p:sp>
      <p:sp>
        <p:nvSpPr>
          <p:cNvPr id="624" name="• Project Management Software: Asana, Trello, Microsoft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Project Management Software</a:t>
            </a:r>
            <a:r>
              <a:t>: Asana, Trello, Microsoft Project.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Time Tracking Tools</a:t>
            </a:r>
            <a:r>
              <a:t>: Harvest, Toggl, Clockify.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Collaboration Tools</a:t>
            </a:r>
            <a:r>
              <a:t>: Slack, Microsoft Teams, Google Drive.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Document Sharing Tools</a:t>
            </a:r>
            <a:r>
              <a:t>: Dropbox, SharePoint, Google Docs.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Gantt Charts</a:t>
            </a:r>
            <a:r>
              <a:t>: Visual timelines for scheduling project tasks.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Conclusion</a:t>
            </a:r>
          </a:p>
        </p:txBody>
      </p:sp>
      <p:sp>
        <p:nvSpPr>
          <p:cNvPr id="627" name="• Project management is essential for delivering successful pro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Project management is essential for delivering successful projects.</a:t>
            </a:r>
          </a:p>
          <a:p>
            <a:pPr marL="0" indent="0">
              <a:buSzTx/>
              <a:buNone/>
            </a:pPr>
            <a:r>
              <a:t>	•	It ensures that projects are completed on time, within budget, and meet stakeholder expectations.</a:t>
            </a:r>
          </a:p>
          <a:p>
            <a:pPr marL="0" indent="0">
              <a:buSzTx/>
              <a:buNone/>
            </a:pPr>
            <a:r>
              <a:t>	•	Involves clear planning, communication, resource management, and risk mitigation.</a:t>
            </a:r>
          </a:p>
          <a:p>
            <a:pPr marL="0" indent="0">
              <a:buSzTx/>
              <a:buNone/>
            </a:pPr>
            <a:r>
              <a:t>	•	Both traditional and agile approaches have their merits depending on the project type.</a:t>
            </a:r>
          </a:p>
          <a:p>
            <a:pPr marL="0" indent="0">
              <a:buSzTx/>
              <a:buNone/>
            </a:pPr>
            <a:r>
              <a:t>	•	Effective project management drives business success and growth.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Introduction to Finan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Introduction to Finance Management</a:t>
            </a:r>
          </a:p>
        </p:txBody>
      </p:sp>
      <p:sp>
        <p:nvSpPr>
          <p:cNvPr id="630" name="• Finance management is the process of planning, organizing, directing, and controlling financial resour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Finance management is the process of planning, organizing, directing, and controlling financial resources.</a:t>
            </a:r>
          </a:p>
          <a:p>
            <a:pPr marL="0" indent="0">
              <a:buSzTx/>
              <a:buNone/>
            </a:pPr>
            <a:r>
              <a:t>	•	Aims to maximize value for stakeholders through efficient use of funds.</a:t>
            </a:r>
          </a:p>
          <a:p>
            <a:pPr marL="0" indent="0">
              <a:buSzTx/>
              <a:buNone/>
            </a:pPr>
            <a:r>
              <a:t>	•	Ensures businesses meet their financial objectives.</a:t>
            </a:r>
          </a:p>
          <a:p>
            <a:pPr marL="0" indent="0">
              <a:buSzTx/>
              <a:buNone/>
            </a:pPr>
            <a:r>
              <a:t>	•	Involves managing investments, financial risks, and ensuring liquidity.</a:t>
            </a:r>
          </a:p>
          <a:p>
            <a:pPr marL="0" indent="0">
              <a:buSzTx/>
              <a:buNone/>
            </a:pPr>
            <a:r>
              <a:t>	•	Key to the sustainability and growth of any organization.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: Key Objectives of Finan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Key Objectives of Finance Management</a:t>
            </a:r>
          </a:p>
        </p:txBody>
      </p:sp>
      <p:sp>
        <p:nvSpPr>
          <p:cNvPr id="633" name="• Profit Maximization: Ensuring the organization generates sufficient prof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Profit Maximization</a:t>
            </a:r>
            <a:r>
              <a:t>: Ensuring the organization generates sufficient profit.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Wealth Maximization</a:t>
            </a:r>
            <a:r>
              <a:t>: Enhancing shareholder value over the long term.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Efficient Allocation of Resources</a:t>
            </a:r>
            <a:r>
              <a:t>: Ensuring funds are used effectively.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Financial Risk Management</a:t>
            </a:r>
            <a:r>
              <a:t>: Identifying and mitigating financial risks.</a:t>
            </a:r>
          </a:p>
          <a:p>
            <a:pPr marL="0" indent="0" defTabSz="817244">
              <a:spcBef>
                <a:spcPts val="5800"/>
              </a:spcBef>
              <a:buSzTx/>
              <a:buNone/>
              <a:defRPr sz="4752"/>
            </a:pPr>
            <a:r>
              <a:t>	•	</a:t>
            </a:r>
            <a:r>
              <a:rPr b="1"/>
              <a:t>Maintaining Liquidity</a:t>
            </a:r>
            <a:r>
              <a:t>: Ensuring sufficient cash flow for operations.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omponents of Finan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Components of Finance Management</a:t>
            </a:r>
          </a:p>
        </p:txBody>
      </p:sp>
      <p:sp>
        <p:nvSpPr>
          <p:cNvPr id="636" name="• Budgeting: Planning and controlling finan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Budgeting</a:t>
            </a:r>
            <a:r>
              <a:t>: Planning and controlling finances.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Investment Management</a:t>
            </a:r>
            <a:r>
              <a:t>: Deciding where to allocate funds.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Cash Flow Management</a:t>
            </a:r>
            <a:r>
              <a:t>: Ensuring the organization has sufficient liquidity.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Financial Reporting</a:t>
            </a:r>
            <a:r>
              <a:t>: Providing stakeholders with accurate financial information.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Financial Forecasting</a:t>
            </a:r>
            <a:r>
              <a:t>: Estimating future financial conditions and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: Types of Financial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Types of Financial Management</a:t>
            </a:r>
          </a:p>
        </p:txBody>
      </p:sp>
      <p:sp>
        <p:nvSpPr>
          <p:cNvPr id="639" name="• Corporate Finance: Managing finances at the corporate level, including capital structure and invest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Corporate Finance</a:t>
            </a:r>
            <a:r>
              <a:t>: Managing finances at the corporate level, including capital structure and investments.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Personal Finance</a:t>
            </a:r>
            <a:r>
              <a:t>: Managing an individual’s finances, including budgeting, saving, and investing.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Public Finance</a:t>
            </a:r>
            <a:r>
              <a:t>: Managing government income and expenditure.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International Finance</a:t>
            </a:r>
            <a:r>
              <a:t>: Managing financial transactions between different countries.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Non-Profit Finance</a:t>
            </a:r>
            <a:r>
              <a:t>: Managing finances in the non-profit sector.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: Types of Financial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Types of Financial Management</a:t>
            </a:r>
          </a:p>
        </p:txBody>
      </p:sp>
      <p:sp>
        <p:nvSpPr>
          <p:cNvPr id="642" name="• Corporate Finance: Managing finances at the corporate level, including capital structure and invest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Corporate Finance</a:t>
            </a:r>
            <a:r>
              <a:t>: Managing finances at the corporate level, including capital structure and investments.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Personal Finance</a:t>
            </a:r>
            <a:r>
              <a:t>: Managing an individual’s finances, including budgeting, saving, and investing.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Public Finance</a:t>
            </a:r>
            <a:r>
              <a:t>: Managing government income and expenditure.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International Finance</a:t>
            </a:r>
            <a:r>
              <a:t>: Managing financial transactions between different countries.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Non-Profit Finance</a:t>
            </a:r>
            <a:r>
              <a:t>: Managing finances in the non-profit sector.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usiness Professio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Business Professionals</a:t>
            </a:r>
          </a:p>
        </p:txBody>
      </p:sp>
      <p:sp>
        <p:nvSpPr>
          <p:cNvPr id="186" name="1. For team task manag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For team task management.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To analyze financial reports.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Maintain HR and payroll sheets.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Create sales dashboards.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Collaborate on strategic planning.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Financial Planning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Financial Planning Process</a:t>
            </a:r>
          </a:p>
        </p:txBody>
      </p:sp>
      <p:sp>
        <p:nvSpPr>
          <p:cNvPr id="645" name="• Assess Financial Status: Reviewing current financial posi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Assess Financial Status</a:t>
            </a:r>
            <a:r>
              <a:t>: Reviewing current financial position.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Set Financial Goals</a:t>
            </a:r>
            <a:r>
              <a:t>: Define short and long-term financial objectives.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Create a Plan</a:t>
            </a:r>
            <a:r>
              <a:t>: Develop strategies to achieve financial goals.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Monitor and Review</a:t>
            </a:r>
            <a:r>
              <a:t>: Track financial progress and make adjustments as needed.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Implementation</a:t>
            </a:r>
            <a:r>
              <a:t>: Execute the plan and take necessary actions.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Budgeting in Financial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Budgeting in Financial Management</a:t>
            </a:r>
          </a:p>
        </p:txBody>
      </p:sp>
      <p:sp>
        <p:nvSpPr>
          <p:cNvPr id="648" name="• Operating Budget: Plans for daily operations and expen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Operating Budget</a:t>
            </a:r>
            <a:r>
              <a:t>: Plans for daily operations and expenses.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Capital Budgeting</a:t>
            </a:r>
            <a:r>
              <a:t>: Planning for long-term investments and expenditures.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Cash Flow Budgeting</a:t>
            </a:r>
            <a:r>
              <a:t>: Estimating inflows and outflows of cash over a period.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Flexible Budgeting</a:t>
            </a:r>
            <a:r>
              <a:t>: Adjusting the budget based on actual performance.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Zero-Based Budgeting</a:t>
            </a:r>
            <a:r>
              <a:t>: Justifying every expense, starting from zero.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Investment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Investment Management</a:t>
            </a:r>
          </a:p>
        </p:txBody>
      </p:sp>
      <p:sp>
        <p:nvSpPr>
          <p:cNvPr id="651" name="• Types of Investments: Stocks, bonds, real estate, and mutual fun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	•	</a:t>
            </a:r>
            <a:r>
              <a:rPr b="1"/>
              <a:t>Types of Investments</a:t>
            </a:r>
            <a:r>
              <a:t>: Stocks, bonds, real estate, and mutual funds.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	•	</a:t>
            </a:r>
            <a:r>
              <a:rPr b="1"/>
              <a:t>Risk and Return</a:t>
            </a:r>
            <a:r>
              <a:t>: Understanding the balance between risk and return in investment choices.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	•	</a:t>
            </a:r>
            <a:r>
              <a:rPr b="1"/>
              <a:t>Portfolio Diversification</a:t>
            </a:r>
            <a:r>
              <a:t>: Spreading investments across different asset classes.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	•	</a:t>
            </a:r>
            <a:r>
              <a:rPr b="1"/>
              <a:t>Asset Allocation</a:t>
            </a:r>
            <a:r>
              <a:t>: Dividing investments among different asset categories.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	•	</a:t>
            </a:r>
            <a:r>
              <a:rPr b="1"/>
              <a:t>Performance Evaluation</a:t>
            </a:r>
            <a:r>
              <a:t>: Regularly assessing investment returns and risks.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ources of Fin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Sources of Finance</a:t>
            </a:r>
          </a:p>
        </p:txBody>
      </p:sp>
      <p:sp>
        <p:nvSpPr>
          <p:cNvPr id="654" name="• Equity Financing: Raising funds by issuing sha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Equity Financing</a:t>
            </a:r>
            <a:r>
              <a:t>: Raising funds by issuing shares.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Debt Financing</a:t>
            </a:r>
            <a:r>
              <a:t>: Borrowing funds through loans or bonds.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Retained Earnings</a:t>
            </a:r>
            <a:r>
              <a:t>: Using profits retained in the business for reinvestment.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Venture Capital</a:t>
            </a:r>
            <a:r>
              <a:t>: Funds raised from investors looking for high returns in startups.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Government Grants/Subsidies</a:t>
            </a:r>
            <a:r>
              <a:t>: Financial support from government programs.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Financial Rep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Financial Reporting</a:t>
            </a:r>
          </a:p>
        </p:txBody>
      </p:sp>
      <p:sp>
        <p:nvSpPr>
          <p:cNvPr id="657" name="• Income Statement: Shows the company’s revenue and expenses over a specific perio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Income Statement</a:t>
            </a:r>
            <a:r>
              <a:t>: Shows the company’s revenue and expenses over a specific period.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Balance Sheet</a:t>
            </a:r>
            <a:r>
              <a:t>: Provides a snapshot of assets, liabilities, and equity.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Cash Flow Statement</a:t>
            </a:r>
            <a:r>
              <a:t>: Shows the inflows and outflows of cash.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Statement of Retained Earnings</a:t>
            </a:r>
            <a:r>
              <a:t>: Shows changes in retained earnings over a period.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Auditing</a:t>
            </a:r>
            <a:r>
              <a:t>: Independent review of financial statements to ensure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Financial Analysis Techn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Financial Analysis Techniques</a:t>
            </a:r>
          </a:p>
        </p:txBody>
      </p:sp>
      <p:sp>
        <p:nvSpPr>
          <p:cNvPr id="660" name="• Ratio Analysis: Analyzing financial ratios to evaluate performa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Ratio Analysis</a:t>
            </a:r>
            <a:r>
              <a:t>: Analyzing financial ratios to evaluate performance.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Trend Analysis</a:t>
            </a:r>
            <a:r>
              <a:t>: Examining historical data to forecast future performance.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Benchmarking</a:t>
            </a:r>
            <a:r>
              <a:t>: Comparing performance with industry standards.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Break-Even Analysis</a:t>
            </a:r>
            <a:r>
              <a:t>: Determining the point where revenue equals costs.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Return on Investment (ROI)</a:t>
            </a:r>
            <a:r>
              <a:t>: Measuring the profitability of investments.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isk Management in Fin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Risk Management in Finance</a:t>
            </a:r>
          </a:p>
        </p:txBody>
      </p:sp>
      <p:sp>
        <p:nvSpPr>
          <p:cNvPr id="663" name="• Identifying Financial Risks: Understanding potential financial threats to the organiz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Identifying Financial Risks</a:t>
            </a:r>
            <a:r>
              <a:t>: Understanding potential financial threats to the organization.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Risk Mitigation Strategies</a:t>
            </a:r>
            <a:r>
              <a:t>: Using hedging, insurance, and diversification to reduce risks.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Market Risk</a:t>
            </a:r>
            <a:r>
              <a:t>: Risk of losses due to market fluctuations.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Credit Risk</a:t>
            </a:r>
            <a:r>
              <a:t>: Risk that borrowers may not repay loans.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Liquidity Risk</a:t>
            </a:r>
            <a:r>
              <a:t>: Risk of insufficient funds to meet obligations.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Financial Foreca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Financial Forecasting</a:t>
            </a:r>
          </a:p>
        </p:txBody>
      </p:sp>
      <p:sp>
        <p:nvSpPr>
          <p:cNvPr id="666" name="• Revenue Forecasting: Predicting future sales and inco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Revenue Forecasting</a:t>
            </a:r>
            <a:r>
              <a:t>: Predicting future sales and income.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Expenditure Forecasting</a:t>
            </a:r>
            <a:r>
              <a:t>: Estimating future costs and expenses.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Cash Flow Forecasting</a:t>
            </a:r>
            <a:r>
              <a:t>: Predicting future cash inflows and outflows.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Scenario Analysis</a:t>
            </a:r>
            <a:r>
              <a:t>: Evaluating different potential financial scenarios.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Trend Projections</a:t>
            </a:r>
            <a:r>
              <a:t>: Using historical data to predict future trends.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Financial Leve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Financial Leverage</a:t>
            </a:r>
          </a:p>
        </p:txBody>
      </p:sp>
      <p:sp>
        <p:nvSpPr>
          <p:cNvPr id="669" name="• Definition: Using borrowed funds to amplify the potential return on invest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</a:t>
            </a:r>
            <a:r>
              <a:rPr b="1"/>
              <a:t>Definition</a:t>
            </a:r>
            <a:r>
              <a:t>: Using borrowed funds to amplify the potential return on investment.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</a:t>
            </a:r>
            <a:r>
              <a:rPr b="1"/>
              <a:t>Debt-to-Equity Ratio</a:t>
            </a:r>
            <a:r>
              <a:t>: A key measure of financial leverage.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</a:t>
            </a:r>
            <a:r>
              <a:rPr b="1"/>
              <a:t>Advantages of Leverage</a:t>
            </a:r>
            <a:r>
              <a:t>: Increased return on equity if investments perform well.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</a:t>
            </a:r>
            <a:r>
              <a:rPr b="1"/>
              <a:t>Risks of Leverage</a:t>
            </a:r>
            <a:r>
              <a:t>: Increased financial risk if investments underperform.</a:t>
            </a:r>
          </a:p>
          <a:p>
            <a:pPr marL="0" indent="0" defTabSz="800735">
              <a:spcBef>
                <a:spcPts val="5700"/>
              </a:spcBef>
              <a:buSzTx/>
              <a:buNone/>
              <a:defRPr sz="4656"/>
            </a:pPr>
            <a:r>
              <a:t>	•	</a:t>
            </a:r>
            <a:r>
              <a:rPr b="1"/>
              <a:t>Optimal Leverage</a:t>
            </a:r>
            <a:r>
              <a:t>: Balancing debt and equity to maximize return while managing risk.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: Capital Structure Deci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Capital Structure Decisions</a:t>
            </a:r>
          </a:p>
        </p:txBody>
      </p:sp>
      <p:sp>
        <p:nvSpPr>
          <p:cNvPr id="672" name="• Debt Financing vs. Equity Financing: Weighing the pros and cons of each.…"/>
          <p:cNvSpPr txBox="1"/>
          <p:nvPr>
            <p:ph type="body" idx="1"/>
          </p:nvPr>
        </p:nvSpPr>
        <p:spPr>
          <a:xfrm>
            <a:off x="1997758" y="3149600"/>
            <a:ext cx="21005801" cy="9296401"/>
          </a:xfrm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Debt Financing vs. Equity Financing</a:t>
            </a:r>
            <a:r>
              <a:t>: Weighing the pros and cons of each.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Capital Structure Theories</a:t>
            </a:r>
            <a:r>
              <a:t>: Trade-off theory, pecking order theory, and Modigliani-Miller theorem.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Optimal Capital Structure</a:t>
            </a:r>
            <a:r>
              <a:t>: Achieving a balance that minimizes cost of capital.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Cost of Capital</a:t>
            </a:r>
            <a:r>
              <a:t>: The cost incurred to raise funds for the company.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Influencing Factors</a:t>
            </a:r>
            <a:r>
              <a:t>: Business risk, market conditions, and taxation policies.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lancers and Crea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Freelancers and Creatives</a:t>
            </a:r>
          </a:p>
        </p:txBody>
      </p:sp>
      <p:sp>
        <p:nvSpPr>
          <p:cNvPr id="189" name="1. To track project deliverab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To track project deliverables.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Manage client billing and invoices.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Plan content schedules.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Share creative ideas and drafts.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Use add-ons for project management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orporate Governance and Fin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Corporate Governance and Finance</a:t>
            </a:r>
          </a:p>
        </p:txBody>
      </p:sp>
      <p:sp>
        <p:nvSpPr>
          <p:cNvPr id="675" name="• Definition: The system by which companies are directed and controll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Definition</a:t>
            </a:r>
            <a:r>
              <a:t>: The system by which companies are directed and controlled.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Role of the Board of Directors</a:t>
            </a:r>
            <a:r>
              <a:t>: Overseeing financial practices and decisions.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Transparency</a:t>
            </a:r>
            <a:r>
              <a:t>: Ensuring clear and honest reporting of financial information.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Accountability</a:t>
            </a:r>
            <a:r>
              <a:t>: Holding management accountable for financial performance.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Ethical Finance</a:t>
            </a:r>
            <a:r>
              <a:t>: Ensuring financial decisions adhere to ethical standards.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axation and Finan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Taxation and Finance Management</a:t>
            </a:r>
          </a:p>
        </p:txBody>
      </p:sp>
      <p:sp>
        <p:nvSpPr>
          <p:cNvPr id="678" name="• Types of Taxes: Income tax, corporate tax, VAT, and property ta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Types of Taxes</a:t>
            </a:r>
            <a:r>
              <a:t>: Income tax, corporate tax, VAT, and property tax.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Tax Planning</a:t>
            </a:r>
            <a:r>
              <a:t>: Structuring financial activities to minimize tax liabilities.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Tax Compliance</a:t>
            </a:r>
            <a:r>
              <a:t>: Ensuring that taxes are paid on time and in full.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Tax Incentives</a:t>
            </a:r>
            <a:r>
              <a:t>: Using government tax reliefs to optimize finances.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Transfer Pricing</a:t>
            </a:r>
            <a:r>
              <a:t>: Managing cross-border transactions between subsidiaries.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Working Capital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Working Capital Management</a:t>
            </a:r>
          </a:p>
        </p:txBody>
      </p:sp>
      <p:sp>
        <p:nvSpPr>
          <p:cNvPr id="681" name="• Definition: Managing the company’s short-term assets and liabilit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Definition</a:t>
            </a:r>
            <a:r>
              <a:t>: Managing the company’s short-term assets and liabilities.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Importance</a:t>
            </a:r>
            <a:r>
              <a:t>: Ensures the company has enough liquidity to meet short-term obligations.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Components</a:t>
            </a:r>
            <a:r>
              <a:t>: Cash, accounts receivable, inventory, and accounts payable.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Working Capital Ratio</a:t>
            </a:r>
            <a:r>
              <a:t>: Assessing the health of a company’s working capital.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Cash Conversion Cycle</a:t>
            </a:r>
            <a:r>
              <a:t>: Time taken to convert investments into cash flow.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ersonal Finan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Personal Finance Management</a:t>
            </a:r>
          </a:p>
        </p:txBody>
      </p:sp>
      <p:sp>
        <p:nvSpPr>
          <p:cNvPr id="684" name="• Budgeting: Planning income and expen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Budgeting</a:t>
            </a:r>
            <a:r>
              <a:t>: Planning income and expenses.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Saving and Investment</a:t>
            </a:r>
            <a:r>
              <a:t>: Building wealth for future needs.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Debt Management</a:t>
            </a:r>
            <a:r>
              <a:t>: Managing credit cards, loans, and mortgages.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Retirement Planning</a:t>
            </a:r>
            <a:r>
              <a:t>: Ensuring financial security after retirement.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Insurance</a:t>
            </a:r>
            <a:r>
              <a:t>: Protecting against financial risks like health, life, and property loss.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Financial Technology (FinTech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Financial Technology (FinTech)</a:t>
            </a:r>
          </a:p>
        </p:txBody>
      </p:sp>
      <p:sp>
        <p:nvSpPr>
          <p:cNvPr id="687" name="• Digital Payments: Using mobile and online payment syst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Digital Payments</a:t>
            </a:r>
            <a:r>
              <a:t>: Using mobile and online payment systems.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Blockchain and Cryptocurrency</a:t>
            </a:r>
            <a:r>
              <a:t>: New technologies for secure financial transactions.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Robo-Advisors</a:t>
            </a:r>
            <a:r>
              <a:t>: Automated financial planning services.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Crowdfunding</a:t>
            </a:r>
            <a:r>
              <a:t>: Raising funds through online platforms.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Peer-to-Peer Lending</a:t>
            </a:r>
            <a:r>
              <a:t>: Borrowing and lending money without traditional financial institutions.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Conclusion</a:t>
            </a:r>
          </a:p>
        </p:txBody>
      </p:sp>
      <p:sp>
        <p:nvSpPr>
          <p:cNvPr id="690" name="• Finance management is crucial for achieving both short-term and long-term financial goa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Finance management is crucial for achieving both short-term and long-term financial goals.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It involves managing resources, risks, and investments efficiently.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Proper financial planning and analysis are key to ensuring sustainability.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Technology is transforming finance management with more accessible tools.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Effective finance management drives business success and financial 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op 10 Words of the Ye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Top 10 Words of the Year</a:t>
            </a:r>
          </a:p>
        </p:txBody>
      </p:sp>
      <p:sp>
        <p:nvSpPr>
          <p:cNvPr id="693" name="1. Yassification - Transforming something into a more glamorous, over-the-top vers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Yassification</a:t>
            </a:r>
            <a:r>
              <a:t> - Transforming something into a more glamorous, over-the-top version.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Demure</a:t>
            </a:r>
            <a:r>
              <a:t> - Used ironically to describe someone or something unexpectedly modest.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Brainrot</a:t>
            </a:r>
            <a:r>
              <a:t> - An obsession with something to the point of mental exhaustion or irrational thoughts.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Delulu</a:t>
            </a:r>
            <a:r>
              <a:t> - Short for “delusional,” describing unrealistic or overly idealistic beliefs.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rPr b="1"/>
              <a:t>Mid</a:t>
            </a:r>
            <a:r>
              <a:t> - Refers to something average or mediocre, neither good nor bad.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6.	</a:t>
            </a:r>
            <a:r>
              <a:rPr b="1"/>
              <a:t>Enshitification</a:t>
            </a:r>
            <a:r>
              <a:t> - Describes the degradation of something over time due to mismanagement or greed.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7.	</a:t>
            </a:r>
            <a:r>
              <a:rPr b="1"/>
              <a:t>Manifestation</a:t>
            </a:r>
            <a:r>
              <a:t> - The act of visualizing and believing to make something a reality.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8.	</a:t>
            </a:r>
            <a:r>
              <a:rPr b="1"/>
              <a:t>Cap/No Cap</a:t>
            </a:r>
            <a:r>
              <a:t> - “Cap” means lying; “No Cap” means telling the truth or being honest.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9.	</a:t>
            </a:r>
            <a:r>
              <a:rPr b="1"/>
              <a:t>Flex</a:t>
            </a:r>
            <a:r>
              <a:t> - To show off or boast about something, usually material possessions.</a:t>
            </a:r>
          </a:p>
          <a:p>
            <a:pPr marL="0" indent="0" defTabSz="619125">
              <a:spcBef>
                <a:spcPts val="3300"/>
              </a:spcBef>
              <a:buSzTx/>
              <a:buNone/>
              <a:defRPr sz="2850"/>
            </a:pPr>
            <a:r>
              <a:rPr sz="1050">
                <a:latin typeface="Times New Roman"/>
                <a:ea typeface="Times New Roman"/>
                <a:cs typeface="Times New Roman"/>
                <a:sym typeface="Times New Roman"/>
              </a:rPr>
              <a:t>	10.	</a:t>
            </a:r>
            <a:r>
              <a:rPr b="1"/>
              <a:t>Slaps</a:t>
            </a:r>
            <a:r>
              <a:t> - Used to describe something really good or impressive (e.g., music, food, etc.).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Y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Yassification</a:t>
            </a:r>
          </a:p>
        </p:txBody>
      </p:sp>
      <p:sp>
        <p:nvSpPr>
          <p:cNvPr id="696" name="• Definition: Refers to transforming something into an exaggerated, glamorous, and often over-the-top version of itself, inspired by queer and drag cul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Definition</a:t>
            </a:r>
            <a:r>
              <a:t>: Refers to transforming something into an exaggerated, glamorous, and often over-the-top version of itself, inspired by queer and drag culture.</a:t>
            </a:r>
          </a:p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Origin</a:t>
            </a:r>
            <a:r>
              <a:t>: Derived from the phrase “Yas Queen,” a term used in drag culture to express enthusiastic support.</a:t>
            </a:r>
          </a:p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Usage</a:t>
            </a:r>
            <a:r>
              <a:t>: Used to describe a person, object, or situation that’s been made more extravagant or fashionable.</a:t>
            </a:r>
          </a:p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Example</a:t>
            </a:r>
            <a:r>
              <a:t>: “They completely yassified that old house, it looks like a palace now!”</a:t>
            </a:r>
          </a:p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Cultural Impact</a:t>
            </a:r>
            <a:r>
              <a:t>: Celebrates self-expression and empowerment, often associated with social media trends.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Y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Yassification</a:t>
            </a:r>
          </a:p>
        </p:txBody>
      </p:sp>
      <p:sp>
        <p:nvSpPr>
          <p:cNvPr id="699" name="• Related to Pop Culture: Common in meme culture, often paired with humorous or satirical imag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42950">
              <a:spcBef>
                <a:spcPts val="5300"/>
              </a:spcBef>
              <a:buSzTx/>
              <a:buNone/>
              <a:defRPr sz="4319"/>
            </a:pPr>
            <a:r>
              <a:t>	•	</a:t>
            </a:r>
            <a:r>
              <a:rPr b="1"/>
              <a:t>Related to Pop Culture</a:t>
            </a:r>
            <a:r>
              <a:t>: Common in meme culture, often paired with humorous or satirical images.</a:t>
            </a:r>
          </a:p>
          <a:p>
            <a:pPr marL="0" indent="0" defTabSz="742950">
              <a:spcBef>
                <a:spcPts val="5300"/>
              </a:spcBef>
              <a:buSzTx/>
              <a:buNone/>
              <a:defRPr sz="4319"/>
            </a:pPr>
            <a:r>
              <a:t>	•	</a:t>
            </a:r>
            <a:r>
              <a:rPr b="1"/>
              <a:t>Aesthetic</a:t>
            </a:r>
            <a:r>
              <a:t>: Often features bold makeup, dramatic outfits, and confident poses.</a:t>
            </a:r>
          </a:p>
          <a:p>
            <a:pPr marL="0" indent="0" defTabSz="742950">
              <a:spcBef>
                <a:spcPts val="5300"/>
              </a:spcBef>
              <a:buSzTx/>
              <a:buNone/>
              <a:defRPr sz="4319"/>
            </a:pPr>
            <a:r>
              <a:t>	•	</a:t>
            </a:r>
            <a:r>
              <a:rPr b="1"/>
              <a:t>Viral Trends</a:t>
            </a:r>
            <a:r>
              <a:t>: Gained popularity on platforms like TikTok, Instagram, and Twitter.</a:t>
            </a:r>
          </a:p>
          <a:p>
            <a:pPr marL="0" indent="0" defTabSz="742950">
              <a:spcBef>
                <a:spcPts val="5300"/>
              </a:spcBef>
              <a:buSzTx/>
              <a:buNone/>
              <a:defRPr sz="4319"/>
            </a:pPr>
            <a:r>
              <a:t>	•	</a:t>
            </a:r>
            <a:r>
              <a:rPr b="1"/>
              <a:t>Inclusivity</a:t>
            </a:r>
            <a:r>
              <a:t>: Embraced by various communities, particularly in LGBTQ+ and internet subcultures.</a:t>
            </a:r>
          </a:p>
          <a:p>
            <a:pPr marL="0" indent="0" defTabSz="742950">
              <a:spcBef>
                <a:spcPts val="5300"/>
              </a:spcBef>
              <a:buSzTx/>
              <a:buNone/>
              <a:defRPr sz="4319"/>
            </a:pPr>
            <a:r>
              <a:t>	•	</a:t>
            </a:r>
            <a:r>
              <a:rPr b="1"/>
              <a:t>Significance</a:t>
            </a:r>
            <a:r>
              <a:t>: Symbolizes embracing maximalism and unapologetically expressing one’s style.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Dem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Demure</a:t>
            </a:r>
          </a:p>
        </p:txBody>
      </p:sp>
      <p:sp>
        <p:nvSpPr>
          <p:cNvPr id="702" name="• Definition: A term used ironically to describe someone or something that is unexpectedly shy or modest, often in a playful or sarcastic w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Definition</a:t>
            </a:r>
            <a:r>
              <a:t>: A term used ironically to describe someone or something that is unexpectedly shy or modest, often in a playful or sarcastic way.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Origin</a:t>
            </a:r>
            <a:r>
              <a:t>: Originally, “demure” meant reserved or modest, but Gen Z twists it for humor.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Usage</a:t>
            </a:r>
            <a:r>
              <a:t>: Describes a person or action that contrasts sharply with expectations of boldness or flamboyance.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Example</a:t>
            </a:r>
            <a:r>
              <a:t>: “She walked into the party in the most demure outfit—except it had a huge, sparkly unicorn on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dvanced Tools and Features: Inte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8316"/>
            </a:lvl1pPr>
          </a:lstStyle>
          <a:p>
            <a:pPr/>
            <a:r>
              <a:t>Advanced Tools and Features: Integrations</a:t>
            </a:r>
          </a:p>
        </p:txBody>
      </p:sp>
      <p:sp>
        <p:nvSpPr>
          <p:cNvPr id="192" name="1. Syncs with Google Drive, Docs, and Calenda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Syncs with Google Drive, Docs, and Calendar.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Connects with CRM tools like Salesforce.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Works with Zapier for automation.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Exports to Excel, CSV, or PDF.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Links data with Google Data Studio.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• Hyperbole: Often used to exaggerate modest or shy behavior for comedic eff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Hyperbole</a:t>
            </a:r>
            <a:r>
              <a:t>: Often used to exaggerate modest or shy behavior for comedic effect.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Reclaimed for Humor</a:t>
            </a:r>
            <a:r>
              <a:t>: Ironically embraces the opposite of what it typically stands for.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Social Media Use</a:t>
            </a:r>
            <a:r>
              <a:t>: Frequently found in captions, memes, and TikToks.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Contrast</a:t>
            </a:r>
            <a:r>
              <a:t>: Used in contrast with “bold” or “outgoing” traits to highlight the irony.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Related Phrases</a:t>
            </a:r>
            <a:r>
              <a:t>: “Demure but loud” or “Demure yet dramatic.”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Brainr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Brainrot</a:t>
            </a:r>
            <a:endParaRPr sz="2100"/>
          </a:p>
        </p:txBody>
      </p:sp>
      <p:sp>
        <p:nvSpPr>
          <p:cNvPr id="707" name="• Definition: Refers to a mental state where someone becomes obsessed with something to an unhealthy extent, often leading to irrational thoughts or behavi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Definition</a:t>
            </a:r>
            <a:r>
              <a:t>: Refers to a mental state where someone becomes obsessed with something to an unhealthy extent, often leading to irrational thoughts or behaviors.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Origin</a:t>
            </a:r>
            <a:r>
              <a:t>: Likely originated from online spaces, particularly within fandoms, to describe intense, obsessive thoughts.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Usage</a:t>
            </a:r>
            <a:r>
              <a:t>: Describes someone’s excessive obsession with a topic, person, or idea, especially to the point of becoming “delusional.”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Example</a:t>
            </a:r>
            <a:r>
              <a:t>: “I have brainrot from watching too much of this TV show, I can’t stop thinking about it!”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• Mental Exhaustion: Implies that someone’s brain is “rotting” from overthinking or overconsuming cont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Mental Exhaustion</a:t>
            </a:r>
            <a:r>
              <a:t>: Implies that someone’s brain is “rotting” from overthinking or overconsuming content.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Hyperbolic Use</a:t>
            </a:r>
            <a:r>
              <a:t>: Often used for emphasis when someone is overly immersed in something.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Fandoms</a:t>
            </a:r>
            <a:r>
              <a:t>: Commonly used within fandoms or among people who deeply obsess over certain celebrities or series.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Delul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Delulu</a:t>
            </a:r>
          </a:p>
        </p:txBody>
      </p:sp>
      <p:sp>
        <p:nvSpPr>
          <p:cNvPr id="712" name="• Definition: Short for “delusional,” used to describe someone who has unrealistic or idealized beliefs about a situation, often in an overly optimistic or exaggerated w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Definition</a:t>
            </a:r>
            <a:r>
              <a:t>: Short for “delusional,” used to describe someone who has unrealistic or idealized beliefs about a situation, often in an overly optimistic or exaggerated way.</a:t>
            </a:r>
          </a:p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Origin</a:t>
            </a:r>
            <a:r>
              <a:t>: Emerged from internet culture, particularly within K-pop fandoms, but has expanded widely across Gen Z communities.</a:t>
            </a:r>
          </a:p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Usage</a:t>
            </a:r>
            <a:r>
              <a:t>: Describes someone who has unrealistic or irrational expectations, especially about relationships or celebrity worship.</a:t>
            </a:r>
          </a:p>
          <a:p>
            <a:pPr marL="0" indent="0">
              <a:spcBef>
                <a:spcPts val="4500"/>
              </a:spcBef>
              <a:buSzTx/>
              <a:buNone/>
              <a:defRPr sz="3800"/>
            </a:pPr>
            <a:r>
              <a:t>	•	</a:t>
            </a:r>
            <a:r>
              <a:rPr b="1"/>
              <a:t>Example</a:t>
            </a:r>
            <a:r>
              <a:t>: “I’m delulu to think they’ll notice me at this concert, but I’m going anyway.”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• Idealism and Fantasy: Used to describe someone who is daydreaming or fantasizing about impossible situ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Idealism and Fantasy</a:t>
            </a:r>
            <a:r>
              <a:t>: Used to describe someone who is daydreaming or fantasizing about impossible situations.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Relatable</a:t>
            </a:r>
            <a:r>
              <a:t>: Often used in a self-deprecating way to show that everyone has unrealistic fantasies.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Widespread Usage</a:t>
            </a:r>
            <a:r>
              <a:t>: Used across TikTok, Twitter, and Reddit to discuss unrealistic expectations in romantic relationships or fandom.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M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Mid</a:t>
            </a:r>
          </a:p>
        </p:txBody>
      </p:sp>
      <p:sp>
        <p:nvSpPr>
          <p:cNvPr id="717" name="• Definition: Refers to something or someone that is “average” or “mediocre,” neither good nor ba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Definition</a:t>
            </a:r>
            <a:r>
              <a:t>: Refers to something or someone that is “average” or “mediocre,” neither good nor bad.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Origin</a:t>
            </a:r>
            <a:r>
              <a:t>: Evolved from casual slang to represent anything that’s not impressive or remarkable.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Usage</a:t>
            </a:r>
            <a:r>
              <a:t>: Describes a situation, experience, or person that lacks excitement or quality.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Example</a:t>
            </a:r>
            <a:r>
              <a:t>: “The movie was mid, didn’t really blow me away.”</a:t>
            </a: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	•	</a:t>
            </a:r>
            <a:r>
              <a:rPr b="1"/>
              <a:t>Tone</a:t>
            </a:r>
            <a:r>
              <a:t>: Often dismissive, but used humorously or to express indifference.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• Contextual Use: Used to rate experiences or things, often with a tone of sarcas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Contextual Use</a:t>
            </a:r>
            <a:r>
              <a:t>: Used to rate experiences or things, often with a tone of sarcasm.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Cultural Trend</a:t>
            </a:r>
            <a:r>
              <a:t>: Frequently seen in meme culture, especially when comparing something against higher expectations.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Social Media</a:t>
            </a:r>
            <a:r>
              <a:t>: Commonly used on TikTok, Instagram, and Twitter.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Enshi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Enshitification</a:t>
            </a:r>
          </a:p>
        </p:txBody>
      </p:sp>
      <p:sp>
        <p:nvSpPr>
          <p:cNvPr id="722" name="• Definition: Refers to the process of something becoming worse over time, often due to commercialization or neglect by those in char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Definition</a:t>
            </a:r>
            <a:r>
              <a:t>: Refers to the process of something becoming worse over time, often due to commercialization or neglect by those in charge.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Origin</a:t>
            </a:r>
            <a:r>
              <a:t>: Coined from “enshittification,” used to describe platforms or products that degrade in quality due to greed or mismanagement.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Usage</a:t>
            </a:r>
            <a:r>
              <a:t>: Describes systems or services that deteriorate, especially when they’re monetized in ways that harm users.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Example</a:t>
            </a:r>
            <a:r>
              <a:t>: “This app used to be great, but with all the ads and glitches, it’s gone through full enshitification.”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Enshi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Enshitification</a:t>
            </a:r>
          </a:p>
        </p:txBody>
      </p:sp>
      <p:sp>
        <p:nvSpPr>
          <p:cNvPr id="725" name="• Definition: Refers to the process of something becoming worse over time, often due to commercialization or neglect by those in char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Definition</a:t>
            </a:r>
            <a:r>
              <a:t>: Refers to the process of something becoming worse over time, often due to commercialization or neglect by those in charge.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Origin</a:t>
            </a:r>
            <a:r>
              <a:t>: Coined from “enshittification,” used to describe platforms or products that degrade in quality due to greed or mismanagement.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Usage</a:t>
            </a:r>
            <a:r>
              <a:t>: Describes systems or services that deteriorate, especially when they’re monetized in ways that harm users.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Example</a:t>
            </a:r>
            <a:r>
              <a:t>: “This app used to be great, but with all the ads and glitches, it’s gone through full enshitification.”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• Reflection of Discontent: A response to perceived corporate greed or poor customer servi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Reflection of Discontent</a:t>
            </a:r>
            <a:r>
              <a:t>: A response to perceived corporate greed or poor customer service.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Disruption</a:t>
            </a:r>
            <a:r>
              <a:t>: A way to criticize how companies can lose sight of their users after growing large.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Tech Culture</a:t>
            </a:r>
            <a:r>
              <a:t>: Widely used to describe issues in tech and digital platforms.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Devaluation</a:t>
            </a:r>
            <a:r>
              <a:t>: Implies a product or service has become a “shell” of its former self.</a:t>
            </a:r>
          </a:p>
          <a:p>
            <a:pPr marL="0" indent="0" defTabSz="775969">
              <a:spcBef>
                <a:spcPts val="5500"/>
              </a:spcBef>
              <a:buSzTx/>
              <a:buNone/>
              <a:defRPr sz="4512"/>
            </a:pPr>
            <a:r>
              <a:t>	•	</a:t>
            </a:r>
            <a:r>
              <a:rPr b="1"/>
              <a:t>Reclamation</a:t>
            </a:r>
            <a:r>
              <a:t>: Used by Gen Z as a tool to critique exploitation and mistreatment by companies.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 to Google She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Introduction to Google Sheets</a:t>
            </a:r>
          </a:p>
        </p:txBody>
      </p:sp>
      <p:sp>
        <p:nvSpPr>
          <p:cNvPr id="141" name="1. Google Sheets is a cloud-based spreadsheet appl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Google Sheets is a cloud-based spreadsheet application.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Part of Google Workspace (formerly G Suite).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Allows users to create, edit, and share spreadsheets online.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Features real-time collaboration.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Available for free with a Google account.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nalytica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Analytical Features</a:t>
            </a:r>
          </a:p>
        </p:txBody>
      </p:sp>
      <p:sp>
        <p:nvSpPr>
          <p:cNvPr id="195" name="1. Provides pivot tables for deeper insi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Provides pivot tables for deeper insights.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Supports regression and statistical analysis.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Charting tools for visual representation.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AI-powered “Explore” feature for suggestions.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Real-time updates with live data links.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Manifes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Manifestation</a:t>
            </a:r>
          </a:p>
        </p:txBody>
      </p:sp>
      <p:sp>
        <p:nvSpPr>
          <p:cNvPr id="730" name="• Definition: The practice of thinking positively and visualizing goals to make them a real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Definition</a:t>
            </a:r>
            <a:r>
              <a:t>: The practice of thinking positively and visualizing goals to make them a reality.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Origin</a:t>
            </a:r>
            <a:r>
              <a:t>: Rooted in the Law of Attraction, where positive thoughts are believed to attract positive outcomes.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Usage</a:t>
            </a:r>
            <a:r>
              <a:t>: Describes the act of bringing desires into reality through belief and focused intention.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Example</a:t>
            </a:r>
            <a:r>
              <a:t>: “I manifested getting my dream job, and it happened!”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Tone</a:t>
            </a:r>
            <a:r>
              <a:t>: Generally positive, focusing on self-improvement and empowerment.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• Popular in Wellness: Often connected with wellness, mental health, and self-care communit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Popular in Wellness</a:t>
            </a:r>
            <a:r>
              <a:t>: Often connected with wellness, mental health, and self-care communities.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Visualization</a:t>
            </a:r>
            <a:r>
              <a:t>: Encourages individuals to see their success or dreams before they happen.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Gen Z Adoption</a:t>
            </a:r>
            <a:r>
              <a:t>: Gen Z has embraced manifestation through platforms like TikTok and Instagram.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/>
            </a:pPr>
            <a:r>
              <a:t>	•	</a:t>
            </a:r>
            <a:r>
              <a:rPr b="1"/>
              <a:t>Affirmations</a:t>
            </a:r>
            <a:r>
              <a:t>: Encourages the use of positive affirmations and visualization techniques.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3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809" y="-263228"/>
            <a:ext cx="20084382" cy="14718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Choose Google Shee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Why Choose Google Sheets?</a:t>
            </a:r>
          </a:p>
        </p:txBody>
      </p:sp>
      <p:sp>
        <p:nvSpPr>
          <p:cNvPr id="198" name="1. Free, reliable, and easily accessi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Free, reliable, and easily accessible.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Simplifies collaboration and sharing.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Offers powerful tools for various uses.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Constantly updated with new features.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Perfect for both personal and professional needs.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troduction to Microsoft Office Su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Introduction to Microsoft Office Suite</a:t>
            </a:r>
          </a:p>
        </p:txBody>
      </p:sp>
      <p:sp>
        <p:nvSpPr>
          <p:cNvPr id="201" name="1. A collection of productivity software developed by Microsof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A collection of productivity software developed by Microsoft.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Includes popular tools like Word, Excel, PowerPoint, and Outlook.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Available for desktop, mobile, and web platforms.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Widely used in business, education, and personal settings.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Supports multiple operating systems like Windows, Mac, Android, and 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crosoft W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Microsoft Word</a:t>
            </a:r>
          </a:p>
        </p:txBody>
      </p:sp>
      <p:sp>
        <p:nvSpPr>
          <p:cNvPr id="204" name="1. Used for creating and editing docu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Used for creating and editing documents.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Offers templates for resumes, letters, and reports.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Includes grammar and spell-check tools.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Supports collaborative editing and commenting.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Allows exporting documents to PDF and other formats.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icrosoft Ex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Microsoft Excel</a:t>
            </a:r>
          </a:p>
        </p:txBody>
      </p:sp>
      <p:sp>
        <p:nvSpPr>
          <p:cNvPr id="207" name="1. Ideal for data organization and analysi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Ideal for data organization and analysis.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Features formulas, functions, and pivot tables.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Allows creation of charts and graphs for visualization.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Includes tools for financial modeling and forecasting.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Supports advanced features like macros and data analysis add-ons.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icrosoft Power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Microsoft PowerPoint</a:t>
            </a:r>
          </a:p>
        </p:txBody>
      </p:sp>
      <p:sp>
        <p:nvSpPr>
          <p:cNvPr id="210" name="1. Used for creating professional present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Used for creating professional presentations.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Offers pre-designed templates and themes.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Includes multimedia integration (images, videos, audio).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Features animations and transitions for slides.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Allows real-time collaboration and sharing.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icrosoft Power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Microsoft PowerPoint</a:t>
            </a:r>
          </a:p>
        </p:txBody>
      </p:sp>
      <p:sp>
        <p:nvSpPr>
          <p:cNvPr id="213" name="1. Used for creating professional present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Used for creating professional presentations.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Offers pre-designed templates and themes.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Includes multimedia integration (images, videos, audio).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Features animations and transitions for slides.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Allows real-time collaboration and sharing.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icrosoft Outl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Microsoft Outlook</a:t>
            </a:r>
          </a:p>
        </p:txBody>
      </p:sp>
      <p:sp>
        <p:nvSpPr>
          <p:cNvPr id="216" name="1. A platform for managing emails, contacts, and calendars.1. A platform for managing emails, contacts, and calenda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A platform for managing emails, contacts, and calendars.</a:t>
            </a: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t>A platform for managing emails, contacts, and calendars.</a:t>
            </a:r>
          </a:p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Syncs with multiple email accounts and devices.</a:t>
            </a:r>
          </a:p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Features task and meeting scheduling tools.</a:t>
            </a:r>
          </a:p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Provides integration with Teams and Skype.</a:t>
            </a:r>
          </a:p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Includes advanced spam filtering and security features.</a:t>
            </a: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Syncs with multiple email accounts and devices.</a:t>
            </a:r>
          </a:p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Features task and meeting scheduling tools.</a:t>
            </a:r>
          </a:p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Provides integration with Teams and Skype.</a:t>
            </a:r>
          </a:p>
          <a:p>
            <a:pPr marL="0" indent="0" defTabSz="602615">
              <a:spcBef>
                <a:spcPts val="4300"/>
              </a:spcBef>
              <a:buSzTx/>
              <a:buNone/>
              <a:defRPr sz="3504"/>
            </a:pPr>
            <a:r>
              <a:rPr sz="1022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Includes advanced spam filtering and security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Advantages</a:t>
            </a:r>
          </a:p>
        </p:txBody>
      </p:sp>
      <p:sp>
        <p:nvSpPr>
          <p:cNvPr id="219" name="Benefits of Microsoft Office Suite…"/>
          <p:cNvSpPr txBox="1"/>
          <p:nvPr>
            <p:ph type="body" idx="1"/>
          </p:nvPr>
        </p:nvSpPr>
        <p:spPr>
          <a:xfrm>
            <a:off x="891038" y="3149600"/>
            <a:ext cx="24384001" cy="101674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 Benefits of Microsoft Office Suite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User-friendly interface for all applications.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Available both as desktop software and a cloud-based service (Office 365).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Seamless integration between applications (e.g., Word with Excel).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Regular updates with new features and security patches.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Widely recognized and used, ensuring compatibility.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is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Disadvantages</a:t>
            </a:r>
          </a:p>
        </p:txBody>
      </p:sp>
      <p:sp>
        <p:nvSpPr>
          <p:cNvPr id="222" name="Limitations of Microsoft Office Sui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Limitations of Microsoft Office Suite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Requires a paid subscription for full features.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Resource-heavy, can slow down older devices.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Steeper learning curve for advanced tools like Excel macros.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Cloud-based services rely on an internet connection.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Alternatives like Google Workspace offer competitive free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ersonal 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Personal Uses</a:t>
            </a:r>
          </a:p>
        </p:txBody>
      </p:sp>
      <p:sp>
        <p:nvSpPr>
          <p:cNvPr id="144" name="1. Budgeting and expense track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Budgeting and expense tracking.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Managing personal schedules and to-do lists.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Planning events like weddings or trips.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Keeping personal records like workout logs.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Collaborating on shared shopping or task lists.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arget Us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Target Users</a:t>
            </a:r>
          </a:p>
        </p:txBody>
      </p:sp>
      <p:sp>
        <p:nvSpPr>
          <p:cNvPr id="225" name="Who Uses Microsoft Office Suit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Who Uses Microsoft Office Suite?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Students</a:t>
            </a:r>
            <a:r>
              <a:t>: For assignments, reports, and presentations.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Businesses</a:t>
            </a:r>
            <a:r>
              <a:t>: For financial analysis, reporting, and communication.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Educators</a:t>
            </a:r>
            <a:r>
              <a:t>: To create lesson plans and interactive materials.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Freelancers</a:t>
            </a:r>
            <a:r>
              <a:t>: For project management and client deliverables.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rPr b="1"/>
              <a:t>Individuals</a:t>
            </a:r>
            <a:r>
              <a:t>: For personal projects like budgeting and resumes.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icrosoft Office Suite Inte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Microsoft Office Suite Integrations</a:t>
            </a:r>
          </a:p>
        </p:txBody>
      </p:sp>
      <p:sp>
        <p:nvSpPr>
          <p:cNvPr id="228" name="1. Works seamlessly with OneDrive for cloud stor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Works seamlessly with OneDrive for cloud storage.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Connects with Microsoft Teams for collaboration.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Supports third-party add-ons for extended functionality.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Integrates with LinkedIn for resume creation in Word.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Syncs with Windows OS features like Cortana.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y Choose Microsoft Office Sui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Why Choose Microsoft Office Suite?</a:t>
            </a:r>
          </a:p>
        </p:txBody>
      </p:sp>
      <p:sp>
        <p:nvSpPr>
          <p:cNvPr id="231" name="1. Offers comprehensive tools for every ne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Offers comprehensive tools for every need.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Balances functionality and ease of use.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Ensures compatibility across industries.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Continues to evolve with user needs and feedback.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A reliable choice for personal, academic, and professional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What is Pascal’s Triang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What is Pascal’s Triangle?</a:t>
            </a:r>
          </a:p>
        </p:txBody>
      </p:sp>
      <p:sp>
        <p:nvSpPr>
          <p:cNvPr id="234" name="1. A triangular array of numbers named after Blaise Pasc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A triangular array of numbers named after Blaise Pascal.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Each number is the sum of the two numbers directly above it.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Starts with a single “1” at the top.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Used in mathematics for binomial expansions, probability, and more.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The rows represent coefficients in the binomial theorem.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operties of Pascal’s Triang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Properties of Pascal’s Triangle</a:t>
            </a:r>
          </a:p>
        </p:txBody>
      </p:sp>
      <p:sp>
        <p:nvSpPr>
          <p:cNvPr id="237" name="Symmetry: The triangle is symmetric about the centerl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26440">
              <a:spcBef>
                <a:spcPts val="5100"/>
              </a:spcBef>
              <a:buSzTx/>
              <a:buNone/>
              <a:defRPr sz="4224"/>
            </a:pPr>
            <a:r>
              <a:rPr sz="1232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/>
              <a:t>Symmetry</a:t>
            </a:r>
            <a:r>
              <a:t>: The triangle is symmetric about the centerline.</a:t>
            </a:r>
          </a:p>
          <a:p>
            <a:pPr marL="0" indent="0" defTabSz="726440">
              <a:spcBef>
                <a:spcPts val="5100"/>
              </a:spcBef>
              <a:buSzTx/>
              <a:buNone/>
              <a:defRPr sz="4224"/>
            </a:pPr>
            <a:r>
              <a:rPr sz="1232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Row Sum</a:t>
            </a:r>
            <a:r>
              <a:t>: The sum of numbers in the nth row is </a:t>
            </a:r>
            <a:r>
              <a:rPr sz="1056">
                <a:solidFill>
                  <a:srgbClr val="000000"/>
                </a:solidFill>
              </a:rPr>
              <a:t>2^n</a:t>
            </a:r>
            <a:r>
              <a:t>.</a:t>
            </a:r>
          </a:p>
          <a:p>
            <a:pPr marL="0" indent="0" defTabSz="726440">
              <a:spcBef>
                <a:spcPts val="5100"/>
              </a:spcBef>
              <a:buSzTx/>
              <a:buNone/>
              <a:defRPr sz="4224"/>
            </a:pPr>
            <a:r>
              <a:rPr sz="1232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Diagonal Patterns</a:t>
            </a:r>
            <a:r>
              <a:t>:</a:t>
            </a:r>
          </a:p>
          <a:p>
            <a:pPr marL="0" indent="0" defTabSz="726440">
              <a:spcBef>
                <a:spcPts val="5100"/>
              </a:spcBef>
              <a:buSzTx/>
              <a:buNone/>
              <a:defRPr sz="4224"/>
            </a:pPr>
            <a:r>
              <a:t>	•	The first diagonal contains all 1s.</a:t>
            </a:r>
          </a:p>
          <a:p>
            <a:pPr marL="0" indent="0" defTabSz="726440">
              <a:spcBef>
                <a:spcPts val="5100"/>
              </a:spcBef>
              <a:buSzTx/>
              <a:buNone/>
              <a:defRPr sz="4224"/>
            </a:pPr>
            <a:r>
              <a:t>	•	The second diagonal contains natural numbers (1, 2, 3, …).</a:t>
            </a:r>
          </a:p>
          <a:p>
            <a:pPr marL="0" indent="0" defTabSz="726440">
              <a:spcBef>
                <a:spcPts val="5100"/>
              </a:spcBef>
              <a:buSzTx/>
              <a:buNone/>
              <a:defRPr sz="4224"/>
            </a:pPr>
            <a:r>
              <a:rPr sz="1232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Binomial Coefficients</a:t>
            </a:r>
            <a:r>
              <a:t>: The numbers correspond to </a:t>
            </a:r>
            <a:r>
              <a:rPr sz="1056">
                <a:solidFill>
                  <a:srgbClr val="000000"/>
                </a:solidFill>
              </a:rPr>
              <a:t>C(n, k)</a:t>
            </a:r>
            <a:r>
              <a:t>, where </a:t>
            </a:r>
            <a:r>
              <a:rPr sz="1056">
                <a:solidFill>
                  <a:srgbClr val="000000"/>
                </a:solidFill>
              </a:rPr>
              <a:t>n</a:t>
            </a:r>
            <a:r>
              <a:t> is the row number and </a:t>
            </a:r>
            <a:r>
              <a:rPr sz="1056">
                <a:solidFill>
                  <a:srgbClr val="000000"/>
                </a:solidFill>
              </a:rPr>
              <a:t>k</a:t>
            </a:r>
            <a:r>
              <a:t> is the position.</a:t>
            </a:r>
          </a:p>
          <a:p>
            <a:pPr marL="0" indent="0" defTabSz="726440">
              <a:spcBef>
                <a:spcPts val="5100"/>
              </a:spcBef>
              <a:buSzTx/>
              <a:buNone/>
              <a:defRPr sz="4224"/>
            </a:pPr>
            <a:r>
              <a:rPr sz="1232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rPr b="1"/>
              <a:t>Applications</a:t>
            </a:r>
            <a:r>
              <a:t>: Probability, combinatorics, and algebra.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xample of Pascal’s Triang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Example of Pascal’s Triangle</a:t>
            </a:r>
          </a:p>
        </p:txBody>
      </p:sp>
      <p:sp>
        <p:nvSpPr>
          <p:cNvPr id="240" name="1. Row Construc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Row Construction</a:t>
            </a:r>
            <a:r>
              <a:t>:</a:t>
            </a:r>
          </a:p>
          <a:p>
            <a:pPr marL="0" indent="0">
              <a:buSzTx/>
              <a:buNone/>
            </a:pPr>
            <a:r>
              <a:t>	•	Row 0: 1</a:t>
            </a:r>
          </a:p>
          <a:p>
            <a:pPr marL="0" indent="0">
              <a:buSzTx/>
              <a:buNone/>
            </a:pPr>
            <a:r>
              <a:t>	•	Row 1: 1, 1</a:t>
            </a:r>
          </a:p>
          <a:p>
            <a:pPr marL="0" indent="0">
              <a:buSzTx/>
              <a:buNone/>
            </a:pPr>
            <a:r>
              <a:t>	•	Row 2: 1, 2, 1</a:t>
            </a:r>
          </a:p>
          <a:p>
            <a:pPr marL="0" indent="0">
              <a:buSzTx/>
              <a:buNone/>
            </a:pPr>
            <a:r>
              <a:t>	•	Row 3: 1, 3, 3,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908" y="469172"/>
            <a:ext cx="17929665" cy="12417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troduction to Salesfo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Introduction to Salesforce</a:t>
            </a:r>
          </a:p>
        </p:txBody>
      </p:sp>
      <p:sp>
        <p:nvSpPr>
          <p:cNvPr id="245" name="1. Salesforce is a cloud-based customer relationship management (CRM) platfor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Salesforce is a cloud-based customer relationship management (CRM) platform.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Founded in 1999 by Marc Benioff and Parker Harris.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Helps businesses manage sales, service, marketing, and more.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Offers tools for automation, analytics, and collaboration.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Known for its scalability and customization.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y Use Salesfor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Why Use Salesforce?</a:t>
            </a:r>
          </a:p>
        </p:txBody>
      </p:sp>
      <p:sp>
        <p:nvSpPr>
          <p:cNvPr id="248" name="1. Centralizes customer data for better manag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Centralizes customer data for better management.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Enables real-time collaboration across teams.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Offers AI-powered insights through Einstein Analytics.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Scales with business needs, from small startups to enterprises.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Provides a wide range of third-party integrations.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ypes of Salesforce Clou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Types of Salesforce Clouds</a:t>
            </a:r>
          </a:p>
        </p:txBody>
      </p:sp>
      <p:sp>
        <p:nvSpPr>
          <p:cNvPr id="251" name="1. Sales Cloud: Manages sales processes and pipel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Sales Cloud</a:t>
            </a:r>
            <a:r>
              <a:t>: Manages sales processes and pipeline.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Service Cloud</a:t>
            </a:r>
            <a:r>
              <a:t>: Focuses on customer support and service.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Marketing Cloud</a:t>
            </a:r>
            <a:r>
              <a:t>: For marketing automation and campaigns.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Commerce Cloud</a:t>
            </a:r>
            <a:r>
              <a:t>: Powers e-commerce platforms.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rPr b="1"/>
              <a:t>Experience Cloud</a:t>
            </a:r>
            <a:r>
              <a:t>: Enables customer and partner portals.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fessional 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Professional Uses</a:t>
            </a:r>
          </a:p>
        </p:txBody>
      </p:sp>
      <p:sp>
        <p:nvSpPr>
          <p:cNvPr id="147" name="1. Organizing business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Organizing business data.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Creating project timelines and Gantt charts.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Analyzing sales trends and reports.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Inventory and stock management.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Tracking team productivity and attendance.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ales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Sales Cloud</a:t>
            </a:r>
          </a:p>
        </p:txBody>
      </p:sp>
      <p:sp>
        <p:nvSpPr>
          <p:cNvPr id="254" name="1. Tracks leads, opportunities, and sales progr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Tracks leads, opportunities, and sales progress.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Provides dashboards for performance insights.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Automates repetitive tasks for sales teams.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Forecasts sales revenue and trends.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Integrates with email tools like Outlook and Gmail.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ervice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Service Cloud</a:t>
            </a:r>
          </a:p>
        </p:txBody>
      </p:sp>
      <p:sp>
        <p:nvSpPr>
          <p:cNvPr id="257" name="1. Manages customer support tickets efficient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Manages customer support tickets efficiently.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Provides omnichannel support (phone, chat, email).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Enables self-service portals for customers.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AI-powered case routing and resolution.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Enhances customer satisfaction with faster responses.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Marketing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Marketing Cloud</a:t>
            </a:r>
          </a:p>
        </p:txBody>
      </p:sp>
      <p:sp>
        <p:nvSpPr>
          <p:cNvPr id="260" name="1. Personalizes customer journeys across multiple channe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t>Personalizes customer journeys across multiple channels.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Offers tools for email, social media, and mobile marketing.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Provides AI-driven recommendations for campaigns.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Tracks marketing performance and ROI.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Integrates with data management platforms (DMPs).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mmerce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Commerce Cloud</a:t>
            </a:r>
          </a:p>
        </p:txBody>
      </p:sp>
      <p:sp>
        <p:nvSpPr>
          <p:cNvPr id="263" name="1. Supports B2C and B2B e-commerce solu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Supports B2C and B2B e-commerce solutions.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Provides customizable storefronts and shopping experiences.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Offers AI-driven product recommendations.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Enables mobile-first design for e-commerce.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Tracks inventory and order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perience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Experience Cloud</a:t>
            </a:r>
          </a:p>
        </p:txBody>
      </p:sp>
      <p:sp>
        <p:nvSpPr>
          <p:cNvPr id="266" name="1. Creates branded portals for customers and partn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Creates branded portals for customers and partners.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Enables knowledge sharing and collaboration.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Connects customers with service agents directly.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Helps build loyalty with personalized experiences.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Tracks engagement and participation metrics.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ther Salesforce Produ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Other Salesforce Products</a:t>
            </a:r>
          </a:p>
        </p:txBody>
      </p:sp>
      <p:sp>
        <p:nvSpPr>
          <p:cNvPr id="269" name="1. Tableau CRM: Advanced analytics and visualiz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Tableau CRM</a:t>
            </a:r>
            <a:r>
              <a:t>: Advanced analytics and visualizations.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Einstein AI</a:t>
            </a:r>
            <a:r>
              <a:t>: AI-powered insights and automation.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AppExchange</a:t>
            </a:r>
            <a:r>
              <a:t>: A marketplace for Salesforce apps.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MuleSoft</a:t>
            </a:r>
            <a:r>
              <a:t>: Integrates various platforms and APIs.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rPr b="1"/>
              <a:t>Slack Integration</a:t>
            </a:r>
            <a:r>
              <a:t>: For enhanced team collaboration.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Benefits of Using Salesfo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Benefits of Using Salesforce</a:t>
            </a:r>
          </a:p>
        </p:txBody>
      </p:sp>
      <p:sp>
        <p:nvSpPr>
          <p:cNvPr id="272" name="1. Improves customer relationships and satisfa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Improves customer relationships and satisfaction.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Boosts productivity with automation and analytics.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Scales easily with growing business needs.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Reduces operational costs with cloud-based tools.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Increases revenue by streamlining sales and marketing.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Introduction to Cha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Introduction to Charts</a:t>
            </a:r>
          </a:p>
        </p:txBody>
      </p:sp>
      <p:sp>
        <p:nvSpPr>
          <p:cNvPr id="275" name="• Visual representations of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Visual representations of data.</a:t>
            </a:r>
          </a:p>
          <a:p>
            <a:pPr marL="0" indent="0">
              <a:buSzTx/>
              <a:buNone/>
            </a:pPr>
            <a:r>
              <a:t>	•	Simplifies data analysis and understanding.</a:t>
            </a:r>
          </a:p>
          <a:p>
            <a:pPr marL="0" indent="0">
              <a:buSzTx/>
              <a:buNone/>
            </a:pPr>
            <a:r>
              <a:t>	•	Helps identify trends and patterns.</a:t>
            </a:r>
          </a:p>
          <a:p>
            <a:pPr marL="0" indent="0">
              <a:buSzTx/>
              <a:buNone/>
            </a:pPr>
            <a:r>
              <a:t>	•	Used across industries for reporting and decision-making.</a:t>
            </a:r>
          </a:p>
          <a:p>
            <a:pPr marL="0" indent="0">
              <a:buSzTx/>
              <a:buNone/>
            </a:pPr>
            <a:r>
              <a:t>	•	Multiple chart types for varied use cases.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Bar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Bar Chart</a:t>
            </a:r>
          </a:p>
        </p:txBody>
      </p:sp>
      <p:sp>
        <p:nvSpPr>
          <p:cNvPr id="278" name="• Displays data using rectangular ba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Displays data using rectangular bars.</a:t>
            </a:r>
          </a:p>
          <a:p>
            <a:pPr marL="0" indent="0">
              <a:buSzTx/>
              <a:buNone/>
            </a:pPr>
            <a:r>
              <a:t>	•	Compares quantities across categories.</a:t>
            </a:r>
          </a:p>
          <a:p>
            <a:pPr marL="0" indent="0">
              <a:buSzTx/>
              <a:buNone/>
            </a:pPr>
            <a:r>
              <a:t>	•	Bars can be horizontal or vertical.</a:t>
            </a:r>
          </a:p>
          <a:p>
            <a:pPr marL="0" indent="0">
              <a:buSzTx/>
              <a:buNone/>
            </a:pPr>
            <a:r>
              <a:t>	•	Ideal for discrete data or comparisons.</a:t>
            </a:r>
          </a:p>
          <a:p>
            <a:pPr marL="0" indent="0">
              <a:buSzTx/>
              <a:buNone/>
            </a:pPr>
            <a:r>
              <a:t>	•	Easy to interpret at a glance.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i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Pie Chart</a:t>
            </a:r>
          </a:p>
        </p:txBody>
      </p:sp>
      <p:sp>
        <p:nvSpPr>
          <p:cNvPr id="281" name="• Circular chart divided into sli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Circular chart divided into slices.</a:t>
            </a:r>
          </a:p>
          <a:p>
            <a:pPr marL="0" indent="0">
              <a:buSzTx/>
              <a:buNone/>
            </a:pPr>
            <a:r>
              <a:t>	•	Represents parts of a whole (percentages).</a:t>
            </a:r>
          </a:p>
          <a:p>
            <a:pPr marL="0" indent="0">
              <a:buSzTx/>
              <a:buNone/>
            </a:pPr>
            <a:r>
              <a:t>	•	Each slice is proportional to its value.</a:t>
            </a:r>
          </a:p>
          <a:p>
            <a:pPr marL="0" indent="0">
              <a:buSzTx/>
              <a:buNone/>
            </a:pPr>
            <a:r>
              <a:t>	•	Best for visualizing data distribution.</a:t>
            </a:r>
          </a:p>
          <a:p>
            <a:pPr marL="0" indent="0">
              <a:buSzTx/>
              <a:buNone/>
            </a:pPr>
            <a:r>
              <a:t>	•	Not ideal for large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cademic 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Academic Uses</a:t>
            </a:r>
          </a:p>
        </p:txBody>
      </p:sp>
      <p:sp>
        <p:nvSpPr>
          <p:cNvPr id="150" name="1. Managing study schedu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Managing study schedules.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Storing and analyzing research data.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Sharing group project work.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Preparing grade sheets.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Maintaining attendance records for classrooms.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Line Chart</a:t>
            </a:r>
          </a:p>
        </p:txBody>
      </p:sp>
      <p:sp>
        <p:nvSpPr>
          <p:cNvPr id="284" name="• Displays data points connected by lin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Displays data points connected by lines.</a:t>
            </a:r>
          </a:p>
          <a:p>
            <a:pPr marL="0" indent="0">
              <a:buSzTx/>
              <a:buNone/>
            </a:pPr>
            <a:r>
              <a:t>	•	Tracks trends over time (continuous data).</a:t>
            </a:r>
          </a:p>
          <a:p>
            <a:pPr marL="0" indent="0">
              <a:buSzTx/>
              <a:buNone/>
            </a:pPr>
            <a:r>
              <a:t>	•	Shows growth, decline, or fluctuations.</a:t>
            </a:r>
          </a:p>
          <a:p>
            <a:pPr marL="0" indent="0">
              <a:buSzTx/>
              <a:buNone/>
            </a:pPr>
            <a:r>
              <a:t>	•	Easy to compare multiple datasets.</a:t>
            </a:r>
          </a:p>
          <a:p>
            <a:pPr marL="0" indent="0">
              <a:buSzTx/>
              <a:buNone/>
            </a:pPr>
            <a:r>
              <a:t>	•	Ideal for time-series data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catter Pl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Scatter Plot</a:t>
            </a:r>
          </a:p>
        </p:txBody>
      </p:sp>
      <p:sp>
        <p:nvSpPr>
          <p:cNvPr id="287" name="• Represents data points on a 2D grap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Represents data points on a 2D graph.</a:t>
            </a:r>
          </a:p>
          <a:p>
            <a:pPr marL="0" indent="0">
              <a:buSzTx/>
              <a:buNone/>
            </a:pPr>
            <a:r>
              <a:t>	•	Shows relationships between two variables.</a:t>
            </a:r>
          </a:p>
          <a:p>
            <a:pPr marL="0" indent="0">
              <a:buSzTx/>
              <a:buNone/>
            </a:pPr>
            <a:r>
              <a:t>	•	Useful for identifying correlations.</a:t>
            </a:r>
          </a:p>
          <a:p>
            <a:pPr marL="0" indent="0">
              <a:buSzTx/>
              <a:buNone/>
            </a:pPr>
            <a:r>
              <a:t>	•	Can reveal outliers in data.</a:t>
            </a:r>
          </a:p>
          <a:p>
            <a:pPr marL="0" indent="0">
              <a:buSzTx/>
              <a:buNone/>
            </a:pPr>
            <a:r>
              <a:t>	•	Points plotted without connecting lines.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Area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Area Chart</a:t>
            </a:r>
          </a:p>
        </p:txBody>
      </p:sp>
      <p:sp>
        <p:nvSpPr>
          <p:cNvPr id="290" name="• Similar to a line chart but with shaded areas under the l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Similar to a line chart but with shaded areas under the line.</a:t>
            </a:r>
          </a:p>
          <a:p>
            <a:pPr marL="0" indent="0">
              <a:buSzTx/>
              <a:buNone/>
            </a:pPr>
            <a:r>
              <a:t>	•	Highlights volume or magnitude over time.</a:t>
            </a:r>
          </a:p>
          <a:p>
            <a:pPr marL="0" indent="0">
              <a:buSzTx/>
              <a:buNone/>
            </a:pPr>
            <a:r>
              <a:t>	•	Useful for showing cumulative trends.</a:t>
            </a:r>
          </a:p>
          <a:p>
            <a:pPr marL="0" indent="0">
              <a:buSzTx/>
              <a:buNone/>
            </a:pPr>
            <a:r>
              <a:t>	•	Often used in financial and sales data.</a:t>
            </a:r>
          </a:p>
          <a:p>
            <a:pPr marL="0" indent="0">
              <a:buSzTx/>
              <a:buNone/>
            </a:pPr>
            <a:r>
              <a:t>	•	Enhances visual impact of line charts.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Hist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Histogram</a:t>
            </a:r>
          </a:p>
        </p:txBody>
      </p:sp>
      <p:sp>
        <p:nvSpPr>
          <p:cNvPr id="293" name="• Similar to a bar chart but shows frequency distribu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Similar to a bar chart but shows frequency distribution.</a:t>
            </a:r>
          </a:p>
          <a:p>
            <a:pPr marL="0" indent="0">
              <a:buSzTx/>
              <a:buNone/>
            </a:pPr>
            <a:r>
              <a:t>	•	Groups data into intervals (bins).</a:t>
            </a:r>
          </a:p>
          <a:p>
            <a:pPr marL="0" indent="0">
              <a:buSzTx/>
              <a:buNone/>
            </a:pPr>
            <a:r>
              <a:t>	•	Used for statistical data analysis.</a:t>
            </a:r>
          </a:p>
          <a:p>
            <a:pPr marL="0" indent="0">
              <a:buSzTx/>
              <a:buNone/>
            </a:pPr>
            <a:r>
              <a:t>	•	Displays the shape of data distribution.</a:t>
            </a:r>
          </a:p>
          <a:p>
            <a:pPr marL="0" indent="0">
              <a:buSzTx/>
              <a:buNone/>
            </a:pPr>
            <a:r>
              <a:t>	•	Ideal for continuous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Differences Between Graphs and Line Cha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7812"/>
            </a:lvl1pPr>
          </a:lstStyle>
          <a:p>
            <a:pPr/>
            <a:r>
              <a:t> Differences Between Graphs and Line Charts</a:t>
            </a:r>
          </a:p>
        </p:txBody>
      </p:sp>
      <p:sp>
        <p:nvSpPr>
          <p:cNvPr id="296" name="• Graph: A broad term for all data visualiz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Graph</a:t>
            </a:r>
            <a:r>
              <a:t>: A broad term for all data visualizations.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Line Chart</a:t>
            </a:r>
            <a:r>
              <a:t>: A specific type of graph.</a:t>
            </a:r>
          </a:p>
          <a:p>
            <a:pPr marL="0" indent="0">
              <a:buSzTx/>
              <a:buNone/>
            </a:pPr>
            <a:r>
              <a:t>	•	Graphs include bar charts, scatter plots, etc.</a:t>
            </a:r>
          </a:p>
          <a:p>
            <a:pPr marL="0" indent="0">
              <a:buSzTx/>
              <a:buNone/>
            </a:pPr>
            <a:r>
              <a:t>	•	Line charts focus on trends over time.</a:t>
            </a:r>
          </a:p>
          <a:p>
            <a:pPr marL="0" indent="0">
              <a:buSzTx/>
              <a:buNone/>
            </a:pPr>
            <a:r>
              <a:t>	•	Line charts use connected points, graphs may not.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hen to Use Graphs vs. Line Cha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When to Use Graphs vs. Line Charts</a:t>
            </a:r>
          </a:p>
        </p:txBody>
      </p:sp>
      <p:sp>
        <p:nvSpPr>
          <p:cNvPr id="299" name="• Graph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</a:t>
            </a:r>
            <a:r>
              <a:t>Graphs</a:t>
            </a:r>
            <a:r>
              <a:t>: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For comparing categories or distributions.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Ideal for discrete or categorical data.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Versatile with different formats (bar, pie, etc.).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</a:t>
            </a:r>
            <a:r>
              <a:t>Line Charts</a:t>
            </a:r>
            <a:r>
              <a:t>: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For tracking continuous data over time.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Best for time-series analysis.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	•	Highlights trends and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Conclusion</a:t>
            </a:r>
          </a:p>
        </p:txBody>
      </p:sp>
      <p:sp>
        <p:nvSpPr>
          <p:cNvPr id="302" name="• Different charts serve different purpo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Different charts serve different purposes.</a:t>
            </a:r>
          </a:p>
          <a:p>
            <a:pPr marL="0" indent="0">
              <a:buSzTx/>
              <a:buNone/>
            </a:pPr>
            <a:r>
              <a:t>	•	Bar, pie, line, scatter, area, and histogram are common types.</a:t>
            </a:r>
          </a:p>
          <a:p>
            <a:pPr marL="0" indent="0">
              <a:buSzTx/>
              <a:buNone/>
            </a:pPr>
            <a:r>
              <a:t>	•	Choose the right chart based on data type and goals.</a:t>
            </a:r>
          </a:p>
          <a:p>
            <a:pPr marL="0" indent="0">
              <a:buSzTx/>
              <a:buNone/>
            </a:pPr>
            <a:r>
              <a:t>	•	Graphs and line charts differ in focus and application.</a:t>
            </a:r>
          </a:p>
          <a:p>
            <a:pPr marL="0" indent="0">
              <a:buSzTx/>
              <a:buNone/>
            </a:pPr>
            <a:r>
              <a:t>	•	Effective visualizations enhance data interpretation.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Introduction to Ex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Introduction to Excel</a:t>
            </a:r>
          </a:p>
        </p:txBody>
      </p:sp>
      <p:sp>
        <p:nvSpPr>
          <p:cNvPr id="305" name="• A spreadsheet application by Microsof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A spreadsheet application by Microsoft.</a:t>
            </a:r>
          </a:p>
          <a:p>
            <a:pPr marL="0" indent="0">
              <a:buSzTx/>
              <a:buNone/>
            </a:pPr>
            <a:r>
              <a:t>	•	Part of the Microsoft Office Suite.</a:t>
            </a:r>
          </a:p>
          <a:p>
            <a:pPr marL="0" indent="0">
              <a:buSzTx/>
              <a:buNone/>
            </a:pPr>
            <a:r>
              <a:t>	•	Used for data organization, analysis, and visualization.</a:t>
            </a:r>
          </a:p>
          <a:p>
            <a:pPr marL="0" indent="0">
              <a:buSzTx/>
              <a:buNone/>
            </a:pPr>
            <a:r>
              <a:t>	•	Introduced in 1985; widely adopted globally.</a:t>
            </a:r>
          </a:p>
          <a:p>
            <a:pPr marL="0" indent="0">
              <a:buSzTx/>
              <a:buNone/>
            </a:pPr>
            <a:r>
              <a:t>	•	Supports Windows, Mac, and mobile devices.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eatures of Ex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Features of Excel</a:t>
            </a:r>
          </a:p>
        </p:txBody>
      </p:sp>
      <p:sp>
        <p:nvSpPr>
          <p:cNvPr id="308" name="• Rows and columns for data ent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Rows and columns for data entry.</a:t>
            </a:r>
          </a:p>
          <a:p>
            <a:pPr marL="0" indent="0">
              <a:buSzTx/>
              <a:buNone/>
            </a:pPr>
            <a:r>
              <a:t>	•	Built-in formulas and functions.</a:t>
            </a:r>
          </a:p>
          <a:p>
            <a:pPr marL="0" indent="0">
              <a:buSzTx/>
              <a:buNone/>
            </a:pPr>
            <a:r>
              <a:t>	•	Data visualization through charts.</a:t>
            </a:r>
          </a:p>
          <a:p>
            <a:pPr marL="0" indent="0">
              <a:buSzTx/>
              <a:buNone/>
            </a:pPr>
            <a:r>
              <a:t>	•	Conditional formatting for emphasis.</a:t>
            </a:r>
          </a:p>
          <a:p>
            <a:pPr marL="0" indent="0">
              <a:buSzTx/>
              <a:buNone/>
            </a:pPr>
            <a:r>
              <a:t>	•	Supports macros for automation.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eatures of Ex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Features of Excel</a:t>
            </a:r>
          </a:p>
        </p:txBody>
      </p:sp>
      <p:sp>
        <p:nvSpPr>
          <p:cNvPr id="311" name="Rows and columns for data ent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Rows and columns for data entry.</a:t>
            </a:r>
          </a:p>
          <a:p>
            <a:pPr marL="0" indent="0">
              <a:buSzTx/>
              <a:buNone/>
            </a:pPr>
            <a:r>
              <a:t>	•	Built-in formulas and functions.</a:t>
            </a:r>
          </a:p>
          <a:p>
            <a:pPr marL="0" indent="0">
              <a:buSzTx/>
              <a:buNone/>
            </a:pPr>
            <a:r>
              <a:t>	•	Data visualization through charts.</a:t>
            </a:r>
          </a:p>
          <a:p>
            <a:pPr marL="0" indent="0">
              <a:buSzTx/>
              <a:buNone/>
            </a:pPr>
            <a:r>
              <a:t>	•	Conditional formatting for emphasis.</a:t>
            </a:r>
          </a:p>
          <a:p>
            <a:pPr marL="0" indent="0">
              <a:buSzTx/>
              <a:buNone/>
            </a:pPr>
            <a:r>
              <a:t>	•	Supports macros for automation.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r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Core Features</a:t>
            </a:r>
          </a:p>
        </p:txBody>
      </p:sp>
      <p:sp>
        <p:nvSpPr>
          <p:cNvPr id="153" name="1. Supports real-time editing and commen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Supports real-time editing and commenting.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Offers built-in templates for various use cases.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Includes formulas and functions for data analysis.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Allows conditional formatting for visual insights.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Provides integration with other Google tools like Docs and Drive.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Who Uses Exce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Who Uses Excel?</a:t>
            </a:r>
          </a:p>
        </p:txBody>
      </p:sp>
      <p:sp>
        <p:nvSpPr>
          <p:cNvPr id="314" name="• Businesses for financial repor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Businesses for financial reporting.</a:t>
            </a:r>
          </a:p>
          <a:p>
            <a:pPr marL="0" indent="0">
              <a:buSzTx/>
              <a:buNone/>
            </a:pPr>
            <a:r>
              <a:t>	•	Students for academic projects and analysis.</a:t>
            </a:r>
          </a:p>
          <a:p>
            <a:pPr marL="0" indent="0">
              <a:buSzTx/>
              <a:buNone/>
            </a:pPr>
            <a:r>
              <a:t>	•	Data analysts for processing and modeling.</a:t>
            </a:r>
          </a:p>
          <a:p>
            <a:pPr marL="0" indent="0">
              <a:buSzTx/>
              <a:buNone/>
            </a:pPr>
            <a:r>
              <a:t>	•	Small enterprises for inventory management.</a:t>
            </a:r>
          </a:p>
          <a:p>
            <a:pPr marL="0" indent="0">
              <a:buSzTx/>
              <a:buNone/>
            </a:pPr>
            <a:r>
              <a:t>	•	Researchers for statistical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Use in Busi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Use in Business</a:t>
            </a:r>
          </a:p>
        </p:txBody>
      </p:sp>
      <p:sp>
        <p:nvSpPr>
          <p:cNvPr id="317" name="• Tracks income and expen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Tracks income and expenses.</a:t>
            </a:r>
          </a:p>
          <a:p>
            <a:pPr marL="0" indent="0">
              <a:buSzTx/>
              <a:buNone/>
            </a:pPr>
            <a:r>
              <a:t>	•	Budget planning and forecasting.</a:t>
            </a:r>
          </a:p>
          <a:p>
            <a:pPr marL="0" indent="0">
              <a:buSzTx/>
              <a:buNone/>
            </a:pPr>
            <a:r>
              <a:t>	•	Data consolidation and reporting.</a:t>
            </a:r>
          </a:p>
          <a:p>
            <a:pPr marL="0" indent="0">
              <a:buSzTx/>
              <a:buNone/>
            </a:pPr>
            <a:r>
              <a:t>	•	Employee performance tracking.</a:t>
            </a:r>
          </a:p>
          <a:p>
            <a:pPr marL="0" indent="0">
              <a:buSzTx/>
              <a:buNone/>
            </a:pPr>
            <a:r>
              <a:t>	•	Generates automated financial reports.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Use in Edu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Use in Education</a:t>
            </a:r>
          </a:p>
        </p:txBody>
      </p:sp>
      <p:sp>
        <p:nvSpPr>
          <p:cNvPr id="320" name="• Teaches data analysis skil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Teaches data analysis skills.</a:t>
            </a:r>
          </a:p>
          <a:p>
            <a:pPr marL="0" indent="0">
              <a:buSzTx/>
              <a:buNone/>
            </a:pPr>
            <a:r>
              <a:t>	•	Helps with math and statistics assignments.</a:t>
            </a:r>
          </a:p>
          <a:p>
            <a:pPr marL="0" indent="0">
              <a:buSzTx/>
              <a:buNone/>
            </a:pPr>
            <a:r>
              <a:t>	•	Projects and group presentations.</a:t>
            </a:r>
          </a:p>
          <a:p>
            <a:pPr marL="0" indent="0">
              <a:buSzTx/>
              <a:buNone/>
            </a:pPr>
            <a:r>
              <a:t>	•	Organizes class schedules and grades.</a:t>
            </a:r>
          </a:p>
          <a:p>
            <a:pPr marL="0" indent="0">
              <a:buSzTx/>
              <a:buNone/>
            </a:pPr>
            <a:r>
              <a:t>	•	Introduces students to real-world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: Use in 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Use in Data Analysis</a:t>
            </a:r>
          </a:p>
        </p:txBody>
      </p:sp>
      <p:sp>
        <p:nvSpPr>
          <p:cNvPr id="323" name="• Filters and organizes large datase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Filters and organizes large datasets.</a:t>
            </a:r>
          </a:p>
          <a:p>
            <a:pPr marL="0" indent="0">
              <a:buSzTx/>
              <a:buNone/>
            </a:pPr>
            <a:r>
              <a:t>	•	Performs pivot table analyses.</a:t>
            </a:r>
          </a:p>
          <a:p>
            <a:pPr marL="0" indent="0">
              <a:buSzTx/>
              <a:buNone/>
            </a:pPr>
            <a:r>
              <a:t>	•	Visualizes data with graphs and charts.</a:t>
            </a:r>
          </a:p>
          <a:p>
            <a:pPr marL="0" indent="0">
              <a:buSzTx/>
              <a:buNone/>
            </a:pPr>
            <a:r>
              <a:t>	•	Predicts trends using regression models.</a:t>
            </a:r>
          </a:p>
          <a:p>
            <a:pPr marL="0" indent="0">
              <a:buSzTx/>
              <a:buNone/>
            </a:pPr>
            <a:r>
              <a:t>	•	Creates dashboards for real-time insights.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Advantages of Ex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Advantages of Excel</a:t>
            </a:r>
          </a:p>
        </p:txBody>
      </p:sp>
      <p:sp>
        <p:nvSpPr>
          <p:cNvPr id="326" name="• User-friendly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User-friendly interface.</a:t>
            </a:r>
          </a:p>
          <a:p>
            <a:pPr marL="0" indent="0">
              <a:buSzTx/>
              <a:buNone/>
            </a:pPr>
            <a:r>
              <a:t>	•	Customizable spreadsheets for any task.</a:t>
            </a:r>
          </a:p>
          <a:p>
            <a:pPr marL="0" indent="0">
              <a:buSzTx/>
              <a:buNone/>
            </a:pPr>
            <a:r>
              <a:t>	•	Compatible with other tools like PowerPoint and Word.</a:t>
            </a:r>
          </a:p>
          <a:p>
            <a:pPr marL="0" indent="0">
              <a:buSzTx/>
              <a:buNone/>
            </a:pPr>
            <a:r>
              <a:t>	•	Offers powerful automation via VBA macros.</a:t>
            </a:r>
          </a:p>
          <a:p>
            <a:pPr marL="0" indent="0">
              <a:buSzTx/>
              <a:buNone/>
            </a:pPr>
            <a:r>
              <a:t>	•	Extensive online support and learning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utomation with Macr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Automation with Macros</a:t>
            </a:r>
          </a:p>
        </p:txBody>
      </p:sp>
      <p:sp>
        <p:nvSpPr>
          <p:cNvPr id="329" name="• Reduces repetitive task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Reduces repetitive tasks.</a:t>
            </a:r>
          </a:p>
          <a:p>
            <a:pPr marL="0" indent="0">
              <a:buSzTx/>
              <a:buNone/>
            </a:pPr>
            <a:r>
              <a:t>	•	Simplifies data processing workflows.</a:t>
            </a:r>
          </a:p>
          <a:p>
            <a:pPr marL="0" indent="0">
              <a:buSzTx/>
              <a:buNone/>
            </a:pPr>
            <a:r>
              <a:t>	•	Custom scripts enhance productivity.</a:t>
            </a:r>
          </a:p>
          <a:p>
            <a:pPr marL="0" indent="0">
              <a:buSzTx/>
              <a:buNone/>
            </a:pPr>
            <a:r>
              <a:t>	•	Useful for advanced users and developers.</a:t>
            </a:r>
          </a:p>
          <a:p>
            <a:pPr marL="0" indent="0">
              <a:buSzTx/>
              <a:buNone/>
            </a:pPr>
            <a:r>
              <a:t>	•	Saves time in large-scale projects.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dvantages for Small Busin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Advantages for Small Businesses</a:t>
            </a:r>
          </a:p>
        </p:txBody>
      </p:sp>
      <p:sp>
        <p:nvSpPr>
          <p:cNvPr id="332" name="• Affordable and scal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Affordable and scalable.</a:t>
            </a:r>
          </a:p>
          <a:p>
            <a:pPr marL="0" indent="0">
              <a:buSzTx/>
              <a:buNone/>
            </a:pPr>
            <a:r>
              <a:t>	•	Easy to set up and maintain.</a:t>
            </a:r>
          </a:p>
          <a:p>
            <a:pPr marL="0" indent="0">
              <a:buSzTx/>
              <a:buNone/>
            </a:pPr>
            <a:r>
              <a:t>	•	Tracks inventory and sales data.</a:t>
            </a:r>
          </a:p>
          <a:p>
            <a:pPr marL="0" indent="0">
              <a:buSzTx/>
              <a:buNone/>
            </a:pPr>
            <a:r>
              <a:t>	•	Provides financial insights without complex software.</a:t>
            </a:r>
          </a:p>
          <a:p>
            <a:pPr marL="0" indent="0">
              <a:buSzTx/>
              <a:buNone/>
            </a:pPr>
            <a:r>
              <a:t>	•	Works offline and online.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Disadvantages of Ex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Disadvantages of Excel</a:t>
            </a:r>
          </a:p>
        </p:txBody>
      </p:sp>
      <p:sp>
        <p:nvSpPr>
          <p:cNvPr id="335" name="• Limited handling of very large datase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Limited handling of very large datasets.</a:t>
            </a:r>
          </a:p>
          <a:p>
            <a:pPr marL="0" indent="0">
              <a:buSzTx/>
              <a:buNone/>
            </a:pPr>
            <a:r>
              <a:t>	•	Prone to human error in manual data entry.</a:t>
            </a:r>
          </a:p>
          <a:p>
            <a:pPr marL="0" indent="0">
              <a:buSzTx/>
              <a:buNone/>
            </a:pPr>
            <a:r>
              <a:t>	•	Not ideal for collaborative work without Office 365.</a:t>
            </a:r>
          </a:p>
          <a:p>
            <a:pPr marL="0" indent="0">
              <a:buSzTx/>
              <a:buNone/>
            </a:pPr>
            <a:r>
              <a:t>	•	Can be slow with heavy macros or complex formulas.</a:t>
            </a:r>
          </a:p>
          <a:p>
            <a:pPr marL="0" indent="0">
              <a:buSzTx/>
              <a:buNone/>
            </a:pPr>
            <a:r>
              <a:t>	•	Security risks if files are not encrypted.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ommon Errors in Ex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Common Errors in Excel</a:t>
            </a:r>
          </a:p>
        </p:txBody>
      </p:sp>
      <p:sp>
        <p:nvSpPr>
          <p:cNvPr id="338" name="• Formula errors like #DIV/0! or #VALUE!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Formula errors like #DIV/0! or #VALUE!.</a:t>
            </a:r>
          </a:p>
          <a:p>
            <a:pPr marL="0" indent="0">
              <a:buSzTx/>
              <a:buNone/>
            </a:pPr>
            <a:r>
              <a:t>	•	Broken links in external references.</a:t>
            </a:r>
          </a:p>
          <a:p>
            <a:pPr marL="0" indent="0">
              <a:buSzTx/>
              <a:buNone/>
            </a:pPr>
            <a:r>
              <a:t>	•	Mismanaged formatting leading to confusion.</a:t>
            </a:r>
          </a:p>
          <a:p>
            <a:pPr marL="0" indent="0">
              <a:buSzTx/>
              <a:buNone/>
            </a:pPr>
            <a:r>
              <a:t>	•	Incorrect use of functions causing wrong results.</a:t>
            </a:r>
          </a:p>
          <a:p>
            <a:pPr marL="0" indent="0">
              <a:buSzTx/>
              <a:buNone/>
            </a:pPr>
            <a:r>
              <a:t>	•	Data loss if files are not backed 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Excel vs. Other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Excel vs. Other Tools</a:t>
            </a:r>
          </a:p>
        </p:txBody>
      </p:sp>
      <p:sp>
        <p:nvSpPr>
          <p:cNvPr id="341" name="• Excel: Best for basic to intermediate task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Excel</a:t>
            </a:r>
            <a:r>
              <a:t>: Best for basic to intermediate tasks.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Google Sheets</a:t>
            </a:r>
            <a:r>
              <a:t>: Better for collaboration.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Power BI</a:t>
            </a:r>
            <a:r>
              <a:t>: Advanced analytics and visualizations.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Tableau</a:t>
            </a:r>
            <a:r>
              <a:t>: Focused on large-scale data visualization.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ERP Systems</a:t>
            </a:r>
            <a:r>
              <a:t>: Suitable for enterprise resource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llaboration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Collaboration Features</a:t>
            </a:r>
          </a:p>
        </p:txBody>
      </p:sp>
      <p:sp>
        <p:nvSpPr>
          <p:cNvPr id="156" name="1. Share files with specific permissions (edit/view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t>Share files with specific permissions (edit/view).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Add comments and suggestions.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Track changes with version history.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Integrates with Google Meet for discussions.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Enable multiple users to edit simultaneously.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Advanced Exce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Advanced Excel Features</a:t>
            </a:r>
          </a:p>
        </p:txBody>
      </p:sp>
      <p:sp>
        <p:nvSpPr>
          <p:cNvPr id="344" name="• Power Query for data transform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Power Query for data transformation.</a:t>
            </a:r>
          </a:p>
          <a:p>
            <a:pPr marL="0" indent="0">
              <a:buSzTx/>
              <a:buNone/>
            </a:pPr>
            <a:r>
              <a:t>	•	Power Pivot for advanced data modeling.</a:t>
            </a:r>
          </a:p>
          <a:p>
            <a:pPr marL="0" indent="0">
              <a:buSzTx/>
              <a:buNone/>
            </a:pPr>
            <a:r>
              <a:t>	•	Data Analysis ToolPak for statistics.</a:t>
            </a:r>
          </a:p>
          <a:p>
            <a:pPr marL="0" indent="0">
              <a:buSzTx/>
              <a:buNone/>
            </a:pPr>
            <a:r>
              <a:t>	•	Solver for optimization problems.</a:t>
            </a:r>
          </a:p>
          <a:p>
            <a:pPr marL="0" indent="0">
              <a:buSzTx/>
              <a:buNone/>
            </a:pPr>
            <a:r>
              <a:t>	•	Integration with external databases via ODBC.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ecurity and Privacy Conc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Security and Privacy Concerns</a:t>
            </a:r>
          </a:p>
        </p:txBody>
      </p:sp>
      <p:sp>
        <p:nvSpPr>
          <p:cNvPr id="347" name="• Unencrypted files can be hack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Unencrypted files can be hacked.</a:t>
            </a:r>
          </a:p>
          <a:p>
            <a:pPr marL="0" indent="0">
              <a:buSzTx/>
              <a:buNone/>
            </a:pPr>
            <a:r>
              <a:t>	•	Password protection is not foolproof.</a:t>
            </a:r>
          </a:p>
          <a:p>
            <a:pPr marL="0" indent="0">
              <a:buSzTx/>
              <a:buNone/>
            </a:pPr>
            <a:r>
              <a:t>	•	Risk of exposing sensitive business data.</a:t>
            </a:r>
          </a:p>
          <a:p>
            <a:pPr marL="0" indent="0">
              <a:buSzTx/>
              <a:buNone/>
            </a:pPr>
            <a:r>
              <a:t>	•	Data sharing requires secure methods.</a:t>
            </a:r>
          </a:p>
          <a:p>
            <a:pPr marL="0" indent="0">
              <a:buSzTx/>
              <a:buNone/>
            </a:pPr>
            <a:r>
              <a:t>	•	Collaboration tools reduce privacy risks.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Conclusion</a:t>
            </a:r>
          </a:p>
        </p:txBody>
      </p:sp>
      <p:sp>
        <p:nvSpPr>
          <p:cNvPr id="350" name="• Excel is a versatile and essential too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Excel is a versatile and essential tool.</a:t>
            </a:r>
          </a:p>
          <a:p>
            <a:pPr marL="0" indent="0">
              <a:buSzTx/>
              <a:buNone/>
            </a:pPr>
            <a:r>
              <a:t>	•	Widely used in business, education, and research.</a:t>
            </a:r>
          </a:p>
          <a:p>
            <a:pPr marL="0" indent="0">
              <a:buSzTx/>
              <a:buNone/>
            </a:pPr>
            <a:r>
              <a:t>	•	Advantages include flexibility and ease of use.</a:t>
            </a:r>
          </a:p>
          <a:p>
            <a:pPr marL="0" indent="0">
              <a:buSzTx/>
              <a:buNone/>
            </a:pPr>
            <a:r>
              <a:t>	•	Disadvantages include errors and scalability limits.</a:t>
            </a:r>
          </a:p>
          <a:p>
            <a:pPr marL="0" indent="0">
              <a:buSzTx/>
              <a:buNone/>
            </a:pPr>
            <a:r>
              <a:t>	•	Choose Excel when simplicity and versatility are key.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Introduction to Power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Introduction to PowerPoint</a:t>
            </a:r>
          </a:p>
        </p:txBody>
      </p:sp>
      <p:sp>
        <p:nvSpPr>
          <p:cNvPr id="353" name="• A presentation software by Microsof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A presentation software by Microsoft.</a:t>
            </a:r>
          </a:p>
          <a:p>
            <a:pPr marL="0" indent="0">
              <a:buSzTx/>
              <a:buNone/>
            </a:pPr>
            <a:r>
              <a:t>	•	Part of the Microsoft Office Suite.</a:t>
            </a:r>
          </a:p>
          <a:p>
            <a:pPr marL="0" indent="0">
              <a:buSzTx/>
              <a:buNone/>
            </a:pPr>
            <a:r>
              <a:t>	•	Used to create slideshows with text, images, and multimedia.</a:t>
            </a:r>
          </a:p>
          <a:p>
            <a:pPr marL="0" indent="0">
              <a:buSzTx/>
              <a:buNone/>
            </a:pPr>
            <a:r>
              <a:t>	•	Launched in 1987 by Forethought, Inc.</a:t>
            </a:r>
          </a:p>
          <a:p>
            <a:pPr marL="0" indent="0">
              <a:buSzTx/>
              <a:buNone/>
            </a:pPr>
            <a:r>
              <a:t>	•	Widely adopted in education, business, and personal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: Features of Power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: Features of PowerPoint</a:t>
            </a:r>
          </a:p>
        </p:txBody>
      </p:sp>
      <p:sp>
        <p:nvSpPr>
          <p:cNvPr id="356" name="• Customizable slide templat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Customizable slide templates.</a:t>
            </a:r>
          </a:p>
          <a:p>
            <a:pPr marL="0" indent="0">
              <a:buSzTx/>
              <a:buNone/>
            </a:pPr>
            <a:r>
              <a:t>	•	Ability to add text, images, videos, and audio.</a:t>
            </a:r>
          </a:p>
          <a:p>
            <a:pPr marL="0" indent="0">
              <a:buSzTx/>
              <a:buNone/>
            </a:pPr>
            <a:r>
              <a:t>	•	Built-in animations and transitions.</a:t>
            </a:r>
          </a:p>
          <a:p>
            <a:pPr marL="0" indent="0">
              <a:buSzTx/>
              <a:buNone/>
            </a:pPr>
            <a:r>
              <a:t>	•	Supports charts and graphs for data visualization.</a:t>
            </a:r>
          </a:p>
          <a:p>
            <a:pPr marL="0" indent="0">
              <a:buSzTx/>
              <a:buNone/>
            </a:pPr>
            <a:r>
              <a:t>	•	Collaboration tools via cloud (Office 365).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haracteristics of Power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Characteristics of PowerPoint</a:t>
            </a:r>
          </a:p>
        </p:txBody>
      </p:sp>
      <p:sp>
        <p:nvSpPr>
          <p:cNvPr id="359" name="• User-friendly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User-friendly interface.</a:t>
            </a:r>
          </a:p>
          <a:p>
            <a:pPr marL="0" indent="0">
              <a:buSzTx/>
              <a:buNone/>
            </a:pPr>
            <a:r>
              <a:t>	•	Drag-and-drop functionality.</a:t>
            </a:r>
          </a:p>
          <a:p>
            <a:pPr marL="0" indent="0">
              <a:buSzTx/>
              <a:buNone/>
            </a:pPr>
            <a:r>
              <a:t>	•	Offers design themes and layouts.</a:t>
            </a:r>
          </a:p>
          <a:p>
            <a:pPr marL="0" indent="0">
              <a:buSzTx/>
              <a:buNone/>
            </a:pPr>
            <a:r>
              <a:t>	•	Allows exporting to PDF and video formats.</a:t>
            </a:r>
          </a:p>
          <a:p>
            <a:pPr marL="0" indent="0">
              <a:buSzTx/>
              <a:buNone/>
            </a:pPr>
            <a:r>
              <a:t>	•	Integrates with other Office tools like Excel and Word.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Who Uses PowerPoi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Who Uses PowerPoint?</a:t>
            </a:r>
          </a:p>
        </p:txBody>
      </p:sp>
      <p:sp>
        <p:nvSpPr>
          <p:cNvPr id="362" name="• Businesses: For meetings, pitches, and repor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Businesses</a:t>
            </a:r>
            <a:r>
              <a:t>: For meetings, pitches, and reports.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Educators</a:t>
            </a:r>
            <a:r>
              <a:t>: For teaching and lesson plans.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Students</a:t>
            </a:r>
            <a:r>
              <a:t>: For academic projects and presentations.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Marketers</a:t>
            </a:r>
            <a:r>
              <a:t>: For campaign planning and storytelling.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Trainers</a:t>
            </a:r>
            <a:r>
              <a:t>: For workshops and training sessions.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Use in Busi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Use in Business</a:t>
            </a:r>
          </a:p>
        </p:txBody>
      </p:sp>
      <p:sp>
        <p:nvSpPr>
          <p:cNvPr id="365" name="• Creates professional present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Creates professional presentations.</a:t>
            </a:r>
          </a:p>
          <a:p>
            <a:pPr marL="0" indent="0">
              <a:buSzTx/>
              <a:buNone/>
            </a:pPr>
            <a:r>
              <a:t>	•	Communicates strategies and performance.</a:t>
            </a:r>
          </a:p>
          <a:p>
            <a:pPr marL="0" indent="0">
              <a:buSzTx/>
              <a:buNone/>
            </a:pPr>
            <a:r>
              <a:t>	•	Aids in product launches and client meetings.</a:t>
            </a:r>
          </a:p>
          <a:p>
            <a:pPr marL="0" indent="0">
              <a:buSzTx/>
              <a:buNone/>
            </a:pPr>
            <a:r>
              <a:t>	•	Visualizes financial and sales data.</a:t>
            </a:r>
          </a:p>
          <a:p>
            <a:pPr marL="0" indent="0">
              <a:buSzTx/>
              <a:buNone/>
            </a:pPr>
            <a:r>
              <a:t>	•	Helps in training and onboarding employees.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Use in Edu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Use in Education</a:t>
            </a:r>
          </a:p>
        </p:txBody>
      </p:sp>
      <p:sp>
        <p:nvSpPr>
          <p:cNvPr id="368" name="• Simplifies complex topics through visua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Simplifies complex topics through visuals.</a:t>
            </a:r>
          </a:p>
          <a:p>
            <a:pPr marL="0" indent="0">
              <a:buSzTx/>
              <a:buNone/>
            </a:pPr>
            <a:r>
              <a:t>	•	Engages students with multimedia content.</a:t>
            </a:r>
          </a:p>
          <a:p>
            <a:pPr marL="0" indent="0">
              <a:buSzTx/>
              <a:buNone/>
            </a:pPr>
            <a:r>
              <a:t>	•	Encourages creativity in projects and assignments.</a:t>
            </a:r>
          </a:p>
          <a:p>
            <a:pPr marL="0" indent="0">
              <a:buSzTx/>
              <a:buNone/>
            </a:pPr>
            <a:r>
              <a:t>	•	Provides templates for structured learning.</a:t>
            </a:r>
          </a:p>
          <a:p>
            <a:pPr marL="0" indent="0">
              <a:buSzTx/>
              <a:buNone/>
            </a:pPr>
            <a:r>
              <a:t>	•	Supports remote and hybrid learning setups.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Use in Marke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Use in Marketing</a:t>
            </a:r>
          </a:p>
        </p:txBody>
      </p:sp>
      <p:sp>
        <p:nvSpPr>
          <p:cNvPr id="371" name="• Designs impactful pitch deck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Designs impactful pitch decks.</a:t>
            </a:r>
          </a:p>
          <a:p>
            <a:pPr marL="0" indent="0">
              <a:buSzTx/>
              <a:buNone/>
            </a:pPr>
            <a:r>
              <a:t>	•	Showcases campaigns and results.</a:t>
            </a:r>
          </a:p>
          <a:p>
            <a:pPr marL="0" indent="0">
              <a:buSzTx/>
              <a:buNone/>
            </a:pPr>
            <a:r>
              <a:t>	•	Visual storytelling with images and videos.</a:t>
            </a:r>
          </a:p>
          <a:p>
            <a:pPr marL="0" indent="0">
              <a:buSzTx/>
              <a:buNone/>
            </a:pPr>
            <a:r>
              <a:t>	•	Highlights brand identity and strategies.</a:t>
            </a:r>
          </a:p>
          <a:p>
            <a:pPr marL="0" indent="0">
              <a:buSzTx/>
              <a:buNone/>
            </a:pPr>
            <a:r>
              <a:t>	•	Supports client and team presentations.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ccess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Accessibility</a:t>
            </a:r>
          </a:p>
        </p:txBody>
      </p:sp>
      <p:sp>
        <p:nvSpPr>
          <p:cNvPr id="159" name="1. Accessible via any device with intern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Accessible via any device with internet.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Works on Windows, Mac, Android, and iOS.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No software installation required.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Offline mode for viewing and editing.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Easy to share via a 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Use in Personal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Use in Personal Projects</a:t>
            </a:r>
          </a:p>
        </p:txBody>
      </p:sp>
      <p:sp>
        <p:nvSpPr>
          <p:cNvPr id="374" name="• Creates photo albums and event slideshow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Creates photo albums and event slideshows.</a:t>
            </a:r>
          </a:p>
          <a:p>
            <a:pPr marL="0" indent="0">
              <a:buSzTx/>
              <a:buNone/>
            </a:pPr>
            <a:r>
              <a:t>	•	Designs resumes and portfolios.</a:t>
            </a:r>
          </a:p>
          <a:p>
            <a:pPr marL="0" indent="0">
              <a:buSzTx/>
              <a:buNone/>
            </a:pPr>
            <a:r>
              <a:t>	•	Supports hobby projects and storytelling.</a:t>
            </a:r>
          </a:p>
          <a:p>
            <a:pPr marL="0" indent="0">
              <a:buSzTx/>
              <a:buNone/>
            </a:pPr>
            <a:r>
              <a:t>	•	Organizes personal and family events.</a:t>
            </a:r>
          </a:p>
          <a:p>
            <a:pPr marL="0" indent="0">
              <a:buSzTx/>
              <a:buNone/>
            </a:pPr>
            <a:r>
              <a:t>	•	Offers a platform for creative experimentation.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Use in Personal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Use in Personal Projects</a:t>
            </a:r>
          </a:p>
        </p:txBody>
      </p:sp>
      <p:sp>
        <p:nvSpPr>
          <p:cNvPr id="377" name="• Creates photo albums and event slideshow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Creates photo albums and event slideshows.</a:t>
            </a:r>
          </a:p>
          <a:p>
            <a:pPr marL="0" indent="0">
              <a:buSzTx/>
              <a:buNone/>
            </a:pPr>
            <a:r>
              <a:t>	•	Designs resumes and portfolios.</a:t>
            </a:r>
          </a:p>
          <a:p>
            <a:pPr marL="0" indent="0">
              <a:buSzTx/>
              <a:buNone/>
            </a:pPr>
            <a:r>
              <a:t>	•	Supports hobby projects and storytelling.</a:t>
            </a:r>
          </a:p>
          <a:p>
            <a:pPr marL="0" indent="0">
              <a:buSzTx/>
              <a:buNone/>
            </a:pPr>
            <a:r>
              <a:t>	•	Organizes personal and family events.</a:t>
            </a:r>
          </a:p>
          <a:p>
            <a:pPr marL="0" indent="0">
              <a:buSzTx/>
              <a:buNone/>
            </a:pPr>
            <a:r>
              <a:t>	•	Offers a platform for creative experimentation.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Advantages of Power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Advantages of PowerPoint</a:t>
            </a:r>
          </a:p>
        </p:txBody>
      </p:sp>
      <p:sp>
        <p:nvSpPr>
          <p:cNvPr id="380" name="• Easy to use with drag-and-drop functional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Easy to use with drag-and-drop functionality.</a:t>
            </a:r>
          </a:p>
          <a:p>
            <a:pPr marL="0" indent="0">
              <a:buSzTx/>
              <a:buNone/>
            </a:pPr>
            <a:r>
              <a:t>	•	Professional templates for quick creation.</a:t>
            </a:r>
          </a:p>
          <a:p>
            <a:pPr marL="0" indent="0">
              <a:buSzTx/>
              <a:buNone/>
            </a:pPr>
            <a:r>
              <a:t>	•	Supports multimedia integration (audio, video).</a:t>
            </a:r>
          </a:p>
          <a:p>
            <a:pPr marL="0" indent="0">
              <a:buSzTx/>
              <a:buNone/>
            </a:pPr>
            <a:r>
              <a:t>	•	Enables real-time collaboration.</a:t>
            </a:r>
          </a:p>
          <a:p>
            <a:pPr marL="0" indent="0">
              <a:buSzTx/>
              <a:buNone/>
            </a:pPr>
            <a:r>
              <a:t>	•	Offers a portable format for sharing and presenting.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Advantages for Busin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Advantages for Businesses</a:t>
            </a:r>
          </a:p>
        </p:txBody>
      </p:sp>
      <p:sp>
        <p:nvSpPr>
          <p:cNvPr id="383" name="• Enhances communication clar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Enhances communication clarity.</a:t>
            </a:r>
          </a:p>
          <a:p>
            <a:pPr marL="0" indent="0">
              <a:buSzTx/>
              <a:buNone/>
            </a:pPr>
            <a:r>
              <a:t>	•	Customizable for branding and themes.</a:t>
            </a:r>
          </a:p>
          <a:p>
            <a:pPr marL="0" indent="0">
              <a:buSzTx/>
              <a:buNone/>
            </a:pPr>
            <a:r>
              <a:t>	•	Saves time with pre-designed templates.</a:t>
            </a:r>
          </a:p>
          <a:p>
            <a:pPr marL="0" indent="0">
              <a:buSzTx/>
              <a:buNone/>
            </a:pPr>
            <a:r>
              <a:t>	•	Allows embedding charts and data from Excel.</a:t>
            </a:r>
          </a:p>
          <a:p>
            <a:pPr marL="0" indent="0">
              <a:buSzTx/>
              <a:buNone/>
            </a:pPr>
            <a:r>
              <a:t>	•	Accessible across devices and platforms.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Advantages for Educ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Advantages for Educators</a:t>
            </a:r>
          </a:p>
        </p:txBody>
      </p:sp>
      <p:sp>
        <p:nvSpPr>
          <p:cNvPr id="386" name="• Makes lessons engaging and interactiv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Makes lessons engaging and interactive.</a:t>
            </a:r>
          </a:p>
          <a:p>
            <a:pPr marL="0" indent="0">
              <a:buSzTx/>
              <a:buNone/>
            </a:pPr>
            <a:r>
              <a:t>	•	Simplifies content delivery through visuals.</a:t>
            </a:r>
          </a:p>
          <a:p>
            <a:pPr marL="0" indent="0">
              <a:buSzTx/>
              <a:buNone/>
            </a:pPr>
            <a:r>
              <a:t>	•	Supports diverse learning styles (visual/audio).</a:t>
            </a:r>
          </a:p>
          <a:p>
            <a:pPr marL="0" indent="0">
              <a:buSzTx/>
              <a:buNone/>
            </a:pPr>
            <a:r>
              <a:t>	•	Provides a reusable resource for future lessons.</a:t>
            </a:r>
          </a:p>
          <a:p>
            <a:pPr marL="0" indent="0">
              <a:buSzTx/>
              <a:buNone/>
            </a:pPr>
            <a:r>
              <a:t>	•	Encourages participation through Q&amp;A slides.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Disadvantages of Power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Disadvantages of PowerPoint</a:t>
            </a:r>
          </a:p>
        </p:txBody>
      </p:sp>
      <p:sp>
        <p:nvSpPr>
          <p:cNvPr id="389" name="• Over-reliance can lead to poor present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Over-reliance can lead to poor presentations.</a:t>
            </a:r>
          </a:p>
          <a:p>
            <a:pPr marL="0" indent="0">
              <a:buSzTx/>
              <a:buNone/>
            </a:pPr>
            <a:r>
              <a:t>	•	Can become monotonous with excessive slides.</a:t>
            </a:r>
          </a:p>
          <a:p>
            <a:pPr marL="0" indent="0">
              <a:buSzTx/>
              <a:buNone/>
            </a:pPr>
            <a:r>
              <a:t>	•	Requires design skills for impactful visuals.</a:t>
            </a:r>
          </a:p>
          <a:p>
            <a:pPr marL="0" indent="0">
              <a:buSzTx/>
              <a:buNone/>
            </a:pPr>
            <a:r>
              <a:t>	•	Prone to technical issues like file corruption.</a:t>
            </a:r>
          </a:p>
          <a:p>
            <a:pPr marL="0" indent="0">
              <a:buSzTx/>
              <a:buNone/>
            </a:pPr>
            <a:r>
              <a:t>	•	Limited interactivity compared to modern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ommon Mistakes in PowerPoint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Common Mistakes in PowerPoint Use</a:t>
            </a:r>
          </a:p>
        </p:txBody>
      </p:sp>
      <p:sp>
        <p:nvSpPr>
          <p:cNvPr id="392" name="• Overloading slides with tex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Overloading slides with text.</a:t>
            </a:r>
          </a:p>
          <a:p>
            <a:pPr marL="0" indent="0">
              <a:buSzTx/>
              <a:buNone/>
            </a:pPr>
            <a:r>
              <a:t>	•	Poor use of fonts and colors.</a:t>
            </a:r>
          </a:p>
          <a:p>
            <a:pPr marL="0" indent="0">
              <a:buSzTx/>
              <a:buNone/>
            </a:pPr>
            <a:r>
              <a:t>	•	Excessive animations distracting the audience.</a:t>
            </a:r>
          </a:p>
          <a:p>
            <a:pPr marL="0" indent="0">
              <a:buSzTx/>
              <a:buNone/>
            </a:pPr>
            <a:r>
              <a:t>	•	Lack of consistency in design.</a:t>
            </a:r>
          </a:p>
          <a:p>
            <a:pPr marL="0" indent="0">
              <a:buSzTx/>
              <a:buNone/>
            </a:pPr>
            <a:r>
              <a:t>	•	Ignoring audience engagement during presentations.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owerPoint vs. Other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PowerPoint vs. Other Tools</a:t>
            </a:r>
          </a:p>
        </p:txBody>
      </p:sp>
      <p:sp>
        <p:nvSpPr>
          <p:cNvPr id="395" name="• PowerPoint: Versatile and widely us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PowerPoint</a:t>
            </a:r>
            <a:r>
              <a:t>: Versatile and widely used.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Canva</a:t>
            </a:r>
            <a:r>
              <a:t>: Focused on visual design.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Google Slides</a:t>
            </a:r>
            <a:r>
              <a:t>: Best for real-time collaboration.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Prezi</a:t>
            </a:r>
            <a:r>
              <a:t>: Emphasizes dynamic, non-linear presentations.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Keynote</a:t>
            </a:r>
            <a:r>
              <a:t>: Designed for Apple users with sleek visuals.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ollaboration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Collaboration Features</a:t>
            </a:r>
          </a:p>
        </p:txBody>
      </p:sp>
      <p:sp>
        <p:nvSpPr>
          <p:cNvPr id="398" name="• Cloud-based sharing via OneDriv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Cloud-based sharing via OneDrive.</a:t>
            </a:r>
          </a:p>
          <a:p>
            <a:pPr marL="0" indent="0">
              <a:buSzTx/>
              <a:buNone/>
            </a:pPr>
            <a:r>
              <a:t>	•	Real-time co-editing with Office 365.</a:t>
            </a:r>
          </a:p>
          <a:p>
            <a:pPr marL="0" indent="0">
              <a:buSzTx/>
              <a:buNone/>
            </a:pPr>
            <a:r>
              <a:t>	•	Version history for tracking changes.</a:t>
            </a:r>
          </a:p>
          <a:p>
            <a:pPr marL="0" indent="0">
              <a:buSzTx/>
              <a:buNone/>
            </a:pPr>
            <a:r>
              <a:t>	•	Supports comments and feedback.</a:t>
            </a:r>
          </a:p>
          <a:p>
            <a:pPr marL="0" indent="0">
              <a:buSzTx/>
              <a:buNone/>
            </a:pPr>
            <a:r>
              <a:t>	•	Accessible on desktop and mobile.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ccessibility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Accessibility Features</a:t>
            </a:r>
          </a:p>
        </p:txBody>
      </p:sp>
      <p:sp>
        <p:nvSpPr>
          <p:cNvPr id="401" name="• Slide reader for visually impaired us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Slide reader for visually impaired users.</a:t>
            </a:r>
          </a:p>
          <a:p>
            <a:pPr marL="0" indent="0">
              <a:buSzTx/>
              <a:buNone/>
            </a:pPr>
            <a:r>
              <a:t>	•	Built-in accessibility checker.</a:t>
            </a:r>
          </a:p>
          <a:p>
            <a:pPr marL="0" indent="0">
              <a:buSzTx/>
              <a:buNone/>
            </a:pPr>
            <a:r>
              <a:t>	•	Supports captions for videos.</a:t>
            </a:r>
          </a:p>
          <a:p>
            <a:pPr marL="0" indent="0">
              <a:buSzTx/>
              <a:buNone/>
            </a:pPr>
            <a:r>
              <a:t>	•	Compatible with screen readers.</a:t>
            </a:r>
          </a:p>
          <a:p>
            <a:pPr marL="0" indent="0">
              <a:buSzTx/>
              <a:buNone/>
            </a:pPr>
            <a:r>
              <a:t>	•	Offers keyboard shortcuts for navigation.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Automation</a:t>
            </a:r>
          </a:p>
        </p:txBody>
      </p:sp>
      <p:sp>
        <p:nvSpPr>
          <p:cNvPr id="162" name="1. Supports scripting with Google Apps Scrip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Supports scripting with Google Apps Script.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Offers macro recording for repetitive tasks.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Can schedule email reports with add-ons.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Integrates with APIs for automated workflows.</a:t>
            </a:r>
          </a:p>
          <a:p>
            <a:pPr marL="0" indent="0">
              <a:buSzTx/>
              <a:buNone/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Enables pivot table creation for summaries.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ips for Effective 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Tips for Effective Presentations</a:t>
            </a:r>
          </a:p>
        </p:txBody>
      </p:sp>
      <p:sp>
        <p:nvSpPr>
          <p:cNvPr id="404" name="• Use concise and clear tex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Use concise and clear text.</a:t>
            </a:r>
          </a:p>
          <a:p>
            <a:pPr marL="0" indent="0">
              <a:buSzTx/>
              <a:buNone/>
            </a:pPr>
            <a:r>
              <a:t>	•	Incorporate visuals like charts and images.</a:t>
            </a:r>
          </a:p>
          <a:p>
            <a:pPr marL="0" indent="0">
              <a:buSzTx/>
              <a:buNone/>
            </a:pPr>
            <a:r>
              <a:t>	•	Maintain consistency in design and fonts.</a:t>
            </a:r>
          </a:p>
          <a:p>
            <a:pPr marL="0" indent="0">
              <a:buSzTx/>
              <a:buNone/>
            </a:pPr>
            <a:r>
              <a:t>	•	Limit animations to key elements.</a:t>
            </a:r>
          </a:p>
          <a:p>
            <a:pPr marL="0" indent="0">
              <a:buSzTx/>
              <a:buNone/>
            </a:pPr>
            <a:r>
              <a:t>	•	Practice and rehearse your delivery.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Advance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Advanced Features</a:t>
            </a:r>
          </a:p>
        </p:txBody>
      </p:sp>
      <p:sp>
        <p:nvSpPr>
          <p:cNvPr id="407" name="• Presenter view for notes and tim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Presenter view for notes and timing.</a:t>
            </a:r>
          </a:p>
          <a:p>
            <a:pPr marL="0" indent="0">
              <a:buSzTx/>
              <a:buNone/>
            </a:pPr>
            <a:r>
              <a:t>	•	Slide Master for consistent formatting.</a:t>
            </a:r>
          </a:p>
          <a:p>
            <a:pPr marL="0" indent="0">
              <a:buSzTx/>
              <a:buNone/>
            </a:pPr>
            <a:r>
              <a:t>	•	Custom animations and motion paths.</a:t>
            </a:r>
          </a:p>
          <a:p>
            <a:pPr marL="0" indent="0">
              <a:buSzTx/>
              <a:buNone/>
            </a:pPr>
            <a:r>
              <a:t>	•	Morph transition for seamless effects.</a:t>
            </a:r>
          </a:p>
          <a:p>
            <a:pPr marL="0" indent="0">
              <a:buSzTx/>
              <a:buNone/>
            </a:pPr>
            <a:r>
              <a:t>	•	Embedding interactive elements like hyperlinks.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ecurity and Priv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Security and Privacy</a:t>
            </a:r>
          </a:p>
        </p:txBody>
      </p:sp>
      <p:sp>
        <p:nvSpPr>
          <p:cNvPr id="410" name="• Password-protect sensitive present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Password-protect sensitive presentations.</a:t>
            </a:r>
          </a:p>
          <a:p>
            <a:pPr marL="0" indent="0">
              <a:buSzTx/>
              <a:buNone/>
            </a:pPr>
            <a:r>
              <a:t>	•	Secure cloud storage via OneDrive.</a:t>
            </a:r>
          </a:p>
          <a:p>
            <a:pPr marL="0" indent="0">
              <a:buSzTx/>
              <a:buNone/>
            </a:pPr>
            <a:r>
              <a:t>	•	Be cautious about sharing public links.</a:t>
            </a:r>
          </a:p>
          <a:p>
            <a:pPr marL="0" indent="0">
              <a:buSzTx/>
              <a:buNone/>
            </a:pPr>
            <a:r>
              <a:t>	•	Regularly update software for patches.</a:t>
            </a:r>
          </a:p>
          <a:p>
            <a:pPr marL="0" indent="0">
              <a:buSzTx/>
              <a:buNone/>
            </a:pPr>
            <a:r>
              <a:t>	•	Back up important presentations.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Conclusion</a:t>
            </a:r>
          </a:p>
        </p:txBody>
      </p:sp>
      <p:sp>
        <p:nvSpPr>
          <p:cNvPr id="413" name="• PowerPoint is a powerful tool for commun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PowerPoint is a powerful tool for communication.</a:t>
            </a:r>
          </a:p>
          <a:p>
            <a:pPr marL="0" indent="0">
              <a:buSzTx/>
              <a:buNone/>
            </a:pPr>
            <a:r>
              <a:t>	•	Widely used in business, education, and personal projects.</a:t>
            </a:r>
          </a:p>
          <a:p>
            <a:pPr marL="0" indent="0">
              <a:buSzTx/>
              <a:buNone/>
            </a:pPr>
            <a:r>
              <a:t>	•	Offers numerous advantages like ease of use and multimedia support.</a:t>
            </a:r>
          </a:p>
          <a:p>
            <a:pPr marL="0" indent="0">
              <a:buSzTx/>
              <a:buNone/>
            </a:pPr>
            <a:r>
              <a:t>	•	Challenges include overuse and potential technical issues.</a:t>
            </a:r>
          </a:p>
          <a:p>
            <a:pPr marL="0" indent="0">
              <a:buSzTx/>
              <a:buNone/>
            </a:pPr>
            <a:r>
              <a:t>	•	Effective design and delivery maximize its potential.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Introduction to Data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Introduction to Data Size</a:t>
            </a:r>
          </a:p>
        </p:txBody>
      </p:sp>
      <p:sp>
        <p:nvSpPr>
          <p:cNvPr id="416" name="• Data size refers to the amount of digital inform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Data size refers to the amount of digital information.</a:t>
            </a:r>
          </a:p>
          <a:p>
            <a:pPr marL="0" indent="0">
              <a:buSzTx/>
              <a:buNone/>
            </a:pPr>
            <a:r>
              <a:t>	•	Measured in units like bytes, kilobytes, megabytes, etc.</a:t>
            </a:r>
          </a:p>
          <a:p>
            <a:pPr marL="0" indent="0">
              <a:buSzTx/>
              <a:buNone/>
            </a:pPr>
            <a:r>
              <a:t>	•	Crucial in computing, storage, and data transfer.</a:t>
            </a:r>
          </a:p>
          <a:p>
            <a:pPr marL="0" indent="0">
              <a:buSzTx/>
              <a:buNone/>
            </a:pPr>
            <a:r>
              <a:t>	•	Determines hardware and software requirements.</a:t>
            </a:r>
          </a:p>
          <a:p>
            <a:pPr marL="0" indent="0">
              <a:buSzTx/>
              <a:buNone/>
            </a:pPr>
            <a:r>
              <a:t>	•	Influences speed and efficiency in data processing.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Basic Units of Data 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Basic Units of Data Measurement</a:t>
            </a:r>
          </a:p>
        </p:txBody>
      </p:sp>
      <p:sp>
        <p:nvSpPr>
          <p:cNvPr id="419" name="• Bit: Smallest unit of data (binary: 0 or 1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Bit</a:t>
            </a:r>
            <a:r>
              <a:t>: Smallest unit of data (binary: 0 or 1).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Byte (B)</a:t>
            </a:r>
            <a:r>
              <a:t>: 8 bits make 1 byte.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Kilobyte (KB)</a:t>
            </a:r>
            <a:r>
              <a:t>: 1,024 bytes.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Megabyte (MB)</a:t>
            </a:r>
            <a:r>
              <a:t>: 1,024 kilobytes.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Gigabyte (GB)</a:t>
            </a:r>
            <a:r>
              <a:t>: 1,024 megabytes.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Larger Units of Data 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Larger Units of Data Measurement</a:t>
            </a:r>
          </a:p>
        </p:txBody>
      </p:sp>
      <p:sp>
        <p:nvSpPr>
          <p:cNvPr id="422" name="• Terabyte (TB): 1,024 gigabyt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Terabyte (TB)</a:t>
            </a:r>
            <a:r>
              <a:t>: 1,024 gigabytes.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Petabyte (PB)</a:t>
            </a:r>
            <a:r>
              <a:t>: 1,024 terabytes.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Exabyte (EB)</a:t>
            </a:r>
            <a:r>
              <a:t>: 1,024 petabytes.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Zettabyte (ZB)</a:t>
            </a:r>
            <a:r>
              <a:t>: 1,024 exabytes.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Yottabyte (YB)</a:t>
            </a:r>
            <a:r>
              <a:t>: 1,024 zettabytes.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Importance of Data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Importance of Data Size</a:t>
            </a:r>
          </a:p>
        </p:txBody>
      </p:sp>
      <p:sp>
        <p:nvSpPr>
          <p:cNvPr id="425" name="• Affects storage requirements (e.g., hard drive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Affects storage requirements (e.g., hard drives).</a:t>
            </a:r>
          </a:p>
          <a:p>
            <a:pPr marL="0" indent="0">
              <a:buSzTx/>
              <a:buNone/>
            </a:pPr>
            <a:r>
              <a:t>	•	Impacts file transfer speed and network bandwidth.</a:t>
            </a:r>
          </a:p>
          <a:p>
            <a:pPr marL="0" indent="0">
              <a:buSzTx/>
              <a:buNone/>
            </a:pPr>
            <a:r>
              <a:t>	•	Determines costs in cloud storage services.</a:t>
            </a:r>
          </a:p>
          <a:p>
            <a:pPr marL="0" indent="0">
              <a:buSzTx/>
              <a:buNone/>
            </a:pPr>
            <a:r>
              <a:t>	•	Influences software and hardware design.</a:t>
            </a:r>
          </a:p>
          <a:p>
            <a:pPr marL="0" indent="0">
              <a:buSzTx/>
              <a:buNone/>
            </a:pPr>
            <a:r>
              <a:t>	•	Helps in capacity planning for businesses.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Examples of Data Siz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 Examples of Data Sizes</a:t>
            </a:r>
          </a:p>
        </p:txBody>
      </p:sp>
      <p:sp>
        <p:nvSpPr>
          <p:cNvPr id="428" name="• 1 KB: A small text fi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</a:t>
            </a:r>
            <a:r>
              <a:rPr b="1"/>
              <a:t>1 KB</a:t>
            </a:r>
            <a:r>
              <a:t>: A small text file.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1 MB</a:t>
            </a:r>
            <a:r>
              <a:t>: A medium-resolution image.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1 GB</a:t>
            </a:r>
            <a:r>
              <a:t>: A full-length HD movie.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1 TB</a:t>
            </a:r>
            <a:r>
              <a:t>: Hundreds of movies or thousands of images.</a:t>
            </a:r>
          </a:p>
          <a:p>
            <a:pPr marL="0" indent="0">
              <a:buSzTx/>
              <a:buNone/>
            </a:pPr>
            <a:r>
              <a:t>	•	</a:t>
            </a:r>
            <a:r>
              <a:rPr b="1"/>
              <a:t>1 PB</a:t>
            </a:r>
            <a:r>
              <a:t>: Equivalent to over 4,000 digital photos per day for a lifetime.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Data Size in Cloud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Data Size in Cloud Storage</a:t>
            </a:r>
          </a:p>
        </p:txBody>
      </p:sp>
      <p:sp>
        <p:nvSpPr>
          <p:cNvPr id="431" name="• Cloud storage plans are tiered based on siz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•	Cloud storage plans are tiered based on size.</a:t>
            </a:r>
          </a:p>
          <a:p>
            <a:pPr marL="0" indent="0">
              <a:buSzTx/>
              <a:buNone/>
            </a:pPr>
            <a:r>
              <a:t>	•	Examples: Google Drive offers 15 GB free.</a:t>
            </a:r>
          </a:p>
          <a:p>
            <a:pPr marL="0" indent="0">
              <a:buSzTx/>
              <a:buNone/>
            </a:pPr>
            <a:r>
              <a:t>	•	Scalability allows expanding storage easily.</a:t>
            </a:r>
          </a:p>
          <a:p>
            <a:pPr marL="0" indent="0">
              <a:buSzTx/>
              <a:buNone/>
            </a:pPr>
            <a:r>
              <a:t>	•	Large data size impacts costs and performance.</a:t>
            </a:r>
          </a:p>
          <a:p>
            <a:pPr marL="0" indent="0">
              <a:buSzTx/>
              <a:buNone/>
            </a:pPr>
            <a:r>
              <a:t>	•	Compression reduces size for storage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