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ubtitle 2"/>
          <p:cNvSpPr txBox="1"/>
          <p:nvPr>
            <p:ph type="subTitle" sz="half" idx="1"/>
          </p:nvPr>
        </p:nvSpPr>
        <p:spPr>
          <a:xfrm>
            <a:off x="-964382" y="140211"/>
            <a:ext cx="7900372" cy="283978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spcBef>
                <a:spcPts val="0"/>
              </a:spcBef>
              <a:defRPr sz="4400">
                <a:solidFill>
                  <a:srgbClr val="000000"/>
                </a:solidFill>
              </a:defRPr>
            </a:pPr>
            <a:r>
              <a:t>Swaraj Wattamwar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cohort - Jensen Huang 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Roll no - 150096724157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Perspective</a:t>
            </a:r>
          </a:p>
        </p:txBody>
      </p:sp>
      <p:sp>
        <p:nvSpPr>
          <p:cNvPr id="12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10552" indent="-210552" defTabSz="12700">
              <a:lnSpc>
                <a:spcPct val="135000"/>
              </a:lnSpc>
              <a:spcBef>
                <a:spcPts val="0"/>
              </a:spcBef>
              <a:buFont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    The lens through which data is interpreted.</a:t>
            </a:r>
          </a:p>
          <a:p>
            <a:pPr marL="210552" indent="-210552" defTabSz="12700">
              <a:lnSpc>
                <a:spcPct val="135000"/>
              </a:lnSpc>
              <a:spcBef>
                <a:spcPts val="1200"/>
              </a:spcBef>
              <a:buFontTx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	Example: Business vs. technical perspectives on the same dataset.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</a:t>
            </a:r>
          </a:p>
        </p:txBody>
      </p:sp>
      <p:sp>
        <p:nvSpPr>
          <p:cNvPr id="12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10552" indent="-210552" defTabSz="12700">
              <a:lnSpc>
                <a:spcPct val="135000"/>
              </a:lnSpc>
              <a:spcBef>
                <a:spcPts val="0"/>
              </a:spcBef>
              <a:buFont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 structured approach to collecting, storing, and analyzing data.</a:t>
            </a:r>
          </a:p>
          <a:p>
            <a:pPr marL="210552" indent="-210552" defTabSz="12700">
              <a:lnSpc>
                <a:spcPct val="135000"/>
              </a:lnSpc>
              <a:spcBef>
                <a:spcPts val="1200"/>
              </a:spcBef>
              <a:buFontTx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Example: Creating a data strategy aligned with business goals.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Pattern</a:t>
            </a:r>
          </a:p>
        </p:txBody>
      </p:sp>
      <p:sp>
        <p:nvSpPr>
          <p:cNvPr id="12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10552" indent="-210552" defTabSz="12700">
              <a:lnSpc>
                <a:spcPct val="135000"/>
              </a:lnSpc>
              <a:spcBef>
                <a:spcPts val="0"/>
              </a:spcBef>
              <a:buFont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Insights derived by identifying trends in the data.</a:t>
            </a:r>
          </a:p>
          <a:p>
            <a:pPr marL="210552" indent="-210552" defTabSz="12700">
              <a:lnSpc>
                <a:spcPct val="135000"/>
              </a:lnSpc>
              <a:spcBef>
                <a:spcPts val="1200"/>
              </a:spcBef>
              <a:buFontTx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Example: Recognizing customer purchase patterns over time.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Position</a:t>
            </a:r>
          </a:p>
        </p:txBody>
      </p:sp>
      <p:sp>
        <p:nvSpPr>
          <p:cNvPr id="13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10552" indent="-210552" defTabSz="12700">
              <a:lnSpc>
                <a:spcPct val="135000"/>
              </a:lnSpc>
              <a:spcBef>
                <a:spcPts val="0"/>
              </a:spcBef>
              <a:buFont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Insights derived by identifying trends in the data.</a:t>
            </a:r>
          </a:p>
          <a:p>
            <a:pPr marL="210552" indent="-210552" defTabSz="12700">
              <a:lnSpc>
                <a:spcPct val="135000"/>
              </a:lnSpc>
              <a:spcBef>
                <a:spcPts val="1200"/>
              </a:spcBef>
              <a:buFontTx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Example: Recognizing customer purchase patterns over time.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the 5Vs</a:t>
            </a:r>
          </a:p>
        </p:txBody>
      </p:sp>
      <p:sp>
        <p:nvSpPr>
          <p:cNvPr id="13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The 5Vs describe data properties: Volume, Velocity, Variety, Veracity, and Value.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Volume</a:t>
            </a:r>
          </a:p>
        </p:txBody>
      </p:sp>
      <p:sp>
        <p:nvSpPr>
          <p:cNvPr id="13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Massive scale of Big Data from IoT, social media, and digital platforms.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Velocity</a:t>
            </a:r>
          </a:p>
        </p:txBody>
      </p:sp>
      <p:sp>
        <p:nvSpPr>
          <p:cNvPr id="13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Real-time data generation and processing for quick decision-making.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Variety</a:t>
            </a:r>
          </a:p>
        </p:txBody>
      </p:sp>
      <p:sp>
        <p:nvSpPr>
          <p:cNvPr id="14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Structured, unstructured, and semi-structured data formats.</a:t>
            </a:r>
          </a:p>
          <a:p>
            <a:pPr/>
            <a:r>
              <a:t>Label and unlable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Veracity</a:t>
            </a:r>
          </a:p>
        </p:txBody>
      </p:sp>
      <p:sp>
        <p:nvSpPr>
          <p:cNvPr id="14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Ensuring data accuracy, quality, and reliability.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Value</a:t>
            </a:r>
          </a:p>
        </p:txBody>
      </p:sp>
      <p:sp>
        <p:nvSpPr>
          <p:cNvPr id="14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Extracting actionable insights for better decision-making.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No-Code</a:t>
            </a:r>
          </a:p>
        </p:txBody>
      </p:sp>
      <p:sp>
        <p:nvSpPr>
          <p:cNvPr id="9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No-code tools let you build applications using visual programming and pre-built elements.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dvantage and Disadvantage"/>
          <p:cNvSpPr txBox="1"/>
          <p:nvPr>
            <p:ph type="title"/>
          </p:nvPr>
        </p:nvSpPr>
        <p:spPr>
          <a:xfrm>
            <a:off x="444500" y="2873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Advantage and Disadvantage </a:t>
            </a:r>
          </a:p>
        </p:txBody>
      </p:sp>
      <p:sp>
        <p:nvSpPr>
          <p:cNvPr id="151" name="There are to many advantages  and disadvantages here are some them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are to many advantages  and disadvantages here are some them.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Faster Development</a:t>
            </a:r>
          </a:p>
        </p:txBody>
      </p:sp>
      <p:sp>
        <p:nvSpPr>
          <p:cNvPr id="15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Drag-and-drop tools allow quick building of apps and workflows.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Cost-Effective</a:t>
            </a:r>
          </a:p>
        </p:txBody>
      </p:sp>
      <p:sp>
        <p:nvSpPr>
          <p:cNvPr id="15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Reduces dependency on developers, saving money for businesses.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Accessibility</a:t>
            </a:r>
          </a:p>
        </p:txBody>
      </p:sp>
      <p:sp>
        <p:nvSpPr>
          <p:cNvPr id="16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Democratizes app development for non-technical users.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Scalable Prototyping</a:t>
            </a:r>
          </a:p>
        </p:txBody>
      </p:sp>
      <p:sp>
        <p:nvSpPr>
          <p:cNvPr id="16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Quickly test and iterate ideas for refinement.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Encourages Innovation</a:t>
            </a:r>
          </a:p>
        </p:txBody>
      </p:sp>
      <p:sp>
        <p:nvSpPr>
          <p:cNvPr id="16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Enables teams to focus on creative solutions without technical barriers.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Limited Customization</a:t>
            </a:r>
          </a:p>
        </p:txBody>
      </p:sp>
      <p:sp>
        <p:nvSpPr>
          <p:cNvPr id="16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May not meet complex or specific technical needs.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Applications may struggle to handle heavy loads or large datasets.</a:t>
            </a:r>
          </a:p>
        </p:txBody>
      </p:sp>
      <p:sp>
        <p:nvSpPr>
          <p:cNvPr id="17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Scalability Challenges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Platform Dependency</a:t>
            </a:r>
          </a:p>
        </p:txBody>
      </p:sp>
      <p:sp>
        <p:nvSpPr>
          <p:cNvPr id="17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Relying on no-code platforms ties you to their ecosystem.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Security Risks</a:t>
            </a:r>
          </a:p>
        </p:txBody>
      </p:sp>
      <p:sp>
        <p:nvSpPr>
          <p:cNvPr id="17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Sensitive data could be vulnerable on third-party platforms.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No-Code is a Game-Changer</a:t>
            </a:r>
          </a:p>
        </p:txBody>
      </p:sp>
      <p:sp>
        <p:nvSpPr>
          <p:cNvPr id="10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Empowers non-technical users, reduces dependency on developers, and speeds up delivery.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 of No-Code</a:t>
            </a:r>
          </a:p>
        </p:txBody>
      </p:sp>
      <p:sp>
        <p:nvSpPr>
          <p:cNvPr id="18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No-code allows app development without coding. It’s fast, affordable, and accessible.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of No-Code</a:t>
            </a:r>
          </a:p>
        </p:txBody>
      </p:sp>
      <p:sp>
        <p:nvSpPr>
          <p:cNvPr id="18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No-code tools are expected to grow with integration of AI and ML technologies.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  <p:sp>
        <p:nvSpPr>
          <p:cNvPr id="18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Thank you for your attention! Feel free to reach out with questions.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No-Code Works</a:t>
            </a:r>
          </a:p>
        </p:txBody>
      </p:sp>
      <p:sp>
        <p:nvSpPr>
          <p:cNvPr id="10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Uses drag-and-drop features, pre-built templates, and integrations with APIs.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of No-Code Applications</a:t>
            </a:r>
          </a:p>
        </p:txBody>
      </p:sp>
      <p:sp>
        <p:nvSpPr>
          <p:cNvPr id="10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Examples: Website builders (Webflow), App creators (Bubble), Workflow automation (Zapier).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 of No-Code Use Cases</a:t>
            </a:r>
          </a:p>
        </p:txBody>
      </p:sp>
      <p:sp>
        <p:nvSpPr>
          <p:cNvPr id="10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Business automation, e-commerce stores, prototyping MVPs, and more.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 No-Code Platforms</a:t>
            </a:r>
          </a:p>
        </p:txBody>
      </p:sp>
      <p:sp>
        <p:nvSpPr>
          <p:cNvPr id="11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2613" indent="-332613" defTabSz="443484">
              <a:defRPr sz="3104"/>
            </a:pPr>
            <a:r>
              <a:t>Bubble</a:t>
            </a:r>
          </a:p>
          <a:p>
            <a:pPr marL="332613" indent="-332613" defTabSz="443484">
              <a:defRPr sz="3104"/>
            </a:pPr>
            <a:r>
              <a:t>Webflow</a:t>
            </a:r>
          </a:p>
          <a:p>
            <a:pPr marL="332613" indent="-332613" defTabSz="443484">
              <a:defRPr sz="3104"/>
            </a:pPr>
            <a:r>
              <a:t>Zapier</a:t>
            </a:r>
          </a:p>
          <a:p>
            <a:pPr marL="332613" indent="-332613" defTabSz="443484">
              <a:defRPr sz="3104"/>
            </a:pPr>
            <a:r>
              <a:t>Glide</a:t>
            </a:r>
          </a:p>
          <a:p>
            <a:pPr marL="332613" indent="-332613" defTabSz="443484">
              <a:defRPr sz="3104"/>
            </a:pPr>
            <a:r>
              <a:t> Airtable </a:t>
            </a:r>
          </a:p>
          <a:p>
            <a:pPr marL="332613" indent="-332613" defTabSz="443484">
              <a:defRPr sz="3104"/>
            </a:pPr>
            <a:r>
              <a:t>Adalo</a:t>
            </a:r>
          </a:p>
          <a:p>
            <a:pPr marL="332613" indent="-332613" defTabSz="443484">
              <a:defRPr sz="3104"/>
            </a:pPr>
            <a:r>
              <a:t> Thunkable</a:t>
            </a:r>
          </a:p>
          <a:p>
            <a:pPr marL="332613" indent="-332613" defTabSz="443484">
              <a:defRPr sz="3104"/>
            </a:pPr>
            <a:r>
              <a:t>Integromat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the 5Ps</a:t>
            </a:r>
          </a:p>
        </p:txBody>
      </p:sp>
      <p:sp>
        <p:nvSpPr>
          <p:cNvPr id="115" name="Content Placeholder 2"/>
          <p:cNvSpPr txBox="1"/>
          <p:nvPr>
            <p:ph type="body" idx="1"/>
          </p:nvPr>
        </p:nvSpPr>
        <p:spPr>
          <a:xfrm>
            <a:off x="457200" y="1452885"/>
            <a:ext cx="8229600" cy="4525964"/>
          </a:xfrm>
          <a:prstGeom prst="rect">
            <a:avLst/>
          </a:prstGeom>
        </p:spPr>
        <p:txBody>
          <a:bodyPr/>
          <a:lstStyle/>
          <a:p>
            <a:pPr marL="210552" indent="-210552" defTabSz="12700">
              <a:lnSpc>
                <a:spcPct val="135000"/>
              </a:lnSpc>
              <a:spcBef>
                <a:spcPts val="0"/>
              </a:spcBef>
              <a:buFont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1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 Ploy</a:t>
            </a:r>
          </a:p>
          <a:p>
            <a:pPr marL="210552" indent="-210552" defTabSz="12700">
              <a:lnSpc>
                <a:spcPct val="135000"/>
              </a:lnSpc>
              <a:spcBef>
                <a:spcPts val="0"/>
              </a:spcBef>
              <a:buFont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1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Perspective</a:t>
            </a:r>
          </a:p>
          <a:p>
            <a:pPr marL="210552" indent="-210552" defTabSz="12700">
              <a:lnSpc>
                <a:spcPct val="135000"/>
              </a:lnSpc>
              <a:spcBef>
                <a:spcPts val="0"/>
              </a:spcBef>
              <a:buFont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1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Plan</a:t>
            </a:r>
          </a:p>
          <a:p>
            <a:pPr marL="210552" indent="-210552" defTabSz="12700">
              <a:lnSpc>
                <a:spcPct val="135000"/>
              </a:lnSpc>
              <a:spcBef>
                <a:spcPts val="0"/>
              </a:spcBef>
              <a:buFont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1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Pattern</a:t>
            </a:r>
          </a:p>
          <a:p>
            <a:pPr marL="210552" indent="-210552" defTabSz="12700">
              <a:lnSpc>
                <a:spcPct val="135000"/>
              </a:lnSpc>
              <a:spcBef>
                <a:spcPts val="0"/>
              </a:spcBef>
              <a:buFont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1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Position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Ploy</a:t>
            </a:r>
          </a:p>
        </p:txBody>
      </p:sp>
      <p:sp>
        <p:nvSpPr>
          <p:cNvPr id="11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12700">
              <a:lnSpc>
                <a:spcPct val="135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1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b="0"/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Refers to strategic decisions about how data is used to gain competitive advantage.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Example: Using customer data to design targeted marketing campaigns.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