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332640" y="775249"/>
            <a:ext cx="8125560" cy="282520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Swaraj Wattamwar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-1585206" y="2213132"/>
            <a:ext cx="6400801" cy="1752601"/>
          </a:xfrm>
          <a:prstGeom prst="rect">
            <a:avLst/>
          </a:prstGeom>
        </p:spPr>
        <p:txBody>
          <a:bodyPr/>
          <a:lstStyle/>
          <a:p>
            <a:pPr/>
            <a:r>
              <a:t>Jensen huang</a:t>
            </a:r>
          </a:p>
          <a:p>
            <a:pPr/>
            <a:r>
              <a:t>150096724157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vs. Information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Data: Raw and unprocessed (e.g., 2023 sales numbers).</a:t>
            </a:r>
          </a:p>
          <a:p>
            <a:pPr/>
            <a:r>
              <a:t>Information: Interpreted data with context (e.g., 2023 sales trends).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Information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Strategic: Guides long-term goals.</a:t>
            </a:r>
          </a:p>
          <a:p>
            <a:pPr/>
            <a:r>
              <a:t>2. Tactical: Aids in mid-level decision-making.</a:t>
            </a:r>
          </a:p>
          <a:p>
            <a:pPr/>
            <a:r>
              <a:t>3. Operational: Supports daily operations.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Flow in Organizations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Information travels from data collection to actionable insights through analysis and reporting.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No-Code?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No-code platforms enable application creation without programming. Examples include Bubble and Wix, ideal for non-developers.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Low-Code?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Low-code platforms require minimal coding, allowing faster development with customization. Examples: Mendix, OutSystems.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 Between No-Code and Low-Code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Comparison:</a:t>
            </a:r>
          </a:p>
          <a:p>
            <a:pPr/>
            <a:r>
              <a:t>No-Code: Faster but less customizable.</a:t>
            </a:r>
          </a:p>
          <a:p>
            <a:pPr/>
            <a:r>
              <a:t>Low-Code: Requires some coding, more flexible.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 and Applications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No-Code: Ideal for prototyping or simple apps.</a:t>
            </a:r>
          </a:p>
          <a:p>
            <a:pPr/>
            <a:r>
              <a:t>Low-Code: Used for scalable, enterprise-level solutions.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dvantages of Low-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Advantages of Low-Code</a:t>
            </a:r>
          </a:p>
        </p:txBody>
      </p:sp>
      <p:sp>
        <p:nvSpPr>
          <p:cNvPr id="143" name="• Faster Development: Low-code platforms streamline app creation, allowing rapid deploy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Faster Development</a:t>
            </a:r>
            <a:r>
              <a:t>: Low-code platforms streamline app creation, allowing rapid deployment.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Cost Efficiency</a:t>
            </a:r>
            <a:r>
              <a:t>: Reduces development costs by minimizing the need for large developer teams.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Accessibility</a:t>
            </a:r>
            <a:r>
              <a:t>: Enables non-technical professionals to contribute to application development.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Improved Collaboration</a:t>
            </a:r>
            <a:r>
              <a:t>: Encourages collaboration between IT and business teams.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isadvantages of Low-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Disadvantages of Low-Code</a:t>
            </a:r>
          </a:p>
        </p:txBody>
      </p:sp>
      <p:sp>
        <p:nvSpPr>
          <p:cNvPr id="146" name="• Limited Customization: Complex applications may face restrictions due to platform limit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Limited Customization</a:t>
            </a:r>
            <a:r>
              <a:t>: Complex applications may face restrictions due to platform limitations.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Vendor Lock-In</a:t>
            </a:r>
            <a:r>
              <a:t>: Dependency on a single provider can hinder flexibility and future scalability.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Performance Concerns</a:t>
            </a:r>
            <a:r>
              <a:t>: Applications may not perform optimally under high load or with complex integrations.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When to Use Low-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When to Use Low-Code</a:t>
            </a:r>
          </a:p>
        </p:txBody>
      </p:sp>
      <p:sp>
        <p:nvSpPr>
          <p:cNvPr id="149" name="Ideal Scenario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552" indent="-210552" defTabSz="12700">
              <a:lnSpc>
                <a:spcPct val="135000"/>
              </a:lnSpc>
              <a:spcBef>
                <a:spcPts val="1200"/>
              </a:spcBef>
              <a:buSzPct val="60000"/>
              <a:buFontTx/>
              <a:buBlip>
                <a:blip r:embed="rId3"/>
              </a:buBlip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Ideal Scenarios: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•	prototyping for proof-of-concept projects.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Development of internal business tools or workflows.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Projects requiring moderate customization and scalability.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98" name="2. Section 1: Introduction to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Section 1: Introduction to Data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Section 2: Introduction to Information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t>Section 3: No-Code vs. Low-Code Development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t>Section 4: Advantages and Disadvantages of Low-Code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6.	</a:t>
            </a:r>
            <a:r>
              <a:t>Section 5: Deep Dive into Data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7.	</a:t>
            </a:r>
            <a:r>
              <a:t>Section 6: The 5 Ps of Data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8.	</a:t>
            </a:r>
            <a:r>
              <a:t>Section 7: The 5 Vs of Data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9.	</a:t>
            </a:r>
            <a:r>
              <a:t>Section 8: Applications and Use Cases</a:t>
            </a:r>
          </a:p>
          <a:p>
            <a:pPr marL="339089" indent="-339089" defTabSz="914400">
              <a:lnSpc>
                <a:spcPct val="135000"/>
              </a:lnSpc>
              <a:spcBef>
                <a:spcPts val="1000"/>
              </a:spcBef>
              <a:buSzTx/>
              <a:buFontTx/>
              <a:buNone/>
              <a:tabLst>
                <a:tab pos="241300" algn="r"/>
                <a:tab pos="330200" algn="l"/>
              </a:tabLst>
              <a:defRPr sz="186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46">
                <a:latin typeface="Times New Roman"/>
                <a:ea typeface="Times New Roman"/>
                <a:cs typeface="Times New Roman"/>
                <a:sym typeface="Times New Roman"/>
              </a:rPr>
              <a:t>	10.	</a:t>
            </a:r>
            <a:r>
              <a:t>Section 9: Summary and Closing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• Industry Examp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Industry Examples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Healthcare</a:t>
            </a:r>
            <a:r>
              <a:t>: Patient management systems.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E-commerce</a:t>
            </a:r>
            <a:r>
              <a:t>: Customer relationship tools.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Logistics</a:t>
            </a:r>
            <a:r>
              <a:t>: Real-time tracking and inventory apps.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eep Dive into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7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Deep Dive into Data</a:t>
            </a:r>
          </a:p>
        </p:txBody>
      </p:sp>
      <p:sp>
        <p:nvSpPr>
          <p:cNvPr id="155" name="The Role of Data in Modern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Role of Data in Modern Systems</a:t>
            </a:r>
            <a:endParaRPr b="0" sz="2100"/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Foundation for Innovations</a:t>
            </a:r>
            <a:r>
              <a:t>: Data powers AI, IoT, and big data analytics.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Examples</a:t>
            </a:r>
            <a:r>
              <a:t>: Fraud detection, predictive analytics, personalized recommendations.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fecycle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Lifecycle of Data</a:t>
            </a:r>
          </a:p>
        </p:txBody>
      </p:sp>
      <p:sp>
        <p:nvSpPr>
          <p:cNvPr id="158" name="Collection: Gathering raw data (e.g., surveys, sensor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 defTabSz="12700">
              <a:lnSpc>
                <a:spcPct val="135000"/>
              </a:lnSpc>
              <a:spcBef>
                <a:spcPts val="0"/>
              </a:spcBef>
              <a:buFontTx/>
              <a:buAutoNum type="arabicPeriod" startAt="1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Collection: Gathering raw data (e.g., surveys, sensors).</a:t>
            </a:r>
          </a:p>
          <a:p>
            <a:pPr marL="187157" indent="-187157" defTabSz="12700">
              <a:lnSpc>
                <a:spcPct val="135000"/>
              </a:lnSpc>
              <a:spcBef>
                <a:spcPts val="1200"/>
              </a:spcBef>
              <a:buFontTx/>
              <a:buAutoNum type="arabicPeriod" startAt="1"/>
              <a:tabLst>
                <a:tab pos="419100" algn="r"/>
                <a:tab pos="520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Storage: Organizing data (e.g., databases, data lakes).</a:t>
            </a:r>
          </a:p>
          <a:p>
            <a:pPr marL="187157" indent="-187157" defTabSz="12700">
              <a:lnSpc>
                <a:spcPct val="135000"/>
              </a:lnSpc>
              <a:spcBef>
                <a:spcPts val="1200"/>
              </a:spcBef>
              <a:buFontTx/>
              <a:buAutoNum type="arabicPeriod" startAt="1"/>
              <a:tabLst>
                <a:tab pos="419100" algn="r"/>
                <a:tab pos="520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Processing: Transforming data into usable formats.</a:t>
            </a:r>
          </a:p>
          <a:p>
            <a:pPr marL="187157" indent="-187157" defTabSz="12700">
              <a:lnSpc>
                <a:spcPct val="135000"/>
              </a:lnSpc>
              <a:spcBef>
                <a:spcPts val="1200"/>
              </a:spcBef>
              <a:buFontTx/>
              <a:buAutoNum type="arabicPeriod" startAt="1"/>
              <a:tabLst>
                <a:tab pos="419100" algn="r"/>
                <a:tab pos="520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Visualization: Presenting insights (e.g., dashboards, charts).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torage Techn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Data Storage Techniques</a:t>
            </a:r>
          </a:p>
        </p:txBody>
      </p:sp>
      <p:sp>
        <p:nvSpPr>
          <p:cNvPr id="161" name="• Structured Storage: SQL databases for well-organized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Structured Storage: SQL databases for well-organized data.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Unstructured/Semi-Structured Storage: NoSQL databases, data lakes for diverse formats.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Examples: AWS S3, Hadoop.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Processing Techn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6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Data Processing Techniques</a:t>
            </a:r>
          </a:p>
        </p:txBody>
      </p:sp>
      <p:sp>
        <p:nvSpPr>
          <p:cNvPr id="164" name="• ETL Process: Extract, Transform, Load for batch process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ETL Process</a:t>
            </a:r>
            <a:r>
              <a:t>: Extract, Transform, Load for batch processing.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Real-Time Processing</a:t>
            </a:r>
            <a:r>
              <a:t>: Handles live data streams (e.g., Kafka, Spark).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 Visual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5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Data Visualisation</a:t>
            </a:r>
          </a:p>
        </p:txBody>
      </p:sp>
      <p:sp>
        <p:nvSpPr>
          <p:cNvPr id="167" name="• Tools: Power BI, Tableau, Exc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Tools: Power BI, Tableau, Excel.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Applications: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Dashboards for KPIs.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Charts for trends and forecasting.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ig Data Characteristics (5 V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Big Data Characteristics (5 Vs)</a:t>
            </a:r>
          </a:p>
        </p:txBody>
      </p:sp>
      <p:sp>
        <p:nvSpPr>
          <p:cNvPr id="170" name="1. Volume: Large-scale datasets (terabytes, petabyte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165100" algn="r"/>
                <a:tab pos="266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Volume</a:t>
            </a:r>
            <a:r>
              <a:t>: Large-scale datasets (terabytes, petabytes).</a:t>
            </a:r>
          </a:p>
          <a:p>
            <a:pPr marL="266700" indent="-266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165100" algn="r"/>
                <a:tab pos="266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Variety</a:t>
            </a:r>
            <a:r>
              <a:t>: Structured, semi-structured, and unstructured data.</a:t>
            </a:r>
          </a:p>
          <a:p>
            <a:pPr marL="266700" indent="-266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165100" algn="r"/>
                <a:tab pos="266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Velocity</a:t>
            </a:r>
            <a:r>
              <a:t>: High-speed data streams.</a:t>
            </a:r>
          </a:p>
          <a:p>
            <a:pPr marL="266700" indent="-266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165100" algn="r"/>
                <a:tab pos="266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Veracity</a:t>
            </a:r>
            <a:r>
              <a:t>: Accuracy and reliability of data.</a:t>
            </a:r>
          </a:p>
          <a:p>
            <a:pPr marL="266700" indent="-266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165100" algn="r"/>
                <a:tab pos="266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5.	</a:t>
            </a:r>
            <a:r>
              <a:rPr b="1"/>
              <a:t>Value</a:t>
            </a:r>
            <a:r>
              <a:t>: Extracting actionable insights.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ig Data 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Big Data Use Cases</a:t>
            </a:r>
          </a:p>
        </p:txBody>
      </p:sp>
      <p:sp>
        <p:nvSpPr>
          <p:cNvPr id="173" name="• Predictive Analytics: Forecasting sales, tren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Predictive Analytics</a:t>
            </a:r>
            <a:r>
              <a:t>: Forecasting sales, trends.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Fraud Detection</a:t>
            </a:r>
            <a:r>
              <a:t>: Monitoring anomalies in transactions.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Customer Segmentation</a:t>
            </a:r>
            <a:r>
              <a:t>: Personalized marketing strategies.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allenges in Data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Challenges in Data Management</a:t>
            </a:r>
          </a:p>
        </p:txBody>
      </p:sp>
      <p:sp>
        <p:nvSpPr>
          <p:cNvPr id="176" name="• Privacy: Ensuring compliance with regulations like GDP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Privacy</a:t>
            </a:r>
            <a:r>
              <a:t>: Ensuring compliance with regulations like GDPR.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Scalability</a:t>
            </a:r>
            <a:r>
              <a:t>: Managing exponential data growth.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Security</a:t>
            </a:r>
            <a:r>
              <a:t>: Protecting data from breaches.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Accuracy</a:t>
            </a:r>
            <a:r>
              <a:t>: Maintaining data quality.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uture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Future of Data</a:t>
            </a:r>
          </a:p>
        </p:txBody>
      </p:sp>
      <p:sp>
        <p:nvSpPr>
          <p:cNvPr id="179" name="• Quantum computing for faster process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Quantum computing for faster processing.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Autonomous analytics using AI for decision-making.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Edge computing for real-time insights at the source.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Data?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Data refers to raw, unprocessed facts or figures. Examples include numbers, text, and multimedia such as images or videos.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e 5 Vs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5 Vs of Data</a:t>
            </a:r>
          </a:p>
        </p:txBody>
      </p:sp>
      <p:sp>
        <p:nvSpPr>
          <p:cNvPr id="182" name="Overview of the 5 Vs…"/>
          <p:cNvSpPr txBox="1"/>
          <p:nvPr>
            <p:ph type="body" idx="1"/>
          </p:nvPr>
        </p:nvSpPr>
        <p:spPr>
          <a:xfrm>
            <a:off x="330930" y="1494975"/>
            <a:ext cx="8229601" cy="4525964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Overview of the 5 Vs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Core characteristics that define the nature of big data.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5 Vs</a:t>
            </a:r>
            <a:r>
              <a:t>: Volume, Value, Variety, Veracity, Velocity.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Volu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185" name="• Definition: Refers to the massive size of data generated dai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Refers to the massive size of data generated daily.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Examples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Social media platforms producing terabytes of data.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IoT sensors collecting real-time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Val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</a:t>
            </a:r>
          </a:p>
        </p:txBody>
      </p:sp>
      <p:sp>
        <p:nvSpPr>
          <p:cNvPr id="188" name="• Definition: The worth of data lies in actionable insights derived from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The worth of data lies in actionable insights derived from it.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Importance</a:t>
            </a:r>
            <a:r>
              <a:t>: Businesses use data to drive strategies and decision-making.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Example</a:t>
            </a:r>
            <a:r>
              <a:t>: Predicting customer behavior to enhance profitability.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Vari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Variety</a:t>
            </a:r>
          </a:p>
        </p:txBody>
      </p:sp>
      <p:sp>
        <p:nvSpPr>
          <p:cNvPr id="191" name="• Definition: Diversity in data typ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Diversity in data types: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Structured</a:t>
            </a:r>
            <a:r>
              <a:t>: Rows and columns (e.g., databases).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Semi-Structured</a:t>
            </a:r>
            <a:r>
              <a:t>: Tagged data (e.g., JSON, XML).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Unstructured</a:t>
            </a:r>
            <a:r>
              <a:t>: Media files, emails, and documents.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Importance</a:t>
            </a:r>
            <a:r>
              <a:t>: Leveraging various formats to gain comprehensive insights.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era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Veracity</a:t>
            </a:r>
          </a:p>
        </p:txBody>
      </p:sp>
      <p:sp>
        <p:nvSpPr>
          <p:cNvPr id="194" name="• Definition: Ensures the data’s reliability, accuracy, and trustworthin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Ensures the data’s reliability, accuracy, and trustworthiness.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Challenges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Dealing with incomplete or inconsistent data.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Avoiding bias in datasets.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Solution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Implementing data cleaning and validation techniques.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Using advanced tools to ensure quality control.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Velo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Velocity</a:t>
            </a:r>
          </a:p>
        </p:txBody>
      </p:sp>
      <p:sp>
        <p:nvSpPr>
          <p:cNvPr id="197" name="• Definition: The speed at which data is generated, processed, and acted up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The speed at which data is generated, processed, and acted upon.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Examples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High-Frequency Trading</a:t>
            </a:r>
            <a:r>
              <a:t>: Processing stock market data in milliseconds.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Social Media</a:t>
            </a:r>
            <a:r>
              <a:t>: Real-time analysis of trending topics and user engagement.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Importance</a:t>
            </a:r>
            <a:r>
              <a:t>: Enables real-time decision-making in fast-paced industries.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he 5 Ps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5 Ps of Data </a:t>
            </a:r>
          </a:p>
        </p:txBody>
      </p:sp>
      <p:sp>
        <p:nvSpPr>
          <p:cNvPr id="200" name="Overview of the 5 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Overview of the 5 Ps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Framework outlining key principles for data-driven processes.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5 Ps</a:t>
            </a:r>
            <a:r>
              <a:t>: Purpose, People, Programming, Platform, Process.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203" name="• Definition: The reason behind collecting, analyzing, and using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Definition</a:t>
            </a:r>
            <a:r>
              <a:t>: The reason behind collecting, analyzing, and using data.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Strategic Objectives</a:t>
            </a:r>
            <a:r>
              <a:t>: Aligning data usage with business goals such as: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Improving decision-making.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Enhancing customer experience.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Driving operational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eo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</a:t>
            </a:r>
          </a:p>
        </p:txBody>
      </p:sp>
      <p:sp>
        <p:nvSpPr>
          <p:cNvPr id="206" name="• Key Stakeholder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Key Stakeholders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Analysts</a:t>
            </a:r>
            <a:r>
              <a:t>: Extract insights from data.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Developers</a:t>
            </a:r>
            <a:r>
              <a:t>: Build systems for data handling.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Managers</a:t>
            </a:r>
            <a:r>
              <a:t>: Use insights for decision-making.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Roles and Responsibilities</a:t>
            </a:r>
            <a:r>
              <a:t>: Each stakeholder contributes to the lifecycle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</a:t>
            </a:r>
          </a:p>
        </p:txBody>
      </p:sp>
      <p:sp>
        <p:nvSpPr>
          <p:cNvPr id="209" name="• Tools and Technologi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Tools and Technologies: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Programming Languages: Python, R, SQL for data analysis.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Visualization Tools: Tableau, Power BI for insights.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Automation: APIs, scripts for data workflows.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Data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Structured: Organized in databases (e.g., SQL).</a:t>
            </a:r>
          </a:p>
          <a:p>
            <a:pPr/>
            <a:r>
              <a:t>2. Semi-Structured: Data with tags (e.g., JSON, XML).</a:t>
            </a:r>
          </a:p>
          <a:p>
            <a:pPr/>
            <a:r>
              <a:t>3. Unstructured: Raw formats like videos, emails, and images.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t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Platform</a:t>
            </a:r>
          </a:p>
        </p:txBody>
      </p:sp>
      <p:sp>
        <p:nvSpPr>
          <p:cNvPr id="212" name="• Software and Hardwar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Software and Hardware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Software</a:t>
            </a:r>
            <a:r>
              <a:t>: Data storage and analytics tools like Snowflake, Hadoop.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Hardware</a:t>
            </a:r>
            <a:r>
              <a:t>: Cloud systems, servers.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Role</a:t>
            </a:r>
            <a:r>
              <a:t>: Platforms support the storage, processing, and accessibility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</a:t>
            </a:r>
          </a:p>
        </p:txBody>
      </p:sp>
      <p:sp>
        <p:nvSpPr>
          <p:cNvPr id="215" name="• Workflow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Workflow</a:t>
            </a:r>
            <a:r>
              <a:rPr b="0"/>
              <a:t>:</a:t>
            </a:r>
            <a:endParaRPr b="0"/>
          </a:p>
          <a:p>
            <a:pPr marL="520700" indent="-520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419100" algn="r"/>
                <a:tab pos="520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Collection</a:t>
            </a:r>
            <a:r>
              <a:t>: Data sources like IoT, surveys.</a:t>
            </a:r>
          </a:p>
          <a:p>
            <a:pPr marL="520700" indent="-520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419100" algn="r"/>
                <a:tab pos="520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Cleaning</a:t>
            </a:r>
            <a:r>
              <a:t>: Removing inaccuracies or redundancies.</a:t>
            </a:r>
          </a:p>
          <a:p>
            <a:pPr marL="520700" indent="-520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419100" algn="r"/>
                <a:tab pos="520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Analysis</a:t>
            </a:r>
            <a:r>
              <a:t>: Extracting patterns and trends.</a:t>
            </a:r>
          </a:p>
          <a:p>
            <a:pPr marL="520700" indent="-520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419100" algn="r"/>
                <a:tab pos="520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Reporting</a:t>
            </a:r>
            <a:r>
              <a:t>: Presenting findings to stakeholders.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Importance</a:t>
            </a:r>
            <a:r>
              <a:t>: A structured process ensures actionable insights.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lications and Use Cases of 5ps and 5v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Applications and Use Cases of 5ps and 5vs</a:t>
            </a:r>
          </a:p>
        </p:txBody>
      </p:sp>
      <p:sp>
        <p:nvSpPr>
          <p:cNvPr id="218" name="5 Ps in A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5 Ps in Action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Case Studies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Retail</a:t>
            </a:r>
            <a:r>
              <a:t>: Using customer data (Purpose) via advanced platforms (Platform) to create targeted campaigns.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Healthcare</a:t>
            </a:r>
            <a:r>
              <a:t>: Stakeholders (People) analyzing patient records with Python (Programming) to improve treatment plans.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5 Vs in A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Vs in Action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Case Studies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E-commerce</a:t>
            </a:r>
            <a:r>
              <a:t>: Managing high </a:t>
            </a:r>
            <a:r>
              <a:rPr b="1"/>
              <a:t>Volume</a:t>
            </a:r>
            <a:r>
              <a:t> of transaction data for personalized recommendations.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Banking</a:t>
            </a:r>
            <a:r>
              <a:t>: Ensuring </a:t>
            </a:r>
            <a:r>
              <a:rPr b="1"/>
              <a:t>Veracity</a:t>
            </a:r>
            <a:r>
              <a:t> in fraud detection systems with real-time alerts (</a:t>
            </a:r>
            <a:r>
              <a:rPr b="1"/>
              <a:t>Velocity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tegrating 5 Ps and 5 V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Integrating 5 Ps and 5 Vs</a:t>
            </a:r>
          </a:p>
        </p:txBody>
      </p:sp>
      <p:sp>
        <p:nvSpPr>
          <p:cNvPr id="224" name="• Practical Examp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Practical Example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E-commerce Analytics</a:t>
            </a:r>
            <a:r>
              <a:rPr b="0"/>
              <a:t>:</a:t>
            </a:r>
            <a:endParaRPr b="0"/>
          </a:p>
          <a:p>
            <a:pPr marL="673100" indent="-673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571500" algn="r"/>
                <a:tab pos="673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5 Ps</a:t>
            </a:r>
            <a:r>
              <a:t>: Stakeholders (People) use platforms like Tableau (Programming, Platform) to analyze sales trends (Process).</a:t>
            </a:r>
          </a:p>
          <a:p>
            <a:pPr marL="673100" indent="-673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571500" algn="r"/>
                <a:tab pos="673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5 Vs</a:t>
            </a:r>
            <a:r>
              <a:t>: Ensuring data accuracy (</a:t>
            </a:r>
            <a:r>
              <a:rPr b="1"/>
              <a:t>Veracity</a:t>
            </a:r>
            <a:r>
              <a:t>) while processing large volumes (</a:t>
            </a:r>
            <a:r>
              <a:rPr b="1"/>
              <a:t>Volume</a:t>
            </a:r>
            <a:r>
              <a:t>) in real time (</a:t>
            </a:r>
            <a:r>
              <a:rPr b="1"/>
              <a:t>Velocity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hallenges in Applying 5 Ps and 5 V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 in Applying 5 Ps and 5 Vs</a:t>
            </a:r>
          </a:p>
        </p:txBody>
      </p:sp>
      <p:sp>
        <p:nvSpPr>
          <p:cNvPr id="227" name="• Common Issu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Common Issues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Security</a:t>
            </a:r>
            <a:r>
              <a:t>: Ensuring sensitive data protection.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Integration</a:t>
            </a:r>
            <a:r>
              <a:t>: Combining various systems and data types (</a:t>
            </a:r>
            <a:r>
              <a:rPr b="1"/>
              <a:t>Variety</a:t>
            </a:r>
            <a:r>
              <a:t>).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Scalability</a:t>
            </a:r>
            <a:r>
              <a:t>: Adapting platforms to handle growing data needs (</a:t>
            </a:r>
            <a:r>
              <a:rPr b="1"/>
              <a:t>Volume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ools for Managing the 5 Ps and 5 V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for Managing the 5 Ps and 5 Vs</a:t>
            </a:r>
          </a:p>
        </p:txBody>
      </p:sp>
      <p:sp>
        <p:nvSpPr>
          <p:cNvPr id="230" name="• Popular Tool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Popular Tools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AWS &amp; Azure</a:t>
            </a:r>
            <a:r>
              <a:t>: Scalable data platforms.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Hadoop</a:t>
            </a:r>
            <a:r>
              <a:t>: Handling large volumes of diverse data.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Power BI &amp; Tableau</a:t>
            </a:r>
            <a:r>
              <a:t>: Creating actionable insights from processed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Emerging Trends 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Emerging Trends in Data</a:t>
            </a:r>
          </a:p>
        </p:txBody>
      </p:sp>
      <p:sp>
        <p:nvSpPr>
          <p:cNvPr id="233" name="• Future Direc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Future Directions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AI-Driven Insights</a:t>
            </a:r>
            <a:r>
              <a:t>: Automating data analysis for predictive and prescriptive analytics.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Edge Computing</a:t>
            </a:r>
            <a:r>
              <a:t>: Processing data near its source for faster insights.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Data Democratization</a:t>
            </a:r>
            <a:r>
              <a:t>: Making data accessible to non-technical users with no-code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ummary and Clo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and Closing </a:t>
            </a:r>
          </a:p>
        </p:txBody>
      </p:sp>
      <p:sp>
        <p:nvSpPr>
          <p:cNvPr id="236" name="Key Takeaways on Data and Infor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Key Takeaways on Data and Information</a:t>
            </a:r>
            <a:endParaRPr b="0" sz="2100"/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Data</a:t>
            </a:r>
            <a:r>
              <a:t>: Raw, unprocessed facts like numbers, text, and media.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Information</a:t>
            </a:r>
            <a:r>
              <a:t>: Processed data that provides actionable insights.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Importance</a:t>
            </a:r>
            <a:r>
              <a:t>: Both are foundational for decision-making, innovation, and business success.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No-Code vs. Low-Code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No-Code vs. Low-Code Recap</a:t>
            </a:r>
          </a:p>
        </p:txBody>
      </p:sp>
      <p:sp>
        <p:nvSpPr>
          <p:cNvPr id="239" name="• No-Cod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No-Code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Simple, fast, and ideal for non-technical users.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Best for small-scale projects and prototypes.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3500" algn="r"/>
                <a:tab pos="165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Low-Code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Combines ease of use with scalability and customization.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Suitable for enterprise-level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Characteristics of Data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Key traits include:</a:t>
            </a:r>
          </a:p>
          <a:p>
            <a:pPr/>
            <a:r>
              <a:t>- Size: Volume of the dataset.</a:t>
            </a:r>
          </a:p>
          <a:p>
            <a:pPr/>
            <a:r>
              <a:t>- Frequency: How often data is updated.</a:t>
            </a:r>
          </a:p>
          <a:p>
            <a:pPr/>
            <a:r>
              <a:t>- Format: Structured or unstructured 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199" y="1600200"/>
            <a:ext cx="7346960" cy="4297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of Data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Data drives decisions in businesses and supports advancements in AI, machine learning, and analytics, leading to innovation.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 of Data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Examples include IoT devices, online surveys, database systems, and web scraping for gathering real-world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Information?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Information is data that has been processed to provide meaning, such as insights from monthly sales reports or customer trends.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Characteristics of Information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Information should be:</a:t>
            </a:r>
          </a:p>
          <a:p>
            <a:pPr/>
            <a:r>
              <a:t>- Accurate: Free from errors.</a:t>
            </a:r>
          </a:p>
          <a:p>
            <a:pPr/>
            <a:r>
              <a:t>- Relevant: Aligned with user needs.</a:t>
            </a:r>
          </a:p>
          <a:p>
            <a:pPr/>
            <a:r>
              <a:t>- Timely: Delivered when needed.</a:t>
            </a:r>
          </a:p>
          <a:p>
            <a:pPr/>
            <a:r>
              <a:t>- Complete: Comprehensive for decision-making.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