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 id="492" r:id="rId244"/>
    <p:sldId id="493" r:id="rId245"/>
    <p:sldId id="494" r:id="rId246"/>
    <p:sldId id="495" r:id="rId247"/>
    <p:sldId id="496" r:id="rId248"/>
    <p:sldId id="497" r:id="rId249"/>
    <p:sldId id="498" r:id="rId250"/>
    <p:sldId id="499" r:id="rId251"/>
    <p:sldId id="500" r:id="rId252"/>
    <p:sldId id="501" r:id="rId253"/>
    <p:sldId id="502" r:id="rId254"/>
    <p:sldId id="503" r:id="rId255"/>
    <p:sldId id="504" r:id="rId256"/>
    <p:sldId id="505" r:id="rId257"/>
    <p:sldId id="506" r:id="rId258"/>
    <p:sldId id="507" r:id="rId259"/>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 Id="rId238" Type="http://schemas.openxmlformats.org/officeDocument/2006/relationships/slide" Target="slides/slide231.xml"/><Relationship Id="rId239" Type="http://schemas.openxmlformats.org/officeDocument/2006/relationships/slide" Target="slides/slide232.xml"/><Relationship Id="rId240" Type="http://schemas.openxmlformats.org/officeDocument/2006/relationships/slide" Target="slides/slide233.xml"/><Relationship Id="rId241" Type="http://schemas.openxmlformats.org/officeDocument/2006/relationships/slide" Target="slides/slide234.xml"/><Relationship Id="rId242" Type="http://schemas.openxmlformats.org/officeDocument/2006/relationships/slide" Target="slides/slide235.xml"/><Relationship Id="rId243" Type="http://schemas.openxmlformats.org/officeDocument/2006/relationships/slide" Target="slides/slide236.xml"/><Relationship Id="rId244" Type="http://schemas.openxmlformats.org/officeDocument/2006/relationships/slide" Target="slides/slide237.xml"/><Relationship Id="rId245" Type="http://schemas.openxmlformats.org/officeDocument/2006/relationships/slide" Target="slides/slide238.xml"/><Relationship Id="rId246" Type="http://schemas.openxmlformats.org/officeDocument/2006/relationships/slide" Target="slides/slide239.xml"/><Relationship Id="rId247" Type="http://schemas.openxmlformats.org/officeDocument/2006/relationships/slide" Target="slides/slide240.xml"/><Relationship Id="rId248" Type="http://schemas.openxmlformats.org/officeDocument/2006/relationships/slide" Target="slides/slide241.xml"/><Relationship Id="rId249" Type="http://schemas.openxmlformats.org/officeDocument/2006/relationships/slide" Target="slides/slide242.xml"/><Relationship Id="rId250" Type="http://schemas.openxmlformats.org/officeDocument/2006/relationships/slide" Target="slides/slide243.xml"/><Relationship Id="rId251" Type="http://schemas.openxmlformats.org/officeDocument/2006/relationships/slide" Target="slides/slide244.xml"/><Relationship Id="rId252" Type="http://schemas.openxmlformats.org/officeDocument/2006/relationships/slide" Target="slides/slide245.xml"/><Relationship Id="rId253" Type="http://schemas.openxmlformats.org/officeDocument/2006/relationships/slide" Target="slides/slide246.xml"/><Relationship Id="rId254" Type="http://schemas.openxmlformats.org/officeDocument/2006/relationships/slide" Target="slides/slide247.xml"/><Relationship Id="rId255" Type="http://schemas.openxmlformats.org/officeDocument/2006/relationships/slide" Target="slides/slide248.xml"/><Relationship Id="rId256" Type="http://schemas.openxmlformats.org/officeDocument/2006/relationships/slide" Target="slides/slide249.xml"/><Relationship Id="rId257" Type="http://schemas.openxmlformats.org/officeDocument/2006/relationships/slide" Target="slides/slide250.xml"/><Relationship Id="rId258" Type="http://schemas.openxmlformats.org/officeDocument/2006/relationships/slide" Target="slides/slide251.xml"/><Relationship Id="rId259" Type="http://schemas.openxmlformats.org/officeDocument/2006/relationships/slide" Target="slides/slide25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457200" y="274638"/>
            <a:ext cx="8229600" cy="1143001"/>
          </a:xfrm>
          <a:prstGeom prst="rect">
            <a:avLst/>
          </a:prstGeom>
        </p:spPr>
        <p:txBody>
          <a:bodyPr/>
          <a:lstStyle/>
          <a:p>
            <a:pPr/>
            <a:r>
              <a:t>Title Text</a:t>
            </a:r>
          </a:p>
        </p:txBody>
      </p:sp>
      <p:sp>
        <p:nvSpPr>
          <p:cNvPr id="21" name="Body Level One…"/>
          <p:cNvSpPr txBox="1"/>
          <p:nvPr>
            <p:ph type="body" sz="quarter"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457200" y="274638"/>
            <a:ext cx="8229600" cy="1143001"/>
          </a:xfrm>
          <a:prstGeom prst="rect">
            <a:avLst/>
          </a:prstGeom>
        </p:spPr>
        <p:txBody>
          <a:bodyPr/>
          <a:lstStyle/>
          <a:p>
            <a:pPr/>
            <a:r>
              <a:t>Title Text</a:t>
            </a:r>
          </a:p>
        </p:txBody>
      </p:sp>
      <p:sp>
        <p:nvSpPr>
          <p:cNvPr id="39" name="Body Level One…"/>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57200" y="274638"/>
            <a:ext cx="8229600" cy="1143001"/>
          </a:xfrm>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457200" y="274638"/>
            <a:ext cx="8229600" cy="1143001"/>
          </a:xfrm>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sz="quarter"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quarter"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14400" y="138112"/>
            <a:ext cx="16459200" cy="22621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png"/></Relationships>

</file>

<file path=ppt/slides/_rels/slide10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5.png"/><Relationship Id="rId4" Type="http://schemas.openxmlformats.org/officeDocument/2006/relationships/image" Target="../media/image16.png"/></Relationships>

</file>

<file path=ppt/slides/_rels/slide1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5.png"/></Relationships>

</file>

<file path=ppt/slides/_rels/slide15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png"/></Relationships>

</file>

<file path=ppt/slides/_rels/slide16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7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7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0.png"/></Relationships>

</file>

<file path=ppt/slides/_rels/slide17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11.png"/></Relationships>

</file>

<file path=ppt/slides/_rels/slide17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5.png"/></Relationships>

</file>

<file path=ppt/slides/_rels/slide17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7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7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7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7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4.png"/></Relationships>

</file>

<file path=ppt/slides/_rels/slide17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3.png"/></Relationships>

</file>

<file path=ppt/slides/_rels/slide19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7.png"/></Relationships>

</file>

<file path=ppt/slides/_rels/slide19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4.png"/></Relationships>

</file>

<file path=ppt/slides/_rels/slide19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8.png"/></Relationships>

</file>

<file path=ppt/slides/_rels/slide20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9.png"/></Relationships>

</file>

<file path=ppt/slides/_rels/slide20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3.png"/></Relationships>

</file>

<file path=ppt/slides/_rels/slide20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5.png"/></Relationships>

</file>

<file path=ppt/slides/_rels/slide2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9.png"/></Relationships>

</file>

<file path=ppt/slides/_rels/slide2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0.png"/></Relationships>

</file>

<file path=ppt/slides/_rels/slide2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1.png"/><Relationship Id="rId4" Type="http://schemas.openxmlformats.org/officeDocument/2006/relationships/image" Target="../media/image13.png"/></Relationships>

</file>

<file path=ppt/slides/_rels/slide2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2.png"/></Relationships>

</file>

<file path=ppt/slides/_rels/slide2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1.png"/></Relationships>

</file>

<file path=ppt/slides/_rels/slide2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3.png"/><Relationship Id="rId4" Type="http://schemas.openxmlformats.org/officeDocument/2006/relationships/image" Target="../media/image2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3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3.png"/><Relationship Id="rId4" Type="http://schemas.openxmlformats.org/officeDocument/2006/relationships/image" Target="../media/image24.png"/></Relationships>

</file>

<file path=ppt/slides/_rels/slide23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5.png"/></Relationships>

</file>

<file path=ppt/slides/_rels/slide23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9.png"/></Relationships>

</file>

<file path=ppt/slides/_rels/slide23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9.png"/><Relationship Id="rId4" Type="http://schemas.openxmlformats.org/officeDocument/2006/relationships/image" Target="../media/image14.png"/></Relationships>

</file>

<file path=ppt/slides/_rels/slide23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6.png"/></Relationships>

</file>

<file path=ppt/slides/_rels/slide23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3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1.png"/><Relationship Id="rId4" Type="http://schemas.openxmlformats.org/officeDocument/2006/relationships/image" Target="../media/image13.png"/></Relationships>

</file>

<file path=ppt/slides/_rels/slide23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0.png"/><Relationship Id="rId4" Type="http://schemas.openxmlformats.org/officeDocument/2006/relationships/image" Target="../media/image27.png"/></Relationships>

</file>

<file path=ppt/slides/_rels/slide23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8.png"/></Relationships>

</file>

<file path=ppt/slides/_rels/slide23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1.png"/><Relationship Id="rId4" Type="http://schemas.openxmlformats.org/officeDocument/2006/relationships/image" Target="../media/image13.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png"/></Relationships>

</file>

<file path=ppt/slides/_rels/slide2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9.png"/></Relationships>

</file>

<file path=ppt/slides/_rels/slide24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3.png"/><Relationship Id="rId4" Type="http://schemas.openxmlformats.org/officeDocument/2006/relationships/image" Target="../media/image24.png"/></Relationships>

</file>

<file path=ppt/slides/_rels/slide24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9.png"/></Relationships>

</file>

<file path=ppt/slides/_rels/slide24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9.png"/></Relationships>

</file>

<file path=ppt/slides/_rels/slide24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4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3.png"/></Relationships>

</file>

<file path=ppt/slides/_rels/slide24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3.png"/></Relationships>

</file>

<file path=ppt/slides/_rels/slide24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4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4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5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3.png"/></Relationships>

</file>

<file path=ppt/slides/_rels/slide25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1.png"/><Relationship Id="rId4" Type="http://schemas.openxmlformats.org/officeDocument/2006/relationships/image" Target="../media/image13.png"/></Relationships>

</file>

<file path=ppt/slides/_rels/slide25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hyperlink" Target="https://www.cybercrime.gov.in/" TargetMode="External"/></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8.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9.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0.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s://haveibeenpwned.com/" TargetMode="External"/><Relationship Id="rId4" Type="http://schemas.openxmlformats.org/officeDocument/2006/relationships/hyperlink" Target="https://cybercrime.gov.in/" TargetMode="External"/></Relationships>

</file>

<file path=ppt/slides/_rels/slide4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9.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11.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5.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9.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2.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4.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9.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4.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9.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4" name="TextBox 19"/>
          <p:cNvSpPr txBox="1"/>
          <p:nvPr/>
        </p:nvSpPr>
        <p:spPr>
          <a:xfrm>
            <a:off x="2303930" y="3306760"/>
            <a:ext cx="13680140" cy="28339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algn="ctr">
              <a:lnSpc>
                <a:spcPts val="7500"/>
              </a:lnSpc>
              <a:defRPr sz="5600">
                <a:latin typeface="Copperplate"/>
                <a:ea typeface="Copperplate"/>
                <a:cs typeface="Copperplate"/>
                <a:sym typeface="Copperplate"/>
              </a:defRPr>
            </a:pPr>
          </a:p>
          <a:p>
            <a:pPr algn="ctr">
              <a:lnSpc>
                <a:spcPts val="7500"/>
              </a:lnSpc>
              <a:defRPr sz="5300">
                <a:latin typeface="Copperplate"/>
                <a:ea typeface="Copperplate"/>
                <a:cs typeface="Copperplate"/>
                <a:sym typeface="Copperplate"/>
              </a:defRPr>
            </a:pPr>
            <a:r>
              <a:t>Jensen Haung</a:t>
            </a:r>
          </a:p>
          <a:p>
            <a:pPr algn="ctr">
              <a:lnSpc>
                <a:spcPts val="7500"/>
              </a:lnSpc>
              <a:defRPr sz="5300">
                <a:latin typeface="Copperplate"/>
                <a:ea typeface="Copperplate"/>
                <a:cs typeface="Copperplate"/>
                <a:sym typeface="Copperplate"/>
              </a:defRPr>
            </a:pPr>
            <a:r>
              <a:t>150096724157</a:t>
            </a:r>
          </a:p>
        </p:txBody>
      </p:sp>
      <p:sp>
        <p:nvSpPr>
          <p:cNvPr id="95" name="Swaraj wattamwar"/>
          <p:cNvSpPr txBox="1"/>
          <p:nvPr/>
        </p:nvSpPr>
        <p:spPr>
          <a:xfrm>
            <a:off x="1042543" y="3311794"/>
            <a:ext cx="16202915" cy="12628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algn="ctr">
              <a:lnSpc>
                <a:spcPts val="7500"/>
              </a:lnSpc>
              <a:defRPr sz="13000">
                <a:latin typeface="Copperplate"/>
                <a:ea typeface="Copperplate"/>
                <a:cs typeface="Copperplate"/>
                <a:sym typeface="Copperplate"/>
              </a:defRPr>
            </a:pPr>
            <a:r>
              <a:t>Swaraj wattamwar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0" name="Freeform 3"/>
          <p:cNvSpPr/>
          <p:nvPr/>
        </p:nvSpPr>
        <p:spPr>
          <a:xfrm>
            <a:off x="409575" y="1248413"/>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41" name="Freeform 5"/>
          <p:cNvSpPr/>
          <p:nvPr/>
        </p:nvSpPr>
        <p:spPr>
          <a:xfrm>
            <a:off x="409575" y="1905637"/>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42" name="Freeform 7"/>
          <p:cNvSpPr/>
          <p:nvPr/>
        </p:nvSpPr>
        <p:spPr>
          <a:xfrm>
            <a:off x="409575" y="5848987"/>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43" name="Freeform 9"/>
          <p:cNvSpPr/>
          <p:nvPr/>
        </p:nvSpPr>
        <p:spPr>
          <a:xfrm>
            <a:off x="409575" y="9135112"/>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44" name="Freeform 11"/>
          <p:cNvSpPr/>
          <p:nvPr/>
        </p:nvSpPr>
        <p:spPr>
          <a:xfrm>
            <a:off x="1204912" y="2558101"/>
            <a:ext cx="171451"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lnTo>
                  <a:pt x="20800" y="12784"/>
                </a:lnTo>
                <a:lnTo>
                  <a:pt x="21392" y="12896"/>
                </a:lnTo>
                <a:cubicBezTo>
                  <a:pt x="21248" y="13584"/>
                  <a:pt x="21056" y="14272"/>
                  <a:pt x="20784" y="14928"/>
                </a:cubicBezTo>
                <a:cubicBezTo>
                  <a:pt x="20512" y="15584"/>
                  <a:pt x="20176" y="16208"/>
                  <a:pt x="19792" y="16800"/>
                </a:cubicBezTo>
                <a:cubicBezTo>
                  <a:pt x="19392" y="17392"/>
                  <a:pt x="18944" y="17936"/>
                  <a:pt x="18448" y="18432"/>
                </a:cubicBezTo>
                <a:cubicBezTo>
                  <a:pt x="17952" y="18928"/>
                  <a:pt x="17408" y="19376"/>
                  <a:pt x="16816" y="19776"/>
                </a:cubicBezTo>
                <a:lnTo>
                  <a:pt x="16480" y="19280"/>
                </a:lnTo>
                <a:lnTo>
                  <a:pt x="16816" y="19776"/>
                </a:lnTo>
                <a:cubicBezTo>
                  <a:pt x="16224" y="20176"/>
                  <a:pt x="15600" y="20496"/>
                  <a:pt x="14944" y="20768"/>
                </a:cubicBezTo>
                <a:lnTo>
                  <a:pt x="14720" y="20208"/>
                </a:lnTo>
                <a:lnTo>
                  <a:pt x="14944" y="20768"/>
                </a:lnTo>
                <a:cubicBezTo>
                  <a:pt x="14288" y="21040"/>
                  <a:pt x="13616" y="21248"/>
                  <a:pt x="12912" y="21376"/>
                </a:cubicBezTo>
                <a:lnTo>
                  <a:pt x="12784" y="20800"/>
                </a:lnTo>
                <a:lnTo>
                  <a:pt x="12896" y="21392"/>
                </a:lnTo>
                <a:cubicBezTo>
                  <a:pt x="12208" y="21536"/>
                  <a:pt x="11504" y="21600"/>
                  <a:pt x="10784" y="21600"/>
                </a:cubicBezTo>
                <a:lnTo>
                  <a:pt x="10784" y="20992"/>
                </a:lnTo>
                <a:lnTo>
                  <a:pt x="10784" y="21600"/>
                </a:lnTo>
                <a:cubicBezTo>
                  <a:pt x="10080" y="21600"/>
                  <a:pt x="9376" y="21536"/>
                  <a:pt x="8672" y="21392"/>
                </a:cubicBezTo>
                <a:cubicBezTo>
                  <a:pt x="7984" y="21248"/>
                  <a:pt x="7296" y="21056"/>
                  <a:pt x="6640" y="20784"/>
                </a:cubicBezTo>
                <a:lnTo>
                  <a:pt x="6864" y="20224"/>
                </a:lnTo>
                <a:lnTo>
                  <a:pt x="6640" y="20784"/>
                </a:lnTo>
                <a:cubicBezTo>
                  <a:pt x="5984" y="20512"/>
                  <a:pt x="5360" y="20176"/>
                  <a:pt x="4768" y="19792"/>
                </a:cubicBezTo>
                <a:lnTo>
                  <a:pt x="5104" y="19296"/>
                </a:lnTo>
                <a:lnTo>
                  <a:pt x="4768" y="19792"/>
                </a:lnTo>
                <a:cubicBezTo>
                  <a:pt x="4176" y="19392"/>
                  <a:pt x="3632" y="18944"/>
                  <a:pt x="3136" y="18448"/>
                </a:cubicBezTo>
                <a:cubicBezTo>
                  <a:pt x="2640" y="17952"/>
                  <a:pt x="2192" y="17408"/>
                  <a:pt x="1792" y="16816"/>
                </a:cubicBezTo>
                <a:cubicBezTo>
                  <a:pt x="1424" y="16208"/>
                  <a:pt x="1088" y="15584"/>
                  <a:pt x="816" y="14928"/>
                </a:cubicBezTo>
                <a:lnTo>
                  <a:pt x="1376" y="14704"/>
                </a:lnTo>
                <a:lnTo>
                  <a:pt x="816" y="14928"/>
                </a:lnTo>
                <a:cubicBezTo>
                  <a:pt x="544" y="14272"/>
                  <a:pt x="352" y="13600"/>
                  <a:pt x="208" y="12912"/>
                </a:cubicBezTo>
                <a:cubicBezTo>
                  <a:pt x="64" y="12208"/>
                  <a:pt x="0" y="11504"/>
                  <a:pt x="0" y="10800"/>
                </a:cubicBezTo>
                <a:lnTo>
                  <a:pt x="592" y="10800"/>
                </a:lnTo>
                <a:lnTo>
                  <a:pt x="0" y="10800"/>
                </a:lnTo>
                <a:cubicBezTo>
                  <a:pt x="0" y="10096"/>
                  <a:pt x="64" y="9392"/>
                  <a:pt x="208" y="8688"/>
                </a:cubicBezTo>
                <a:cubicBezTo>
                  <a:pt x="352" y="8000"/>
                  <a:pt x="544" y="7328"/>
                  <a:pt x="816" y="6672"/>
                </a:cubicBezTo>
                <a:lnTo>
                  <a:pt x="1376" y="6896"/>
                </a:lnTo>
                <a:lnTo>
                  <a:pt x="816" y="6672"/>
                </a:lnTo>
                <a:cubicBezTo>
                  <a:pt x="1088" y="6016"/>
                  <a:pt x="1424" y="5392"/>
                  <a:pt x="1808" y="4800"/>
                </a:cubicBezTo>
                <a:lnTo>
                  <a:pt x="2304" y="5136"/>
                </a:lnTo>
                <a:lnTo>
                  <a:pt x="1824" y="4800"/>
                </a:lnTo>
                <a:cubicBezTo>
                  <a:pt x="2224" y="4208"/>
                  <a:pt x="2672" y="3664"/>
                  <a:pt x="3168" y="3168"/>
                </a:cubicBezTo>
                <a:lnTo>
                  <a:pt x="3600" y="3600"/>
                </a:lnTo>
                <a:lnTo>
                  <a:pt x="3168" y="3168"/>
                </a:lnTo>
                <a:cubicBezTo>
                  <a:pt x="3664" y="2672"/>
                  <a:pt x="4208" y="2224"/>
                  <a:pt x="4800" y="1824"/>
                </a:cubicBezTo>
                <a:lnTo>
                  <a:pt x="5136" y="2320"/>
                </a:lnTo>
                <a:lnTo>
                  <a:pt x="4800" y="1824"/>
                </a:lnTo>
                <a:cubicBezTo>
                  <a:pt x="5392" y="1424"/>
                  <a:pt x="6016" y="1088"/>
                  <a:pt x="6672" y="816"/>
                </a:cubicBezTo>
                <a:cubicBezTo>
                  <a:pt x="7328" y="544"/>
                  <a:pt x="8000" y="352"/>
                  <a:pt x="8688" y="208"/>
                </a:cubicBezTo>
                <a:cubicBezTo>
                  <a:pt x="9392" y="64"/>
                  <a:pt x="10096" y="0"/>
                  <a:pt x="10800" y="0"/>
                </a:cubicBezTo>
                <a:lnTo>
                  <a:pt x="10800" y="608"/>
                </a:lnTo>
                <a:lnTo>
                  <a:pt x="10800" y="0"/>
                </a:lnTo>
                <a:cubicBezTo>
                  <a:pt x="11504" y="0"/>
                  <a:pt x="12208" y="64"/>
                  <a:pt x="12912" y="208"/>
                </a:cubicBezTo>
                <a:lnTo>
                  <a:pt x="12784" y="800"/>
                </a:lnTo>
                <a:lnTo>
                  <a:pt x="12912" y="208"/>
                </a:lnTo>
                <a:cubicBezTo>
                  <a:pt x="13600" y="352"/>
                  <a:pt x="14288" y="544"/>
                  <a:pt x="14944" y="816"/>
                </a:cubicBezTo>
                <a:cubicBezTo>
                  <a:pt x="15600" y="1088"/>
                  <a:pt x="16224" y="1424"/>
                  <a:pt x="16816" y="1808"/>
                </a:cubicBezTo>
                <a:cubicBezTo>
                  <a:pt x="17408" y="2208"/>
                  <a:pt x="17952" y="2656"/>
                  <a:pt x="18448" y="3152"/>
                </a:cubicBezTo>
                <a:lnTo>
                  <a:pt x="18016" y="3584"/>
                </a:lnTo>
                <a:lnTo>
                  <a:pt x="18448" y="3152"/>
                </a:lnTo>
                <a:cubicBezTo>
                  <a:pt x="18944" y="3648"/>
                  <a:pt x="19392" y="4192"/>
                  <a:pt x="19792" y="4784"/>
                </a:cubicBezTo>
                <a:lnTo>
                  <a:pt x="19296" y="5120"/>
                </a:lnTo>
                <a:lnTo>
                  <a:pt x="19792" y="4784"/>
                </a:lnTo>
                <a:cubicBezTo>
                  <a:pt x="20192" y="5376"/>
                  <a:pt x="20512" y="6000"/>
                  <a:pt x="20784" y="6656"/>
                </a:cubicBezTo>
                <a:cubicBezTo>
                  <a:pt x="21056" y="7312"/>
                  <a:pt x="21264" y="7984"/>
                  <a:pt x="21392" y="8688"/>
                </a:cubicBezTo>
                <a:lnTo>
                  <a:pt x="20800" y="8816"/>
                </a:lnTo>
                <a:lnTo>
                  <a:pt x="21392" y="8704"/>
                </a:lnTo>
                <a:cubicBezTo>
                  <a:pt x="21536" y="9392"/>
                  <a:pt x="21600" y="10096"/>
                  <a:pt x="21600" y="10816"/>
                </a:cubicBezTo>
                <a:moveTo>
                  <a:pt x="20400" y="10816"/>
                </a:moveTo>
                <a:lnTo>
                  <a:pt x="20992" y="10816"/>
                </a:lnTo>
                <a:lnTo>
                  <a:pt x="20400" y="10816"/>
                </a:lnTo>
                <a:cubicBezTo>
                  <a:pt x="20400" y="10192"/>
                  <a:pt x="20336" y="9568"/>
                  <a:pt x="20208" y="8944"/>
                </a:cubicBezTo>
                <a:cubicBezTo>
                  <a:pt x="20080" y="8320"/>
                  <a:pt x="19904" y="7728"/>
                  <a:pt x="19664" y="7136"/>
                </a:cubicBezTo>
                <a:lnTo>
                  <a:pt x="20224" y="6912"/>
                </a:lnTo>
                <a:lnTo>
                  <a:pt x="19664" y="7136"/>
                </a:lnTo>
                <a:cubicBezTo>
                  <a:pt x="19424" y="6560"/>
                  <a:pt x="19120" y="6000"/>
                  <a:pt x="18784" y="5472"/>
                </a:cubicBezTo>
                <a:cubicBezTo>
                  <a:pt x="18432" y="4944"/>
                  <a:pt x="18032" y="4464"/>
                  <a:pt x="17584" y="4016"/>
                </a:cubicBezTo>
                <a:cubicBezTo>
                  <a:pt x="17136" y="3568"/>
                  <a:pt x="16656" y="3168"/>
                  <a:pt x="16128" y="2816"/>
                </a:cubicBezTo>
                <a:lnTo>
                  <a:pt x="16464" y="2320"/>
                </a:lnTo>
                <a:lnTo>
                  <a:pt x="16128" y="2816"/>
                </a:lnTo>
                <a:cubicBezTo>
                  <a:pt x="15600" y="2464"/>
                  <a:pt x="15056" y="2176"/>
                  <a:pt x="14464" y="1936"/>
                </a:cubicBezTo>
                <a:lnTo>
                  <a:pt x="14704" y="1376"/>
                </a:lnTo>
                <a:lnTo>
                  <a:pt x="14480" y="1936"/>
                </a:lnTo>
                <a:cubicBezTo>
                  <a:pt x="13888" y="1696"/>
                  <a:pt x="13296" y="1504"/>
                  <a:pt x="12672" y="1392"/>
                </a:cubicBezTo>
                <a:cubicBezTo>
                  <a:pt x="12048" y="1264"/>
                  <a:pt x="11424" y="1200"/>
                  <a:pt x="10800" y="1200"/>
                </a:cubicBezTo>
                <a:cubicBezTo>
                  <a:pt x="10176" y="1200"/>
                  <a:pt x="9552" y="1264"/>
                  <a:pt x="8928" y="1392"/>
                </a:cubicBezTo>
                <a:lnTo>
                  <a:pt x="8816" y="800"/>
                </a:lnTo>
                <a:lnTo>
                  <a:pt x="8928" y="1392"/>
                </a:lnTo>
                <a:cubicBezTo>
                  <a:pt x="8304" y="1520"/>
                  <a:pt x="7712" y="1696"/>
                  <a:pt x="7120" y="1936"/>
                </a:cubicBezTo>
                <a:lnTo>
                  <a:pt x="6896" y="1376"/>
                </a:lnTo>
                <a:lnTo>
                  <a:pt x="7120" y="1936"/>
                </a:lnTo>
                <a:cubicBezTo>
                  <a:pt x="6544" y="2176"/>
                  <a:pt x="5984" y="2480"/>
                  <a:pt x="5456" y="2816"/>
                </a:cubicBezTo>
                <a:cubicBezTo>
                  <a:pt x="4928" y="3168"/>
                  <a:pt x="4448" y="3568"/>
                  <a:pt x="4000" y="4016"/>
                </a:cubicBezTo>
                <a:cubicBezTo>
                  <a:pt x="3552" y="4464"/>
                  <a:pt x="3152" y="4944"/>
                  <a:pt x="2800" y="5472"/>
                </a:cubicBezTo>
                <a:cubicBezTo>
                  <a:pt x="2448" y="6000"/>
                  <a:pt x="2160" y="6544"/>
                  <a:pt x="1920" y="7136"/>
                </a:cubicBezTo>
                <a:cubicBezTo>
                  <a:pt x="1680" y="7712"/>
                  <a:pt x="1504" y="8320"/>
                  <a:pt x="1376" y="8944"/>
                </a:cubicBezTo>
                <a:lnTo>
                  <a:pt x="800" y="8816"/>
                </a:lnTo>
                <a:lnTo>
                  <a:pt x="1392" y="8928"/>
                </a:lnTo>
                <a:cubicBezTo>
                  <a:pt x="1264" y="9552"/>
                  <a:pt x="1200" y="10176"/>
                  <a:pt x="1200" y="10800"/>
                </a:cubicBezTo>
                <a:cubicBezTo>
                  <a:pt x="1200" y="11424"/>
                  <a:pt x="1264" y="12048"/>
                  <a:pt x="1392" y="12672"/>
                </a:cubicBezTo>
                <a:lnTo>
                  <a:pt x="800" y="12784"/>
                </a:lnTo>
                <a:lnTo>
                  <a:pt x="1392" y="12672"/>
                </a:lnTo>
                <a:cubicBezTo>
                  <a:pt x="1520" y="13296"/>
                  <a:pt x="1696" y="13888"/>
                  <a:pt x="1936" y="14480"/>
                </a:cubicBezTo>
                <a:cubicBezTo>
                  <a:pt x="2176" y="15056"/>
                  <a:pt x="2480" y="15616"/>
                  <a:pt x="2816" y="16144"/>
                </a:cubicBezTo>
                <a:lnTo>
                  <a:pt x="2320" y="16480"/>
                </a:lnTo>
                <a:lnTo>
                  <a:pt x="2816" y="16144"/>
                </a:lnTo>
                <a:cubicBezTo>
                  <a:pt x="3168" y="16672"/>
                  <a:pt x="3568" y="17152"/>
                  <a:pt x="4016" y="17600"/>
                </a:cubicBezTo>
                <a:lnTo>
                  <a:pt x="3584" y="18032"/>
                </a:lnTo>
                <a:lnTo>
                  <a:pt x="4016" y="17600"/>
                </a:lnTo>
                <a:cubicBezTo>
                  <a:pt x="4464" y="18048"/>
                  <a:pt x="4944" y="18448"/>
                  <a:pt x="5472" y="18800"/>
                </a:cubicBezTo>
                <a:cubicBezTo>
                  <a:pt x="6000" y="19152"/>
                  <a:pt x="6544" y="19440"/>
                  <a:pt x="7136" y="19680"/>
                </a:cubicBezTo>
                <a:cubicBezTo>
                  <a:pt x="7712" y="19920"/>
                  <a:pt x="8320" y="20096"/>
                  <a:pt x="8944" y="20224"/>
                </a:cubicBezTo>
                <a:lnTo>
                  <a:pt x="8816" y="20800"/>
                </a:lnTo>
                <a:lnTo>
                  <a:pt x="8928" y="20208"/>
                </a:lnTo>
                <a:cubicBezTo>
                  <a:pt x="9552" y="20336"/>
                  <a:pt x="10176" y="20400"/>
                  <a:pt x="10800" y="20400"/>
                </a:cubicBezTo>
                <a:cubicBezTo>
                  <a:pt x="11424" y="20400"/>
                  <a:pt x="12048" y="20336"/>
                  <a:pt x="12672" y="20208"/>
                </a:cubicBezTo>
                <a:cubicBezTo>
                  <a:pt x="13296" y="20080"/>
                  <a:pt x="13888" y="19904"/>
                  <a:pt x="14480" y="19664"/>
                </a:cubicBezTo>
                <a:cubicBezTo>
                  <a:pt x="15056" y="19424"/>
                  <a:pt x="15616" y="19120"/>
                  <a:pt x="16144" y="18784"/>
                </a:cubicBezTo>
                <a:cubicBezTo>
                  <a:pt x="16672" y="18448"/>
                  <a:pt x="17152" y="18032"/>
                  <a:pt x="17600" y="17584"/>
                </a:cubicBezTo>
                <a:lnTo>
                  <a:pt x="18032" y="18016"/>
                </a:lnTo>
                <a:lnTo>
                  <a:pt x="17600" y="17584"/>
                </a:lnTo>
                <a:cubicBezTo>
                  <a:pt x="18048" y="17136"/>
                  <a:pt x="18448" y="16656"/>
                  <a:pt x="18800" y="16128"/>
                </a:cubicBezTo>
                <a:lnTo>
                  <a:pt x="19296" y="16464"/>
                </a:lnTo>
                <a:lnTo>
                  <a:pt x="18800" y="16128"/>
                </a:lnTo>
                <a:cubicBezTo>
                  <a:pt x="19152" y="15600"/>
                  <a:pt x="19440" y="15056"/>
                  <a:pt x="19680" y="14464"/>
                </a:cubicBezTo>
                <a:lnTo>
                  <a:pt x="20240" y="14688"/>
                </a:lnTo>
                <a:lnTo>
                  <a:pt x="19680" y="14464"/>
                </a:lnTo>
                <a:cubicBezTo>
                  <a:pt x="19920" y="13888"/>
                  <a:pt x="20096" y="13280"/>
                  <a:pt x="20224" y="12656"/>
                </a:cubicBezTo>
                <a:cubicBezTo>
                  <a:pt x="20352" y="12032"/>
                  <a:pt x="20416" y="11408"/>
                  <a:pt x="20416" y="10784"/>
                </a:cubicBezTo>
                <a:close/>
              </a:path>
            </a:pathLst>
          </a:custGeom>
          <a:solidFill>
            <a:srgbClr val="000000"/>
          </a:solidFill>
          <a:ln w="12700">
            <a:miter lim="400000"/>
          </a:ln>
        </p:spPr>
        <p:txBody>
          <a:bodyPr lIns="45719" rIns="45719"/>
          <a:lstStyle/>
          <a:p>
            <a:pPr/>
          </a:p>
        </p:txBody>
      </p:sp>
      <p:sp>
        <p:nvSpPr>
          <p:cNvPr id="145" name="Freeform 13"/>
          <p:cNvSpPr/>
          <p:nvPr/>
        </p:nvSpPr>
        <p:spPr>
          <a:xfrm>
            <a:off x="1204912" y="6501450"/>
            <a:ext cx="171451"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lnTo>
                  <a:pt x="20800" y="12784"/>
                </a:lnTo>
                <a:lnTo>
                  <a:pt x="21392" y="12896"/>
                </a:lnTo>
                <a:cubicBezTo>
                  <a:pt x="21248" y="13584"/>
                  <a:pt x="21056" y="14272"/>
                  <a:pt x="20784" y="14928"/>
                </a:cubicBezTo>
                <a:cubicBezTo>
                  <a:pt x="20512" y="15584"/>
                  <a:pt x="20176" y="16208"/>
                  <a:pt x="19792" y="16800"/>
                </a:cubicBezTo>
                <a:lnTo>
                  <a:pt x="19296" y="16464"/>
                </a:lnTo>
                <a:lnTo>
                  <a:pt x="19792" y="16800"/>
                </a:lnTo>
                <a:cubicBezTo>
                  <a:pt x="19392" y="17392"/>
                  <a:pt x="18944" y="17936"/>
                  <a:pt x="18448" y="18432"/>
                </a:cubicBezTo>
                <a:cubicBezTo>
                  <a:pt x="17952" y="18928"/>
                  <a:pt x="17408" y="19376"/>
                  <a:pt x="16816" y="19776"/>
                </a:cubicBezTo>
                <a:lnTo>
                  <a:pt x="16480" y="19280"/>
                </a:lnTo>
                <a:lnTo>
                  <a:pt x="16816" y="19776"/>
                </a:lnTo>
                <a:cubicBezTo>
                  <a:pt x="16224" y="20176"/>
                  <a:pt x="15600" y="20496"/>
                  <a:pt x="14944" y="20768"/>
                </a:cubicBezTo>
                <a:cubicBezTo>
                  <a:pt x="14288" y="21040"/>
                  <a:pt x="13616" y="21248"/>
                  <a:pt x="12912" y="21376"/>
                </a:cubicBezTo>
                <a:lnTo>
                  <a:pt x="12784" y="20800"/>
                </a:lnTo>
                <a:lnTo>
                  <a:pt x="12896" y="21392"/>
                </a:lnTo>
                <a:cubicBezTo>
                  <a:pt x="12208" y="21536"/>
                  <a:pt x="11504" y="21600"/>
                  <a:pt x="10784" y="21600"/>
                </a:cubicBezTo>
                <a:lnTo>
                  <a:pt x="10784" y="20992"/>
                </a:lnTo>
                <a:lnTo>
                  <a:pt x="10784" y="21600"/>
                </a:lnTo>
                <a:cubicBezTo>
                  <a:pt x="10080" y="21600"/>
                  <a:pt x="9376" y="21536"/>
                  <a:pt x="8672" y="21392"/>
                </a:cubicBezTo>
                <a:lnTo>
                  <a:pt x="8816" y="20800"/>
                </a:lnTo>
                <a:lnTo>
                  <a:pt x="8704" y="21392"/>
                </a:lnTo>
                <a:cubicBezTo>
                  <a:pt x="8016" y="21248"/>
                  <a:pt x="7328" y="21056"/>
                  <a:pt x="6672" y="20784"/>
                </a:cubicBezTo>
                <a:cubicBezTo>
                  <a:pt x="6016" y="20512"/>
                  <a:pt x="5392" y="20176"/>
                  <a:pt x="4800" y="19792"/>
                </a:cubicBezTo>
                <a:lnTo>
                  <a:pt x="5136" y="19296"/>
                </a:lnTo>
                <a:lnTo>
                  <a:pt x="4800" y="19792"/>
                </a:lnTo>
                <a:cubicBezTo>
                  <a:pt x="4208" y="19392"/>
                  <a:pt x="3664" y="18944"/>
                  <a:pt x="3168" y="18448"/>
                </a:cubicBezTo>
                <a:lnTo>
                  <a:pt x="3600" y="18016"/>
                </a:lnTo>
                <a:lnTo>
                  <a:pt x="3168" y="18448"/>
                </a:lnTo>
                <a:cubicBezTo>
                  <a:pt x="2672" y="17952"/>
                  <a:pt x="2224" y="17408"/>
                  <a:pt x="1824" y="16816"/>
                </a:cubicBezTo>
                <a:lnTo>
                  <a:pt x="2320" y="16480"/>
                </a:lnTo>
                <a:lnTo>
                  <a:pt x="1824" y="16816"/>
                </a:lnTo>
                <a:cubicBezTo>
                  <a:pt x="1424" y="16208"/>
                  <a:pt x="1088" y="15584"/>
                  <a:pt x="816" y="14928"/>
                </a:cubicBezTo>
                <a:cubicBezTo>
                  <a:pt x="544" y="14272"/>
                  <a:pt x="352" y="13600"/>
                  <a:pt x="208" y="12912"/>
                </a:cubicBezTo>
                <a:cubicBezTo>
                  <a:pt x="64" y="12208"/>
                  <a:pt x="0" y="11504"/>
                  <a:pt x="0" y="10800"/>
                </a:cubicBezTo>
                <a:lnTo>
                  <a:pt x="592" y="10800"/>
                </a:lnTo>
                <a:lnTo>
                  <a:pt x="0" y="10800"/>
                </a:lnTo>
                <a:cubicBezTo>
                  <a:pt x="0" y="10096"/>
                  <a:pt x="64" y="9392"/>
                  <a:pt x="208" y="8688"/>
                </a:cubicBezTo>
                <a:cubicBezTo>
                  <a:pt x="352" y="8000"/>
                  <a:pt x="544" y="7328"/>
                  <a:pt x="816" y="6672"/>
                </a:cubicBezTo>
                <a:cubicBezTo>
                  <a:pt x="1088" y="6016"/>
                  <a:pt x="1424" y="5392"/>
                  <a:pt x="1808" y="4800"/>
                </a:cubicBezTo>
                <a:lnTo>
                  <a:pt x="2304" y="5136"/>
                </a:lnTo>
                <a:lnTo>
                  <a:pt x="1824" y="4800"/>
                </a:lnTo>
                <a:cubicBezTo>
                  <a:pt x="2224" y="4208"/>
                  <a:pt x="2672" y="3664"/>
                  <a:pt x="3168" y="3168"/>
                </a:cubicBezTo>
                <a:lnTo>
                  <a:pt x="3600" y="3600"/>
                </a:lnTo>
                <a:lnTo>
                  <a:pt x="3168" y="3168"/>
                </a:lnTo>
                <a:cubicBezTo>
                  <a:pt x="3664" y="2672"/>
                  <a:pt x="4208" y="2224"/>
                  <a:pt x="4800" y="1824"/>
                </a:cubicBezTo>
                <a:cubicBezTo>
                  <a:pt x="5392" y="1424"/>
                  <a:pt x="6016" y="1088"/>
                  <a:pt x="6672" y="816"/>
                </a:cubicBezTo>
                <a:lnTo>
                  <a:pt x="6896" y="1376"/>
                </a:lnTo>
                <a:lnTo>
                  <a:pt x="6672" y="816"/>
                </a:lnTo>
                <a:cubicBezTo>
                  <a:pt x="7328" y="544"/>
                  <a:pt x="8000" y="352"/>
                  <a:pt x="8688" y="208"/>
                </a:cubicBezTo>
                <a:lnTo>
                  <a:pt x="8816" y="800"/>
                </a:lnTo>
                <a:lnTo>
                  <a:pt x="8688" y="208"/>
                </a:lnTo>
                <a:cubicBezTo>
                  <a:pt x="9392" y="64"/>
                  <a:pt x="10096" y="0"/>
                  <a:pt x="10800" y="0"/>
                </a:cubicBezTo>
                <a:lnTo>
                  <a:pt x="10800" y="608"/>
                </a:lnTo>
                <a:lnTo>
                  <a:pt x="10800" y="0"/>
                </a:lnTo>
                <a:cubicBezTo>
                  <a:pt x="11504" y="0"/>
                  <a:pt x="12208" y="64"/>
                  <a:pt x="12912" y="208"/>
                </a:cubicBezTo>
                <a:lnTo>
                  <a:pt x="12784" y="800"/>
                </a:lnTo>
                <a:lnTo>
                  <a:pt x="12912" y="208"/>
                </a:lnTo>
                <a:cubicBezTo>
                  <a:pt x="13600" y="352"/>
                  <a:pt x="14288" y="544"/>
                  <a:pt x="14944" y="816"/>
                </a:cubicBezTo>
                <a:lnTo>
                  <a:pt x="14704" y="1376"/>
                </a:lnTo>
                <a:lnTo>
                  <a:pt x="14928" y="816"/>
                </a:lnTo>
                <a:cubicBezTo>
                  <a:pt x="15584" y="1088"/>
                  <a:pt x="16208" y="1424"/>
                  <a:pt x="16800" y="1808"/>
                </a:cubicBezTo>
                <a:cubicBezTo>
                  <a:pt x="17392" y="2208"/>
                  <a:pt x="17936" y="2656"/>
                  <a:pt x="18432" y="3152"/>
                </a:cubicBezTo>
                <a:cubicBezTo>
                  <a:pt x="18928" y="3648"/>
                  <a:pt x="19376" y="4192"/>
                  <a:pt x="19776" y="4784"/>
                </a:cubicBezTo>
                <a:lnTo>
                  <a:pt x="19280" y="5120"/>
                </a:lnTo>
                <a:lnTo>
                  <a:pt x="19776" y="4784"/>
                </a:lnTo>
                <a:cubicBezTo>
                  <a:pt x="20176" y="5376"/>
                  <a:pt x="20496" y="6000"/>
                  <a:pt x="20768" y="6656"/>
                </a:cubicBezTo>
                <a:cubicBezTo>
                  <a:pt x="21040" y="7312"/>
                  <a:pt x="21248" y="7984"/>
                  <a:pt x="21376" y="8688"/>
                </a:cubicBezTo>
                <a:lnTo>
                  <a:pt x="20800" y="8816"/>
                </a:lnTo>
                <a:lnTo>
                  <a:pt x="21392" y="8704"/>
                </a:lnTo>
                <a:cubicBezTo>
                  <a:pt x="21536" y="9392"/>
                  <a:pt x="21600" y="10096"/>
                  <a:pt x="21600" y="10816"/>
                </a:cubicBezTo>
                <a:moveTo>
                  <a:pt x="20400" y="10816"/>
                </a:moveTo>
                <a:lnTo>
                  <a:pt x="20992" y="10816"/>
                </a:lnTo>
                <a:lnTo>
                  <a:pt x="20400" y="10816"/>
                </a:lnTo>
                <a:cubicBezTo>
                  <a:pt x="20400" y="10192"/>
                  <a:pt x="20336" y="9568"/>
                  <a:pt x="20208" y="8944"/>
                </a:cubicBezTo>
                <a:cubicBezTo>
                  <a:pt x="20080" y="8320"/>
                  <a:pt x="19904" y="7728"/>
                  <a:pt x="19664" y="7136"/>
                </a:cubicBezTo>
                <a:lnTo>
                  <a:pt x="20224" y="6912"/>
                </a:lnTo>
                <a:lnTo>
                  <a:pt x="19664" y="7136"/>
                </a:lnTo>
                <a:cubicBezTo>
                  <a:pt x="19424" y="6560"/>
                  <a:pt x="19120" y="6000"/>
                  <a:pt x="18784" y="5472"/>
                </a:cubicBezTo>
                <a:cubicBezTo>
                  <a:pt x="18448" y="4944"/>
                  <a:pt x="18032" y="4464"/>
                  <a:pt x="17584" y="4016"/>
                </a:cubicBezTo>
                <a:lnTo>
                  <a:pt x="18016" y="3584"/>
                </a:lnTo>
                <a:lnTo>
                  <a:pt x="17584" y="4016"/>
                </a:lnTo>
                <a:cubicBezTo>
                  <a:pt x="17136" y="3568"/>
                  <a:pt x="16656" y="3168"/>
                  <a:pt x="16128" y="2816"/>
                </a:cubicBezTo>
                <a:lnTo>
                  <a:pt x="16464" y="2320"/>
                </a:lnTo>
                <a:lnTo>
                  <a:pt x="16128" y="2816"/>
                </a:lnTo>
                <a:cubicBezTo>
                  <a:pt x="15600" y="2464"/>
                  <a:pt x="15056" y="2176"/>
                  <a:pt x="14464" y="1936"/>
                </a:cubicBezTo>
                <a:cubicBezTo>
                  <a:pt x="13872" y="1696"/>
                  <a:pt x="13296" y="1504"/>
                  <a:pt x="12672" y="1392"/>
                </a:cubicBezTo>
                <a:cubicBezTo>
                  <a:pt x="12048" y="1264"/>
                  <a:pt x="11424" y="1200"/>
                  <a:pt x="10800" y="1200"/>
                </a:cubicBezTo>
                <a:cubicBezTo>
                  <a:pt x="10176" y="1200"/>
                  <a:pt x="9552" y="1264"/>
                  <a:pt x="8928" y="1392"/>
                </a:cubicBezTo>
                <a:cubicBezTo>
                  <a:pt x="8304" y="1520"/>
                  <a:pt x="7712" y="1696"/>
                  <a:pt x="7120" y="1936"/>
                </a:cubicBezTo>
                <a:cubicBezTo>
                  <a:pt x="6528" y="2176"/>
                  <a:pt x="5984" y="2480"/>
                  <a:pt x="5456" y="2816"/>
                </a:cubicBezTo>
                <a:lnTo>
                  <a:pt x="5120" y="2320"/>
                </a:lnTo>
                <a:lnTo>
                  <a:pt x="5456" y="2816"/>
                </a:lnTo>
                <a:cubicBezTo>
                  <a:pt x="4928" y="3168"/>
                  <a:pt x="4448" y="3568"/>
                  <a:pt x="4000" y="4016"/>
                </a:cubicBezTo>
                <a:cubicBezTo>
                  <a:pt x="3552" y="4464"/>
                  <a:pt x="3152" y="4944"/>
                  <a:pt x="2800" y="5472"/>
                </a:cubicBezTo>
                <a:cubicBezTo>
                  <a:pt x="2448" y="6000"/>
                  <a:pt x="2160" y="6544"/>
                  <a:pt x="1920" y="7136"/>
                </a:cubicBezTo>
                <a:lnTo>
                  <a:pt x="1376" y="6896"/>
                </a:lnTo>
                <a:lnTo>
                  <a:pt x="1936" y="7120"/>
                </a:lnTo>
                <a:cubicBezTo>
                  <a:pt x="1696" y="7696"/>
                  <a:pt x="1520" y="8304"/>
                  <a:pt x="1392" y="8928"/>
                </a:cubicBezTo>
                <a:lnTo>
                  <a:pt x="800" y="8816"/>
                </a:lnTo>
                <a:lnTo>
                  <a:pt x="1392" y="8928"/>
                </a:lnTo>
                <a:cubicBezTo>
                  <a:pt x="1264" y="9552"/>
                  <a:pt x="1200" y="10176"/>
                  <a:pt x="1200" y="10800"/>
                </a:cubicBezTo>
                <a:cubicBezTo>
                  <a:pt x="1200" y="11424"/>
                  <a:pt x="1264" y="12048"/>
                  <a:pt x="1392" y="12672"/>
                </a:cubicBezTo>
                <a:lnTo>
                  <a:pt x="800" y="12784"/>
                </a:lnTo>
                <a:lnTo>
                  <a:pt x="1392" y="12672"/>
                </a:lnTo>
                <a:cubicBezTo>
                  <a:pt x="1520" y="13296"/>
                  <a:pt x="1696" y="13888"/>
                  <a:pt x="1936" y="14480"/>
                </a:cubicBezTo>
                <a:lnTo>
                  <a:pt x="1376" y="14704"/>
                </a:lnTo>
                <a:lnTo>
                  <a:pt x="1936" y="14480"/>
                </a:lnTo>
                <a:cubicBezTo>
                  <a:pt x="2176" y="15056"/>
                  <a:pt x="2480" y="15616"/>
                  <a:pt x="2816" y="16144"/>
                </a:cubicBezTo>
                <a:cubicBezTo>
                  <a:pt x="3168" y="16672"/>
                  <a:pt x="3568" y="17152"/>
                  <a:pt x="4016" y="17600"/>
                </a:cubicBezTo>
                <a:cubicBezTo>
                  <a:pt x="4464" y="18048"/>
                  <a:pt x="4944" y="18448"/>
                  <a:pt x="5472" y="18800"/>
                </a:cubicBezTo>
                <a:cubicBezTo>
                  <a:pt x="6000" y="19152"/>
                  <a:pt x="6544" y="19440"/>
                  <a:pt x="7136" y="19680"/>
                </a:cubicBezTo>
                <a:lnTo>
                  <a:pt x="6912" y="20240"/>
                </a:lnTo>
                <a:lnTo>
                  <a:pt x="7136" y="19680"/>
                </a:lnTo>
                <a:cubicBezTo>
                  <a:pt x="7712" y="19920"/>
                  <a:pt x="8320" y="20096"/>
                  <a:pt x="8944" y="20224"/>
                </a:cubicBezTo>
                <a:cubicBezTo>
                  <a:pt x="9568" y="20352"/>
                  <a:pt x="10192" y="20416"/>
                  <a:pt x="10816" y="20416"/>
                </a:cubicBezTo>
                <a:cubicBezTo>
                  <a:pt x="11440" y="20416"/>
                  <a:pt x="12064" y="20352"/>
                  <a:pt x="12688" y="20224"/>
                </a:cubicBezTo>
                <a:cubicBezTo>
                  <a:pt x="13312" y="20096"/>
                  <a:pt x="13904" y="19920"/>
                  <a:pt x="14496" y="19680"/>
                </a:cubicBezTo>
                <a:lnTo>
                  <a:pt x="14720" y="20240"/>
                </a:lnTo>
                <a:lnTo>
                  <a:pt x="14496" y="19680"/>
                </a:lnTo>
                <a:cubicBezTo>
                  <a:pt x="15072" y="19440"/>
                  <a:pt x="15632" y="19136"/>
                  <a:pt x="16160" y="18800"/>
                </a:cubicBezTo>
                <a:cubicBezTo>
                  <a:pt x="16688" y="18464"/>
                  <a:pt x="17168" y="18048"/>
                  <a:pt x="17616" y="17600"/>
                </a:cubicBezTo>
                <a:lnTo>
                  <a:pt x="18048" y="18032"/>
                </a:lnTo>
                <a:lnTo>
                  <a:pt x="17616" y="17600"/>
                </a:lnTo>
                <a:cubicBezTo>
                  <a:pt x="18064" y="17152"/>
                  <a:pt x="18464" y="16672"/>
                  <a:pt x="18816" y="16144"/>
                </a:cubicBezTo>
                <a:cubicBezTo>
                  <a:pt x="19168" y="15616"/>
                  <a:pt x="19456" y="15072"/>
                  <a:pt x="19696" y="14480"/>
                </a:cubicBezTo>
                <a:lnTo>
                  <a:pt x="20256" y="14704"/>
                </a:lnTo>
                <a:lnTo>
                  <a:pt x="19696" y="14480"/>
                </a:lnTo>
                <a:cubicBezTo>
                  <a:pt x="19936" y="13904"/>
                  <a:pt x="20112" y="13296"/>
                  <a:pt x="20240" y="12672"/>
                </a:cubicBezTo>
                <a:cubicBezTo>
                  <a:pt x="20368" y="12048"/>
                  <a:pt x="20432" y="11424"/>
                  <a:pt x="20432" y="10800"/>
                </a:cubicBezTo>
                <a:close/>
              </a:path>
            </a:pathLst>
          </a:custGeom>
          <a:solidFill>
            <a:srgbClr val="000000"/>
          </a:solidFill>
          <a:ln w="12700">
            <a:miter lim="400000"/>
          </a:ln>
        </p:spPr>
        <p:txBody>
          <a:bodyPr lIns="45719" rIns="45719"/>
          <a:lstStyle/>
          <a:p>
            <a:pPr/>
          </a:p>
        </p:txBody>
      </p:sp>
      <p:sp>
        <p:nvSpPr>
          <p:cNvPr id="146" name="Freeform 15"/>
          <p:cNvSpPr/>
          <p:nvPr/>
        </p:nvSpPr>
        <p:spPr>
          <a:xfrm>
            <a:off x="1204912" y="8473126"/>
            <a:ext cx="171451"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lnTo>
                  <a:pt x="20800" y="12784"/>
                </a:lnTo>
                <a:lnTo>
                  <a:pt x="21392" y="12896"/>
                </a:lnTo>
                <a:cubicBezTo>
                  <a:pt x="21248" y="13584"/>
                  <a:pt x="21056" y="14272"/>
                  <a:pt x="20784" y="14928"/>
                </a:cubicBezTo>
                <a:lnTo>
                  <a:pt x="20224" y="14704"/>
                </a:lnTo>
                <a:lnTo>
                  <a:pt x="20784" y="14928"/>
                </a:lnTo>
                <a:cubicBezTo>
                  <a:pt x="20512" y="15584"/>
                  <a:pt x="20176" y="16208"/>
                  <a:pt x="19792" y="16800"/>
                </a:cubicBezTo>
                <a:lnTo>
                  <a:pt x="19296" y="16464"/>
                </a:lnTo>
                <a:lnTo>
                  <a:pt x="19792" y="16800"/>
                </a:lnTo>
                <a:cubicBezTo>
                  <a:pt x="19392" y="17392"/>
                  <a:pt x="18944" y="17936"/>
                  <a:pt x="18448" y="18432"/>
                </a:cubicBezTo>
                <a:cubicBezTo>
                  <a:pt x="17952" y="18928"/>
                  <a:pt x="17408" y="19376"/>
                  <a:pt x="16816" y="19776"/>
                </a:cubicBezTo>
                <a:cubicBezTo>
                  <a:pt x="16224" y="20176"/>
                  <a:pt x="15600" y="20496"/>
                  <a:pt x="14944" y="20768"/>
                </a:cubicBezTo>
                <a:cubicBezTo>
                  <a:pt x="14288" y="21040"/>
                  <a:pt x="13616" y="21248"/>
                  <a:pt x="12912" y="21376"/>
                </a:cubicBezTo>
                <a:lnTo>
                  <a:pt x="12784" y="20800"/>
                </a:lnTo>
                <a:lnTo>
                  <a:pt x="12896" y="21392"/>
                </a:lnTo>
                <a:cubicBezTo>
                  <a:pt x="12208" y="21536"/>
                  <a:pt x="11504" y="21600"/>
                  <a:pt x="10784" y="21600"/>
                </a:cubicBezTo>
                <a:cubicBezTo>
                  <a:pt x="10080" y="21600"/>
                  <a:pt x="9376" y="21536"/>
                  <a:pt x="8672" y="21392"/>
                </a:cubicBezTo>
                <a:lnTo>
                  <a:pt x="8816" y="20800"/>
                </a:lnTo>
                <a:lnTo>
                  <a:pt x="8704" y="21392"/>
                </a:lnTo>
                <a:cubicBezTo>
                  <a:pt x="8016" y="21248"/>
                  <a:pt x="7328" y="21056"/>
                  <a:pt x="6672" y="20784"/>
                </a:cubicBezTo>
                <a:cubicBezTo>
                  <a:pt x="6016" y="20512"/>
                  <a:pt x="5392" y="20176"/>
                  <a:pt x="4800" y="19792"/>
                </a:cubicBezTo>
                <a:cubicBezTo>
                  <a:pt x="4208" y="19392"/>
                  <a:pt x="3664" y="18944"/>
                  <a:pt x="3168" y="18448"/>
                </a:cubicBezTo>
                <a:cubicBezTo>
                  <a:pt x="2672" y="17952"/>
                  <a:pt x="2224" y="17408"/>
                  <a:pt x="1824" y="16816"/>
                </a:cubicBezTo>
                <a:lnTo>
                  <a:pt x="2320" y="16480"/>
                </a:lnTo>
                <a:lnTo>
                  <a:pt x="1824" y="16816"/>
                </a:lnTo>
                <a:cubicBezTo>
                  <a:pt x="1424" y="16208"/>
                  <a:pt x="1088" y="15584"/>
                  <a:pt x="816" y="14928"/>
                </a:cubicBezTo>
                <a:lnTo>
                  <a:pt x="1376" y="14704"/>
                </a:lnTo>
                <a:lnTo>
                  <a:pt x="816" y="14928"/>
                </a:lnTo>
                <a:cubicBezTo>
                  <a:pt x="544" y="14272"/>
                  <a:pt x="352" y="13600"/>
                  <a:pt x="208" y="12912"/>
                </a:cubicBezTo>
                <a:cubicBezTo>
                  <a:pt x="64" y="12208"/>
                  <a:pt x="0" y="11504"/>
                  <a:pt x="0" y="10800"/>
                </a:cubicBezTo>
                <a:lnTo>
                  <a:pt x="592" y="10800"/>
                </a:lnTo>
                <a:lnTo>
                  <a:pt x="0" y="10800"/>
                </a:lnTo>
                <a:cubicBezTo>
                  <a:pt x="0" y="10096"/>
                  <a:pt x="64" y="9392"/>
                  <a:pt x="208" y="8688"/>
                </a:cubicBezTo>
                <a:cubicBezTo>
                  <a:pt x="352" y="8000"/>
                  <a:pt x="544" y="7328"/>
                  <a:pt x="816" y="6672"/>
                </a:cubicBezTo>
                <a:lnTo>
                  <a:pt x="1376" y="6896"/>
                </a:lnTo>
                <a:lnTo>
                  <a:pt x="816" y="6672"/>
                </a:lnTo>
                <a:cubicBezTo>
                  <a:pt x="1088" y="6016"/>
                  <a:pt x="1424" y="5392"/>
                  <a:pt x="1808" y="4800"/>
                </a:cubicBezTo>
                <a:lnTo>
                  <a:pt x="2304" y="5136"/>
                </a:lnTo>
                <a:lnTo>
                  <a:pt x="1824" y="4800"/>
                </a:lnTo>
                <a:cubicBezTo>
                  <a:pt x="2224" y="4208"/>
                  <a:pt x="2672" y="3664"/>
                  <a:pt x="3168" y="3168"/>
                </a:cubicBezTo>
                <a:lnTo>
                  <a:pt x="3600" y="3600"/>
                </a:lnTo>
                <a:lnTo>
                  <a:pt x="3168" y="3168"/>
                </a:lnTo>
                <a:cubicBezTo>
                  <a:pt x="3664" y="2672"/>
                  <a:pt x="4208" y="2224"/>
                  <a:pt x="4800" y="1824"/>
                </a:cubicBezTo>
                <a:lnTo>
                  <a:pt x="5136" y="2320"/>
                </a:lnTo>
                <a:lnTo>
                  <a:pt x="4800" y="1824"/>
                </a:lnTo>
                <a:cubicBezTo>
                  <a:pt x="5392" y="1424"/>
                  <a:pt x="6016" y="1088"/>
                  <a:pt x="6672" y="816"/>
                </a:cubicBezTo>
                <a:lnTo>
                  <a:pt x="6896" y="1376"/>
                </a:lnTo>
                <a:lnTo>
                  <a:pt x="6672" y="816"/>
                </a:lnTo>
                <a:cubicBezTo>
                  <a:pt x="7328" y="544"/>
                  <a:pt x="8000" y="352"/>
                  <a:pt x="8688" y="208"/>
                </a:cubicBezTo>
                <a:lnTo>
                  <a:pt x="8816" y="800"/>
                </a:lnTo>
                <a:lnTo>
                  <a:pt x="8688" y="208"/>
                </a:lnTo>
                <a:cubicBezTo>
                  <a:pt x="9392" y="64"/>
                  <a:pt x="10096" y="0"/>
                  <a:pt x="10800" y="0"/>
                </a:cubicBezTo>
                <a:lnTo>
                  <a:pt x="10800" y="608"/>
                </a:lnTo>
                <a:lnTo>
                  <a:pt x="10800" y="0"/>
                </a:lnTo>
                <a:cubicBezTo>
                  <a:pt x="11504" y="0"/>
                  <a:pt x="12208" y="64"/>
                  <a:pt x="12912" y="208"/>
                </a:cubicBezTo>
                <a:lnTo>
                  <a:pt x="12784" y="800"/>
                </a:lnTo>
                <a:lnTo>
                  <a:pt x="12912" y="208"/>
                </a:lnTo>
                <a:cubicBezTo>
                  <a:pt x="13600" y="352"/>
                  <a:pt x="14288" y="544"/>
                  <a:pt x="14944" y="816"/>
                </a:cubicBezTo>
                <a:lnTo>
                  <a:pt x="14704" y="1376"/>
                </a:lnTo>
                <a:lnTo>
                  <a:pt x="14928" y="816"/>
                </a:lnTo>
                <a:cubicBezTo>
                  <a:pt x="15584" y="1088"/>
                  <a:pt x="16208" y="1424"/>
                  <a:pt x="16800" y="1808"/>
                </a:cubicBezTo>
                <a:lnTo>
                  <a:pt x="16464" y="2304"/>
                </a:lnTo>
                <a:lnTo>
                  <a:pt x="16800" y="1808"/>
                </a:lnTo>
                <a:cubicBezTo>
                  <a:pt x="17392" y="2208"/>
                  <a:pt x="17936" y="2656"/>
                  <a:pt x="18432" y="3152"/>
                </a:cubicBezTo>
                <a:lnTo>
                  <a:pt x="18000" y="3584"/>
                </a:lnTo>
                <a:lnTo>
                  <a:pt x="18432" y="3152"/>
                </a:lnTo>
                <a:cubicBezTo>
                  <a:pt x="18928" y="3648"/>
                  <a:pt x="19376" y="4192"/>
                  <a:pt x="19776" y="4784"/>
                </a:cubicBezTo>
                <a:lnTo>
                  <a:pt x="19280" y="5120"/>
                </a:lnTo>
                <a:lnTo>
                  <a:pt x="19776" y="4784"/>
                </a:lnTo>
                <a:cubicBezTo>
                  <a:pt x="20176" y="5376"/>
                  <a:pt x="20496" y="6000"/>
                  <a:pt x="20768" y="6656"/>
                </a:cubicBezTo>
                <a:cubicBezTo>
                  <a:pt x="21040" y="7312"/>
                  <a:pt x="21248" y="7984"/>
                  <a:pt x="21376" y="8688"/>
                </a:cubicBezTo>
                <a:lnTo>
                  <a:pt x="20800" y="8816"/>
                </a:lnTo>
                <a:lnTo>
                  <a:pt x="21392" y="8704"/>
                </a:lnTo>
                <a:cubicBezTo>
                  <a:pt x="21536" y="9392"/>
                  <a:pt x="21600" y="10096"/>
                  <a:pt x="21600" y="10816"/>
                </a:cubicBezTo>
                <a:moveTo>
                  <a:pt x="20400" y="10816"/>
                </a:moveTo>
                <a:lnTo>
                  <a:pt x="20992" y="10816"/>
                </a:lnTo>
                <a:lnTo>
                  <a:pt x="20400" y="10816"/>
                </a:lnTo>
                <a:cubicBezTo>
                  <a:pt x="20400" y="10192"/>
                  <a:pt x="20336" y="9568"/>
                  <a:pt x="20208" y="8944"/>
                </a:cubicBezTo>
                <a:cubicBezTo>
                  <a:pt x="20080" y="8320"/>
                  <a:pt x="19904" y="7728"/>
                  <a:pt x="19664" y="7136"/>
                </a:cubicBezTo>
                <a:lnTo>
                  <a:pt x="20224" y="6912"/>
                </a:lnTo>
                <a:lnTo>
                  <a:pt x="19664" y="7136"/>
                </a:lnTo>
                <a:cubicBezTo>
                  <a:pt x="19424" y="6560"/>
                  <a:pt x="19120" y="6000"/>
                  <a:pt x="18784" y="5472"/>
                </a:cubicBezTo>
                <a:cubicBezTo>
                  <a:pt x="18432" y="4944"/>
                  <a:pt x="18032" y="4464"/>
                  <a:pt x="17584" y="4016"/>
                </a:cubicBezTo>
                <a:cubicBezTo>
                  <a:pt x="17136" y="3568"/>
                  <a:pt x="16656" y="3168"/>
                  <a:pt x="16128" y="2816"/>
                </a:cubicBezTo>
                <a:cubicBezTo>
                  <a:pt x="15600" y="2464"/>
                  <a:pt x="15056" y="2176"/>
                  <a:pt x="14464" y="1936"/>
                </a:cubicBezTo>
                <a:cubicBezTo>
                  <a:pt x="13872" y="1696"/>
                  <a:pt x="13296" y="1504"/>
                  <a:pt x="12672" y="1392"/>
                </a:cubicBezTo>
                <a:cubicBezTo>
                  <a:pt x="12048" y="1264"/>
                  <a:pt x="11424" y="1200"/>
                  <a:pt x="10800" y="1200"/>
                </a:cubicBezTo>
                <a:cubicBezTo>
                  <a:pt x="10176" y="1200"/>
                  <a:pt x="9552" y="1264"/>
                  <a:pt x="8928" y="1392"/>
                </a:cubicBezTo>
                <a:cubicBezTo>
                  <a:pt x="8304" y="1520"/>
                  <a:pt x="7712" y="1696"/>
                  <a:pt x="7120" y="1936"/>
                </a:cubicBezTo>
                <a:cubicBezTo>
                  <a:pt x="6528" y="2176"/>
                  <a:pt x="5984" y="2480"/>
                  <a:pt x="5456" y="2816"/>
                </a:cubicBezTo>
                <a:cubicBezTo>
                  <a:pt x="4928" y="3152"/>
                  <a:pt x="4448" y="3568"/>
                  <a:pt x="4000" y="4016"/>
                </a:cubicBezTo>
                <a:cubicBezTo>
                  <a:pt x="3552" y="4464"/>
                  <a:pt x="3152" y="4944"/>
                  <a:pt x="2800" y="5472"/>
                </a:cubicBezTo>
                <a:cubicBezTo>
                  <a:pt x="2448" y="6000"/>
                  <a:pt x="2160" y="6544"/>
                  <a:pt x="1920" y="7136"/>
                </a:cubicBezTo>
                <a:cubicBezTo>
                  <a:pt x="1680" y="7712"/>
                  <a:pt x="1504" y="8320"/>
                  <a:pt x="1376" y="8944"/>
                </a:cubicBezTo>
                <a:lnTo>
                  <a:pt x="800" y="8816"/>
                </a:lnTo>
                <a:lnTo>
                  <a:pt x="1392" y="8928"/>
                </a:lnTo>
                <a:cubicBezTo>
                  <a:pt x="1264" y="9552"/>
                  <a:pt x="1200" y="10176"/>
                  <a:pt x="1200" y="10800"/>
                </a:cubicBezTo>
                <a:cubicBezTo>
                  <a:pt x="1200" y="11424"/>
                  <a:pt x="1264" y="12048"/>
                  <a:pt x="1392" y="12672"/>
                </a:cubicBezTo>
                <a:lnTo>
                  <a:pt x="800" y="12784"/>
                </a:lnTo>
                <a:lnTo>
                  <a:pt x="1392" y="12672"/>
                </a:lnTo>
                <a:cubicBezTo>
                  <a:pt x="1520" y="13296"/>
                  <a:pt x="1696" y="13888"/>
                  <a:pt x="1936" y="14480"/>
                </a:cubicBezTo>
                <a:cubicBezTo>
                  <a:pt x="2176" y="15056"/>
                  <a:pt x="2480" y="15616"/>
                  <a:pt x="2816" y="16144"/>
                </a:cubicBezTo>
                <a:cubicBezTo>
                  <a:pt x="3168" y="16672"/>
                  <a:pt x="3568" y="17152"/>
                  <a:pt x="4016" y="17600"/>
                </a:cubicBezTo>
                <a:lnTo>
                  <a:pt x="3584" y="18032"/>
                </a:lnTo>
                <a:lnTo>
                  <a:pt x="4016" y="17600"/>
                </a:lnTo>
                <a:cubicBezTo>
                  <a:pt x="4464" y="18048"/>
                  <a:pt x="4944" y="18448"/>
                  <a:pt x="5472" y="18800"/>
                </a:cubicBezTo>
                <a:lnTo>
                  <a:pt x="5136" y="19296"/>
                </a:lnTo>
                <a:lnTo>
                  <a:pt x="5472" y="18800"/>
                </a:lnTo>
                <a:cubicBezTo>
                  <a:pt x="6000" y="19152"/>
                  <a:pt x="6544" y="19440"/>
                  <a:pt x="7136" y="19680"/>
                </a:cubicBezTo>
                <a:lnTo>
                  <a:pt x="6912" y="20240"/>
                </a:lnTo>
                <a:lnTo>
                  <a:pt x="7136" y="19680"/>
                </a:lnTo>
                <a:cubicBezTo>
                  <a:pt x="7712" y="19920"/>
                  <a:pt x="8320" y="20096"/>
                  <a:pt x="8944" y="20224"/>
                </a:cubicBezTo>
                <a:cubicBezTo>
                  <a:pt x="9568" y="20352"/>
                  <a:pt x="10192" y="20416"/>
                  <a:pt x="10816" y="20416"/>
                </a:cubicBezTo>
                <a:lnTo>
                  <a:pt x="10816" y="21008"/>
                </a:lnTo>
                <a:lnTo>
                  <a:pt x="10816" y="20416"/>
                </a:lnTo>
                <a:cubicBezTo>
                  <a:pt x="11440" y="20416"/>
                  <a:pt x="12064" y="20352"/>
                  <a:pt x="12688" y="20224"/>
                </a:cubicBezTo>
                <a:cubicBezTo>
                  <a:pt x="13312" y="20096"/>
                  <a:pt x="13904" y="19920"/>
                  <a:pt x="14496" y="19680"/>
                </a:cubicBezTo>
                <a:lnTo>
                  <a:pt x="14720" y="20240"/>
                </a:lnTo>
                <a:lnTo>
                  <a:pt x="14496" y="19680"/>
                </a:lnTo>
                <a:cubicBezTo>
                  <a:pt x="15072" y="19440"/>
                  <a:pt x="15632" y="19136"/>
                  <a:pt x="16160" y="18800"/>
                </a:cubicBezTo>
                <a:lnTo>
                  <a:pt x="16496" y="19296"/>
                </a:lnTo>
                <a:lnTo>
                  <a:pt x="16160" y="18800"/>
                </a:lnTo>
                <a:cubicBezTo>
                  <a:pt x="16688" y="18448"/>
                  <a:pt x="17168" y="18048"/>
                  <a:pt x="17616" y="17600"/>
                </a:cubicBezTo>
                <a:lnTo>
                  <a:pt x="18048" y="18032"/>
                </a:lnTo>
                <a:lnTo>
                  <a:pt x="17616" y="17600"/>
                </a:lnTo>
                <a:cubicBezTo>
                  <a:pt x="18064" y="17152"/>
                  <a:pt x="18464" y="16672"/>
                  <a:pt x="18816" y="16144"/>
                </a:cubicBezTo>
                <a:cubicBezTo>
                  <a:pt x="19168" y="15616"/>
                  <a:pt x="19456" y="15072"/>
                  <a:pt x="19696" y="14480"/>
                </a:cubicBezTo>
                <a:cubicBezTo>
                  <a:pt x="19936" y="13904"/>
                  <a:pt x="20112" y="13296"/>
                  <a:pt x="20240" y="12672"/>
                </a:cubicBezTo>
                <a:cubicBezTo>
                  <a:pt x="20368" y="12048"/>
                  <a:pt x="20432" y="11424"/>
                  <a:pt x="20432" y="10800"/>
                </a:cubicBezTo>
                <a:close/>
              </a:path>
            </a:pathLst>
          </a:custGeom>
          <a:solidFill>
            <a:srgbClr val="000000"/>
          </a:solidFill>
          <a:ln w="12700">
            <a:miter lim="400000"/>
          </a:ln>
        </p:spPr>
        <p:txBody>
          <a:bodyPr lIns="45719" rIns="45719"/>
          <a:lstStyle/>
          <a:p>
            <a:pPr/>
          </a:p>
        </p:txBody>
      </p:sp>
      <p:sp>
        <p:nvSpPr>
          <p:cNvPr id="147" name="Freeform 17"/>
          <p:cNvSpPr/>
          <p:nvPr/>
        </p:nvSpPr>
        <p:spPr>
          <a:xfrm>
            <a:off x="1204912" y="3872550"/>
            <a:ext cx="171451" cy="1713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13"/>
                  <a:pt x="21536" y="12217"/>
                  <a:pt x="21392" y="12922"/>
                </a:cubicBezTo>
                <a:lnTo>
                  <a:pt x="20800" y="12793"/>
                </a:lnTo>
                <a:lnTo>
                  <a:pt x="21392" y="12906"/>
                </a:lnTo>
                <a:cubicBezTo>
                  <a:pt x="21248" y="13594"/>
                  <a:pt x="21056" y="14283"/>
                  <a:pt x="20784" y="14939"/>
                </a:cubicBezTo>
                <a:cubicBezTo>
                  <a:pt x="20512" y="15596"/>
                  <a:pt x="20176" y="16220"/>
                  <a:pt x="19792" y="16812"/>
                </a:cubicBezTo>
                <a:cubicBezTo>
                  <a:pt x="19392" y="17405"/>
                  <a:pt x="18944" y="17949"/>
                  <a:pt x="18448" y="18446"/>
                </a:cubicBezTo>
                <a:cubicBezTo>
                  <a:pt x="17952" y="18942"/>
                  <a:pt x="17408" y="19390"/>
                  <a:pt x="16816" y="19791"/>
                </a:cubicBezTo>
                <a:lnTo>
                  <a:pt x="16480" y="19294"/>
                </a:lnTo>
                <a:lnTo>
                  <a:pt x="16816" y="19791"/>
                </a:lnTo>
                <a:cubicBezTo>
                  <a:pt x="16224" y="20191"/>
                  <a:pt x="15600" y="20511"/>
                  <a:pt x="14944" y="20783"/>
                </a:cubicBezTo>
                <a:cubicBezTo>
                  <a:pt x="14288" y="21056"/>
                  <a:pt x="13616" y="21264"/>
                  <a:pt x="12912" y="21392"/>
                </a:cubicBezTo>
                <a:cubicBezTo>
                  <a:pt x="12224" y="21536"/>
                  <a:pt x="11520" y="21600"/>
                  <a:pt x="10800" y="21600"/>
                </a:cubicBezTo>
                <a:cubicBezTo>
                  <a:pt x="10096" y="21600"/>
                  <a:pt x="9392" y="21536"/>
                  <a:pt x="8688" y="21392"/>
                </a:cubicBezTo>
                <a:cubicBezTo>
                  <a:pt x="8000" y="21248"/>
                  <a:pt x="7312" y="21056"/>
                  <a:pt x="6656" y="20783"/>
                </a:cubicBezTo>
                <a:cubicBezTo>
                  <a:pt x="6000" y="20511"/>
                  <a:pt x="5376" y="20175"/>
                  <a:pt x="4784" y="19791"/>
                </a:cubicBezTo>
                <a:lnTo>
                  <a:pt x="5120" y="19294"/>
                </a:lnTo>
                <a:lnTo>
                  <a:pt x="4784" y="19791"/>
                </a:lnTo>
                <a:cubicBezTo>
                  <a:pt x="4192" y="19390"/>
                  <a:pt x="3648" y="18942"/>
                  <a:pt x="3152" y="18446"/>
                </a:cubicBezTo>
                <a:lnTo>
                  <a:pt x="3584" y="18013"/>
                </a:lnTo>
                <a:lnTo>
                  <a:pt x="3152" y="18446"/>
                </a:lnTo>
                <a:cubicBezTo>
                  <a:pt x="2656" y="17949"/>
                  <a:pt x="2208" y="17405"/>
                  <a:pt x="1808" y="16812"/>
                </a:cubicBezTo>
                <a:cubicBezTo>
                  <a:pt x="1424" y="16220"/>
                  <a:pt x="1088" y="15596"/>
                  <a:pt x="816" y="14939"/>
                </a:cubicBezTo>
                <a:lnTo>
                  <a:pt x="1376" y="14715"/>
                </a:lnTo>
                <a:lnTo>
                  <a:pt x="816" y="14939"/>
                </a:lnTo>
                <a:cubicBezTo>
                  <a:pt x="544" y="14283"/>
                  <a:pt x="352" y="13610"/>
                  <a:pt x="208" y="12922"/>
                </a:cubicBezTo>
                <a:cubicBezTo>
                  <a:pt x="64" y="12217"/>
                  <a:pt x="0" y="11513"/>
                  <a:pt x="0" y="10808"/>
                </a:cubicBezTo>
                <a:lnTo>
                  <a:pt x="592" y="10808"/>
                </a:lnTo>
                <a:lnTo>
                  <a:pt x="0" y="10808"/>
                </a:lnTo>
                <a:cubicBezTo>
                  <a:pt x="0" y="10103"/>
                  <a:pt x="64" y="9399"/>
                  <a:pt x="208" y="8694"/>
                </a:cubicBezTo>
                <a:cubicBezTo>
                  <a:pt x="352" y="8006"/>
                  <a:pt x="544" y="7333"/>
                  <a:pt x="816" y="6677"/>
                </a:cubicBezTo>
                <a:lnTo>
                  <a:pt x="1376" y="6901"/>
                </a:lnTo>
                <a:lnTo>
                  <a:pt x="816" y="6677"/>
                </a:lnTo>
                <a:cubicBezTo>
                  <a:pt x="1088" y="6020"/>
                  <a:pt x="1424" y="5396"/>
                  <a:pt x="1808" y="4804"/>
                </a:cubicBezTo>
                <a:cubicBezTo>
                  <a:pt x="2208" y="4211"/>
                  <a:pt x="2656" y="3667"/>
                  <a:pt x="3152" y="3170"/>
                </a:cubicBezTo>
                <a:lnTo>
                  <a:pt x="3584" y="3603"/>
                </a:lnTo>
                <a:lnTo>
                  <a:pt x="3152" y="3170"/>
                </a:lnTo>
                <a:cubicBezTo>
                  <a:pt x="3648" y="2674"/>
                  <a:pt x="4192" y="2226"/>
                  <a:pt x="4784" y="1825"/>
                </a:cubicBezTo>
                <a:cubicBezTo>
                  <a:pt x="5392" y="1425"/>
                  <a:pt x="6016" y="1089"/>
                  <a:pt x="6672" y="817"/>
                </a:cubicBezTo>
                <a:lnTo>
                  <a:pt x="6896" y="1377"/>
                </a:lnTo>
                <a:lnTo>
                  <a:pt x="6672" y="817"/>
                </a:lnTo>
                <a:cubicBezTo>
                  <a:pt x="7328" y="544"/>
                  <a:pt x="8000" y="352"/>
                  <a:pt x="8688" y="208"/>
                </a:cubicBezTo>
                <a:lnTo>
                  <a:pt x="8816" y="801"/>
                </a:lnTo>
                <a:lnTo>
                  <a:pt x="8688" y="208"/>
                </a:lnTo>
                <a:cubicBezTo>
                  <a:pt x="9392" y="64"/>
                  <a:pt x="10096" y="0"/>
                  <a:pt x="10800" y="0"/>
                </a:cubicBezTo>
                <a:lnTo>
                  <a:pt x="10800" y="608"/>
                </a:lnTo>
                <a:lnTo>
                  <a:pt x="10800" y="0"/>
                </a:lnTo>
                <a:cubicBezTo>
                  <a:pt x="11504" y="0"/>
                  <a:pt x="12208" y="64"/>
                  <a:pt x="12912" y="208"/>
                </a:cubicBezTo>
                <a:lnTo>
                  <a:pt x="12784" y="801"/>
                </a:lnTo>
                <a:lnTo>
                  <a:pt x="12912" y="208"/>
                </a:lnTo>
                <a:cubicBezTo>
                  <a:pt x="13600" y="352"/>
                  <a:pt x="14288" y="544"/>
                  <a:pt x="14944" y="817"/>
                </a:cubicBezTo>
                <a:lnTo>
                  <a:pt x="14704" y="1377"/>
                </a:lnTo>
                <a:lnTo>
                  <a:pt x="14928" y="817"/>
                </a:lnTo>
                <a:cubicBezTo>
                  <a:pt x="15584" y="1089"/>
                  <a:pt x="16208" y="1425"/>
                  <a:pt x="16800" y="1809"/>
                </a:cubicBezTo>
                <a:cubicBezTo>
                  <a:pt x="17392" y="2210"/>
                  <a:pt x="17936" y="2658"/>
                  <a:pt x="18432" y="3154"/>
                </a:cubicBezTo>
                <a:lnTo>
                  <a:pt x="18000" y="3587"/>
                </a:lnTo>
                <a:lnTo>
                  <a:pt x="18432" y="3154"/>
                </a:lnTo>
                <a:cubicBezTo>
                  <a:pt x="18928" y="3651"/>
                  <a:pt x="19376" y="4195"/>
                  <a:pt x="19776" y="4788"/>
                </a:cubicBezTo>
                <a:cubicBezTo>
                  <a:pt x="20176" y="5380"/>
                  <a:pt x="20496" y="6004"/>
                  <a:pt x="20768" y="6661"/>
                </a:cubicBezTo>
                <a:cubicBezTo>
                  <a:pt x="21040" y="7317"/>
                  <a:pt x="21248" y="7990"/>
                  <a:pt x="21376" y="8694"/>
                </a:cubicBezTo>
                <a:lnTo>
                  <a:pt x="20800" y="8823"/>
                </a:lnTo>
                <a:lnTo>
                  <a:pt x="21392" y="8710"/>
                </a:lnTo>
                <a:cubicBezTo>
                  <a:pt x="21536" y="9399"/>
                  <a:pt x="21600" y="10103"/>
                  <a:pt x="21600" y="10824"/>
                </a:cubicBezTo>
                <a:moveTo>
                  <a:pt x="20400" y="10824"/>
                </a:moveTo>
                <a:lnTo>
                  <a:pt x="20992" y="10824"/>
                </a:lnTo>
                <a:lnTo>
                  <a:pt x="20400" y="10824"/>
                </a:lnTo>
                <a:cubicBezTo>
                  <a:pt x="20400" y="10200"/>
                  <a:pt x="20336" y="9575"/>
                  <a:pt x="20208" y="8951"/>
                </a:cubicBezTo>
                <a:cubicBezTo>
                  <a:pt x="20080" y="8326"/>
                  <a:pt x="19904" y="7734"/>
                  <a:pt x="19664" y="7141"/>
                </a:cubicBezTo>
                <a:lnTo>
                  <a:pt x="20224" y="6917"/>
                </a:lnTo>
                <a:lnTo>
                  <a:pt x="19664" y="7141"/>
                </a:lnTo>
                <a:cubicBezTo>
                  <a:pt x="19424" y="6565"/>
                  <a:pt x="19120" y="6004"/>
                  <a:pt x="18784" y="5476"/>
                </a:cubicBezTo>
                <a:lnTo>
                  <a:pt x="19280" y="5140"/>
                </a:lnTo>
                <a:lnTo>
                  <a:pt x="18784" y="5476"/>
                </a:lnTo>
                <a:cubicBezTo>
                  <a:pt x="18432" y="4948"/>
                  <a:pt x="18032" y="4467"/>
                  <a:pt x="17584" y="4019"/>
                </a:cubicBezTo>
                <a:cubicBezTo>
                  <a:pt x="17136" y="3571"/>
                  <a:pt x="16656" y="3170"/>
                  <a:pt x="16128" y="2818"/>
                </a:cubicBezTo>
                <a:lnTo>
                  <a:pt x="16464" y="2322"/>
                </a:lnTo>
                <a:lnTo>
                  <a:pt x="16128" y="2818"/>
                </a:lnTo>
                <a:cubicBezTo>
                  <a:pt x="15600" y="2466"/>
                  <a:pt x="15056" y="2178"/>
                  <a:pt x="14464" y="1937"/>
                </a:cubicBezTo>
                <a:cubicBezTo>
                  <a:pt x="13888" y="1697"/>
                  <a:pt x="13296" y="1505"/>
                  <a:pt x="12672" y="1393"/>
                </a:cubicBezTo>
                <a:cubicBezTo>
                  <a:pt x="12048" y="1265"/>
                  <a:pt x="11424" y="1201"/>
                  <a:pt x="10800" y="1201"/>
                </a:cubicBezTo>
                <a:cubicBezTo>
                  <a:pt x="10176" y="1201"/>
                  <a:pt x="9552" y="1265"/>
                  <a:pt x="8928" y="1393"/>
                </a:cubicBezTo>
                <a:cubicBezTo>
                  <a:pt x="8304" y="1521"/>
                  <a:pt x="7712" y="1697"/>
                  <a:pt x="7120" y="1937"/>
                </a:cubicBezTo>
                <a:cubicBezTo>
                  <a:pt x="6544" y="2178"/>
                  <a:pt x="5984" y="2482"/>
                  <a:pt x="5456" y="2818"/>
                </a:cubicBezTo>
                <a:lnTo>
                  <a:pt x="5120" y="2322"/>
                </a:lnTo>
                <a:lnTo>
                  <a:pt x="5456" y="2818"/>
                </a:lnTo>
                <a:cubicBezTo>
                  <a:pt x="4928" y="3170"/>
                  <a:pt x="4448" y="3571"/>
                  <a:pt x="4000" y="4019"/>
                </a:cubicBezTo>
                <a:cubicBezTo>
                  <a:pt x="3552" y="4467"/>
                  <a:pt x="3152" y="4948"/>
                  <a:pt x="2800" y="5476"/>
                </a:cubicBezTo>
                <a:lnTo>
                  <a:pt x="2304" y="5140"/>
                </a:lnTo>
                <a:lnTo>
                  <a:pt x="2800" y="5476"/>
                </a:lnTo>
                <a:cubicBezTo>
                  <a:pt x="2448" y="6004"/>
                  <a:pt x="2160" y="6549"/>
                  <a:pt x="1920" y="7141"/>
                </a:cubicBezTo>
                <a:cubicBezTo>
                  <a:pt x="1680" y="7718"/>
                  <a:pt x="1504" y="8326"/>
                  <a:pt x="1376" y="8951"/>
                </a:cubicBezTo>
                <a:lnTo>
                  <a:pt x="800" y="8823"/>
                </a:lnTo>
                <a:lnTo>
                  <a:pt x="1392" y="8935"/>
                </a:lnTo>
                <a:cubicBezTo>
                  <a:pt x="1264" y="9559"/>
                  <a:pt x="1200" y="10184"/>
                  <a:pt x="1200" y="10808"/>
                </a:cubicBezTo>
                <a:cubicBezTo>
                  <a:pt x="1200" y="11432"/>
                  <a:pt x="1264" y="12057"/>
                  <a:pt x="1392" y="12681"/>
                </a:cubicBezTo>
                <a:lnTo>
                  <a:pt x="800" y="12793"/>
                </a:lnTo>
                <a:lnTo>
                  <a:pt x="1392" y="12681"/>
                </a:lnTo>
                <a:cubicBezTo>
                  <a:pt x="1520" y="13306"/>
                  <a:pt x="1696" y="13898"/>
                  <a:pt x="1936" y="14491"/>
                </a:cubicBezTo>
                <a:cubicBezTo>
                  <a:pt x="2176" y="15067"/>
                  <a:pt x="2480" y="15628"/>
                  <a:pt x="2816" y="16156"/>
                </a:cubicBezTo>
                <a:lnTo>
                  <a:pt x="2320" y="16492"/>
                </a:lnTo>
                <a:lnTo>
                  <a:pt x="2816" y="16156"/>
                </a:lnTo>
                <a:cubicBezTo>
                  <a:pt x="3168" y="16684"/>
                  <a:pt x="3568" y="17165"/>
                  <a:pt x="4016" y="17613"/>
                </a:cubicBezTo>
                <a:cubicBezTo>
                  <a:pt x="4464" y="18061"/>
                  <a:pt x="4944" y="18462"/>
                  <a:pt x="5472" y="18814"/>
                </a:cubicBezTo>
                <a:cubicBezTo>
                  <a:pt x="6000" y="19166"/>
                  <a:pt x="6544" y="19454"/>
                  <a:pt x="7136" y="19695"/>
                </a:cubicBezTo>
                <a:lnTo>
                  <a:pt x="6912" y="20255"/>
                </a:lnTo>
                <a:lnTo>
                  <a:pt x="7136" y="19695"/>
                </a:lnTo>
                <a:cubicBezTo>
                  <a:pt x="7712" y="19935"/>
                  <a:pt x="8320" y="20111"/>
                  <a:pt x="8944" y="20239"/>
                </a:cubicBezTo>
                <a:lnTo>
                  <a:pt x="8816" y="20815"/>
                </a:lnTo>
                <a:lnTo>
                  <a:pt x="8928" y="20223"/>
                </a:lnTo>
                <a:cubicBezTo>
                  <a:pt x="9552" y="20351"/>
                  <a:pt x="10176" y="20415"/>
                  <a:pt x="10800" y="20415"/>
                </a:cubicBezTo>
                <a:lnTo>
                  <a:pt x="10800" y="21008"/>
                </a:lnTo>
                <a:lnTo>
                  <a:pt x="10800" y="20415"/>
                </a:lnTo>
                <a:cubicBezTo>
                  <a:pt x="11424" y="20415"/>
                  <a:pt x="12048" y="20351"/>
                  <a:pt x="12672" y="20223"/>
                </a:cubicBezTo>
                <a:lnTo>
                  <a:pt x="12784" y="20815"/>
                </a:lnTo>
                <a:lnTo>
                  <a:pt x="12672" y="20223"/>
                </a:lnTo>
                <a:cubicBezTo>
                  <a:pt x="13296" y="20095"/>
                  <a:pt x="13888" y="19919"/>
                  <a:pt x="14480" y="19679"/>
                </a:cubicBezTo>
                <a:lnTo>
                  <a:pt x="14704" y="20239"/>
                </a:lnTo>
                <a:lnTo>
                  <a:pt x="14480" y="19679"/>
                </a:lnTo>
                <a:cubicBezTo>
                  <a:pt x="15056" y="19438"/>
                  <a:pt x="15616" y="19134"/>
                  <a:pt x="16144" y="18798"/>
                </a:cubicBezTo>
                <a:cubicBezTo>
                  <a:pt x="16672" y="18462"/>
                  <a:pt x="17152" y="18045"/>
                  <a:pt x="17600" y="17597"/>
                </a:cubicBezTo>
                <a:lnTo>
                  <a:pt x="18032" y="18029"/>
                </a:lnTo>
                <a:lnTo>
                  <a:pt x="17600" y="17597"/>
                </a:lnTo>
                <a:cubicBezTo>
                  <a:pt x="18048" y="17149"/>
                  <a:pt x="18448" y="16668"/>
                  <a:pt x="18800" y="16140"/>
                </a:cubicBezTo>
                <a:lnTo>
                  <a:pt x="19296" y="16476"/>
                </a:lnTo>
                <a:lnTo>
                  <a:pt x="18800" y="16140"/>
                </a:lnTo>
                <a:cubicBezTo>
                  <a:pt x="19152" y="15612"/>
                  <a:pt x="19440" y="15067"/>
                  <a:pt x="19680" y="14475"/>
                </a:cubicBezTo>
                <a:lnTo>
                  <a:pt x="20240" y="14699"/>
                </a:lnTo>
                <a:lnTo>
                  <a:pt x="19680" y="14475"/>
                </a:lnTo>
                <a:cubicBezTo>
                  <a:pt x="19920" y="13898"/>
                  <a:pt x="20096" y="13290"/>
                  <a:pt x="20224" y="12665"/>
                </a:cubicBezTo>
                <a:cubicBezTo>
                  <a:pt x="20352" y="12041"/>
                  <a:pt x="20416" y="11416"/>
                  <a:pt x="20416" y="10792"/>
                </a:cubicBezTo>
                <a:close/>
              </a:path>
            </a:pathLst>
          </a:custGeom>
          <a:solidFill>
            <a:srgbClr val="000000"/>
          </a:solidFill>
          <a:ln w="12700">
            <a:miter lim="400000"/>
          </a:ln>
        </p:spPr>
        <p:txBody>
          <a:bodyPr lIns="45719" rIns="45719"/>
          <a:lstStyle/>
          <a:p>
            <a:pPr/>
          </a:p>
        </p:txBody>
      </p:sp>
      <p:sp>
        <p:nvSpPr>
          <p:cNvPr id="148" name="TextBox 18"/>
          <p:cNvSpPr txBox="1"/>
          <p:nvPr/>
        </p:nvSpPr>
        <p:spPr>
          <a:xfrm>
            <a:off x="798756" y="919772"/>
            <a:ext cx="8496597"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Characteristics of "Small" in Big Data Volume:</a:t>
            </a:r>
          </a:p>
        </p:txBody>
      </p:sp>
      <p:sp>
        <p:nvSpPr>
          <p:cNvPr id="149" name="TextBox 19"/>
          <p:cNvSpPr txBox="1"/>
          <p:nvPr/>
        </p:nvSpPr>
        <p:spPr>
          <a:xfrm>
            <a:off x="1597523" y="2234221"/>
            <a:ext cx="16814160" cy="25746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Small data in Big Data terms might range from a few gigabytes (GB) to lower terabytes (TB). For example, a company managing customer transaction logs for a single retail outlet may only generate a few hundred GB per year, which is small compared to Big Data giants.</a:t>
            </a:r>
          </a:p>
        </p:txBody>
      </p:sp>
      <p:sp>
        <p:nvSpPr>
          <p:cNvPr id="150" name="TextBox 20"/>
          <p:cNvSpPr txBox="1"/>
          <p:nvPr/>
        </p:nvSpPr>
        <p:spPr>
          <a:xfrm>
            <a:off x="798757" y="5520347"/>
            <a:ext cx="4221499"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Processing Needs:</a:t>
            </a:r>
          </a:p>
        </p:txBody>
      </p:sp>
      <p:sp>
        <p:nvSpPr>
          <p:cNvPr id="151" name="TextBox 21"/>
          <p:cNvSpPr txBox="1"/>
          <p:nvPr/>
        </p:nvSpPr>
        <p:spPr>
          <a:xfrm>
            <a:off x="1597523" y="6177572"/>
            <a:ext cx="15048795" cy="32223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If the data can be processed on a single server or with traditional relational database management systems (RDBMS) like MySQL or PostgreSQL, it’s considered "small" in the Big Data world. It does not require distributed frameworks like Hadoop or Spark.</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04" name="Freeform 3"/>
          <p:cNvSpPr/>
          <p:nvPr/>
        </p:nvSpPr>
        <p:spPr>
          <a:xfrm>
            <a:off x="457200" y="638831"/>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905" name="Freeform 5"/>
          <p:cNvSpPr/>
          <p:nvPr/>
        </p:nvSpPr>
        <p:spPr>
          <a:xfrm>
            <a:off x="457200" y="2086631"/>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906" name="Freeform 7"/>
          <p:cNvSpPr/>
          <p:nvPr/>
        </p:nvSpPr>
        <p:spPr>
          <a:xfrm>
            <a:off x="457200" y="3534431"/>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907" name="Freeform 9"/>
          <p:cNvSpPr/>
          <p:nvPr/>
        </p:nvSpPr>
        <p:spPr>
          <a:xfrm>
            <a:off x="457200" y="4982231"/>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908" name="Freeform 11"/>
          <p:cNvSpPr/>
          <p:nvPr/>
        </p:nvSpPr>
        <p:spPr>
          <a:xfrm>
            <a:off x="457200" y="5706131"/>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909" name="Freeform 13"/>
          <p:cNvSpPr/>
          <p:nvPr/>
        </p:nvSpPr>
        <p:spPr>
          <a:xfrm>
            <a:off x="457200" y="7153932"/>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910" name="Freeform 15"/>
          <p:cNvSpPr/>
          <p:nvPr/>
        </p:nvSpPr>
        <p:spPr>
          <a:xfrm>
            <a:off x="457200" y="7877832"/>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911" name="Freeform 17"/>
          <p:cNvSpPr/>
          <p:nvPr/>
        </p:nvSpPr>
        <p:spPr>
          <a:xfrm>
            <a:off x="457200" y="9325632"/>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912" name="TextBox 18"/>
          <p:cNvSpPr txBox="1"/>
          <p:nvPr/>
        </p:nvSpPr>
        <p:spPr>
          <a:xfrm>
            <a:off x="1056379" y="294255"/>
            <a:ext cx="17401328" cy="8518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Scatter Charts: Used for showing relationships or correlations between two variables. Example: Examining the relationship between advertising spend and sales. Area Charts: Similar to line charts but with the area under the line filled in. Useful for showing volume or cumulative data. Example: Accumulated revenue growth over time. Histogram: Represents the distribution of data points over specified ranges, showing the frequency of values in each range. Example: Examining the distribution of test scores. Radar Charts: Useful for showing data on multiple axes that are all linked to a central point, helpful for performance or skills analysis. Example: Comparing the features of different products.</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4" name="Freeform 3"/>
          <p:cNvSpPr/>
          <p:nvPr/>
        </p:nvSpPr>
        <p:spPr>
          <a:xfrm>
            <a:off x="678656" y="2150325"/>
            <a:ext cx="238126"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915" name="Freeform 5"/>
          <p:cNvSpPr/>
          <p:nvPr/>
        </p:nvSpPr>
        <p:spPr>
          <a:xfrm>
            <a:off x="678656" y="3102825"/>
            <a:ext cx="238126"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916" name="Freeform 7"/>
          <p:cNvSpPr/>
          <p:nvPr/>
        </p:nvSpPr>
        <p:spPr>
          <a:xfrm>
            <a:off x="678656" y="5007826"/>
            <a:ext cx="238126"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917" name="Freeform 9"/>
          <p:cNvSpPr/>
          <p:nvPr/>
        </p:nvSpPr>
        <p:spPr>
          <a:xfrm>
            <a:off x="678656" y="6912826"/>
            <a:ext cx="238126"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918" name="TextBox 10"/>
          <p:cNvSpPr txBox="1"/>
          <p:nvPr/>
        </p:nvSpPr>
        <p:spPr>
          <a:xfrm>
            <a:off x="4292803" y="725194"/>
            <a:ext cx="9957073" cy="18585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400"/>
              </a:lnSpc>
              <a:defRPr sz="5300">
                <a:latin typeface="Copperplate"/>
                <a:ea typeface="Copperplate"/>
                <a:cs typeface="Copperplate"/>
                <a:sym typeface="Copperplate"/>
              </a:defRPr>
            </a:lvl1pPr>
          </a:lstStyle>
          <a:p>
            <a:pPr/>
            <a:r>
              <a:t>Key Elements of Excel Charts:</a:t>
            </a:r>
          </a:p>
        </p:txBody>
      </p:sp>
      <p:sp>
        <p:nvSpPr>
          <p:cNvPr id="919" name="TextBox 11"/>
          <p:cNvSpPr txBox="1"/>
          <p:nvPr/>
        </p:nvSpPr>
        <p:spPr>
          <a:xfrm>
            <a:off x="1653626" y="1677695"/>
            <a:ext cx="16530010" cy="65575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400"/>
              </a:lnSpc>
              <a:defRPr sz="5300">
                <a:latin typeface="Copperplate"/>
                <a:ea typeface="Copperplate"/>
                <a:cs typeface="Copperplate"/>
                <a:sym typeface="Copperplate"/>
              </a:defRPr>
            </a:lvl1pPr>
          </a:lstStyle>
          <a:p>
            <a:pPr/>
            <a:r>
              <a:t>Title: Describes the chart’s content or purpose. Axis Labels: Indicate what each axis represents (e.g., time, categories, values). Legend: Explains what different colors, lines, or bars represent in the chart. Data Series: The actual data plotted on the chart, often shown as bars, lines, or dots.</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21" name="TextBox 2"/>
          <p:cNvSpPr txBox="1"/>
          <p:nvPr/>
        </p:nvSpPr>
        <p:spPr>
          <a:xfrm>
            <a:off x="4860092" y="657006"/>
            <a:ext cx="9027120" cy="20311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100"/>
              </a:lnSpc>
              <a:defRPr sz="5700">
                <a:latin typeface="Copperplate"/>
                <a:ea typeface="Copperplate"/>
                <a:cs typeface="Copperplate"/>
                <a:sym typeface="Copperplate"/>
              </a:defRPr>
            </a:lvl1pPr>
          </a:lstStyle>
          <a:p>
            <a:pPr/>
            <a:r>
              <a:t>Creating a Chart in Excel:</a:t>
            </a:r>
          </a:p>
        </p:txBody>
      </p:sp>
      <p:sp>
        <p:nvSpPr>
          <p:cNvPr id="922" name="TextBox 3"/>
          <p:cNvSpPr txBox="1"/>
          <p:nvPr/>
        </p:nvSpPr>
        <p:spPr>
          <a:xfrm>
            <a:off x="862717" y="1685706"/>
            <a:ext cx="610182" cy="40885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ts val="8100"/>
              </a:lnSpc>
              <a:defRPr sz="5700">
                <a:latin typeface="Copperplate"/>
                <a:ea typeface="Copperplate"/>
                <a:cs typeface="Copperplate"/>
                <a:sym typeface="Copperplate"/>
              </a:defRPr>
            </a:lvl1pPr>
          </a:lstStyle>
          <a:p>
            <a:pPr/>
            <a:r>
              <a:t>1. 2.</a:t>
            </a:r>
          </a:p>
        </p:txBody>
      </p:sp>
      <p:sp>
        <p:nvSpPr>
          <p:cNvPr id="923" name="TextBox 4"/>
          <p:cNvSpPr txBox="1"/>
          <p:nvPr/>
        </p:nvSpPr>
        <p:spPr>
          <a:xfrm>
            <a:off x="3344285" y="1685706"/>
            <a:ext cx="13396513" cy="30598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100"/>
              </a:lnSpc>
              <a:defRPr sz="5700">
                <a:latin typeface="Copperplate"/>
                <a:ea typeface="Copperplate"/>
                <a:cs typeface="Copperplate"/>
                <a:sym typeface="Copperplate"/>
              </a:defRPr>
            </a:lvl1pPr>
          </a:lstStyle>
          <a:p>
            <a:pPr/>
            <a:r>
              <a:t>Select the data you want to visualize. Click the "Insert" tab on the Ribbon.</a:t>
            </a:r>
          </a:p>
        </p:txBody>
      </p:sp>
      <p:sp>
        <p:nvSpPr>
          <p:cNvPr id="924" name="TextBox 5"/>
          <p:cNvSpPr txBox="1"/>
          <p:nvPr/>
        </p:nvSpPr>
        <p:spPr>
          <a:xfrm>
            <a:off x="839799" y="3743106"/>
            <a:ext cx="17689926" cy="20311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100"/>
              </a:lnSpc>
              <a:defRPr sz="5700">
                <a:latin typeface="Copperplate"/>
                <a:ea typeface="Copperplate"/>
                <a:cs typeface="Copperplate"/>
                <a:sym typeface="Copperplate"/>
              </a:defRPr>
            </a:lvl1pPr>
          </a:lstStyle>
          <a:p>
            <a:pPr/>
            <a:r>
              <a:t>3.Choose the desired chart type from the Charts</a:t>
            </a:r>
          </a:p>
        </p:txBody>
      </p:sp>
      <p:sp>
        <p:nvSpPr>
          <p:cNvPr id="925" name="TextBox 6"/>
          <p:cNvSpPr txBox="1"/>
          <p:nvPr/>
        </p:nvSpPr>
        <p:spPr>
          <a:xfrm>
            <a:off x="8768171" y="4771806"/>
            <a:ext cx="2331616" cy="20311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100"/>
              </a:lnSpc>
              <a:defRPr sz="5700">
                <a:latin typeface="Copperplate"/>
                <a:ea typeface="Copperplate"/>
                <a:cs typeface="Copperplate"/>
                <a:sym typeface="Copperplate"/>
              </a:defRPr>
            </a:lvl1pPr>
          </a:lstStyle>
          <a:p>
            <a:pPr/>
            <a:r>
              <a:t>group.</a:t>
            </a:r>
          </a:p>
        </p:txBody>
      </p:sp>
      <p:sp>
        <p:nvSpPr>
          <p:cNvPr id="926" name="TextBox 7"/>
          <p:cNvSpPr txBox="1"/>
          <p:nvPr/>
        </p:nvSpPr>
        <p:spPr>
          <a:xfrm>
            <a:off x="821349" y="5800506"/>
            <a:ext cx="17690002" cy="20311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100"/>
              </a:lnSpc>
              <a:defRPr sz="5700">
                <a:latin typeface="Copperplate"/>
                <a:ea typeface="Copperplate"/>
                <a:cs typeface="Copperplate"/>
                <a:sym typeface="Copperplate"/>
              </a:defRPr>
            </a:lvl1pPr>
          </a:lstStyle>
          <a:p>
            <a:pPr/>
            <a:r>
              <a:t>4.Customize the chart using the Chart Tools that</a:t>
            </a:r>
          </a:p>
        </p:txBody>
      </p:sp>
      <p:sp>
        <p:nvSpPr>
          <p:cNvPr id="927" name="TextBox 8"/>
          <p:cNvSpPr txBox="1"/>
          <p:nvPr/>
        </p:nvSpPr>
        <p:spPr>
          <a:xfrm>
            <a:off x="2049331" y="6829205"/>
            <a:ext cx="16038111" cy="20311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100"/>
              </a:lnSpc>
              <a:defRPr sz="5700">
                <a:latin typeface="Copperplate"/>
                <a:ea typeface="Copperplate"/>
                <a:cs typeface="Copperplate"/>
                <a:sym typeface="Copperplate"/>
              </a:defRPr>
            </a:lvl1pPr>
          </a:lstStyle>
          <a:p>
            <a:pPr/>
            <a:r>
              <a:t>appear after the chart is created (like adding data labels, changing colors, etc.).</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29" name="Freeform 3"/>
          <p:cNvSpPr/>
          <p:nvPr/>
        </p:nvSpPr>
        <p:spPr>
          <a:xfrm>
            <a:off x="657225" y="2250024"/>
            <a:ext cx="266828" cy="2668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0" y="10795"/>
                </a:moveTo>
                <a:cubicBezTo>
                  <a:pt x="21590" y="11504"/>
                  <a:pt x="21518" y="12203"/>
                  <a:pt x="21384" y="12902"/>
                </a:cubicBezTo>
                <a:cubicBezTo>
                  <a:pt x="21250" y="13602"/>
                  <a:pt x="21045" y="14270"/>
                  <a:pt x="20767" y="14928"/>
                </a:cubicBezTo>
                <a:cubicBezTo>
                  <a:pt x="20490" y="15586"/>
                  <a:pt x="20161" y="16203"/>
                  <a:pt x="19770" y="16799"/>
                </a:cubicBezTo>
                <a:cubicBezTo>
                  <a:pt x="19379" y="17395"/>
                  <a:pt x="18927" y="17930"/>
                  <a:pt x="18423" y="18434"/>
                </a:cubicBezTo>
                <a:cubicBezTo>
                  <a:pt x="17919" y="18937"/>
                  <a:pt x="17375" y="19379"/>
                  <a:pt x="16789" y="19780"/>
                </a:cubicBezTo>
                <a:cubicBezTo>
                  <a:pt x="16203" y="20181"/>
                  <a:pt x="15575" y="20510"/>
                  <a:pt x="14917" y="20778"/>
                </a:cubicBezTo>
                <a:cubicBezTo>
                  <a:pt x="14259" y="21045"/>
                  <a:pt x="13591" y="21250"/>
                  <a:pt x="12892" y="21394"/>
                </a:cubicBezTo>
                <a:cubicBezTo>
                  <a:pt x="12193" y="21538"/>
                  <a:pt x="11494" y="21600"/>
                  <a:pt x="10785" y="21600"/>
                </a:cubicBezTo>
                <a:cubicBezTo>
                  <a:pt x="10075" y="21600"/>
                  <a:pt x="9376" y="21528"/>
                  <a:pt x="8677" y="21394"/>
                </a:cubicBezTo>
                <a:cubicBezTo>
                  <a:pt x="7978" y="21261"/>
                  <a:pt x="7310" y="21055"/>
                  <a:pt x="6652" y="20778"/>
                </a:cubicBezTo>
                <a:cubicBezTo>
                  <a:pt x="5994" y="20500"/>
                  <a:pt x="5377" y="20171"/>
                  <a:pt x="4781" y="19780"/>
                </a:cubicBezTo>
                <a:cubicBezTo>
                  <a:pt x="4184" y="19390"/>
                  <a:pt x="3650" y="18937"/>
                  <a:pt x="3146" y="18434"/>
                </a:cubicBezTo>
                <a:cubicBezTo>
                  <a:pt x="2642" y="17930"/>
                  <a:pt x="2200" y="17385"/>
                  <a:pt x="1799" y="16799"/>
                </a:cubicBezTo>
                <a:cubicBezTo>
                  <a:pt x="1398" y="16213"/>
                  <a:pt x="1069" y="15586"/>
                  <a:pt x="802" y="14928"/>
                </a:cubicBezTo>
                <a:cubicBezTo>
                  <a:pt x="535" y="14270"/>
                  <a:pt x="329" y="13602"/>
                  <a:pt x="185" y="12902"/>
                </a:cubicBezTo>
                <a:cubicBezTo>
                  <a:pt x="41" y="12203"/>
                  <a:pt x="0" y="11504"/>
                  <a:pt x="0" y="10795"/>
                </a:cubicBezTo>
                <a:cubicBezTo>
                  <a:pt x="0" y="10085"/>
                  <a:pt x="72" y="9386"/>
                  <a:pt x="206" y="8687"/>
                </a:cubicBezTo>
                <a:cubicBezTo>
                  <a:pt x="339" y="7988"/>
                  <a:pt x="555" y="7320"/>
                  <a:pt x="822" y="6662"/>
                </a:cubicBezTo>
                <a:cubicBezTo>
                  <a:pt x="1090" y="6004"/>
                  <a:pt x="1429" y="5387"/>
                  <a:pt x="1820" y="4791"/>
                </a:cubicBezTo>
                <a:cubicBezTo>
                  <a:pt x="2210" y="4195"/>
                  <a:pt x="2663" y="3660"/>
                  <a:pt x="3166" y="3156"/>
                </a:cubicBezTo>
                <a:cubicBezTo>
                  <a:pt x="3670" y="2652"/>
                  <a:pt x="4215" y="2210"/>
                  <a:pt x="4801" y="1809"/>
                </a:cubicBezTo>
                <a:cubicBezTo>
                  <a:pt x="5387" y="1408"/>
                  <a:pt x="6004" y="1090"/>
                  <a:pt x="6662" y="822"/>
                </a:cubicBezTo>
                <a:cubicBezTo>
                  <a:pt x="7320" y="555"/>
                  <a:pt x="7998" y="350"/>
                  <a:pt x="8687" y="206"/>
                </a:cubicBezTo>
                <a:cubicBezTo>
                  <a:pt x="9376" y="62"/>
                  <a:pt x="10085" y="0"/>
                  <a:pt x="10795" y="0"/>
                </a:cubicBezTo>
                <a:cubicBezTo>
                  <a:pt x="11504" y="0"/>
                  <a:pt x="12203" y="72"/>
                  <a:pt x="12902" y="206"/>
                </a:cubicBezTo>
                <a:cubicBezTo>
                  <a:pt x="13602" y="339"/>
                  <a:pt x="14270" y="545"/>
                  <a:pt x="14928" y="822"/>
                </a:cubicBezTo>
                <a:cubicBezTo>
                  <a:pt x="15586" y="1100"/>
                  <a:pt x="16203" y="1429"/>
                  <a:pt x="16799" y="1820"/>
                </a:cubicBezTo>
                <a:cubicBezTo>
                  <a:pt x="17395" y="2210"/>
                  <a:pt x="17930" y="2663"/>
                  <a:pt x="18434" y="3166"/>
                </a:cubicBezTo>
                <a:cubicBezTo>
                  <a:pt x="18937" y="3670"/>
                  <a:pt x="19379" y="4215"/>
                  <a:pt x="19780" y="4801"/>
                </a:cubicBezTo>
                <a:cubicBezTo>
                  <a:pt x="20181" y="5387"/>
                  <a:pt x="20510" y="6014"/>
                  <a:pt x="20778" y="6672"/>
                </a:cubicBezTo>
                <a:cubicBezTo>
                  <a:pt x="21045" y="7330"/>
                  <a:pt x="21250" y="7998"/>
                  <a:pt x="21394" y="8698"/>
                </a:cubicBezTo>
                <a:cubicBezTo>
                  <a:pt x="21538" y="9397"/>
                  <a:pt x="21600" y="10096"/>
                  <a:pt x="21600" y="10805"/>
                </a:cubicBezTo>
                <a:close/>
              </a:path>
            </a:pathLst>
          </a:custGeom>
          <a:solidFill>
            <a:srgbClr val="000000"/>
          </a:solidFill>
          <a:ln w="12700">
            <a:miter lim="400000"/>
          </a:ln>
        </p:spPr>
        <p:txBody>
          <a:bodyPr lIns="45719" rIns="45719"/>
          <a:lstStyle/>
          <a:p>
            <a:pPr/>
          </a:p>
        </p:txBody>
      </p:sp>
      <p:sp>
        <p:nvSpPr>
          <p:cNvPr id="930" name="Freeform 5"/>
          <p:cNvSpPr/>
          <p:nvPr/>
        </p:nvSpPr>
        <p:spPr>
          <a:xfrm>
            <a:off x="657225" y="4307423"/>
            <a:ext cx="266828" cy="2668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0" y="10795"/>
                </a:moveTo>
                <a:cubicBezTo>
                  <a:pt x="21590" y="11504"/>
                  <a:pt x="21518" y="12203"/>
                  <a:pt x="21384" y="12902"/>
                </a:cubicBezTo>
                <a:cubicBezTo>
                  <a:pt x="21250" y="13602"/>
                  <a:pt x="21045" y="14270"/>
                  <a:pt x="20767" y="14928"/>
                </a:cubicBezTo>
                <a:cubicBezTo>
                  <a:pt x="20490" y="15586"/>
                  <a:pt x="20161" y="16203"/>
                  <a:pt x="19770" y="16799"/>
                </a:cubicBezTo>
                <a:cubicBezTo>
                  <a:pt x="19379" y="17395"/>
                  <a:pt x="18927" y="17930"/>
                  <a:pt x="18423" y="18434"/>
                </a:cubicBezTo>
                <a:cubicBezTo>
                  <a:pt x="17919" y="18937"/>
                  <a:pt x="17375" y="19379"/>
                  <a:pt x="16789" y="19780"/>
                </a:cubicBezTo>
                <a:cubicBezTo>
                  <a:pt x="16203" y="20181"/>
                  <a:pt x="15575" y="20510"/>
                  <a:pt x="14917" y="20778"/>
                </a:cubicBezTo>
                <a:cubicBezTo>
                  <a:pt x="14259" y="21045"/>
                  <a:pt x="13591" y="21250"/>
                  <a:pt x="12892" y="21394"/>
                </a:cubicBezTo>
                <a:cubicBezTo>
                  <a:pt x="12193" y="21538"/>
                  <a:pt x="11494" y="21600"/>
                  <a:pt x="10785" y="21600"/>
                </a:cubicBezTo>
                <a:cubicBezTo>
                  <a:pt x="10075" y="21600"/>
                  <a:pt x="9376" y="21528"/>
                  <a:pt x="8677" y="21394"/>
                </a:cubicBezTo>
                <a:cubicBezTo>
                  <a:pt x="7978" y="21261"/>
                  <a:pt x="7310" y="21055"/>
                  <a:pt x="6652" y="20778"/>
                </a:cubicBezTo>
                <a:cubicBezTo>
                  <a:pt x="5994" y="20500"/>
                  <a:pt x="5377" y="20171"/>
                  <a:pt x="4781" y="19780"/>
                </a:cubicBezTo>
                <a:cubicBezTo>
                  <a:pt x="4184" y="19390"/>
                  <a:pt x="3650" y="18937"/>
                  <a:pt x="3146" y="18434"/>
                </a:cubicBezTo>
                <a:cubicBezTo>
                  <a:pt x="2642" y="17930"/>
                  <a:pt x="2200" y="17385"/>
                  <a:pt x="1799" y="16799"/>
                </a:cubicBezTo>
                <a:cubicBezTo>
                  <a:pt x="1398" y="16213"/>
                  <a:pt x="1069" y="15586"/>
                  <a:pt x="802" y="14928"/>
                </a:cubicBezTo>
                <a:cubicBezTo>
                  <a:pt x="535" y="14270"/>
                  <a:pt x="329" y="13602"/>
                  <a:pt x="185" y="12902"/>
                </a:cubicBezTo>
                <a:cubicBezTo>
                  <a:pt x="41" y="12203"/>
                  <a:pt x="0" y="11504"/>
                  <a:pt x="0" y="10795"/>
                </a:cubicBezTo>
                <a:cubicBezTo>
                  <a:pt x="0" y="10085"/>
                  <a:pt x="72" y="9386"/>
                  <a:pt x="206" y="8687"/>
                </a:cubicBezTo>
                <a:cubicBezTo>
                  <a:pt x="339" y="7988"/>
                  <a:pt x="555" y="7320"/>
                  <a:pt x="822" y="6662"/>
                </a:cubicBezTo>
                <a:cubicBezTo>
                  <a:pt x="1090" y="6004"/>
                  <a:pt x="1429" y="5387"/>
                  <a:pt x="1820" y="4791"/>
                </a:cubicBezTo>
                <a:cubicBezTo>
                  <a:pt x="2210" y="4195"/>
                  <a:pt x="2663" y="3660"/>
                  <a:pt x="3166" y="3156"/>
                </a:cubicBezTo>
                <a:cubicBezTo>
                  <a:pt x="3670" y="2652"/>
                  <a:pt x="4215" y="2210"/>
                  <a:pt x="4801" y="1809"/>
                </a:cubicBezTo>
                <a:cubicBezTo>
                  <a:pt x="5387" y="1408"/>
                  <a:pt x="6004" y="1090"/>
                  <a:pt x="6662" y="822"/>
                </a:cubicBezTo>
                <a:cubicBezTo>
                  <a:pt x="7320" y="555"/>
                  <a:pt x="7998" y="350"/>
                  <a:pt x="8687" y="206"/>
                </a:cubicBezTo>
                <a:cubicBezTo>
                  <a:pt x="9376" y="62"/>
                  <a:pt x="10085" y="0"/>
                  <a:pt x="10795" y="0"/>
                </a:cubicBezTo>
                <a:cubicBezTo>
                  <a:pt x="11504" y="0"/>
                  <a:pt x="12203" y="72"/>
                  <a:pt x="12902" y="206"/>
                </a:cubicBezTo>
                <a:cubicBezTo>
                  <a:pt x="13602" y="339"/>
                  <a:pt x="14270" y="545"/>
                  <a:pt x="14928" y="822"/>
                </a:cubicBezTo>
                <a:cubicBezTo>
                  <a:pt x="15586" y="1100"/>
                  <a:pt x="16203" y="1429"/>
                  <a:pt x="16799" y="1820"/>
                </a:cubicBezTo>
                <a:cubicBezTo>
                  <a:pt x="17395" y="2210"/>
                  <a:pt x="17930" y="2663"/>
                  <a:pt x="18434" y="3166"/>
                </a:cubicBezTo>
                <a:cubicBezTo>
                  <a:pt x="18937" y="3670"/>
                  <a:pt x="19379" y="4215"/>
                  <a:pt x="19780" y="4801"/>
                </a:cubicBezTo>
                <a:cubicBezTo>
                  <a:pt x="20181" y="5387"/>
                  <a:pt x="20510" y="6014"/>
                  <a:pt x="20778" y="6672"/>
                </a:cubicBezTo>
                <a:cubicBezTo>
                  <a:pt x="21045" y="7330"/>
                  <a:pt x="21250" y="7998"/>
                  <a:pt x="21394" y="8698"/>
                </a:cubicBezTo>
                <a:cubicBezTo>
                  <a:pt x="21538" y="9397"/>
                  <a:pt x="21600" y="10096"/>
                  <a:pt x="21600" y="10805"/>
                </a:cubicBezTo>
                <a:close/>
              </a:path>
            </a:pathLst>
          </a:custGeom>
          <a:solidFill>
            <a:srgbClr val="000000"/>
          </a:solidFill>
          <a:ln w="12700">
            <a:miter lim="400000"/>
          </a:ln>
        </p:spPr>
        <p:txBody>
          <a:bodyPr lIns="45719" rIns="45719"/>
          <a:lstStyle/>
          <a:p>
            <a:pPr/>
          </a:p>
        </p:txBody>
      </p:sp>
      <p:sp>
        <p:nvSpPr>
          <p:cNvPr id="931" name="Freeform 7"/>
          <p:cNvSpPr/>
          <p:nvPr/>
        </p:nvSpPr>
        <p:spPr>
          <a:xfrm>
            <a:off x="657225" y="6364823"/>
            <a:ext cx="266828" cy="2668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0" y="10795"/>
                </a:moveTo>
                <a:cubicBezTo>
                  <a:pt x="21590" y="11504"/>
                  <a:pt x="21518" y="12203"/>
                  <a:pt x="21384" y="12902"/>
                </a:cubicBezTo>
                <a:cubicBezTo>
                  <a:pt x="21250" y="13602"/>
                  <a:pt x="21045" y="14270"/>
                  <a:pt x="20767" y="14928"/>
                </a:cubicBezTo>
                <a:cubicBezTo>
                  <a:pt x="20490" y="15586"/>
                  <a:pt x="20161" y="16203"/>
                  <a:pt x="19770" y="16799"/>
                </a:cubicBezTo>
                <a:cubicBezTo>
                  <a:pt x="19379" y="17395"/>
                  <a:pt x="18927" y="17930"/>
                  <a:pt x="18423" y="18434"/>
                </a:cubicBezTo>
                <a:cubicBezTo>
                  <a:pt x="17919" y="18937"/>
                  <a:pt x="17375" y="19379"/>
                  <a:pt x="16789" y="19780"/>
                </a:cubicBezTo>
                <a:cubicBezTo>
                  <a:pt x="16203" y="20181"/>
                  <a:pt x="15575" y="20510"/>
                  <a:pt x="14917" y="20778"/>
                </a:cubicBezTo>
                <a:cubicBezTo>
                  <a:pt x="14259" y="21045"/>
                  <a:pt x="13591" y="21250"/>
                  <a:pt x="12892" y="21394"/>
                </a:cubicBezTo>
                <a:cubicBezTo>
                  <a:pt x="12193" y="21538"/>
                  <a:pt x="11494" y="21600"/>
                  <a:pt x="10785" y="21600"/>
                </a:cubicBezTo>
                <a:cubicBezTo>
                  <a:pt x="10075" y="21600"/>
                  <a:pt x="9376" y="21528"/>
                  <a:pt x="8677" y="21394"/>
                </a:cubicBezTo>
                <a:cubicBezTo>
                  <a:pt x="7978" y="21261"/>
                  <a:pt x="7310" y="21055"/>
                  <a:pt x="6652" y="20778"/>
                </a:cubicBezTo>
                <a:cubicBezTo>
                  <a:pt x="5994" y="20500"/>
                  <a:pt x="5377" y="20171"/>
                  <a:pt x="4781" y="19780"/>
                </a:cubicBezTo>
                <a:cubicBezTo>
                  <a:pt x="4184" y="19390"/>
                  <a:pt x="3650" y="18937"/>
                  <a:pt x="3146" y="18434"/>
                </a:cubicBezTo>
                <a:cubicBezTo>
                  <a:pt x="2642" y="17930"/>
                  <a:pt x="2200" y="17385"/>
                  <a:pt x="1799" y="16799"/>
                </a:cubicBezTo>
                <a:cubicBezTo>
                  <a:pt x="1398" y="16213"/>
                  <a:pt x="1069" y="15586"/>
                  <a:pt x="802" y="14928"/>
                </a:cubicBezTo>
                <a:cubicBezTo>
                  <a:pt x="535" y="14270"/>
                  <a:pt x="329" y="13602"/>
                  <a:pt x="185" y="12902"/>
                </a:cubicBezTo>
                <a:cubicBezTo>
                  <a:pt x="41" y="12203"/>
                  <a:pt x="0" y="11504"/>
                  <a:pt x="0" y="10795"/>
                </a:cubicBezTo>
                <a:cubicBezTo>
                  <a:pt x="0" y="10085"/>
                  <a:pt x="72" y="9386"/>
                  <a:pt x="206" y="8687"/>
                </a:cubicBezTo>
                <a:cubicBezTo>
                  <a:pt x="339" y="7988"/>
                  <a:pt x="555" y="7320"/>
                  <a:pt x="822" y="6662"/>
                </a:cubicBezTo>
                <a:cubicBezTo>
                  <a:pt x="1090" y="6004"/>
                  <a:pt x="1429" y="5387"/>
                  <a:pt x="1820" y="4791"/>
                </a:cubicBezTo>
                <a:cubicBezTo>
                  <a:pt x="2210" y="4195"/>
                  <a:pt x="2663" y="3660"/>
                  <a:pt x="3166" y="3156"/>
                </a:cubicBezTo>
                <a:cubicBezTo>
                  <a:pt x="3670" y="2652"/>
                  <a:pt x="4215" y="2210"/>
                  <a:pt x="4801" y="1809"/>
                </a:cubicBezTo>
                <a:cubicBezTo>
                  <a:pt x="5387" y="1408"/>
                  <a:pt x="6004" y="1090"/>
                  <a:pt x="6662" y="822"/>
                </a:cubicBezTo>
                <a:cubicBezTo>
                  <a:pt x="7320" y="555"/>
                  <a:pt x="7998" y="350"/>
                  <a:pt x="8687" y="206"/>
                </a:cubicBezTo>
                <a:cubicBezTo>
                  <a:pt x="9376" y="62"/>
                  <a:pt x="10085" y="0"/>
                  <a:pt x="10795" y="0"/>
                </a:cubicBezTo>
                <a:cubicBezTo>
                  <a:pt x="11504" y="0"/>
                  <a:pt x="12203" y="72"/>
                  <a:pt x="12902" y="206"/>
                </a:cubicBezTo>
                <a:cubicBezTo>
                  <a:pt x="13602" y="339"/>
                  <a:pt x="14270" y="545"/>
                  <a:pt x="14928" y="822"/>
                </a:cubicBezTo>
                <a:cubicBezTo>
                  <a:pt x="15586" y="1100"/>
                  <a:pt x="16203" y="1429"/>
                  <a:pt x="16799" y="1820"/>
                </a:cubicBezTo>
                <a:cubicBezTo>
                  <a:pt x="17395" y="2210"/>
                  <a:pt x="17930" y="2663"/>
                  <a:pt x="18434" y="3166"/>
                </a:cubicBezTo>
                <a:cubicBezTo>
                  <a:pt x="18937" y="3670"/>
                  <a:pt x="19379" y="4215"/>
                  <a:pt x="19780" y="4801"/>
                </a:cubicBezTo>
                <a:cubicBezTo>
                  <a:pt x="20181" y="5387"/>
                  <a:pt x="20510" y="6014"/>
                  <a:pt x="20778" y="6672"/>
                </a:cubicBezTo>
                <a:cubicBezTo>
                  <a:pt x="21045" y="7330"/>
                  <a:pt x="21250" y="7998"/>
                  <a:pt x="21394" y="8698"/>
                </a:cubicBezTo>
                <a:cubicBezTo>
                  <a:pt x="21538" y="9397"/>
                  <a:pt x="21600" y="10096"/>
                  <a:pt x="21600" y="10805"/>
                </a:cubicBezTo>
                <a:close/>
              </a:path>
            </a:pathLst>
          </a:custGeom>
          <a:solidFill>
            <a:srgbClr val="000000"/>
          </a:solidFill>
          <a:ln w="12700">
            <a:miter lim="400000"/>
          </a:ln>
        </p:spPr>
        <p:txBody>
          <a:bodyPr lIns="45719" rIns="45719"/>
          <a:lstStyle/>
          <a:p>
            <a:pPr/>
          </a:p>
        </p:txBody>
      </p:sp>
      <p:sp>
        <p:nvSpPr>
          <p:cNvPr id="932" name="TextBox 8"/>
          <p:cNvSpPr txBox="1"/>
          <p:nvPr/>
        </p:nvSpPr>
        <p:spPr>
          <a:xfrm>
            <a:off x="2723702" y="704078"/>
            <a:ext cx="13097170" cy="20311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100"/>
              </a:lnSpc>
              <a:defRPr sz="5700">
                <a:latin typeface="Copperplate"/>
                <a:ea typeface="Copperplate"/>
                <a:cs typeface="Copperplate"/>
                <a:sym typeface="Copperplate"/>
              </a:defRPr>
            </a:lvl1pPr>
          </a:lstStyle>
          <a:p>
            <a:pPr/>
            <a:r>
              <a:t>Advantages of Using Charts in Excel:</a:t>
            </a:r>
          </a:p>
        </p:txBody>
      </p:sp>
      <p:sp>
        <p:nvSpPr>
          <p:cNvPr id="933" name="TextBox 9"/>
          <p:cNvSpPr txBox="1"/>
          <p:nvPr/>
        </p:nvSpPr>
        <p:spPr>
          <a:xfrm>
            <a:off x="1531744" y="1732777"/>
            <a:ext cx="16805900" cy="71746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100"/>
              </a:lnSpc>
              <a:defRPr sz="5700">
                <a:latin typeface="Copperplate"/>
                <a:ea typeface="Copperplate"/>
                <a:cs typeface="Copperplate"/>
                <a:sym typeface="Copperplate"/>
              </a:defRPr>
            </a:lvl1pPr>
          </a:lstStyle>
          <a:p>
            <a:pPr/>
            <a:r>
              <a:t>Better Data Understanding: Makes it easier to see trends, patterns, and comparisons in data. Visual Appeal: Charts are more engaging and easier to understand than raw data tables. Effective Communication: Helps communicate complex information clearly, especially in presentations or reports.</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35" name="TextBox 2"/>
          <p:cNvSpPr txBox="1"/>
          <p:nvPr/>
        </p:nvSpPr>
        <p:spPr>
          <a:xfrm>
            <a:off x="131121" y="657006"/>
            <a:ext cx="18386232" cy="82033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100"/>
              </a:lnSpc>
              <a:defRPr sz="5700">
                <a:latin typeface="Copperplate"/>
                <a:ea typeface="Copperplate"/>
                <a:cs typeface="Copperplate"/>
                <a:sym typeface="Copperplate"/>
              </a:defRPr>
            </a:lvl1pPr>
          </a:lstStyle>
          <a:p>
            <a:pPr/>
            <a:r>
              <a:t>3. Google Merchant Center Google Merchant Center is a platform that allows businesses to upload and manage product data for Google Shopping Ads and other Google services (such as Google Search and Google Display Network). It is a crucial tool for eCommerce businesses looking to sell their products via Google’s advertising and search ecosystem.</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37" name="Freeform 3"/>
          <p:cNvSpPr/>
          <p:nvPr/>
        </p:nvSpPr>
        <p:spPr>
          <a:xfrm>
            <a:off x="504825" y="1815475"/>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938" name="Freeform 5"/>
          <p:cNvSpPr/>
          <p:nvPr/>
        </p:nvSpPr>
        <p:spPr>
          <a:xfrm>
            <a:off x="504825" y="5768349"/>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939" name="TextBox 6"/>
          <p:cNvSpPr txBox="1"/>
          <p:nvPr/>
        </p:nvSpPr>
        <p:spPr>
          <a:xfrm>
            <a:off x="4082805" y="635812"/>
            <a:ext cx="10324691" cy="15559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200"/>
              </a:lnSpc>
              <a:defRPr sz="4400">
                <a:latin typeface="Copperplate"/>
                <a:ea typeface="Copperplate"/>
                <a:cs typeface="Copperplate"/>
                <a:sym typeface="Copperplate"/>
              </a:defRPr>
            </a:lvl1pPr>
          </a:lstStyle>
          <a:p>
            <a:pPr/>
            <a:r>
              <a:t>How Google Merchant Center Works:</a:t>
            </a:r>
          </a:p>
        </p:txBody>
      </p:sp>
      <p:sp>
        <p:nvSpPr>
          <p:cNvPr id="940" name="TextBox 7"/>
          <p:cNvSpPr txBox="1"/>
          <p:nvPr/>
        </p:nvSpPr>
        <p:spPr>
          <a:xfrm>
            <a:off x="1280959" y="1426387"/>
            <a:ext cx="17031216" cy="70677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200"/>
              </a:lnSpc>
              <a:defRPr sz="4400">
                <a:latin typeface="Copperplate"/>
                <a:ea typeface="Copperplate"/>
                <a:cs typeface="Copperplate"/>
                <a:sym typeface="Copperplate"/>
              </a:defRPr>
            </a:lvl1pPr>
          </a:lstStyle>
          <a:p>
            <a:pPr/>
            <a:r>
              <a:t>Product Data Feed: The business provides a data feed containing detailed information about its products, such as product name, description, price, availability, and product images. This data is used to create Google Ads and Shopping Listings. Google Shopping Ads: Once the products are listed in the Merchant Center, businesses can create Shopping Ads that appear when users search for those products on Google. The ad includes a picture of the product, the price, and the store name.</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42" name="Freeform 3"/>
          <p:cNvSpPr/>
          <p:nvPr/>
        </p:nvSpPr>
        <p:spPr>
          <a:xfrm>
            <a:off x="995714" y="1341758"/>
            <a:ext cx="238126"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943" name="Freeform 5"/>
          <p:cNvSpPr/>
          <p:nvPr/>
        </p:nvSpPr>
        <p:spPr>
          <a:xfrm>
            <a:off x="995714" y="5151758"/>
            <a:ext cx="238126"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944" name="TextBox 6"/>
          <p:cNvSpPr txBox="1"/>
          <p:nvPr/>
        </p:nvSpPr>
        <p:spPr>
          <a:xfrm>
            <a:off x="1544145" y="869117"/>
            <a:ext cx="17076744" cy="84371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400"/>
              </a:lnSpc>
              <a:defRPr sz="5300">
                <a:latin typeface="Copperplate"/>
                <a:ea typeface="Copperplate"/>
                <a:cs typeface="Copperplate"/>
                <a:sym typeface="Copperplate"/>
              </a:defRPr>
            </a:lvl1pPr>
          </a:lstStyle>
          <a:p>
            <a:pPr/>
            <a:r>
              <a:t>Product Listings in Search Results: Merchant Center also allows businesses to display their products in Google’s search results when users are actively looking for products to buy. Google’s Retailer Network: Products uploaded to Merchant Center can be shown across various Google platforms, including Google Search, Google Images, Google Display Network, and even YouTube.</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46" name="Freeform 2"/>
          <p:cNvSpPr/>
          <p:nvPr/>
        </p:nvSpPr>
        <p:spPr>
          <a:xfrm>
            <a:off x="1433512" y="2362151"/>
            <a:ext cx="209551" cy="209551"/>
          </a:xfrm>
          <a:prstGeom prst="rect">
            <a:avLst/>
          </a:prstGeom>
          <a:blipFill>
            <a:blip r:embed="rId3"/>
            <a:stretch>
              <a:fillRect/>
            </a:stretch>
          </a:blipFill>
          <a:ln w="12700">
            <a:miter lim="400000"/>
          </a:ln>
        </p:spPr>
        <p:txBody>
          <a:bodyPr lIns="45719" rIns="45719"/>
          <a:lstStyle/>
          <a:p>
            <a:pPr/>
          </a:p>
        </p:txBody>
      </p:sp>
      <p:sp>
        <p:nvSpPr>
          <p:cNvPr id="947" name="Freeform 3"/>
          <p:cNvSpPr/>
          <p:nvPr/>
        </p:nvSpPr>
        <p:spPr>
          <a:xfrm>
            <a:off x="1433512" y="4705301"/>
            <a:ext cx="209551" cy="209551"/>
          </a:xfrm>
          <a:prstGeom prst="rect">
            <a:avLst/>
          </a:prstGeom>
          <a:blipFill>
            <a:blip r:embed="rId3"/>
            <a:stretch>
              <a:fillRect/>
            </a:stretch>
          </a:blipFill>
          <a:ln w="12700">
            <a:miter lim="400000"/>
          </a:ln>
        </p:spPr>
        <p:txBody>
          <a:bodyPr lIns="45719" rIns="45719"/>
          <a:lstStyle/>
          <a:p>
            <a:pPr/>
          </a:p>
        </p:txBody>
      </p:sp>
      <p:sp>
        <p:nvSpPr>
          <p:cNvPr id="948" name="Freeform 4"/>
          <p:cNvSpPr/>
          <p:nvPr/>
        </p:nvSpPr>
        <p:spPr>
          <a:xfrm>
            <a:off x="1433512" y="7829501"/>
            <a:ext cx="209551" cy="209551"/>
          </a:xfrm>
          <a:prstGeom prst="rect">
            <a:avLst/>
          </a:prstGeom>
          <a:blipFill>
            <a:blip r:embed="rId3"/>
            <a:stretch>
              <a:fillRect/>
            </a:stretch>
          </a:blipFill>
          <a:ln w="12700">
            <a:miter lim="400000"/>
          </a:ln>
        </p:spPr>
        <p:txBody>
          <a:bodyPr lIns="45719" rIns="45719"/>
          <a:lstStyle/>
          <a:p>
            <a:pPr/>
          </a:p>
        </p:txBody>
      </p:sp>
      <p:sp>
        <p:nvSpPr>
          <p:cNvPr id="949" name="TextBox 5"/>
          <p:cNvSpPr txBox="1"/>
          <p:nvPr/>
        </p:nvSpPr>
        <p:spPr>
          <a:xfrm>
            <a:off x="449608" y="1200740"/>
            <a:ext cx="453296" cy="15298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1.</a:t>
            </a:r>
          </a:p>
        </p:txBody>
      </p:sp>
      <p:sp>
        <p:nvSpPr>
          <p:cNvPr id="950" name="TextBox 6"/>
          <p:cNvSpPr txBox="1"/>
          <p:nvPr/>
        </p:nvSpPr>
        <p:spPr>
          <a:xfrm>
            <a:off x="440236" y="3543891"/>
            <a:ext cx="462859"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2.</a:t>
            </a:r>
          </a:p>
        </p:txBody>
      </p:sp>
      <p:sp>
        <p:nvSpPr>
          <p:cNvPr id="951" name="TextBox 7"/>
          <p:cNvSpPr txBox="1"/>
          <p:nvPr/>
        </p:nvSpPr>
        <p:spPr>
          <a:xfrm>
            <a:off x="422823" y="6668090"/>
            <a:ext cx="480624" cy="15298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3.</a:t>
            </a:r>
          </a:p>
        </p:txBody>
      </p:sp>
      <p:sp>
        <p:nvSpPr>
          <p:cNvPr id="952" name="TextBox 8"/>
          <p:cNvSpPr txBox="1"/>
          <p:nvPr/>
        </p:nvSpPr>
        <p:spPr>
          <a:xfrm>
            <a:off x="3607440" y="419691"/>
            <a:ext cx="11294547"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Key Features of Google Merchant Center:</a:t>
            </a:r>
          </a:p>
        </p:txBody>
      </p:sp>
      <p:sp>
        <p:nvSpPr>
          <p:cNvPr id="953" name="TextBox 9"/>
          <p:cNvSpPr txBox="1"/>
          <p:nvPr/>
        </p:nvSpPr>
        <p:spPr>
          <a:xfrm>
            <a:off x="4960887" y="1200740"/>
            <a:ext cx="9502283" cy="15298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Product Information Management:</a:t>
            </a:r>
          </a:p>
        </p:txBody>
      </p:sp>
      <p:sp>
        <p:nvSpPr>
          <p:cNvPr id="954" name="TextBox 10"/>
          <p:cNvSpPr txBox="1"/>
          <p:nvPr/>
        </p:nvSpPr>
        <p:spPr>
          <a:xfrm>
            <a:off x="2269179" y="1981791"/>
            <a:ext cx="15962347" cy="23045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ts val="6100"/>
              </a:lnSpc>
              <a:defRPr sz="4300">
                <a:latin typeface="Copperplate"/>
                <a:ea typeface="Copperplate"/>
                <a:cs typeface="Copperplate"/>
                <a:sym typeface="Copperplate"/>
              </a:defRPr>
            </a:lvl1pPr>
          </a:lstStyle>
          <a:p>
            <a:pPr/>
            <a:r>
              <a:t>Upload, manage, and update product data feeds, ensuring that the information displayed is accurate and up-to-date.</a:t>
            </a:r>
          </a:p>
        </p:txBody>
      </p:sp>
      <p:sp>
        <p:nvSpPr>
          <p:cNvPr id="955" name="TextBox 11"/>
          <p:cNvSpPr txBox="1"/>
          <p:nvPr/>
        </p:nvSpPr>
        <p:spPr>
          <a:xfrm>
            <a:off x="6715125" y="3543891"/>
            <a:ext cx="5923597" cy="7551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Shopping Campaigns:</a:t>
            </a:r>
          </a:p>
        </p:txBody>
      </p:sp>
      <p:sp>
        <p:nvSpPr>
          <p:cNvPr id="956" name="TextBox 12"/>
          <p:cNvSpPr txBox="1"/>
          <p:nvPr/>
        </p:nvSpPr>
        <p:spPr>
          <a:xfrm>
            <a:off x="2583808" y="4324941"/>
            <a:ext cx="15320421" cy="23045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Create and manage Shopping Campaigns directly within Google Ads that display product ads across Google platforms.</a:t>
            </a:r>
          </a:p>
        </p:txBody>
      </p:sp>
      <p:sp>
        <p:nvSpPr>
          <p:cNvPr id="957" name="TextBox 13"/>
          <p:cNvSpPr txBox="1"/>
          <p:nvPr/>
        </p:nvSpPr>
        <p:spPr>
          <a:xfrm>
            <a:off x="5779446" y="6668090"/>
            <a:ext cx="7832447" cy="15298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Product Feed Optimizations:</a:t>
            </a:r>
          </a:p>
        </p:txBody>
      </p:sp>
      <p:sp>
        <p:nvSpPr>
          <p:cNvPr id="958" name="TextBox 14"/>
          <p:cNvSpPr txBox="1"/>
          <p:nvPr/>
        </p:nvSpPr>
        <p:spPr>
          <a:xfrm>
            <a:off x="2282581" y="7449140"/>
            <a:ext cx="15935077" cy="23045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Helps businesses optimize their product listings for better visibility and performance by suggesting ways to improve product data.</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60" name="Freeform 3"/>
          <p:cNvSpPr/>
          <p:nvPr/>
        </p:nvSpPr>
        <p:spPr>
          <a:xfrm>
            <a:off x="476250" y="740406"/>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961" name="Freeform 5"/>
          <p:cNvSpPr/>
          <p:nvPr/>
        </p:nvSpPr>
        <p:spPr>
          <a:xfrm>
            <a:off x="476250" y="150240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962" name="Freeform 7"/>
          <p:cNvSpPr/>
          <p:nvPr/>
        </p:nvSpPr>
        <p:spPr>
          <a:xfrm>
            <a:off x="476250" y="378840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963" name="Freeform 9"/>
          <p:cNvSpPr/>
          <p:nvPr/>
        </p:nvSpPr>
        <p:spPr>
          <a:xfrm>
            <a:off x="476250" y="455040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964" name="Freeform 11"/>
          <p:cNvSpPr/>
          <p:nvPr/>
        </p:nvSpPr>
        <p:spPr>
          <a:xfrm>
            <a:off x="476250" y="6836406"/>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965" name="Freeform 13"/>
          <p:cNvSpPr/>
          <p:nvPr/>
        </p:nvSpPr>
        <p:spPr>
          <a:xfrm>
            <a:off x="476250" y="7598406"/>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966" name="TextBox 14"/>
          <p:cNvSpPr txBox="1"/>
          <p:nvPr/>
        </p:nvSpPr>
        <p:spPr>
          <a:xfrm>
            <a:off x="953691" y="368769"/>
            <a:ext cx="17655036" cy="67261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Diagnostics &amp; Reporting: Provides tools to check the health of your product feed and view detailed performance reports (such as clicks, impressions, and conversion data) on Shopping ads. Promotions &amp; Discounts: Google Merchant Center supports promotions and offers that can be showcased alongside product ads, increasing the chances of attracting buyers. Inventory &amp; Availability Management: Businesses can manage product availability and update stock levels, ensuring that Google Ads only display items that are in stock.</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68" name="TextBox 2"/>
          <p:cNvSpPr txBox="1"/>
          <p:nvPr/>
        </p:nvSpPr>
        <p:spPr>
          <a:xfrm>
            <a:off x="4134593" y="623773"/>
            <a:ext cx="10218896" cy="14061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How to Set Up Google Merchant Center:</a:t>
            </a:r>
          </a:p>
        </p:txBody>
      </p:sp>
      <p:sp>
        <p:nvSpPr>
          <p:cNvPr id="969" name="TextBox 3"/>
          <p:cNvSpPr txBox="1"/>
          <p:nvPr/>
        </p:nvSpPr>
        <p:spPr>
          <a:xfrm>
            <a:off x="418948" y="1347672"/>
            <a:ext cx="18084204"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1.Create a Google Merchant Center Account: Sign up with your Google</a:t>
            </a:r>
          </a:p>
        </p:txBody>
      </p:sp>
      <p:sp>
        <p:nvSpPr>
          <p:cNvPr id="970" name="TextBox 4"/>
          <p:cNvSpPr txBox="1"/>
          <p:nvPr/>
        </p:nvSpPr>
        <p:spPr>
          <a:xfrm>
            <a:off x="986579" y="2071572"/>
            <a:ext cx="17543670" cy="2828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account and create a Merchant Center profile for your business. Submit Your Product Feed: Upload your product data via Google Sheets, XML files, or via direct integration if you have an eCommerce platform like Shopify.</a:t>
            </a:r>
          </a:p>
        </p:txBody>
      </p:sp>
      <p:sp>
        <p:nvSpPr>
          <p:cNvPr id="971" name="TextBox 5"/>
          <p:cNvSpPr txBox="1"/>
          <p:nvPr/>
        </p:nvSpPr>
        <p:spPr>
          <a:xfrm>
            <a:off x="410317" y="2795472"/>
            <a:ext cx="431226"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2.</a:t>
            </a:r>
          </a:p>
        </p:txBody>
      </p:sp>
      <p:sp>
        <p:nvSpPr>
          <p:cNvPr id="972" name="TextBox 6"/>
          <p:cNvSpPr txBox="1"/>
          <p:nvPr/>
        </p:nvSpPr>
        <p:spPr>
          <a:xfrm>
            <a:off x="393943" y="4967173"/>
            <a:ext cx="18171024" cy="14061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3.Verify and Claim Your Website: You’ll need to verify that you own the</a:t>
            </a:r>
          </a:p>
        </p:txBody>
      </p:sp>
      <p:sp>
        <p:nvSpPr>
          <p:cNvPr id="973" name="TextBox 7"/>
          <p:cNvSpPr txBox="1"/>
          <p:nvPr/>
        </p:nvSpPr>
        <p:spPr>
          <a:xfrm>
            <a:off x="1067543" y="5691073"/>
            <a:ext cx="17378754" cy="28285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website where the products are sold (via Google Search Console or adding HTML tags). Set Up Google Ads Campaigns: After linking your Merchant Center account to Google Ads, you can create Shopping ads to display your products to relevant users.</a:t>
            </a:r>
          </a:p>
        </p:txBody>
      </p:sp>
      <p:sp>
        <p:nvSpPr>
          <p:cNvPr id="974" name="TextBox 8"/>
          <p:cNvSpPr txBox="1"/>
          <p:nvPr/>
        </p:nvSpPr>
        <p:spPr>
          <a:xfrm>
            <a:off x="381000" y="7138872"/>
            <a:ext cx="461135"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4.</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3" name="Freeform 3"/>
          <p:cNvSpPr/>
          <p:nvPr/>
        </p:nvSpPr>
        <p:spPr>
          <a:xfrm>
            <a:off x="378171" y="1301114"/>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54" name="Freeform 5"/>
          <p:cNvSpPr/>
          <p:nvPr/>
        </p:nvSpPr>
        <p:spPr>
          <a:xfrm>
            <a:off x="378171" y="2148839"/>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55" name="Freeform 7"/>
          <p:cNvSpPr/>
          <p:nvPr/>
        </p:nvSpPr>
        <p:spPr>
          <a:xfrm>
            <a:off x="378171" y="4692015"/>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56" name="Freeform 9"/>
          <p:cNvSpPr/>
          <p:nvPr/>
        </p:nvSpPr>
        <p:spPr>
          <a:xfrm>
            <a:off x="378171" y="5539740"/>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57" name="TextBox 10"/>
          <p:cNvSpPr txBox="1"/>
          <p:nvPr/>
        </p:nvSpPr>
        <p:spPr>
          <a:xfrm>
            <a:off x="1056083" y="900055"/>
            <a:ext cx="17220202" cy="58477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Velocity: Data doesn’t have to be generated in real time. For instance, batch uploads or periodic updates make the velocity manageable. Variety: Small data typically has simpler structures or fewer types of formats. For example, structured data (tables or spreadsheets) versus unstructured formats (images, videos, or log files).</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76" name="Freeform 3"/>
          <p:cNvSpPr/>
          <p:nvPr/>
        </p:nvSpPr>
        <p:spPr>
          <a:xfrm>
            <a:off x="504825" y="1603639"/>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977" name="Freeform 5"/>
          <p:cNvSpPr/>
          <p:nvPr/>
        </p:nvSpPr>
        <p:spPr>
          <a:xfrm>
            <a:off x="504825" y="3184788"/>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978" name="Freeform 7"/>
          <p:cNvSpPr/>
          <p:nvPr/>
        </p:nvSpPr>
        <p:spPr>
          <a:xfrm>
            <a:off x="504825" y="5556513"/>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979" name="Freeform 9"/>
          <p:cNvSpPr/>
          <p:nvPr/>
        </p:nvSpPr>
        <p:spPr>
          <a:xfrm>
            <a:off x="504825" y="7928239"/>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980" name="TextBox 10"/>
          <p:cNvSpPr txBox="1"/>
          <p:nvPr/>
        </p:nvSpPr>
        <p:spPr>
          <a:xfrm>
            <a:off x="4113314" y="423985"/>
            <a:ext cx="10262369" cy="15559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200"/>
              </a:lnSpc>
              <a:defRPr sz="4400">
                <a:latin typeface="Copperplate"/>
                <a:ea typeface="Copperplate"/>
                <a:cs typeface="Copperplate"/>
                <a:sym typeface="Copperplate"/>
              </a:defRPr>
            </a:lvl1pPr>
          </a:lstStyle>
          <a:p>
            <a:pPr/>
            <a:r>
              <a:t>Benefits of Google Merchant Center:</a:t>
            </a:r>
          </a:p>
        </p:txBody>
      </p:sp>
      <p:sp>
        <p:nvSpPr>
          <p:cNvPr id="981" name="TextBox 11"/>
          <p:cNvSpPr txBox="1"/>
          <p:nvPr/>
        </p:nvSpPr>
        <p:spPr>
          <a:xfrm>
            <a:off x="999229" y="1214560"/>
            <a:ext cx="17606021" cy="78551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200"/>
              </a:lnSpc>
              <a:defRPr sz="4400">
                <a:latin typeface="Copperplate"/>
                <a:ea typeface="Copperplate"/>
                <a:cs typeface="Copperplate"/>
                <a:sym typeface="Copperplate"/>
              </a:defRPr>
            </a:lvl1pPr>
          </a:lstStyle>
          <a:p>
            <a:pPr/>
            <a:r>
              <a:t>Increased Product Visibility: Products are shown to users who are actively searching for similar items. Higher Conversion Rates: Shoppers who see product images and prices in search results are more likely to click and purchase. Reach a Broader Audience: Merchant Center allows businesses to reach potential customers across Google’s vast ecosystem, including mobile apps, search results, and YouTube. Real-time Updates: Businesses can update product information in real time, which helps keep ads relevant and accurate.</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83" name="Freeform 3"/>
          <p:cNvSpPr/>
          <p:nvPr/>
        </p:nvSpPr>
        <p:spPr>
          <a:xfrm>
            <a:off x="542925" y="184079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984" name="Freeform 5"/>
          <p:cNvSpPr/>
          <p:nvPr/>
        </p:nvSpPr>
        <p:spPr>
          <a:xfrm>
            <a:off x="542925" y="353624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985" name="Freeform 7"/>
          <p:cNvSpPr/>
          <p:nvPr/>
        </p:nvSpPr>
        <p:spPr>
          <a:xfrm>
            <a:off x="542925" y="6079416"/>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986" name="TextBox 8"/>
          <p:cNvSpPr txBox="1"/>
          <p:nvPr/>
        </p:nvSpPr>
        <p:spPr>
          <a:xfrm>
            <a:off x="7742043" y="592006"/>
            <a:ext cx="2859939" cy="8185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Summary</a:t>
            </a:r>
          </a:p>
        </p:txBody>
      </p:sp>
      <p:sp>
        <p:nvSpPr>
          <p:cNvPr id="987" name="TextBox 9"/>
          <p:cNvSpPr txBox="1"/>
          <p:nvPr/>
        </p:nvSpPr>
        <p:spPr>
          <a:xfrm>
            <a:off x="1052361" y="1439732"/>
            <a:ext cx="17563804" cy="83623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No-Code Applications make it easier for non-developers to create apps using visual tools and pre-built templates. Charts in Excel are visual tools for displaying data trends and comparisons, with several types such as bar, line, pie, and scatter charts. Google Merchant Center is an essential tool for eCommerce businesses that want to display and manage their products on Google, increasing their visibility across Google Search, Shopping Ads, and other Google services.</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89" name="TextBox 2"/>
          <p:cNvSpPr txBox="1"/>
          <p:nvPr/>
        </p:nvSpPr>
        <p:spPr>
          <a:xfrm>
            <a:off x="64589" y="1573730"/>
            <a:ext cx="18521878" cy="76986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600"/>
              </a:lnSpc>
              <a:defRPr sz="5400">
                <a:latin typeface="Copperplate"/>
                <a:ea typeface="Copperplate"/>
                <a:cs typeface="Copperplate"/>
                <a:sym typeface="Copperplate"/>
              </a:defRPr>
            </a:lvl1pPr>
          </a:lstStyle>
          <a:p>
            <a:pPr/>
            <a:r>
              <a:t>No-Code Form.io Form.io is a no-code platform that allows users to easily create forms, collect data, and integrate those forms with backend services, without needing to write code. It is designed to provide powerful form-building capabilities for developers and non-developers alike, with a focus on form-based workflows, data collection, and automation.</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91" name="Freeform 3"/>
          <p:cNvSpPr/>
          <p:nvPr/>
        </p:nvSpPr>
        <p:spPr>
          <a:xfrm>
            <a:off x="428625" y="124586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992" name="Freeform 5"/>
          <p:cNvSpPr/>
          <p:nvPr/>
        </p:nvSpPr>
        <p:spPr>
          <a:xfrm>
            <a:off x="428625" y="19316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993" name="Freeform 7"/>
          <p:cNvSpPr/>
          <p:nvPr/>
        </p:nvSpPr>
        <p:spPr>
          <a:xfrm>
            <a:off x="428625" y="947546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994" name="Freeform 9"/>
          <p:cNvSpPr/>
          <p:nvPr/>
        </p:nvSpPr>
        <p:spPr>
          <a:xfrm>
            <a:off x="1271587" y="2612707"/>
            <a:ext cx="181103" cy="1812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92"/>
                </a:moveTo>
                <a:cubicBezTo>
                  <a:pt x="21585" y="11504"/>
                  <a:pt x="21509" y="12200"/>
                  <a:pt x="21373" y="12896"/>
                </a:cubicBezTo>
                <a:lnTo>
                  <a:pt x="20812" y="12790"/>
                </a:lnTo>
                <a:lnTo>
                  <a:pt x="21373" y="12896"/>
                </a:lnTo>
                <a:cubicBezTo>
                  <a:pt x="21236" y="13593"/>
                  <a:pt x="21024" y="14259"/>
                  <a:pt x="20752" y="14925"/>
                </a:cubicBezTo>
                <a:lnTo>
                  <a:pt x="20222" y="14713"/>
                </a:lnTo>
                <a:lnTo>
                  <a:pt x="20752" y="14925"/>
                </a:lnTo>
                <a:cubicBezTo>
                  <a:pt x="20479" y="15576"/>
                  <a:pt x="20146" y="16196"/>
                  <a:pt x="19752" y="16787"/>
                </a:cubicBezTo>
                <a:lnTo>
                  <a:pt x="19282" y="16469"/>
                </a:lnTo>
                <a:lnTo>
                  <a:pt x="19752" y="16787"/>
                </a:lnTo>
                <a:cubicBezTo>
                  <a:pt x="19358" y="17377"/>
                  <a:pt x="18904" y="17922"/>
                  <a:pt x="18404" y="18421"/>
                </a:cubicBezTo>
                <a:cubicBezTo>
                  <a:pt x="17904" y="18921"/>
                  <a:pt x="17359" y="19375"/>
                  <a:pt x="16768" y="19768"/>
                </a:cubicBezTo>
                <a:cubicBezTo>
                  <a:pt x="16177" y="20162"/>
                  <a:pt x="15556" y="20495"/>
                  <a:pt x="14905" y="20767"/>
                </a:cubicBezTo>
                <a:lnTo>
                  <a:pt x="14693" y="20238"/>
                </a:lnTo>
                <a:lnTo>
                  <a:pt x="14905" y="20767"/>
                </a:lnTo>
                <a:cubicBezTo>
                  <a:pt x="14254" y="21040"/>
                  <a:pt x="13572" y="21237"/>
                  <a:pt x="12875" y="21388"/>
                </a:cubicBezTo>
                <a:cubicBezTo>
                  <a:pt x="12178" y="21524"/>
                  <a:pt x="11482" y="21600"/>
                  <a:pt x="10770" y="21600"/>
                </a:cubicBezTo>
                <a:lnTo>
                  <a:pt x="10770" y="21025"/>
                </a:lnTo>
                <a:lnTo>
                  <a:pt x="10770" y="21600"/>
                </a:lnTo>
                <a:cubicBezTo>
                  <a:pt x="10058" y="21600"/>
                  <a:pt x="9361" y="21524"/>
                  <a:pt x="8664" y="21388"/>
                </a:cubicBezTo>
                <a:cubicBezTo>
                  <a:pt x="7967" y="21252"/>
                  <a:pt x="7301" y="21040"/>
                  <a:pt x="6635" y="20767"/>
                </a:cubicBezTo>
                <a:lnTo>
                  <a:pt x="6847" y="20238"/>
                </a:lnTo>
                <a:lnTo>
                  <a:pt x="6635" y="20767"/>
                </a:lnTo>
                <a:cubicBezTo>
                  <a:pt x="5983" y="20495"/>
                  <a:pt x="5362" y="20162"/>
                  <a:pt x="4771" y="19768"/>
                </a:cubicBezTo>
                <a:cubicBezTo>
                  <a:pt x="4181" y="19375"/>
                  <a:pt x="3635" y="18921"/>
                  <a:pt x="3135" y="18421"/>
                </a:cubicBezTo>
                <a:cubicBezTo>
                  <a:pt x="2636" y="17922"/>
                  <a:pt x="2181" y="17377"/>
                  <a:pt x="1787" y="16787"/>
                </a:cubicBezTo>
                <a:lnTo>
                  <a:pt x="2257" y="16469"/>
                </a:lnTo>
                <a:lnTo>
                  <a:pt x="1787" y="16787"/>
                </a:lnTo>
                <a:cubicBezTo>
                  <a:pt x="1394" y="16196"/>
                  <a:pt x="1060" y="15576"/>
                  <a:pt x="788" y="14925"/>
                </a:cubicBezTo>
                <a:cubicBezTo>
                  <a:pt x="545" y="14259"/>
                  <a:pt x="348" y="13578"/>
                  <a:pt x="212" y="12881"/>
                </a:cubicBezTo>
                <a:lnTo>
                  <a:pt x="757" y="12775"/>
                </a:lnTo>
                <a:lnTo>
                  <a:pt x="212" y="12881"/>
                </a:lnTo>
                <a:cubicBezTo>
                  <a:pt x="76" y="12200"/>
                  <a:pt x="0" y="11489"/>
                  <a:pt x="0" y="10777"/>
                </a:cubicBezTo>
                <a:lnTo>
                  <a:pt x="576" y="10777"/>
                </a:lnTo>
                <a:lnTo>
                  <a:pt x="0" y="10777"/>
                </a:lnTo>
                <a:cubicBezTo>
                  <a:pt x="0" y="10066"/>
                  <a:pt x="76" y="9370"/>
                  <a:pt x="212" y="8673"/>
                </a:cubicBezTo>
                <a:lnTo>
                  <a:pt x="773" y="8779"/>
                </a:lnTo>
                <a:lnTo>
                  <a:pt x="212" y="8673"/>
                </a:lnTo>
                <a:cubicBezTo>
                  <a:pt x="348" y="7977"/>
                  <a:pt x="560" y="7311"/>
                  <a:pt x="833" y="6645"/>
                </a:cubicBezTo>
                <a:cubicBezTo>
                  <a:pt x="1106" y="5994"/>
                  <a:pt x="1439" y="5374"/>
                  <a:pt x="1833" y="4783"/>
                </a:cubicBezTo>
                <a:lnTo>
                  <a:pt x="2302" y="5101"/>
                </a:lnTo>
                <a:lnTo>
                  <a:pt x="1833" y="4783"/>
                </a:lnTo>
                <a:cubicBezTo>
                  <a:pt x="2227" y="4193"/>
                  <a:pt x="2681" y="3648"/>
                  <a:pt x="3181" y="3148"/>
                </a:cubicBezTo>
                <a:lnTo>
                  <a:pt x="3590" y="3557"/>
                </a:lnTo>
                <a:lnTo>
                  <a:pt x="3181" y="3148"/>
                </a:lnTo>
                <a:cubicBezTo>
                  <a:pt x="3681" y="2649"/>
                  <a:pt x="4226" y="2195"/>
                  <a:pt x="4817" y="1801"/>
                </a:cubicBezTo>
                <a:lnTo>
                  <a:pt x="5135" y="2270"/>
                </a:lnTo>
                <a:lnTo>
                  <a:pt x="4817" y="1801"/>
                </a:lnTo>
                <a:cubicBezTo>
                  <a:pt x="5392" y="1423"/>
                  <a:pt x="6013" y="1090"/>
                  <a:pt x="6665" y="817"/>
                </a:cubicBezTo>
                <a:cubicBezTo>
                  <a:pt x="7316" y="545"/>
                  <a:pt x="7998" y="348"/>
                  <a:pt x="8679" y="212"/>
                </a:cubicBezTo>
                <a:lnTo>
                  <a:pt x="8801" y="757"/>
                </a:lnTo>
                <a:lnTo>
                  <a:pt x="8679" y="212"/>
                </a:lnTo>
                <a:cubicBezTo>
                  <a:pt x="9376" y="76"/>
                  <a:pt x="10088" y="0"/>
                  <a:pt x="10785" y="0"/>
                </a:cubicBezTo>
                <a:lnTo>
                  <a:pt x="10785" y="575"/>
                </a:lnTo>
                <a:lnTo>
                  <a:pt x="10785" y="0"/>
                </a:lnTo>
                <a:cubicBezTo>
                  <a:pt x="11497" y="0"/>
                  <a:pt x="12194" y="76"/>
                  <a:pt x="12890" y="212"/>
                </a:cubicBezTo>
                <a:lnTo>
                  <a:pt x="12784" y="757"/>
                </a:lnTo>
                <a:lnTo>
                  <a:pt x="12890" y="212"/>
                </a:lnTo>
                <a:cubicBezTo>
                  <a:pt x="13587" y="348"/>
                  <a:pt x="14254" y="560"/>
                  <a:pt x="14920" y="833"/>
                </a:cubicBezTo>
                <a:cubicBezTo>
                  <a:pt x="15571" y="1105"/>
                  <a:pt x="16192" y="1438"/>
                  <a:pt x="16783" y="1832"/>
                </a:cubicBezTo>
                <a:lnTo>
                  <a:pt x="16465" y="2301"/>
                </a:lnTo>
                <a:lnTo>
                  <a:pt x="16783" y="1832"/>
                </a:lnTo>
                <a:cubicBezTo>
                  <a:pt x="17374" y="2225"/>
                  <a:pt x="17919" y="2679"/>
                  <a:pt x="18419" y="3179"/>
                </a:cubicBezTo>
                <a:lnTo>
                  <a:pt x="18010" y="3587"/>
                </a:lnTo>
                <a:lnTo>
                  <a:pt x="18419" y="3179"/>
                </a:lnTo>
                <a:cubicBezTo>
                  <a:pt x="18919" y="3678"/>
                  <a:pt x="19373" y="4223"/>
                  <a:pt x="19767" y="4813"/>
                </a:cubicBezTo>
                <a:lnTo>
                  <a:pt x="19298" y="5131"/>
                </a:lnTo>
                <a:lnTo>
                  <a:pt x="19767" y="4813"/>
                </a:lnTo>
                <a:cubicBezTo>
                  <a:pt x="20161" y="5404"/>
                  <a:pt x="20494" y="6024"/>
                  <a:pt x="20767" y="6675"/>
                </a:cubicBezTo>
                <a:lnTo>
                  <a:pt x="20237" y="6887"/>
                </a:lnTo>
                <a:lnTo>
                  <a:pt x="20767" y="6675"/>
                </a:lnTo>
                <a:cubicBezTo>
                  <a:pt x="21040" y="7326"/>
                  <a:pt x="21236" y="8007"/>
                  <a:pt x="21388" y="8704"/>
                </a:cubicBezTo>
                <a:lnTo>
                  <a:pt x="20827" y="8810"/>
                </a:lnTo>
                <a:lnTo>
                  <a:pt x="21388" y="8704"/>
                </a:lnTo>
                <a:cubicBezTo>
                  <a:pt x="21524" y="9400"/>
                  <a:pt x="21600" y="10096"/>
                  <a:pt x="21600" y="10808"/>
                </a:cubicBezTo>
                <a:moveTo>
                  <a:pt x="20464" y="10808"/>
                </a:moveTo>
                <a:lnTo>
                  <a:pt x="21024" y="10808"/>
                </a:lnTo>
                <a:lnTo>
                  <a:pt x="20464" y="10808"/>
                </a:lnTo>
                <a:cubicBezTo>
                  <a:pt x="20464" y="10172"/>
                  <a:pt x="20403" y="9551"/>
                  <a:pt x="20282" y="8931"/>
                </a:cubicBezTo>
                <a:cubicBezTo>
                  <a:pt x="20161" y="8310"/>
                  <a:pt x="19979" y="7705"/>
                  <a:pt x="19737" y="7114"/>
                </a:cubicBezTo>
                <a:cubicBezTo>
                  <a:pt x="19495" y="6524"/>
                  <a:pt x="19192" y="5979"/>
                  <a:pt x="18843" y="5449"/>
                </a:cubicBezTo>
                <a:cubicBezTo>
                  <a:pt x="18495" y="4919"/>
                  <a:pt x="18086" y="4435"/>
                  <a:pt x="17647" y="3981"/>
                </a:cubicBezTo>
                <a:cubicBezTo>
                  <a:pt x="17192" y="3527"/>
                  <a:pt x="16707" y="3133"/>
                  <a:pt x="16177" y="2785"/>
                </a:cubicBezTo>
                <a:cubicBezTo>
                  <a:pt x="15647" y="2437"/>
                  <a:pt x="15087" y="2134"/>
                  <a:pt x="14511" y="1892"/>
                </a:cubicBezTo>
                <a:lnTo>
                  <a:pt x="14708" y="1347"/>
                </a:lnTo>
                <a:lnTo>
                  <a:pt x="14496" y="1877"/>
                </a:lnTo>
                <a:cubicBezTo>
                  <a:pt x="13905" y="1635"/>
                  <a:pt x="13299" y="1453"/>
                  <a:pt x="12678" y="1332"/>
                </a:cubicBezTo>
                <a:cubicBezTo>
                  <a:pt x="12057" y="1196"/>
                  <a:pt x="11421" y="1135"/>
                  <a:pt x="10785" y="1135"/>
                </a:cubicBezTo>
                <a:cubicBezTo>
                  <a:pt x="10149" y="1135"/>
                  <a:pt x="9528" y="1196"/>
                  <a:pt x="8907" y="1317"/>
                </a:cubicBezTo>
                <a:cubicBezTo>
                  <a:pt x="8286" y="1438"/>
                  <a:pt x="7680" y="1620"/>
                  <a:pt x="7089" y="1862"/>
                </a:cubicBezTo>
                <a:lnTo>
                  <a:pt x="6877" y="1347"/>
                </a:lnTo>
                <a:lnTo>
                  <a:pt x="7089" y="1877"/>
                </a:lnTo>
                <a:cubicBezTo>
                  <a:pt x="6498" y="2119"/>
                  <a:pt x="5953" y="2422"/>
                  <a:pt x="5423" y="2770"/>
                </a:cubicBezTo>
                <a:cubicBezTo>
                  <a:pt x="4893" y="3118"/>
                  <a:pt x="4408" y="3527"/>
                  <a:pt x="3953" y="3966"/>
                </a:cubicBezTo>
                <a:cubicBezTo>
                  <a:pt x="3499" y="4420"/>
                  <a:pt x="3105" y="4904"/>
                  <a:pt x="2757" y="5434"/>
                </a:cubicBezTo>
                <a:cubicBezTo>
                  <a:pt x="2408" y="5964"/>
                  <a:pt x="2105" y="6524"/>
                  <a:pt x="1863" y="7099"/>
                </a:cubicBezTo>
                <a:lnTo>
                  <a:pt x="1348" y="6872"/>
                </a:lnTo>
                <a:lnTo>
                  <a:pt x="1878" y="7084"/>
                </a:lnTo>
                <a:cubicBezTo>
                  <a:pt x="1636" y="7674"/>
                  <a:pt x="1454" y="8280"/>
                  <a:pt x="1333" y="8900"/>
                </a:cubicBezTo>
                <a:cubicBezTo>
                  <a:pt x="1212" y="9521"/>
                  <a:pt x="1151" y="10157"/>
                  <a:pt x="1151" y="10777"/>
                </a:cubicBezTo>
                <a:cubicBezTo>
                  <a:pt x="1151" y="11398"/>
                  <a:pt x="1212" y="12034"/>
                  <a:pt x="1333" y="12654"/>
                </a:cubicBezTo>
                <a:cubicBezTo>
                  <a:pt x="1454" y="13275"/>
                  <a:pt x="1636" y="13880"/>
                  <a:pt x="1878" y="14471"/>
                </a:cubicBezTo>
                <a:lnTo>
                  <a:pt x="1348" y="14683"/>
                </a:lnTo>
                <a:lnTo>
                  <a:pt x="1878" y="14471"/>
                </a:lnTo>
                <a:cubicBezTo>
                  <a:pt x="2121" y="15061"/>
                  <a:pt x="2424" y="15606"/>
                  <a:pt x="2772" y="16136"/>
                </a:cubicBezTo>
                <a:cubicBezTo>
                  <a:pt x="3120" y="16665"/>
                  <a:pt x="3529" y="17150"/>
                  <a:pt x="3969" y="17604"/>
                </a:cubicBezTo>
                <a:lnTo>
                  <a:pt x="3560" y="18013"/>
                </a:lnTo>
                <a:lnTo>
                  <a:pt x="3969" y="17604"/>
                </a:lnTo>
                <a:cubicBezTo>
                  <a:pt x="4423" y="18058"/>
                  <a:pt x="4908" y="18452"/>
                  <a:pt x="5438" y="18800"/>
                </a:cubicBezTo>
                <a:lnTo>
                  <a:pt x="5120" y="19269"/>
                </a:lnTo>
                <a:lnTo>
                  <a:pt x="5438" y="18800"/>
                </a:lnTo>
                <a:cubicBezTo>
                  <a:pt x="5968" y="19148"/>
                  <a:pt x="6528" y="19451"/>
                  <a:pt x="7104" y="19693"/>
                </a:cubicBezTo>
                <a:cubicBezTo>
                  <a:pt x="7695" y="19935"/>
                  <a:pt x="8301" y="20117"/>
                  <a:pt x="8922" y="20238"/>
                </a:cubicBezTo>
                <a:lnTo>
                  <a:pt x="8816" y="20798"/>
                </a:lnTo>
                <a:lnTo>
                  <a:pt x="8922" y="20238"/>
                </a:lnTo>
                <a:cubicBezTo>
                  <a:pt x="9543" y="20359"/>
                  <a:pt x="10179" y="20419"/>
                  <a:pt x="10800" y="20419"/>
                </a:cubicBezTo>
                <a:cubicBezTo>
                  <a:pt x="11421" y="20419"/>
                  <a:pt x="12057" y="20359"/>
                  <a:pt x="12678" y="20238"/>
                </a:cubicBezTo>
                <a:lnTo>
                  <a:pt x="12784" y="20798"/>
                </a:lnTo>
                <a:lnTo>
                  <a:pt x="12678" y="20238"/>
                </a:lnTo>
                <a:cubicBezTo>
                  <a:pt x="13299" y="20117"/>
                  <a:pt x="13905" y="19935"/>
                  <a:pt x="14496" y="19693"/>
                </a:cubicBezTo>
                <a:cubicBezTo>
                  <a:pt x="15087" y="19451"/>
                  <a:pt x="15632" y="19148"/>
                  <a:pt x="16162" y="18800"/>
                </a:cubicBezTo>
                <a:lnTo>
                  <a:pt x="16480" y="19269"/>
                </a:lnTo>
                <a:lnTo>
                  <a:pt x="16162" y="18800"/>
                </a:lnTo>
                <a:cubicBezTo>
                  <a:pt x="16692" y="18452"/>
                  <a:pt x="17177" y="18043"/>
                  <a:pt x="17631" y="17604"/>
                </a:cubicBezTo>
                <a:lnTo>
                  <a:pt x="18040" y="18013"/>
                </a:lnTo>
                <a:lnTo>
                  <a:pt x="17631" y="17604"/>
                </a:lnTo>
                <a:cubicBezTo>
                  <a:pt x="18086" y="17150"/>
                  <a:pt x="18480" y="16665"/>
                  <a:pt x="18828" y="16136"/>
                </a:cubicBezTo>
                <a:cubicBezTo>
                  <a:pt x="19176" y="15606"/>
                  <a:pt x="19479" y="15046"/>
                  <a:pt x="19722" y="14471"/>
                </a:cubicBezTo>
                <a:cubicBezTo>
                  <a:pt x="19964" y="13895"/>
                  <a:pt x="20146" y="13275"/>
                  <a:pt x="20267" y="12654"/>
                </a:cubicBezTo>
                <a:cubicBezTo>
                  <a:pt x="20388" y="12034"/>
                  <a:pt x="20449" y="11398"/>
                  <a:pt x="20449" y="10777"/>
                </a:cubicBezTo>
                <a:close/>
              </a:path>
            </a:pathLst>
          </a:custGeom>
          <a:solidFill>
            <a:srgbClr val="000000"/>
          </a:solidFill>
          <a:ln w="12700">
            <a:miter lim="400000"/>
          </a:ln>
        </p:spPr>
        <p:txBody>
          <a:bodyPr lIns="45719" rIns="45719"/>
          <a:lstStyle/>
          <a:p>
            <a:pPr/>
          </a:p>
        </p:txBody>
      </p:sp>
      <p:sp>
        <p:nvSpPr>
          <p:cNvPr id="995" name="Freeform 11"/>
          <p:cNvSpPr/>
          <p:nvPr/>
        </p:nvSpPr>
        <p:spPr>
          <a:xfrm>
            <a:off x="1271587" y="7413307"/>
            <a:ext cx="181103" cy="1812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92"/>
                </a:moveTo>
                <a:cubicBezTo>
                  <a:pt x="21585" y="11504"/>
                  <a:pt x="21509" y="12200"/>
                  <a:pt x="21373" y="12896"/>
                </a:cubicBezTo>
                <a:cubicBezTo>
                  <a:pt x="21236" y="13593"/>
                  <a:pt x="21024" y="14259"/>
                  <a:pt x="20752" y="14925"/>
                </a:cubicBezTo>
                <a:lnTo>
                  <a:pt x="20222" y="14713"/>
                </a:lnTo>
                <a:lnTo>
                  <a:pt x="20752" y="14925"/>
                </a:lnTo>
                <a:cubicBezTo>
                  <a:pt x="20479" y="15576"/>
                  <a:pt x="20146" y="16196"/>
                  <a:pt x="19752" y="16787"/>
                </a:cubicBezTo>
                <a:lnTo>
                  <a:pt x="19282" y="16469"/>
                </a:lnTo>
                <a:lnTo>
                  <a:pt x="19752" y="16787"/>
                </a:lnTo>
                <a:cubicBezTo>
                  <a:pt x="19358" y="17377"/>
                  <a:pt x="18904" y="17922"/>
                  <a:pt x="18404" y="18421"/>
                </a:cubicBezTo>
                <a:cubicBezTo>
                  <a:pt x="17904" y="18921"/>
                  <a:pt x="17359" y="19375"/>
                  <a:pt x="16768" y="19768"/>
                </a:cubicBezTo>
                <a:lnTo>
                  <a:pt x="16450" y="19299"/>
                </a:lnTo>
                <a:lnTo>
                  <a:pt x="16768" y="19768"/>
                </a:lnTo>
                <a:cubicBezTo>
                  <a:pt x="16177" y="20162"/>
                  <a:pt x="15556" y="20495"/>
                  <a:pt x="14905" y="20767"/>
                </a:cubicBezTo>
                <a:cubicBezTo>
                  <a:pt x="14254" y="21040"/>
                  <a:pt x="13572" y="21237"/>
                  <a:pt x="12875" y="21388"/>
                </a:cubicBezTo>
                <a:cubicBezTo>
                  <a:pt x="12178" y="21524"/>
                  <a:pt x="11482" y="21600"/>
                  <a:pt x="10770" y="21600"/>
                </a:cubicBezTo>
                <a:cubicBezTo>
                  <a:pt x="10058" y="21600"/>
                  <a:pt x="9361" y="21524"/>
                  <a:pt x="8664" y="21388"/>
                </a:cubicBezTo>
                <a:cubicBezTo>
                  <a:pt x="7967" y="21252"/>
                  <a:pt x="7301" y="21040"/>
                  <a:pt x="6635" y="20767"/>
                </a:cubicBezTo>
                <a:cubicBezTo>
                  <a:pt x="5983" y="20495"/>
                  <a:pt x="5362" y="20162"/>
                  <a:pt x="4771" y="19768"/>
                </a:cubicBezTo>
                <a:lnTo>
                  <a:pt x="5089" y="19299"/>
                </a:lnTo>
                <a:lnTo>
                  <a:pt x="4771" y="19768"/>
                </a:lnTo>
                <a:cubicBezTo>
                  <a:pt x="4181" y="19375"/>
                  <a:pt x="3635" y="18921"/>
                  <a:pt x="3135" y="18421"/>
                </a:cubicBezTo>
                <a:cubicBezTo>
                  <a:pt x="2636" y="17922"/>
                  <a:pt x="2181" y="17377"/>
                  <a:pt x="1787" y="16787"/>
                </a:cubicBezTo>
                <a:lnTo>
                  <a:pt x="2257" y="16469"/>
                </a:lnTo>
                <a:lnTo>
                  <a:pt x="1787" y="16787"/>
                </a:lnTo>
                <a:cubicBezTo>
                  <a:pt x="1394" y="16196"/>
                  <a:pt x="1060" y="15576"/>
                  <a:pt x="788" y="14925"/>
                </a:cubicBezTo>
                <a:cubicBezTo>
                  <a:pt x="545" y="14259"/>
                  <a:pt x="348" y="13578"/>
                  <a:pt x="212" y="12881"/>
                </a:cubicBezTo>
                <a:cubicBezTo>
                  <a:pt x="76" y="12200"/>
                  <a:pt x="0" y="11489"/>
                  <a:pt x="0" y="10777"/>
                </a:cubicBezTo>
                <a:lnTo>
                  <a:pt x="576" y="10777"/>
                </a:lnTo>
                <a:lnTo>
                  <a:pt x="0" y="10777"/>
                </a:lnTo>
                <a:cubicBezTo>
                  <a:pt x="0" y="10066"/>
                  <a:pt x="76" y="9370"/>
                  <a:pt x="212" y="8673"/>
                </a:cubicBezTo>
                <a:cubicBezTo>
                  <a:pt x="348" y="7977"/>
                  <a:pt x="560" y="7311"/>
                  <a:pt x="833" y="6645"/>
                </a:cubicBezTo>
                <a:cubicBezTo>
                  <a:pt x="1106" y="5994"/>
                  <a:pt x="1439" y="5374"/>
                  <a:pt x="1833" y="4783"/>
                </a:cubicBezTo>
                <a:lnTo>
                  <a:pt x="2302" y="5101"/>
                </a:lnTo>
                <a:lnTo>
                  <a:pt x="1833" y="4783"/>
                </a:lnTo>
                <a:cubicBezTo>
                  <a:pt x="2227" y="4193"/>
                  <a:pt x="2681" y="3648"/>
                  <a:pt x="3181" y="3148"/>
                </a:cubicBezTo>
                <a:lnTo>
                  <a:pt x="3590" y="3557"/>
                </a:lnTo>
                <a:lnTo>
                  <a:pt x="3181" y="3148"/>
                </a:lnTo>
                <a:cubicBezTo>
                  <a:pt x="3681" y="2649"/>
                  <a:pt x="4226" y="2195"/>
                  <a:pt x="4817" y="1801"/>
                </a:cubicBezTo>
                <a:lnTo>
                  <a:pt x="5135" y="2270"/>
                </a:lnTo>
                <a:lnTo>
                  <a:pt x="4817" y="1801"/>
                </a:lnTo>
                <a:cubicBezTo>
                  <a:pt x="5392" y="1423"/>
                  <a:pt x="6013" y="1090"/>
                  <a:pt x="6665" y="817"/>
                </a:cubicBezTo>
                <a:cubicBezTo>
                  <a:pt x="7316" y="545"/>
                  <a:pt x="7998" y="348"/>
                  <a:pt x="8679" y="212"/>
                </a:cubicBezTo>
                <a:cubicBezTo>
                  <a:pt x="9376" y="76"/>
                  <a:pt x="10088" y="0"/>
                  <a:pt x="10785" y="0"/>
                </a:cubicBezTo>
                <a:lnTo>
                  <a:pt x="10785" y="575"/>
                </a:lnTo>
                <a:lnTo>
                  <a:pt x="10785" y="0"/>
                </a:lnTo>
                <a:cubicBezTo>
                  <a:pt x="11497" y="0"/>
                  <a:pt x="12194" y="76"/>
                  <a:pt x="12890" y="212"/>
                </a:cubicBezTo>
                <a:cubicBezTo>
                  <a:pt x="13587" y="348"/>
                  <a:pt x="14254" y="560"/>
                  <a:pt x="14920" y="833"/>
                </a:cubicBezTo>
                <a:cubicBezTo>
                  <a:pt x="15571" y="1105"/>
                  <a:pt x="16192" y="1438"/>
                  <a:pt x="16783" y="1832"/>
                </a:cubicBezTo>
                <a:lnTo>
                  <a:pt x="16465" y="2301"/>
                </a:lnTo>
                <a:lnTo>
                  <a:pt x="16783" y="1832"/>
                </a:lnTo>
                <a:cubicBezTo>
                  <a:pt x="17374" y="2225"/>
                  <a:pt x="17919" y="2679"/>
                  <a:pt x="18419" y="3179"/>
                </a:cubicBezTo>
                <a:lnTo>
                  <a:pt x="18010" y="3587"/>
                </a:lnTo>
                <a:lnTo>
                  <a:pt x="18419" y="3179"/>
                </a:lnTo>
                <a:cubicBezTo>
                  <a:pt x="18919" y="3678"/>
                  <a:pt x="19373" y="4223"/>
                  <a:pt x="19767" y="4813"/>
                </a:cubicBezTo>
                <a:lnTo>
                  <a:pt x="19298" y="5131"/>
                </a:lnTo>
                <a:lnTo>
                  <a:pt x="19767" y="4813"/>
                </a:lnTo>
                <a:cubicBezTo>
                  <a:pt x="20161" y="5404"/>
                  <a:pt x="20494" y="6024"/>
                  <a:pt x="20767" y="6675"/>
                </a:cubicBezTo>
                <a:lnTo>
                  <a:pt x="20237" y="6887"/>
                </a:lnTo>
                <a:lnTo>
                  <a:pt x="20767" y="6675"/>
                </a:lnTo>
                <a:cubicBezTo>
                  <a:pt x="21040" y="7326"/>
                  <a:pt x="21236" y="8007"/>
                  <a:pt x="21388" y="8704"/>
                </a:cubicBezTo>
                <a:cubicBezTo>
                  <a:pt x="21524" y="9400"/>
                  <a:pt x="21600" y="10096"/>
                  <a:pt x="21600" y="10808"/>
                </a:cubicBezTo>
                <a:moveTo>
                  <a:pt x="20464" y="10808"/>
                </a:moveTo>
                <a:lnTo>
                  <a:pt x="21024" y="10808"/>
                </a:lnTo>
                <a:lnTo>
                  <a:pt x="20464" y="10808"/>
                </a:lnTo>
                <a:cubicBezTo>
                  <a:pt x="20464" y="10172"/>
                  <a:pt x="20403" y="9551"/>
                  <a:pt x="20282" y="8931"/>
                </a:cubicBezTo>
                <a:lnTo>
                  <a:pt x="20843" y="8825"/>
                </a:lnTo>
                <a:lnTo>
                  <a:pt x="20282" y="8931"/>
                </a:lnTo>
                <a:cubicBezTo>
                  <a:pt x="20161" y="8310"/>
                  <a:pt x="19979" y="7705"/>
                  <a:pt x="19737" y="7114"/>
                </a:cubicBezTo>
                <a:cubicBezTo>
                  <a:pt x="19495" y="6524"/>
                  <a:pt x="19192" y="5979"/>
                  <a:pt x="18843" y="5449"/>
                </a:cubicBezTo>
                <a:cubicBezTo>
                  <a:pt x="18495" y="4919"/>
                  <a:pt x="18086" y="4435"/>
                  <a:pt x="17647" y="3981"/>
                </a:cubicBezTo>
                <a:cubicBezTo>
                  <a:pt x="17192" y="3527"/>
                  <a:pt x="16707" y="3133"/>
                  <a:pt x="16177" y="2785"/>
                </a:cubicBezTo>
                <a:cubicBezTo>
                  <a:pt x="15647" y="2437"/>
                  <a:pt x="15087" y="2134"/>
                  <a:pt x="14511" y="1892"/>
                </a:cubicBezTo>
                <a:lnTo>
                  <a:pt x="14708" y="1347"/>
                </a:lnTo>
                <a:lnTo>
                  <a:pt x="14496" y="1877"/>
                </a:lnTo>
                <a:cubicBezTo>
                  <a:pt x="13905" y="1635"/>
                  <a:pt x="13299" y="1453"/>
                  <a:pt x="12678" y="1332"/>
                </a:cubicBezTo>
                <a:lnTo>
                  <a:pt x="12784" y="757"/>
                </a:lnTo>
                <a:lnTo>
                  <a:pt x="12678" y="1317"/>
                </a:lnTo>
                <a:cubicBezTo>
                  <a:pt x="12057" y="1196"/>
                  <a:pt x="11421" y="1135"/>
                  <a:pt x="10785" y="1135"/>
                </a:cubicBezTo>
                <a:cubicBezTo>
                  <a:pt x="10149" y="1135"/>
                  <a:pt x="9528" y="1196"/>
                  <a:pt x="8907" y="1317"/>
                </a:cubicBezTo>
                <a:lnTo>
                  <a:pt x="8801" y="757"/>
                </a:lnTo>
                <a:lnTo>
                  <a:pt x="8907" y="1317"/>
                </a:lnTo>
                <a:cubicBezTo>
                  <a:pt x="8286" y="1438"/>
                  <a:pt x="7680" y="1620"/>
                  <a:pt x="7089" y="1862"/>
                </a:cubicBezTo>
                <a:lnTo>
                  <a:pt x="6877" y="1347"/>
                </a:lnTo>
                <a:lnTo>
                  <a:pt x="7089" y="1877"/>
                </a:lnTo>
                <a:cubicBezTo>
                  <a:pt x="6498" y="2119"/>
                  <a:pt x="5953" y="2422"/>
                  <a:pt x="5423" y="2770"/>
                </a:cubicBezTo>
                <a:cubicBezTo>
                  <a:pt x="4893" y="3118"/>
                  <a:pt x="4408" y="3527"/>
                  <a:pt x="3953" y="3966"/>
                </a:cubicBezTo>
                <a:cubicBezTo>
                  <a:pt x="3499" y="4420"/>
                  <a:pt x="3105" y="4904"/>
                  <a:pt x="2757" y="5434"/>
                </a:cubicBezTo>
                <a:cubicBezTo>
                  <a:pt x="2408" y="5964"/>
                  <a:pt x="2105" y="6524"/>
                  <a:pt x="1863" y="7099"/>
                </a:cubicBezTo>
                <a:lnTo>
                  <a:pt x="1348" y="6872"/>
                </a:lnTo>
                <a:lnTo>
                  <a:pt x="1878" y="7084"/>
                </a:lnTo>
                <a:cubicBezTo>
                  <a:pt x="1636" y="7674"/>
                  <a:pt x="1454" y="8280"/>
                  <a:pt x="1333" y="8900"/>
                </a:cubicBezTo>
                <a:lnTo>
                  <a:pt x="757" y="8794"/>
                </a:lnTo>
                <a:lnTo>
                  <a:pt x="1318" y="8900"/>
                </a:lnTo>
                <a:cubicBezTo>
                  <a:pt x="1197" y="9521"/>
                  <a:pt x="1136" y="10157"/>
                  <a:pt x="1136" y="10777"/>
                </a:cubicBezTo>
                <a:cubicBezTo>
                  <a:pt x="1136" y="11398"/>
                  <a:pt x="1197" y="12034"/>
                  <a:pt x="1318" y="12654"/>
                </a:cubicBezTo>
                <a:lnTo>
                  <a:pt x="757" y="12775"/>
                </a:lnTo>
                <a:lnTo>
                  <a:pt x="1318" y="12669"/>
                </a:lnTo>
                <a:cubicBezTo>
                  <a:pt x="1439" y="13290"/>
                  <a:pt x="1621" y="13895"/>
                  <a:pt x="1863" y="14486"/>
                </a:cubicBezTo>
                <a:lnTo>
                  <a:pt x="1333" y="14698"/>
                </a:lnTo>
                <a:lnTo>
                  <a:pt x="1863" y="14486"/>
                </a:lnTo>
                <a:cubicBezTo>
                  <a:pt x="2105" y="15076"/>
                  <a:pt x="2408" y="15621"/>
                  <a:pt x="2757" y="16151"/>
                </a:cubicBezTo>
                <a:cubicBezTo>
                  <a:pt x="3105" y="16681"/>
                  <a:pt x="3514" y="17165"/>
                  <a:pt x="3953" y="17619"/>
                </a:cubicBezTo>
                <a:lnTo>
                  <a:pt x="3544" y="18028"/>
                </a:lnTo>
                <a:lnTo>
                  <a:pt x="3953" y="17619"/>
                </a:lnTo>
                <a:cubicBezTo>
                  <a:pt x="4408" y="18073"/>
                  <a:pt x="4893" y="18467"/>
                  <a:pt x="5423" y="18815"/>
                </a:cubicBezTo>
                <a:cubicBezTo>
                  <a:pt x="5953" y="19163"/>
                  <a:pt x="6513" y="19466"/>
                  <a:pt x="7089" y="19708"/>
                </a:cubicBezTo>
                <a:lnTo>
                  <a:pt x="6877" y="20238"/>
                </a:lnTo>
                <a:lnTo>
                  <a:pt x="7089" y="19708"/>
                </a:lnTo>
                <a:cubicBezTo>
                  <a:pt x="7680" y="19950"/>
                  <a:pt x="8286" y="20132"/>
                  <a:pt x="8907" y="20253"/>
                </a:cubicBezTo>
                <a:lnTo>
                  <a:pt x="8801" y="20813"/>
                </a:lnTo>
                <a:lnTo>
                  <a:pt x="8907" y="20253"/>
                </a:lnTo>
                <a:cubicBezTo>
                  <a:pt x="9528" y="20374"/>
                  <a:pt x="10164" y="20434"/>
                  <a:pt x="10785" y="20434"/>
                </a:cubicBezTo>
                <a:lnTo>
                  <a:pt x="10785" y="20995"/>
                </a:lnTo>
                <a:lnTo>
                  <a:pt x="10785" y="20434"/>
                </a:lnTo>
                <a:cubicBezTo>
                  <a:pt x="11421" y="20434"/>
                  <a:pt x="12042" y="20374"/>
                  <a:pt x="12663" y="20253"/>
                </a:cubicBezTo>
                <a:lnTo>
                  <a:pt x="12769" y="20813"/>
                </a:lnTo>
                <a:lnTo>
                  <a:pt x="12663" y="20253"/>
                </a:lnTo>
                <a:cubicBezTo>
                  <a:pt x="13284" y="20132"/>
                  <a:pt x="13890" y="19950"/>
                  <a:pt x="14481" y="19708"/>
                </a:cubicBezTo>
                <a:lnTo>
                  <a:pt x="14693" y="20238"/>
                </a:lnTo>
                <a:lnTo>
                  <a:pt x="14481" y="19708"/>
                </a:lnTo>
                <a:cubicBezTo>
                  <a:pt x="15072" y="19466"/>
                  <a:pt x="15617" y="19163"/>
                  <a:pt x="16147" y="18815"/>
                </a:cubicBezTo>
                <a:cubicBezTo>
                  <a:pt x="16677" y="18467"/>
                  <a:pt x="17162" y="18058"/>
                  <a:pt x="17616" y="17619"/>
                </a:cubicBezTo>
                <a:lnTo>
                  <a:pt x="18025" y="18028"/>
                </a:lnTo>
                <a:lnTo>
                  <a:pt x="17616" y="17619"/>
                </a:lnTo>
                <a:cubicBezTo>
                  <a:pt x="18071" y="17165"/>
                  <a:pt x="18465" y="16681"/>
                  <a:pt x="18813" y="16151"/>
                </a:cubicBezTo>
                <a:cubicBezTo>
                  <a:pt x="19161" y="15621"/>
                  <a:pt x="19464" y="15061"/>
                  <a:pt x="19707" y="14486"/>
                </a:cubicBezTo>
                <a:cubicBezTo>
                  <a:pt x="19949" y="13911"/>
                  <a:pt x="20131" y="13290"/>
                  <a:pt x="20252" y="12669"/>
                </a:cubicBezTo>
                <a:lnTo>
                  <a:pt x="20812" y="12775"/>
                </a:lnTo>
                <a:lnTo>
                  <a:pt x="20252" y="12669"/>
                </a:lnTo>
                <a:cubicBezTo>
                  <a:pt x="20373" y="12049"/>
                  <a:pt x="20434" y="11413"/>
                  <a:pt x="20434" y="10792"/>
                </a:cubicBezTo>
                <a:close/>
              </a:path>
            </a:pathLst>
          </a:custGeom>
          <a:solidFill>
            <a:srgbClr val="000000"/>
          </a:solidFill>
          <a:ln w="12700">
            <a:miter lim="400000"/>
          </a:ln>
        </p:spPr>
        <p:txBody>
          <a:bodyPr lIns="45719" rIns="45719"/>
          <a:lstStyle/>
          <a:p>
            <a:pPr/>
          </a:p>
        </p:txBody>
      </p:sp>
      <p:sp>
        <p:nvSpPr>
          <p:cNvPr id="996" name="Freeform 13"/>
          <p:cNvSpPr/>
          <p:nvPr/>
        </p:nvSpPr>
        <p:spPr>
          <a:xfrm>
            <a:off x="1271587" y="5355907"/>
            <a:ext cx="181103" cy="1812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92"/>
                </a:moveTo>
                <a:cubicBezTo>
                  <a:pt x="21585" y="11504"/>
                  <a:pt x="21509" y="12200"/>
                  <a:pt x="21373" y="12896"/>
                </a:cubicBezTo>
                <a:lnTo>
                  <a:pt x="20812" y="12790"/>
                </a:lnTo>
                <a:lnTo>
                  <a:pt x="21373" y="12896"/>
                </a:lnTo>
                <a:cubicBezTo>
                  <a:pt x="21236" y="13593"/>
                  <a:pt x="21024" y="14259"/>
                  <a:pt x="20752" y="14925"/>
                </a:cubicBezTo>
                <a:cubicBezTo>
                  <a:pt x="20479" y="15576"/>
                  <a:pt x="20146" y="16196"/>
                  <a:pt x="19752" y="16787"/>
                </a:cubicBezTo>
                <a:lnTo>
                  <a:pt x="19282" y="16469"/>
                </a:lnTo>
                <a:lnTo>
                  <a:pt x="19752" y="16787"/>
                </a:lnTo>
                <a:cubicBezTo>
                  <a:pt x="19358" y="17377"/>
                  <a:pt x="18904" y="17922"/>
                  <a:pt x="18404" y="18421"/>
                </a:cubicBezTo>
                <a:lnTo>
                  <a:pt x="17995" y="18013"/>
                </a:lnTo>
                <a:lnTo>
                  <a:pt x="18404" y="18421"/>
                </a:lnTo>
                <a:cubicBezTo>
                  <a:pt x="17904" y="18921"/>
                  <a:pt x="17359" y="19375"/>
                  <a:pt x="16768" y="19768"/>
                </a:cubicBezTo>
                <a:cubicBezTo>
                  <a:pt x="16177" y="20162"/>
                  <a:pt x="15556" y="20495"/>
                  <a:pt x="14905" y="20767"/>
                </a:cubicBezTo>
                <a:lnTo>
                  <a:pt x="14693" y="20238"/>
                </a:lnTo>
                <a:lnTo>
                  <a:pt x="14905" y="20767"/>
                </a:lnTo>
                <a:cubicBezTo>
                  <a:pt x="14254" y="21040"/>
                  <a:pt x="13572" y="21237"/>
                  <a:pt x="12875" y="21388"/>
                </a:cubicBezTo>
                <a:cubicBezTo>
                  <a:pt x="12178" y="21524"/>
                  <a:pt x="11482" y="21600"/>
                  <a:pt x="10770" y="21600"/>
                </a:cubicBezTo>
                <a:cubicBezTo>
                  <a:pt x="10058" y="21600"/>
                  <a:pt x="9361" y="21524"/>
                  <a:pt x="8664" y="21388"/>
                </a:cubicBezTo>
                <a:cubicBezTo>
                  <a:pt x="7967" y="21252"/>
                  <a:pt x="7301" y="21040"/>
                  <a:pt x="6635" y="20767"/>
                </a:cubicBezTo>
                <a:lnTo>
                  <a:pt x="6847" y="20238"/>
                </a:lnTo>
                <a:lnTo>
                  <a:pt x="6635" y="20767"/>
                </a:lnTo>
                <a:cubicBezTo>
                  <a:pt x="5983" y="20495"/>
                  <a:pt x="5362" y="20162"/>
                  <a:pt x="4771" y="19768"/>
                </a:cubicBezTo>
                <a:cubicBezTo>
                  <a:pt x="4181" y="19375"/>
                  <a:pt x="3635" y="18921"/>
                  <a:pt x="3135" y="18421"/>
                </a:cubicBezTo>
                <a:lnTo>
                  <a:pt x="3544" y="18013"/>
                </a:lnTo>
                <a:lnTo>
                  <a:pt x="3135" y="18421"/>
                </a:lnTo>
                <a:cubicBezTo>
                  <a:pt x="2636" y="17922"/>
                  <a:pt x="2181" y="17377"/>
                  <a:pt x="1787" y="16787"/>
                </a:cubicBezTo>
                <a:lnTo>
                  <a:pt x="2257" y="16469"/>
                </a:lnTo>
                <a:lnTo>
                  <a:pt x="1787" y="16787"/>
                </a:lnTo>
                <a:cubicBezTo>
                  <a:pt x="1394" y="16196"/>
                  <a:pt x="1060" y="15576"/>
                  <a:pt x="788" y="14925"/>
                </a:cubicBezTo>
                <a:cubicBezTo>
                  <a:pt x="545" y="14259"/>
                  <a:pt x="348" y="13578"/>
                  <a:pt x="212" y="12881"/>
                </a:cubicBezTo>
                <a:lnTo>
                  <a:pt x="757" y="12775"/>
                </a:lnTo>
                <a:lnTo>
                  <a:pt x="212" y="12881"/>
                </a:lnTo>
                <a:cubicBezTo>
                  <a:pt x="76" y="12200"/>
                  <a:pt x="0" y="11489"/>
                  <a:pt x="0" y="10777"/>
                </a:cubicBezTo>
                <a:lnTo>
                  <a:pt x="576" y="10777"/>
                </a:lnTo>
                <a:lnTo>
                  <a:pt x="0" y="10777"/>
                </a:lnTo>
                <a:cubicBezTo>
                  <a:pt x="0" y="10066"/>
                  <a:pt x="76" y="9370"/>
                  <a:pt x="212" y="8673"/>
                </a:cubicBezTo>
                <a:lnTo>
                  <a:pt x="773" y="8779"/>
                </a:lnTo>
                <a:lnTo>
                  <a:pt x="212" y="8673"/>
                </a:lnTo>
                <a:cubicBezTo>
                  <a:pt x="348" y="7977"/>
                  <a:pt x="560" y="7311"/>
                  <a:pt x="833" y="6645"/>
                </a:cubicBezTo>
                <a:cubicBezTo>
                  <a:pt x="1106" y="5994"/>
                  <a:pt x="1439" y="5374"/>
                  <a:pt x="1833" y="4783"/>
                </a:cubicBezTo>
                <a:lnTo>
                  <a:pt x="2302" y="5101"/>
                </a:lnTo>
                <a:lnTo>
                  <a:pt x="1833" y="4783"/>
                </a:lnTo>
                <a:cubicBezTo>
                  <a:pt x="2227" y="4193"/>
                  <a:pt x="2681" y="3648"/>
                  <a:pt x="3181" y="3148"/>
                </a:cubicBezTo>
                <a:lnTo>
                  <a:pt x="3590" y="3557"/>
                </a:lnTo>
                <a:lnTo>
                  <a:pt x="3181" y="3148"/>
                </a:lnTo>
                <a:cubicBezTo>
                  <a:pt x="3681" y="2649"/>
                  <a:pt x="4226" y="2195"/>
                  <a:pt x="4817" y="1801"/>
                </a:cubicBezTo>
                <a:lnTo>
                  <a:pt x="5135" y="2270"/>
                </a:lnTo>
                <a:lnTo>
                  <a:pt x="4817" y="1801"/>
                </a:lnTo>
                <a:cubicBezTo>
                  <a:pt x="5392" y="1423"/>
                  <a:pt x="6013" y="1090"/>
                  <a:pt x="6665" y="817"/>
                </a:cubicBezTo>
                <a:cubicBezTo>
                  <a:pt x="7316" y="545"/>
                  <a:pt x="7998" y="348"/>
                  <a:pt x="8679" y="212"/>
                </a:cubicBezTo>
                <a:cubicBezTo>
                  <a:pt x="9376" y="76"/>
                  <a:pt x="10088" y="0"/>
                  <a:pt x="10785" y="0"/>
                </a:cubicBezTo>
                <a:lnTo>
                  <a:pt x="10785" y="575"/>
                </a:lnTo>
                <a:lnTo>
                  <a:pt x="10785" y="0"/>
                </a:lnTo>
                <a:cubicBezTo>
                  <a:pt x="11497" y="0"/>
                  <a:pt x="12194" y="76"/>
                  <a:pt x="12890" y="212"/>
                </a:cubicBezTo>
                <a:cubicBezTo>
                  <a:pt x="13587" y="348"/>
                  <a:pt x="14254" y="560"/>
                  <a:pt x="14920" y="833"/>
                </a:cubicBezTo>
                <a:cubicBezTo>
                  <a:pt x="15571" y="1105"/>
                  <a:pt x="16192" y="1438"/>
                  <a:pt x="16783" y="1832"/>
                </a:cubicBezTo>
                <a:lnTo>
                  <a:pt x="16465" y="2301"/>
                </a:lnTo>
                <a:lnTo>
                  <a:pt x="16783" y="1832"/>
                </a:lnTo>
                <a:cubicBezTo>
                  <a:pt x="17374" y="2225"/>
                  <a:pt x="17919" y="2679"/>
                  <a:pt x="18419" y="3179"/>
                </a:cubicBezTo>
                <a:lnTo>
                  <a:pt x="18010" y="3587"/>
                </a:lnTo>
                <a:lnTo>
                  <a:pt x="18419" y="3179"/>
                </a:lnTo>
                <a:cubicBezTo>
                  <a:pt x="18919" y="3678"/>
                  <a:pt x="19373" y="4223"/>
                  <a:pt x="19767" y="4813"/>
                </a:cubicBezTo>
                <a:lnTo>
                  <a:pt x="19298" y="5131"/>
                </a:lnTo>
                <a:lnTo>
                  <a:pt x="19767" y="4813"/>
                </a:lnTo>
                <a:cubicBezTo>
                  <a:pt x="20161" y="5404"/>
                  <a:pt x="20494" y="6024"/>
                  <a:pt x="20767" y="6675"/>
                </a:cubicBezTo>
                <a:lnTo>
                  <a:pt x="20237" y="6887"/>
                </a:lnTo>
                <a:lnTo>
                  <a:pt x="20767" y="6675"/>
                </a:lnTo>
                <a:cubicBezTo>
                  <a:pt x="21040" y="7326"/>
                  <a:pt x="21236" y="8007"/>
                  <a:pt x="21388" y="8704"/>
                </a:cubicBezTo>
                <a:lnTo>
                  <a:pt x="20827" y="8810"/>
                </a:lnTo>
                <a:lnTo>
                  <a:pt x="21388" y="8704"/>
                </a:lnTo>
                <a:cubicBezTo>
                  <a:pt x="21524" y="9400"/>
                  <a:pt x="21600" y="10096"/>
                  <a:pt x="21600" y="10808"/>
                </a:cubicBezTo>
                <a:moveTo>
                  <a:pt x="20464" y="10808"/>
                </a:moveTo>
                <a:lnTo>
                  <a:pt x="21024" y="10808"/>
                </a:lnTo>
                <a:lnTo>
                  <a:pt x="20464" y="10808"/>
                </a:lnTo>
                <a:cubicBezTo>
                  <a:pt x="20464" y="10172"/>
                  <a:pt x="20403" y="9551"/>
                  <a:pt x="20282" y="8931"/>
                </a:cubicBezTo>
                <a:cubicBezTo>
                  <a:pt x="20161" y="8310"/>
                  <a:pt x="19979" y="7705"/>
                  <a:pt x="19737" y="7114"/>
                </a:cubicBezTo>
                <a:cubicBezTo>
                  <a:pt x="19495" y="6524"/>
                  <a:pt x="19192" y="5979"/>
                  <a:pt x="18843" y="5449"/>
                </a:cubicBezTo>
                <a:cubicBezTo>
                  <a:pt x="18495" y="4919"/>
                  <a:pt x="18086" y="4435"/>
                  <a:pt x="17647" y="3981"/>
                </a:cubicBezTo>
                <a:cubicBezTo>
                  <a:pt x="17192" y="3527"/>
                  <a:pt x="16707" y="3133"/>
                  <a:pt x="16177" y="2785"/>
                </a:cubicBezTo>
                <a:cubicBezTo>
                  <a:pt x="15647" y="2437"/>
                  <a:pt x="15087" y="2134"/>
                  <a:pt x="14511" y="1892"/>
                </a:cubicBezTo>
                <a:lnTo>
                  <a:pt x="14708" y="1347"/>
                </a:lnTo>
                <a:lnTo>
                  <a:pt x="14496" y="1877"/>
                </a:lnTo>
                <a:cubicBezTo>
                  <a:pt x="13905" y="1635"/>
                  <a:pt x="13299" y="1453"/>
                  <a:pt x="12678" y="1332"/>
                </a:cubicBezTo>
                <a:lnTo>
                  <a:pt x="12784" y="757"/>
                </a:lnTo>
                <a:lnTo>
                  <a:pt x="12678" y="1317"/>
                </a:lnTo>
                <a:cubicBezTo>
                  <a:pt x="12057" y="1196"/>
                  <a:pt x="11421" y="1135"/>
                  <a:pt x="10785" y="1135"/>
                </a:cubicBezTo>
                <a:cubicBezTo>
                  <a:pt x="10149" y="1135"/>
                  <a:pt x="9528" y="1196"/>
                  <a:pt x="8907" y="1317"/>
                </a:cubicBezTo>
                <a:lnTo>
                  <a:pt x="8801" y="757"/>
                </a:lnTo>
                <a:lnTo>
                  <a:pt x="8907" y="1317"/>
                </a:lnTo>
                <a:cubicBezTo>
                  <a:pt x="8286" y="1438"/>
                  <a:pt x="7680" y="1620"/>
                  <a:pt x="7089" y="1862"/>
                </a:cubicBezTo>
                <a:lnTo>
                  <a:pt x="6877" y="1347"/>
                </a:lnTo>
                <a:lnTo>
                  <a:pt x="7089" y="1877"/>
                </a:lnTo>
                <a:cubicBezTo>
                  <a:pt x="6498" y="2119"/>
                  <a:pt x="5953" y="2422"/>
                  <a:pt x="5423" y="2770"/>
                </a:cubicBezTo>
                <a:cubicBezTo>
                  <a:pt x="4893" y="3118"/>
                  <a:pt x="4408" y="3527"/>
                  <a:pt x="3953" y="3966"/>
                </a:cubicBezTo>
                <a:cubicBezTo>
                  <a:pt x="3499" y="4420"/>
                  <a:pt x="3105" y="4904"/>
                  <a:pt x="2757" y="5434"/>
                </a:cubicBezTo>
                <a:cubicBezTo>
                  <a:pt x="2408" y="5964"/>
                  <a:pt x="2105" y="6524"/>
                  <a:pt x="1863" y="7099"/>
                </a:cubicBezTo>
                <a:lnTo>
                  <a:pt x="1348" y="6872"/>
                </a:lnTo>
                <a:lnTo>
                  <a:pt x="1878" y="7084"/>
                </a:lnTo>
                <a:cubicBezTo>
                  <a:pt x="1636" y="7674"/>
                  <a:pt x="1454" y="8280"/>
                  <a:pt x="1333" y="8900"/>
                </a:cubicBezTo>
                <a:cubicBezTo>
                  <a:pt x="1212" y="9521"/>
                  <a:pt x="1151" y="10157"/>
                  <a:pt x="1151" y="10777"/>
                </a:cubicBezTo>
                <a:cubicBezTo>
                  <a:pt x="1151" y="11398"/>
                  <a:pt x="1212" y="12034"/>
                  <a:pt x="1333" y="12654"/>
                </a:cubicBezTo>
                <a:cubicBezTo>
                  <a:pt x="1454" y="13275"/>
                  <a:pt x="1636" y="13880"/>
                  <a:pt x="1878" y="14471"/>
                </a:cubicBezTo>
                <a:lnTo>
                  <a:pt x="1348" y="14683"/>
                </a:lnTo>
                <a:lnTo>
                  <a:pt x="1878" y="14471"/>
                </a:lnTo>
                <a:cubicBezTo>
                  <a:pt x="2121" y="15061"/>
                  <a:pt x="2424" y="15606"/>
                  <a:pt x="2772" y="16136"/>
                </a:cubicBezTo>
                <a:cubicBezTo>
                  <a:pt x="3120" y="16665"/>
                  <a:pt x="3529" y="17150"/>
                  <a:pt x="3969" y="17604"/>
                </a:cubicBezTo>
                <a:cubicBezTo>
                  <a:pt x="4423" y="18058"/>
                  <a:pt x="4908" y="18452"/>
                  <a:pt x="5438" y="18800"/>
                </a:cubicBezTo>
                <a:lnTo>
                  <a:pt x="5120" y="19269"/>
                </a:lnTo>
                <a:lnTo>
                  <a:pt x="5438" y="18800"/>
                </a:lnTo>
                <a:cubicBezTo>
                  <a:pt x="5968" y="19148"/>
                  <a:pt x="6528" y="19451"/>
                  <a:pt x="7104" y="19693"/>
                </a:cubicBezTo>
                <a:cubicBezTo>
                  <a:pt x="7695" y="19935"/>
                  <a:pt x="8301" y="20117"/>
                  <a:pt x="8922" y="20238"/>
                </a:cubicBezTo>
                <a:lnTo>
                  <a:pt x="8816" y="20798"/>
                </a:lnTo>
                <a:lnTo>
                  <a:pt x="8922" y="20238"/>
                </a:lnTo>
                <a:cubicBezTo>
                  <a:pt x="9543" y="20359"/>
                  <a:pt x="10179" y="20419"/>
                  <a:pt x="10800" y="20419"/>
                </a:cubicBezTo>
                <a:lnTo>
                  <a:pt x="10800" y="20979"/>
                </a:lnTo>
                <a:lnTo>
                  <a:pt x="10800" y="20419"/>
                </a:lnTo>
                <a:cubicBezTo>
                  <a:pt x="11436" y="20419"/>
                  <a:pt x="12057" y="20359"/>
                  <a:pt x="12678" y="20238"/>
                </a:cubicBezTo>
                <a:lnTo>
                  <a:pt x="12784" y="20798"/>
                </a:lnTo>
                <a:lnTo>
                  <a:pt x="12678" y="20238"/>
                </a:lnTo>
                <a:cubicBezTo>
                  <a:pt x="13299" y="20117"/>
                  <a:pt x="13905" y="19935"/>
                  <a:pt x="14496" y="19693"/>
                </a:cubicBezTo>
                <a:cubicBezTo>
                  <a:pt x="15087" y="19451"/>
                  <a:pt x="15632" y="19148"/>
                  <a:pt x="16162" y="18800"/>
                </a:cubicBezTo>
                <a:lnTo>
                  <a:pt x="16480" y="19269"/>
                </a:lnTo>
                <a:lnTo>
                  <a:pt x="16162" y="18800"/>
                </a:lnTo>
                <a:cubicBezTo>
                  <a:pt x="16692" y="18452"/>
                  <a:pt x="17177" y="18043"/>
                  <a:pt x="17631" y="17604"/>
                </a:cubicBezTo>
                <a:cubicBezTo>
                  <a:pt x="18086" y="17150"/>
                  <a:pt x="18480" y="16665"/>
                  <a:pt x="18828" y="16136"/>
                </a:cubicBezTo>
                <a:cubicBezTo>
                  <a:pt x="19176" y="15606"/>
                  <a:pt x="19479" y="15046"/>
                  <a:pt x="19722" y="14471"/>
                </a:cubicBezTo>
                <a:lnTo>
                  <a:pt x="20252" y="14683"/>
                </a:lnTo>
                <a:lnTo>
                  <a:pt x="19722" y="14471"/>
                </a:lnTo>
                <a:cubicBezTo>
                  <a:pt x="19964" y="13880"/>
                  <a:pt x="20146" y="13275"/>
                  <a:pt x="20267" y="12654"/>
                </a:cubicBezTo>
                <a:cubicBezTo>
                  <a:pt x="20388" y="12034"/>
                  <a:pt x="20449" y="11398"/>
                  <a:pt x="20449" y="10777"/>
                </a:cubicBezTo>
                <a:close/>
              </a:path>
            </a:pathLst>
          </a:custGeom>
          <a:solidFill>
            <a:srgbClr val="000000"/>
          </a:solidFill>
          <a:ln w="12700">
            <a:miter lim="400000"/>
          </a:ln>
        </p:spPr>
        <p:txBody>
          <a:bodyPr lIns="45719" rIns="45719"/>
          <a:lstStyle/>
          <a:p>
            <a:pPr/>
          </a:p>
        </p:txBody>
      </p:sp>
      <p:sp>
        <p:nvSpPr>
          <p:cNvPr id="997" name="TextBox 14"/>
          <p:cNvSpPr txBox="1"/>
          <p:nvPr/>
        </p:nvSpPr>
        <p:spPr>
          <a:xfrm>
            <a:off x="4775006" y="899788"/>
            <a:ext cx="9771383"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Key Features of Form.io: Form Builder (Drag-and-Drop Interface):</a:t>
            </a:r>
          </a:p>
        </p:txBody>
      </p:sp>
      <p:sp>
        <p:nvSpPr>
          <p:cNvPr id="998" name="TextBox 15"/>
          <p:cNvSpPr txBox="1"/>
          <p:nvPr/>
        </p:nvSpPr>
        <p:spPr>
          <a:xfrm>
            <a:off x="1699916" y="2271388"/>
            <a:ext cx="16903590" cy="68405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Drag-and-Drop UI: Form.io offers an intuitive drag-and-drop interface that lets you design forms by selecting components and placing them on the form. You don’t need to write HTML or JavaScript to create complex forms. Pre-built Components: It comes with a wide variety of form components like text fields, checkboxes, radio buttons, dropdowns, file uploads, date pickers, and more. Customizable Components: You can configure each component with specific validation rules, custom data types, labels, and even conditional logic (e.g., show or hide fields based on user input).</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00" name="Freeform 3"/>
          <p:cNvSpPr/>
          <p:nvPr/>
        </p:nvSpPr>
        <p:spPr>
          <a:xfrm>
            <a:off x="891491" y="2204085"/>
            <a:ext cx="2286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001" name="Freeform 5"/>
          <p:cNvSpPr/>
          <p:nvPr/>
        </p:nvSpPr>
        <p:spPr>
          <a:xfrm>
            <a:off x="891491" y="6633209"/>
            <a:ext cx="2286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16"/>
                </a:cubicBezTo>
                <a:cubicBezTo>
                  <a:pt x="7332" y="540"/>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002" name="TextBox 6"/>
          <p:cNvSpPr txBox="1"/>
          <p:nvPr/>
        </p:nvSpPr>
        <p:spPr>
          <a:xfrm>
            <a:off x="6552913" y="880604"/>
            <a:ext cx="5621599" cy="17316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900"/>
              </a:lnSpc>
              <a:defRPr sz="4900">
                <a:latin typeface="Copperplate"/>
                <a:ea typeface="Copperplate"/>
                <a:cs typeface="Copperplate"/>
                <a:sym typeface="Copperplate"/>
              </a:defRPr>
            </a:lvl1pPr>
          </a:lstStyle>
          <a:p>
            <a:pPr/>
            <a:r>
              <a:t>Conditional Logic:</a:t>
            </a:r>
          </a:p>
        </p:txBody>
      </p:sp>
      <p:sp>
        <p:nvSpPr>
          <p:cNvPr id="1003" name="TextBox 7"/>
          <p:cNvSpPr txBox="1"/>
          <p:nvPr/>
        </p:nvSpPr>
        <p:spPr>
          <a:xfrm>
            <a:off x="1430846" y="1766429"/>
            <a:ext cx="17171822" cy="69894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Dynamic Forms: Form.io supports conditional logic, allowing you to hide, show, or modify form fields based on user input. For example, if a user selects a certain option in a dropdown, additional related fields can be displayed dynamically. Field Dependencies: You can create complex workflows where one form field's value affects another field’s behavior or the overall form submission process.</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05" name="Freeform 3"/>
          <p:cNvSpPr/>
          <p:nvPr/>
        </p:nvSpPr>
        <p:spPr>
          <a:xfrm>
            <a:off x="542925" y="1911400"/>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006" name="Freeform 5"/>
          <p:cNvSpPr/>
          <p:nvPr/>
        </p:nvSpPr>
        <p:spPr>
          <a:xfrm>
            <a:off x="542925" y="4454576"/>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007" name="Freeform 7"/>
          <p:cNvSpPr/>
          <p:nvPr/>
        </p:nvSpPr>
        <p:spPr>
          <a:xfrm>
            <a:off x="542925" y="699775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008" name="TextBox 8"/>
          <p:cNvSpPr txBox="1"/>
          <p:nvPr/>
        </p:nvSpPr>
        <p:spPr>
          <a:xfrm>
            <a:off x="4757737" y="662615"/>
            <a:ext cx="8947930" cy="16567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Data Submission and Storage:</a:t>
            </a:r>
          </a:p>
        </p:txBody>
      </p:sp>
      <p:sp>
        <p:nvSpPr>
          <p:cNvPr id="1009" name="TextBox 9"/>
          <p:cNvSpPr txBox="1"/>
          <p:nvPr/>
        </p:nvSpPr>
        <p:spPr>
          <a:xfrm>
            <a:off x="1249413" y="1510341"/>
            <a:ext cx="17161916" cy="75241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Secure Data Collection: Form.io supports secure data submission through HTTP-based APIs, ensuring that data collected through the form is transmitted safely. Integration with Databases: You can integrate with back- end databases, such as MySQL, MongoDB, or SQL Server, to store form submissions. Customizable Data Formats: Form.io allows you to store data in a variety of formats, such as JSON or XML, making it easy to export or integrate with other systems.</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11" name="Freeform 3"/>
          <p:cNvSpPr/>
          <p:nvPr/>
        </p:nvSpPr>
        <p:spPr>
          <a:xfrm>
            <a:off x="504825" y="2903858"/>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012" name="Freeform 5"/>
          <p:cNvSpPr/>
          <p:nvPr/>
        </p:nvSpPr>
        <p:spPr>
          <a:xfrm>
            <a:off x="504825" y="6951982"/>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76"/>
                  <a:pt x="16785" y="19781"/>
                </a:cubicBezTo>
                <a:cubicBezTo>
                  <a:pt x="16197" y="20187"/>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013" name="TextBox 6"/>
          <p:cNvSpPr txBox="1"/>
          <p:nvPr/>
        </p:nvSpPr>
        <p:spPr>
          <a:xfrm>
            <a:off x="6540551" y="1710613"/>
            <a:ext cx="5311007" cy="1581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API-First Platform:</a:t>
            </a:r>
          </a:p>
        </p:txBody>
      </p:sp>
      <p:sp>
        <p:nvSpPr>
          <p:cNvPr id="1014" name="TextBox 7"/>
          <p:cNvSpPr txBox="1"/>
          <p:nvPr/>
        </p:nvSpPr>
        <p:spPr>
          <a:xfrm>
            <a:off x="1059809" y="2520238"/>
            <a:ext cx="17504664" cy="63825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300"/>
              </a:lnSpc>
              <a:defRPr sz="4500">
                <a:latin typeface="Copperplate"/>
                <a:ea typeface="Copperplate"/>
                <a:cs typeface="Copperplate"/>
                <a:sym typeface="Copperplate"/>
              </a:defRPr>
            </a:lvl1pPr>
          </a:lstStyle>
          <a:p>
            <a:pPr/>
            <a:r>
              <a:t>REST APIs for Data Submission and Management: Form.io provides a RESTful API that makes it easy to manage form submissions programmatically. You can submit data, retrieve form data, or trigger actions like sending confirmation emails or SMS notifications. Webhook Integration: You can set up webhooks to trigger custom actions when a form is submitted, such as sending an email or pushing the data to another system.</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16" name="Freeform 3"/>
          <p:cNvSpPr/>
          <p:nvPr/>
        </p:nvSpPr>
        <p:spPr>
          <a:xfrm>
            <a:off x="561975" y="1918935"/>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017" name="Freeform 5"/>
          <p:cNvSpPr/>
          <p:nvPr/>
        </p:nvSpPr>
        <p:spPr>
          <a:xfrm>
            <a:off x="561975" y="6348059"/>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16"/>
                </a:cubicBezTo>
                <a:cubicBezTo>
                  <a:pt x="7332" y="540"/>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018" name="TextBox 6"/>
          <p:cNvSpPr txBox="1"/>
          <p:nvPr/>
        </p:nvSpPr>
        <p:spPr>
          <a:xfrm>
            <a:off x="6374758" y="595465"/>
            <a:ext cx="5649107" cy="17316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900"/>
              </a:lnSpc>
              <a:defRPr sz="4900">
                <a:latin typeface="Copperplate"/>
                <a:ea typeface="Copperplate"/>
                <a:cs typeface="Copperplate"/>
                <a:sym typeface="Copperplate"/>
              </a:defRPr>
            </a:lvl1pPr>
          </a:lstStyle>
          <a:p>
            <a:pPr/>
            <a:r>
              <a:t>Multi-Page Forms:</a:t>
            </a:r>
          </a:p>
        </p:txBody>
      </p:sp>
      <p:sp>
        <p:nvSpPr>
          <p:cNvPr id="1019" name="TextBox 7"/>
          <p:cNvSpPr txBox="1"/>
          <p:nvPr/>
        </p:nvSpPr>
        <p:spPr>
          <a:xfrm>
            <a:off x="1107280" y="1481289"/>
            <a:ext cx="17495940" cy="69894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Breakdown Large Forms: Form.io supports multi-page forms, making it easier for users to fill out long or complex forms. It helps improve user experience by reducing cognitive overload and guiding users through a step-by-step process. Progress Indicators: You can display a progress bar to indicate how much of the form is left, helping users stay engaged throughout the process.</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21" name="Freeform 3"/>
          <p:cNvSpPr/>
          <p:nvPr/>
        </p:nvSpPr>
        <p:spPr>
          <a:xfrm>
            <a:off x="968244" y="2032435"/>
            <a:ext cx="266828" cy="2668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0" y="10795"/>
                </a:moveTo>
                <a:cubicBezTo>
                  <a:pt x="21590" y="11504"/>
                  <a:pt x="21518" y="12203"/>
                  <a:pt x="21384" y="12902"/>
                </a:cubicBezTo>
                <a:cubicBezTo>
                  <a:pt x="21250" y="13602"/>
                  <a:pt x="21045" y="14270"/>
                  <a:pt x="20767" y="14928"/>
                </a:cubicBezTo>
                <a:cubicBezTo>
                  <a:pt x="20490" y="15586"/>
                  <a:pt x="20161" y="16203"/>
                  <a:pt x="19770" y="16799"/>
                </a:cubicBezTo>
                <a:cubicBezTo>
                  <a:pt x="19379" y="17395"/>
                  <a:pt x="18927" y="17930"/>
                  <a:pt x="18423" y="18434"/>
                </a:cubicBezTo>
                <a:cubicBezTo>
                  <a:pt x="17919" y="18937"/>
                  <a:pt x="17375" y="19379"/>
                  <a:pt x="16789" y="19780"/>
                </a:cubicBezTo>
                <a:cubicBezTo>
                  <a:pt x="16203" y="20181"/>
                  <a:pt x="15575" y="20510"/>
                  <a:pt x="14917" y="20778"/>
                </a:cubicBezTo>
                <a:cubicBezTo>
                  <a:pt x="14259" y="21045"/>
                  <a:pt x="13591" y="21250"/>
                  <a:pt x="12892" y="21394"/>
                </a:cubicBezTo>
                <a:cubicBezTo>
                  <a:pt x="12193" y="21538"/>
                  <a:pt x="11494" y="21600"/>
                  <a:pt x="10785" y="21600"/>
                </a:cubicBezTo>
                <a:cubicBezTo>
                  <a:pt x="10075" y="21600"/>
                  <a:pt x="9376" y="21528"/>
                  <a:pt x="8677" y="21394"/>
                </a:cubicBezTo>
                <a:cubicBezTo>
                  <a:pt x="7978" y="21261"/>
                  <a:pt x="7310" y="21055"/>
                  <a:pt x="6652" y="20778"/>
                </a:cubicBezTo>
                <a:cubicBezTo>
                  <a:pt x="5994" y="20500"/>
                  <a:pt x="5377" y="20171"/>
                  <a:pt x="4781" y="19780"/>
                </a:cubicBezTo>
                <a:cubicBezTo>
                  <a:pt x="4184" y="19390"/>
                  <a:pt x="3650" y="18937"/>
                  <a:pt x="3146" y="18434"/>
                </a:cubicBezTo>
                <a:cubicBezTo>
                  <a:pt x="2642" y="17930"/>
                  <a:pt x="2200" y="17385"/>
                  <a:pt x="1799" y="16799"/>
                </a:cubicBezTo>
                <a:cubicBezTo>
                  <a:pt x="1398" y="16213"/>
                  <a:pt x="1069" y="15586"/>
                  <a:pt x="802" y="14928"/>
                </a:cubicBezTo>
                <a:cubicBezTo>
                  <a:pt x="535" y="14270"/>
                  <a:pt x="329" y="13602"/>
                  <a:pt x="185" y="12902"/>
                </a:cubicBezTo>
                <a:cubicBezTo>
                  <a:pt x="41" y="12203"/>
                  <a:pt x="0" y="11504"/>
                  <a:pt x="0" y="10795"/>
                </a:cubicBezTo>
                <a:cubicBezTo>
                  <a:pt x="0" y="10085"/>
                  <a:pt x="72" y="9386"/>
                  <a:pt x="206" y="8687"/>
                </a:cubicBezTo>
                <a:cubicBezTo>
                  <a:pt x="339" y="7988"/>
                  <a:pt x="555" y="7320"/>
                  <a:pt x="822" y="6662"/>
                </a:cubicBezTo>
                <a:cubicBezTo>
                  <a:pt x="1090" y="6004"/>
                  <a:pt x="1429" y="5387"/>
                  <a:pt x="1820" y="4791"/>
                </a:cubicBezTo>
                <a:cubicBezTo>
                  <a:pt x="2210" y="4195"/>
                  <a:pt x="2663" y="3660"/>
                  <a:pt x="3166" y="3156"/>
                </a:cubicBezTo>
                <a:cubicBezTo>
                  <a:pt x="3670" y="2652"/>
                  <a:pt x="4215" y="2210"/>
                  <a:pt x="4801" y="1809"/>
                </a:cubicBezTo>
                <a:cubicBezTo>
                  <a:pt x="5387" y="1408"/>
                  <a:pt x="6004" y="1090"/>
                  <a:pt x="6662" y="822"/>
                </a:cubicBezTo>
                <a:cubicBezTo>
                  <a:pt x="7320" y="555"/>
                  <a:pt x="7998" y="350"/>
                  <a:pt x="8687" y="206"/>
                </a:cubicBezTo>
                <a:cubicBezTo>
                  <a:pt x="9376" y="62"/>
                  <a:pt x="10085" y="0"/>
                  <a:pt x="10795" y="0"/>
                </a:cubicBezTo>
                <a:cubicBezTo>
                  <a:pt x="11504" y="0"/>
                  <a:pt x="12203" y="72"/>
                  <a:pt x="12902" y="206"/>
                </a:cubicBezTo>
                <a:cubicBezTo>
                  <a:pt x="13602" y="339"/>
                  <a:pt x="14270" y="545"/>
                  <a:pt x="14928" y="822"/>
                </a:cubicBezTo>
                <a:cubicBezTo>
                  <a:pt x="15586" y="1100"/>
                  <a:pt x="16203" y="1429"/>
                  <a:pt x="16799" y="1820"/>
                </a:cubicBezTo>
                <a:cubicBezTo>
                  <a:pt x="17395" y="2210"/>
                  <a:pt x="17930" y="2663"/>
                  <a:pt x="18434" y="3166"/>
                </a:cubicBezTo>
                <a:cubicBezTo>
                  <a:pt x="18937" y="3670"/>
                  <a:pt x="19379" y="4215"/>
                  <a:pt x="19780" y="4801"/>
                </a:cubicBezTo>
                <a:cubicBezTo>
                  <a:pt x="20181" y="5387"/>
                  <a:pt x="20510" y="6014"/>
                  <a:pt x="20778" y="6672"/>
                </a:cubicBezTo>
                <a:cubicBezTo>
                  <a:pt x="21045" y="7330"/>
                  <a:pt x="21250" y="7998"/>
                  <a:pt x="21394" y="8698"/>
                </a:cubicBezTo>
                <a:cubicBezTo>
                  <a:pt x="21538" y="9397"/>
                  <a:pt x="21600" y="10096"/>
                  <a:pt x="21600" y="10805"/>
                </a:cubicBezTo>
                <a:close/>
              </a:path>
            </a:pathLst>
          </a:custGeom>
          <a:solidFill>
            <a:srgbClr val="000000"/>
          </a:solidFill>
          <a:ln w="12700">
            <a:miter lim="400000"/>
          </a:ln>
        </p:spPr>
        <p:txBody>
          <a:bodyPr lIns="45719" rIns="45719"/>
          <a:lstStyle/>
          <a:p>
            <a:pPr/>
          </a:p>
        </p:txBody>
      </p:sp>
      <p:sp>
        <p:nvSpPr>
          <p:cNvPr id="1022" name="Freeform 5"/>
          <p:cNvSpPr/>
          <p:nvPr/>
        </p:nvSpPr>
        <p:spPr>
          <a:xfrm>
            <a:off x="968244" y="6223434"/>
            <a:ext cx="266828" cy="2668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0" y="10795"/>
                </a:moveTo>
                <a:cubicBezTo>
                  <a:pt x="21590" y="11504"/>
                  <a:pt x="21518" y="12203"/>
                  <a:pt x="21384" y="12902"/>
                </a:cubicBezTo>
                <a:cubicBezTo>
                  <a:pt x="21250" y="13602"/>
                  <a:pt x="21045" y="14270"/>
                  <a:pt x="20767" y="14928"/>
                </a:cubicBezTo>
                <a:cubicBezTo>
                  <a:pt x="20490" y="15586"/>
                  <a:pt x="20161" y="16203"/>
                  <a:pt x="19770" y="16799"/>
                </a:cubicBezTo>
                <a:cubicBezTo>
                  <a:pt x="19379" y="17395"/>
                  <a:pt x="18927" y="17930"/>
                  <a:pt x="18423" y="18434"/>
                </a:cubicBezTo>
                <a:cubicBezTo>
                  <a:pt x="17919" y="18937"/>
                  <a:pt x="17375" y="19379"/>
                  <a:pt x="16789" y="19780"/>
                </a:cubicBezTo>
                <a:cubicBezTo>
                  <a:pt x="16203" y="20181"/>
                  <a:pt x="15575" y="20510"/>
                  <a:pt x="14917" y="20778"/>
                </a:cubicBezTo>
                <a:cubicBezTo>
                  <a:pt x="14259" y="21045"/>
                  <a:pt x="13591" y="21250"/>
                  <a:pt x="12892" y="21394"/>
                </a:cubicBezTo>
                <a:cubicBezTo>
                  <a:pt x="12193" y="21538"/>
                  <a:pt x="11494" y="21600"/>
                  <a:pt x="10785" y="21600"/>
                </a:cubicBezTo>
                <a:cubicBezTo>
                  <a:pt x="10075" y="21600"/>
                  <a:pt x="9376" y="21528"/>
                  <a:pt x="8677" y="21394"/>
                </a:cubicBezTo>
                <a:cubicBezTo>
                  <a:pt x="7978" y="21261"/>
                  <a:pt x="7310" y="21055"/>
                  <a:pt x="6652" y="20778"/>
                </a:cubicBezTo>
                <a:cubicBezTo>
                  <a:pt x="5994" y="20500"/>
                  <a:pt x="5377" y="20171"/>
                  <a:pt x="4781" y="19780"/>
                </a:cubicBezTo>
                <a:cubicBezTo>
                  <a:pt x="4184" y="19390"/>
                  <a:pt x="3650" y="18937"/>
                  <a:pt x="3146" y="18434"/>
                </a:cubicBezTo>
                <a:cubicBezTo>
                  <a:pt x="2642" y="17930"/>
                  <a:pt x="2200" y="17385"/>
                  <a:pt x="1799" y="16799"/>
                </a:cubicBezTo>
                <a:cubicBezTo>
                  <a:pt x="1398" y="16213"/>
                  <a:pt x="1069" y="15586"/>
                  <a:pt x="802" y="14928"/>
                </a:cubicBezTo>
                <a:cubicBezTo>
                  <a:pt x="535" y="14270"/>
                  <a:pt x="329" y="13602"/>
                  <a:pt x="185" y="12902"/>
                </a:cubicBezTo>
                <a:cubicBezTo>
                  <a:pt x="41" y="12203"/>
                  <a:pt x="0" y="11504"/>
                  <a:pt x="0" y="10795"/>
                </a:cubicBezTo>
                <a:cubicBezTo>
                  <a:pt x="0" y="10085"/>
                  <a:pt x="72" y="9386"/>
                  <a:pt x="206" y="8687"/>
                </a:cubicBezTo>
                <a:cubicBezTo>
                  <a:pt x="339" y="7988"/>
                  <a:pt x="555" y="7320"/>
                  <a:pt x="822" y="6662"/>
                </a:cubicBezTo>
                <a:cubicBezTo>
                  <a:pt x="1090" y="6004"/>
                  <a:pt x="1429" y="5387"/>
                  <a:pt x="1820" y="4791"/>
                </a:cubicBezTo>
                <a:cubicBezTo>
                  <a:pt x="2210" y="4195"/>
                  <a:pt x="2663" y="3660"/>
                  <a:pt x="3166" y="3156"/>
                </a:cubicBezTo>
                <a:cubicBezTo>
                  <a:pt x="3670" y="2652"/>
                  <a:pt x="4215" y="2210"/>
                  <a:pt x="4801" y="1809"/>
                </a:cubicBezTo>
                <a:cubicBezTo>
                  <a:pt x="5387" y="1408"/>
                  <a:pt x="6004" y="1090"/>
                  <a:pt x="6662" y="822"/>
                </a:cubicBezTo>
                <a:cubicBezTo>
                  <a:pt x="7320" y="555"/>
                  <a:pt x="7998" y="350"/>
                  <a:pt x="8687" y="206"/>
                </a:cubicBezTo>
                <a:cubicBezTo>
                  <a:pt x="9376" y="62"/>
                  <a:pt x="10085" y="0"/>
                  <a:pt x="10795" y="0"/>
                </a:cubicBezTo>
                <a:cubicBezTo>
                  <a:pt x="11504" y="0"/>
                  <a:pt x="12203" y="72"/>
                  <a:pt x="12902" y="206"/>
                </a:cubicBezTo>
                <a:cubicBezTo>
                  <a:pt x="13602" y="339"/>
                  <a:pt x="14270" y="545"/>
                  <a:pt x="14928" y="822"/>
                </a:cubicBezTo>
                <a:cubicBezTo>
                  <a:pt x="15586" y="1100"/>
                  <a:pt x="16203" y="1429"/>
                  <a:pt x="16799" y="1820"/>
                </a:cubicBezTo>
                <a:cubicBezTo>
                  <a:pt x="17395" y="2210"/>
                  <a:pt x="17930" y="2663"/>
                  <a:pt x="18434" y="3166"/>
                </a:cubicBezTo>
                <a:cubicBezTo>
                  <a:pt x="18937" y="3670"/>
                  <a:pt x="19379" y="4215"/>
                  <a:pt x="19780" y="4801"/>
                </a:cubicBezTo>
                <a:cubicBezTo>
                  <a:pt x="20181" y="5387"/>
                  <a:pt x="20510" y="6014"/>
                  <a:pt x="20778" y="6672"/>
                </a:cubicBezTo>
                <a:cubicBezTo>
                  <a:pt x="21045" y="7330"/>
                  <a:pt x="21250" y="7998"/>
                  <a:pt x="21394" y="8698"/>
                </a:cubicBezTo>
                <a:cubicBezTo>
                  <a:pt x="21538" y="9397"/>
                  <a:pt x="21600" y="10096"/>
                  <a:pt x="21600" y="10805"/>
                </a:cubicBezTo>
                <a:close/>
              </a:path>
            </a:pathLst>
          </a:custGeom>
          <a:solidFill>
            <a:srgbClr val="000000"/>
          </a:solidFill>
          <a:ln w="12700">
            <a:miter lim="400000"/>
          </a:ln>
        </p:spPr>
        <p:txBody>
          <a:bodyPr lIns="45719" rIns="45719"/>
          <a:lstStyle/>
          <a:p>
            <a:pPr/>
          </a:p>
        </p:txBody>
      </p:sp>
      <p:sp>
        <p:nvSpPr>
          <p:cNvPr id="1023" name="TextBox 6"/>
          <p:cNvSpPr txBox="1"/>
          <p:nvPr/>
        </p:nvSpPr>
        <p:spPr>
          <a:xfrm>
            <a:off x="1443446" y="473011"/>
            <a:ext cx="15997143" cy="20571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200"/>
              </a:lnSpc>
              <a:defRPr sz="5800">
                <a:latin typeface="Copperplate"/>
                <a:ea typeface="Copperplate"/>
                <a:cs typeface="Copperplate"/>
                <a:sym typeface="Copperplate"/>
              </a:defRPr>
            </a:lvl1pPr>
          </a:lstStyle>
          <a:p>
            <a:pPr/>
            <a:r>
              <a:t>User Authentication and Role Management:</a:t>
            </a:r>
          </a:p>
        </p:txBody>
      </p:sp>
      <p:sp>
        <p:nvSpPr>
          <p:cNvPr id="1024" name="TextBox 7"/>
          <p:cNvSpPr txBox="1"/>
          <p:nvPr/>
        </p:nvSpPr>
        <p:spPr>
          <a:xfrm>
            <a:off x="1750780" y="1520760"/>
            <a:ext cx="16669181" cy="83055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200"/>
              </a:lnSpc>
              <a:defRPr sz="5800">
                <a:latin typeface="Copperplate"/>
                <a:ea typeface="Copperplate"/>
                <a:cs typeface="Copperplate"/>
                <a:sym typeface="Copperplate"/>
              </a:defRPr>
            </a:lvl1pPr>
          </a:lstStyle>
          <a:p>
            <a:pPr/>
            <a:r>
              <a:t>User Login: Form.io allows you to incorporate user authentication into your forms, allowing you to restrict access to certain forms or parts of the form based on user roles. Role-Based Access: You can define roles for different users (e.g., admin, editor, viewer) and set permissions based on these roles.</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26" name="Freeform 3"/>
          <p:cNvSpPr/>
          <p:nvPr/>
        </p:nvSpPr>
        <p:spPr>
          <a:xfrm>
            <a:off x="542925" y="1911400"/>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027" name="Freeform 5"/>
          <p:cNvSpPr/>
          <p:nvPr/>
        </p:nvSpPr>
        <p:spPr>
          <a:xfrm>
            <a:off x="542925" y="6150026"/>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028" name="TextBox 6"/>
          <p:cNvSpPr txBox="1"/>
          <p:nvPr/>
        </p:nvSpPr>
        <p:spPr>
          <a:xfrm>
            <a:off x="3949903" y="662615"/>
            <a:ext cx="10595830" cy="16567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Integrations with Third-Party Tools:</a:t>
            </a:r>
          </a:p>
        </p:txBody>
      </p:sp>
      <p:sp>
        <p:nvSpPr>
          <p:cNvPr id="1029" name="TextBox 7"/>
          <p:cNvSpPr txBox="1"/>
          <p:nvPr/>
        </p:nvSpPr>
        <p:spPr>
          <a:xfrm>
            <a:off x="1051922" y="1510341"/>
            <a:ext cx="17564710" cy="83623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Google Sheets, Salesforce, Slack, and More: Form.io supports integration with a wide range of external tools and services, which allows you to automate tasks, such as populating a Google Sheets spreadsheet, triggering workflows in Salesforce, or sending notifications via Slack. Zapier Support: If you want to extend functionality beyond Form.io’s native integrations, it integrates with Zapier, allowing you to connect with thousands of third-party apps and services.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9" name="Freeform 3"/>
          <p:cNvSpPr/>
          <p:nvPr/>
        </p:nvSpPr>
        <p:spPr>
          <a:xfrm>
            <a:off x="533400" y="2152650"/>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60" name="Freeform 5"/>
          <p:cNvSpPr/>
          <p:nvPr/>
        </p:nvSpPr>
        <p:spPr>
          <a:xfrm>
            <a:off x="533400" y="4638675"/>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76"/>
                  <a:pt x="16785" y="19781"/>
                </a:cubicBezTo>
                <a:cubicBezTo>
                  <a:pt x="16197" y="20187"/>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61" name="Freeform 7"/>
          <p:cNvSpPr/>
          <p:nvPr/>
        </p:nvSpPr>
        <p:spPr>
          <a:xfrm>
            <a:off x="533400" y="7124700"/>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62" name="TextBox 8"/>
          <p:cNvSpPr txBox="1"/>
          <p:nvPr/>
        </p:nvSpPr>
        <p:spPr>
          <a:xfrm>
            <a:off x="3445964" y="917353"/>
            <a:ext cx="11623978" cy="16307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500"/>
              </a:lnSpc>
              <a:defRPr sz="4600">
                <a:latin typeface="Copperplate"/>
                <a:ea typeface="Copperplate"/>
                <a:cs typeface="Copperplate"/>
                <a:sym typeface="Copperplate"/>
              </a:defRPr>
            </a:lvl1pPr>
          </a:lstStyle>
          <a:p>
            <a:pPr/>
            <a:r>
              <a:t>Examples of "Small" in Big Data Context</a:t>
            </a:r>
          </a:p>
        </p:txBody>
      </p:sp>
      <p:sp>
        <p:nvSpPr>
          <p:cNvPr id="163" name="TextBox 9"/>
          <p:cNvSpPr txBox="1"/>
          <p:nvPr/>
        </p:nvSpPr>
        <p:spPr>
          <a:xfrm>
            <a:off x="1069780" y="1746027"/>
            <a:ext cx="17506258" cy="57582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Local Business Data: A small online retailer tracking customer purchases and inventory might only generate 1-2 GB of data monthly. Academic Research Data: A researcher collecting survey responses from a few thousand participants might generate a few GB of data. IoT Devices: A single smart thermostat in a home generates a few MB to GB of data monthly.</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31" name="Freeform 3"/>
          <p:cNvSpPr/>
          <p:nvPr/>
        </p:nvSpPr>
        <p:spPr>
          <a:xfrm>
            <a:off x="581025" y="2231393"/>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032" name="Freeform 5"/>
          <p:cNvSpPr/>
          <p:nvPr/>
        </p:nvSpPr>
        <p:spPr>
          <a:xfrm>
            <a:off x="581025" y="6755768"/>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033" name="TextBox 6"/>
          <p:cNvSpPr txBox="1"/>
          <p:nvPr/>
        </p:nvSpPr>
        <p:spPr>
          <a:xfrm>
            <a:off x="5635676" y="875376"/>
            <a:ext cx="7156848" cy="8788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100"/>
              </a:lnSpc>
              <a:defRPr sz="5000">
                <a:latin typeface="Copperplate"/>
                <a:ea typeface="Copperplate"/>
                <a:cs typeface="Copperplate"/>
                <a:sym typeface="Copperplate"/>
              </a:defRPr>
            </a:lvl1pPr>
          </a:lstStyle>
          <a:p>
            <a:pPr/>
            <a:r>
              <a:t>Customizable Themes:</a:t>
            </a:r>
          </a:p>
        </p:txBody>
      </p:sp>
      <p:sp>
        <p:nvSpPr>
          <p:cNvPr id="1034" name="TextBox 7"/>
          <p:cNvSpPr txBox="1"/>
          <p:nvPr/>
        </p:nvSpPr>
        <p:spPr>
          <a:xfrm>
            <a:off x="1124397" y="1780251"/>
            <a:ext cx="17483006" cy="8092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100"/>
              </a:lnSpc>
              <a:defRPr sz="5000">
                <a:latin typeface="Copperplate"/>
                <a:ea typeface="Copperplate"/>
                <a:cs typeface="Copperplate"/>
                <a:sym typeface="Copperplate"/>
              </a:defRPr>
            </a:lvl1pPr>
          </a:lstStyle>
          <a:p>
            <a:pPr/>
            <a:r>
              <a:t>Custom Themes and Styling: The platform allows you to customize the look and feel of your forms using CSS, so you can match the form design with your brand’s theme. You can also choose from a selection of pre- designed templates. Mobile Responsive: Forms built on Form.io are automatically responsive, meaning they work well on mobile devices without any additional effort from you.</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36" name="Freeform 3"/>
          <p:cNvSpPr/>
          <p:nvPr/>
        </p:nvSpPr>
        <p:spPr>
          <a:xfrm>
            <a:off x="638175" y="2026891"/>
            <a:ext cx="247650" cy="247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9"/>
                  <a:pt x="21534" y="12207"/>
                  <a:pt x="21390" y="12905"/>
                </a:cubicBezTo>
                <a:cubicBezTo>
                  <a:pt x="21246" y="13602"/>
                  <a:pt x="21046" y="14278"/>
                  <a:pt x="20780" y="14932"/>
                </a:cubicBezTo>
                <a:cubicBezTo>
                  <a:pt x="20514" y="15585"/>
                  <a:pt x="20171" y="16206"/>
                  <a:pt x="19783" y="16804"/>
                </a:cubicBezTo>
                <a:cubicBezTo>
                  <a:pt x="19396" y="17402"/>
                  <a:pt x="18942" y="17934"/>
                  <a:pt x="18443" y="18443"/>
                </a:cubicBezTo>
                <a:cubicBezTo>
                  <a:pt x="17945" y="18953"/>
                  <a:pt x="17391" y="19396"/>
                  <a:pt x="16804" y="19783"/>
                </a:cubicBezTo>
                <a:cubicBezTo>
                  <a:pt x="16217" y="20171"/>
                  <a:pt x="15596" y="20514"/>
                  <a:pt x="14932" y="20780"/>
                </a:cubicBezTo>
                <a:cubicBezTo>
                  <a:pt x="14267" y="21046"/>
                  <a:pt x="13602" y="21257"/>
                  <a:pt x="12905" y="21390"/>
                </a:cubicBezTo>
                <a:cubicBezTo>
                  <a:pt x="12207" y="21522"/>
                  <a:pt x="11509" y="21600"/>
                  <a:pt x="10800" y="21600"/>
                </a:cubicBezTo>
                <a:cubicBezTo>
                  <a:pt x="10091" y="21600"/>
                  <a:pt x="9393" y="21534"/>
                  <a:pt x="8695" y="21390"/>
                </a:cubicBezTo>
                <a:cubicBezTo>
                  <a:pt x="7998" y="21246"/>
                  <a:pt x="7322" y="21046"/>
                  <a:pt x="6668" y="20780"/>
                </a:cubicBezTo>
                <a:cubicBezTo>
                  <a:pt x="6015" y="20514"/>
                  <a:pt x="5394" y="20171"/>
                  <a:pt x="4796" y="19783"/>
                </a:cubicBezTo>
                <a:cubicBezTo>
                  <a:pt x="4198" y="19396"/>
                  <a:pt x="3666" y="18942"/>
                  <a:pt x="3157" y="18443"/>
                </a:cubicBezTo>
                <a:cubicBezTo>
                  <a:pt x="2647" y="17945"/>
                  <a:pt x="2215" y="17391"/>
                  <a:pt x="1817" y="16804"/>
                </a:cubicBezTo>
                <a:cubicBezTo>
                  <a:pt x="1418" y="16217"/>
                  <a:pt x="1097" y="15585"/>
                  <a:pt x="820" y="14932"/>
                </a:cubicBezTo>
                <a:cubicBezTo>
                  <a:pt x="543" y="14278"/>
                  <a:pt x="343" y="13602"/>
                  <a:pt x="210" y="12905"/>
                </a:cubicBezTo>
                <a:cubicBezTo>
                  <a:pt x="78" y="12207"/>
                  <a:pt x="0" y="11509"/>
                  <a:pt x="0" y="10800"/>
                </a:cubicBezTo>
                <a:cubicBezTo>
                  <a:pt x="0" y="10091"/>
                  <a:pt x="66" y="9393"/>
                  <a:pt x="210" y="8695"/>
                </a:cubicBezTo>
                <a:cubicBezTo>
                  <a:pt x="354" y="7998"/>
                  <a:pt x="554" y="7322"/>
                  <a:pt x="820" y="6668"/>
                </a:cubicBezTo>
                <a:cubicBezTo>
                  <a:pt x="1086" y="6015"/>
                  <a:pt x="1429" y="5394"/>
                  <a:pt x="1817" y="4796"/>
                </a:cubicBezTo>
                <a:cubicBezTo>
                  <a:pt x="2204" y="4198"/>
                  <a:pt x="2658" y="3666"/>
                  <a:pt x="3157" y="3157"/>
                </a:cubicBezTo>
                <a:cubicBezTo>
                  <a:pt x="3655" y="2647"/>
                  <a:pt x="4209" y="2215"/>
                  <a:pt x="4796" y="1817"/>
                </a:cubicBezTo>
                <a:cubicBezTo>
                  <a:pt x="5383" y="1418"/>
                  <a:pt x="6015" y="1097"/>
                  <a:pt x="6668" y="820"/>
                </a:cubicBezTo>
                <a:cubicBezTo>
                  <a:pt x="7322" y="543"/>
                  <a:pt x="7998" y="343"/>
                  <a:pt x="8695" y="210"/>
                </a:cubicBezTo>
                <a:cubicBezTo>
                  <a:pt x="9393" y="78"/>
                  <a:pt x="10091" y="0"/>
                  <a:pt x="10800" y="0"/>
                </a:cubicBezTo>
                <a:cubicBezTo>
                  <a:pt x="11509" y="0"/>
                  <a:pt x="12207" y="66"/>
                  <a:pt x="12905" y="210"/>
                </a:cubicBezTo>
                <a:cubicBezTo>
                  <a:pt x="13602" y="354"/>
                  <a:pt x="14278" y="554"/>
                  <a:pt x="14932" y="820"/>
                </a:cubicBezTo>
                <a:cubicBezTo>
                  <a:pt x="15585" y="1086"/>
                  <a:pt x="16206" y="1429"/>
                  <a:pt x="16804" y="1817"/>
                </a:cubicBezTo>
                <a:cubicBezTo>
                  <a:pt x="17402" y="2204"/>
                  <a:pt x="17934" y="2658"/>
                  <a:pt x="18443" y="3157"/>
                </a:cubicBezTo>
                <a:cubicBezTo>
                  <a:pt x="18953" y="3655"/>
                  <a:pt x="19396" y="4209"/>
                  <a:pt x="19783" y="4796"/>
                </a:cubicBezTo>
                <a:cubicBezTo>
                  <a:pt x="20171" y="5383"/>
                  <a:pt x="20514" y="6004"/>
                  <a:pt x="20780" y="6668"/>
                </a:cubicBezTo>
                <a:cubicBezTo>
                  <a:pt x="21046" y="7333"/>
                  <a:pt x="21257" y="7998"/>
                  <a:pt x="21390" y="8695"/>
                </a:cubicBezTo>
                <a:cubicBezTo>
                  <a:pt x="21522" y="9393"/>
                  <a:pt x="21600" y="10091"/>
                  <a:pt x="21600" y="10800"/>
                </a:cubicBezTo>
                <a:close/>
              </a:path>
            </a:pathLst>
          </a:custGeom>
          <a:solidFill>
            <a:srgbClr val="000000"/>
          </a:solidFill>
          <a:ln w="12700">
            <a:miter lim="400000"/>
          </a:ln>
        </p:spPr>
        <p:txBody>
          <a:bodyPr lIns="45719" rIns="45719"/>
          <a:lstStyle/>
          <a:p>
            <a:pPr/>
          </a:p>
        </p:txBody>
      </p:sp>
      <p:sp>
        <p:nvSpPr>
          <p:cNvPr id="1037" name="Freeform 5"/>
          <p:cNvSpPr/>
          <p:nvPr/>
        </p:nvSpPr>
        <p:spPr>
          <a:xfrm>
            <a:off x="638175" y="6884641"/>
            <a:ext cx="247650" cy="247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9"/>
                  <a:pt x="21534" y="12207"/>
                  <a:pt x="21390" y="12905"/>
                </a:cubicBezTo>
                <a:cubicBezTo>
                  <a:pt x="21246" y="13602"/>
                  <a:pt x="21046" y="14278"/>
                  <a:pt x="20780" y="14932"/>
                </a:cubicBezTo>
                <a:cubicBezTo>
                  <a:pt x="20514" y="15585"/>
                  <a:pt x="20171" y="16206"/>
                  <a:pt x="19783" y="16804"/>
                </a:cubicBezTo>
                <a:cubicBezTo>
                  <a:pt x="19396" y="17402"/>
                  <a:pt x="18942" y="17934"/>
                  <a:pt x="18443" y="18443"/>
                </a:cubicBezTo>
                <a:cubicBezTo>
                  <a:pt x="17945" y="18953"/>
                  <a:pt x="17391" y="19396"/>
                  <a:pt x="16804" y="19783"/>
                </a:cubicBezTo>
                <a:cubicBezTo>
                  <a:pt x="16217" y="20171"/>
                  <a:pt x="15596" y="20514"/>
                  <a:pt x="14932" y="20780"/>
                </a:cubicBezTo>
                <a:cubicBezTo>
                  <a:pt x="14267" y="21046"/>
                  <a:pt x="13602" y="21257"/>
                  <a:pt x="12905" y="21390"/>
                </a:cubicBezTo>
                <a:cubicBezTo>
                  <a:pt x="12207" y="21522"/>
                  <a:pt x="11509" y="21600"/>
                  <a:pt x="10800" y="21600"/>
                </a:cubicBezTo>
                <a:cubicBezTo>
                  <a:pt x="10091" y="21600"/>
                  <a:pt x="9393" y="21534"/>
                  <a:pt x="8695" y="21390"/>
                </a:cubicBezTo>
                <a:cubicBezTo>
                  <a:pt x="7998" y="21246"/>
                  <a:pt x="7322" y="21046"/>
                  <a:pt x="6668" y="20780"/>
                </a:cubicBezTo>
                <a:cubicBezTo>
                  <a:pt x="6015" y="20514"/>
                  <a:pt x="5394" y="20171"/>
                  <a:pt x="4796" y="19783"/>
                </a:cubicBezTo>
                <a:cubicBezTo>
                  <a:pt x="4198" y="19396"/>
                  <a:pt x="3666" y="18942"/>
                  <a:pt x="3157" y="18443"/>
                </a:cubicBezTo>
                <a:cubicBezTo>
                  <a:pt x="2647" y="17945"/>
                  <a:pt x="2215" y="17391"/>
                  <a:pt x="1817" y="16804"/>
                </a:cubicBezTo>
                <a:cubicBezTo>
                  <a:pt x="1418" y="16217"/>
                  <a:pt x="1097" y="15585"/>
                  <a:pt x="820" y="14932"/>
                </a:cubicBezTo>
                <a:cubicBezTo>
                  <a:pt x="543" y="14278"/>
                  <a:pt x="343" y="13602"/>
                  <a:pt x="210" y="12905"/>
                </a:cubicBezTo>
                <a:cubicBezTo>
                  <a:pt x="78" y="12207"/>
                  <a:pt x="0" y="11509"/>
                  <a:pt x="0" y="10800"/>
                </a:cubicBezTo>
                <a:cubicBezTo>
                  <a:pt x="0" y="10091"/>
                  <a:pt x="66" y="9393"/>
                  <a:pt x="210" y="8695"/>
                </a:cubicBezTo>
                <a:cubicBezTo>
                  <a:pt x="354" y="7998"/>
                  <a:pt x="554" y="7322"/>
                  <a:pt x="820" y="6668"/>
                </a:cubicBezTo>
                <a:cubicBezTo>
                  <a:pt x="1086" y="6015"/>
                  <a:pt x="1429" y="5394"/>
                  <a:pt x="1817" y="4796"/>
                </a:cubicBezTo>
                <a:cubicBezTo>
                  <a:pt x="2204" y="4198"/>
                  <a:pt x="2658" y="3666"/>
                  <a:pt x="3157" y="3157"/>
                </a:cubicBezTo>
                <a:cubicBezTo>
                  <a:pt x="3655" y="2647"/>
                  <a:pt x="4209" y="2215"/>
                  <a:pt x="4796" y="1817"/>
                </a:cubicBezTo>
                <a:cubicBezTo>
                  <a:pt x="5383" y="1418"/>
                  <a:pt x="6015" y="1097"/>
                  <a:pt x="6668" y="820"/>
                </a:cubicBezTo>
                <a:cubicBezTo>
                  <a:pt x="7322" y="543"/>
                  <a:pt x="7998" y="343"/>
                  <a:pt x="8695" y="210"/>
                </a:cubicBezTo>
                <a:cubicBezTo>
                  <a:pt x="9393" y="78"/>
                  <a:pt x="10091" y="0"/>
                  <a:pt x="10800" y="0"/>
                </a:cubicBezTo>
                <a:cubicBezTo>
                  <a:pt x="11509" y="0"/>
                  <a:pt x="12207" y="66"/>
                  <a:pt x="12905" y="210"/>
                </a:cubicBezTo>
                <a:cubicBezTo>
                  <a:pt x="13602" y="354"/>
                  <a:pt x="14278" y="554"/>
                  <a:pt x="14932" y="820"/>
                </a:cubicBezTo>
                <a:cubicBezTo>
                  <a:pt x="15585" y="1086"/>
                  <a:pt x="16206" y="1429"/>
                  <a:pt x="16804" y="1817"/>
                </a:cubicBezTo>
                <a:cubicBezTo>
                  <a:pt x="17402" y="2204"/>
                  <a:pt x="17934" y="2658"/>
                  <a:pt x="18443" y="3157"/>
                </a:cubicBezTo>
                <a:cubicBezTo>
                  <a:pt x="18953" y="3655"/>
                  <a:pt x="19396" y="4209"/>
                  <a:pt x="19783" y="4796"/>
                </a:cubicBezTo>
                <a:cubicBezTo>
                  <a:pt x="20171" y="5383"/>
                  <a:pt x="20514" y="6004"/>
                  <a:pt x="20780" y="6668"/>
                </a:cubicBezTo>
                <a:cubicBezTo>
                  <a:pt x="21046" y="7333"/>
                  <a:pt x="21257" y="7998"/>
                  <a:pt x="21390" y="8695"/>
                </a:cubicBezTo>
                <a:cubicBezTo>
                  <a:pt x="21522" y="9393"/>
                  <a:pt x="21600" y="10091"/>
                  <a:pt x="21600" y="10800"/>
                </a:cubicBezTo>
                <a:close/>
              </a:path>
            </a:pathLst>
          </a:custGeom>
          <a:solidFill>
            <a:srgbClr val="000000"/>
          </a:solidFill>
          <a:ln w="12700">
            <a:miter lim="400000"/>
          </a:ln>
        </p:spPr>
        <p:txBody>
          <a:bodyPr lIns="45719" rIns="45719"/>
          <a:lstStyle/>
          <a:p>
            <a:pPr/>
          </a:p>
        </p:txBody>
      </p:sp>
      <p:sp>
        <p:nvSpPr>
          <p:cNvPr id="1038" name="TextBox 6"/>
          <p:cNvSpPr txBox="1"/>
          <p:nvPr/>
        </p:nvSpPr>
        <p:spPr>
          <a:xfrm>
            <a:off x="6536683" y="578643"/>
            <a:ext cx="5318799" cy="1907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600"/>
              </a:lnSpc>
              <a:defRPr sz="5400">
                <a:latin typeface="Copperplate"/>
                <a:ea typeface="Copperplate"/>
                <a:cs typeface="Copperplate"/>
                <a:sym typeface="Copperplate"/>
              </a:defRPr>
            </a:lvl1pPr>
          </a:lstStyle>
          <a:p>
            <a:pPr/>
            <a:r>
              <a:t>Form Analytics:</a:t>
            </a:r>
          </a:p>
        </p:txBody>
      </p:sp>
      <p:sp>
        <p:nvSpPr>
          <p:cNvPr id="1039" name="TextBox 7"/>
          <p:cNvSpPr txBox="1"/>
          <p:nvPr/>
        </p:nvSpPr>
        <p:spPr>
          <a:xfrm>
            <a:off x="1540821" y="1550194"/>
            <a:ext cx="16721347" cy="86638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600"/>
              </a:lnSpc>
              <a:defRPr sz="5400">
                <a:latin typeface="Copperplate"/>
                <a:ea typeface="Copperplate"/>
                <a:cs typeface="Copperplate"/>
                <a:sym typeface="Copperplate"/>
              </a:defRPr>
            </a:lvl1pPr>
          </a:lstStyle>
          <a:p>
            <a:pPr/>
            <a:r>
              <a:t>Form Submission Reports: Form.io provides analytics and reporting tools to track form submissions and monitor how forms are performing. You can analyze the number of submissions, user activity, and more. Data Filtering and Sorting: You can filter and sort submissions within the Form.io admin interface, making it easier to find and manage form responses.</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41" name="Freeform 3"/>
          <p:cNvSpPr/>
          <p:nvPr/>
        </p:nvSpPr>
        <p:spPr>
          <a:xfrm>
            <a:off x="552450" y="2264845"/>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042" name="Freeform 5"/>
          <p:cNvSpPr/>
          <p:nvPr/>
        </p:nvSpPr>
        <p:spPr>
          <a:xfrm>
            <a:off x="552450" y="3131620"/>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043" name="Freeform 7"/>
          <p:cNvSpPr/>
          <p:nvPr/>
        </p:nvSpPr>
        <p:spPr>
          <a:xfrm>
            <a:off x="552450" y="7465494"/>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044" name="TextBox 8"/>
          <p:cNvSpPr txBox="1"/>
          <p:nvPr/>
        </p:nvSpPr>
        <p:spPr>
          <a:xfrm>
            <a:off x="1383210" y="1850212"/>
            <a:ext cx="16910878" cy="51600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sz="4800">
                <a:latin typeface="Copperplate"/>
                <a:ea typeface="Copperplate"/>
                <a:cs typeface="Copperplate"/>
                <a:sym typeface="Copperplate"/>
              </a:defRPr>
            </a:lvl1pPr>
          </a:lstStyle>
          <a:p>
            <a:pPr/>
            <a:r>
              <a:t>Payment Integration: Payment Processing: You can integrate payment gateways, like Stripe or PayPal, into your forms to allow users to pay as they submit forms. This is useful for applications like event registrations, online orders, donations, or subscription-based services.</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46" name="Freeform 2"/>
          <p:cNvSpPr/>
          <p:nvPr/>
        </p:nvSpPr>
        <p:spPr>
          <a:xfrm>
            <a:off x="1204912" y="2250052"/>
            <a:ext cx="171451" cy="171451"/>
          </a:xfrm>
          <a:prstGeom prst="rect">
            <a:avLst/>
          </a:prstGeom>
          <a:blipFill>
            <a:blip r:embed="rId3"/>
            <a:stretch>
              <a:fillRect/>
            </a:stretch>
          </a:blipFill>
          <a:ln w="12700">
            <a:miter lim="400000"/>
          </a:ln>
        </p:spPr>
        <p:txBody>
          <a:bodyPr lIns="45719" rIns="45719"/>
          <a:lstStyle/>
          <a:p>
            <a:pPr/>
          </a:p>
        </p:txBody>
      </p:sp>
      <p:sp>
        <p:nvSpPr>
          <p:cNvPr id="1047" name="Freeform 3"/>
          <p:cNvSpPr/>
          <p:nvPr/>
        </p:nvSpPr>
        <p:spPr>
          <a:xfrm>
            <a:off x="1204912" y="8165078"/>
            <a:ext cx="171451" cy="171451"/>
          </a:xfrm>
          <a:prstGeom prst="rect">
            <a:avLst/>
          </a:prstGeom>
          <a:blipFill>
            <a:blip r:embed="rId3"/>
            <a:stretch>
              <a:fillRect/>
            </a:stretch>
          </a:blipFill>
          <a:ln w="12700">
            <a:miter lim="400000"/>
          </a:ln>
        </p:spPr>
        <p:txBody>
          <a:bodyPr lIns="45719" rIns="45719"/>
          <a:lstStyle/>
          <a:p>
            <a:pPr/>
          </a:p>
        </p:txBody>
      </p:sp>
      <p:sp>
        <p:nvSpPr>
          <p:cNvPr id="1048" name="Freeform 4"/>
          <p:cNvSpPr/>
          <p:nvPr/>
        </p:nvSpPr>
        <p:spPr>
          <a:xfrm>
            <a:off x="1204912" y="10136753"/>
            <a:ext cx="171451" cy="150248"/>
          </a:xfrm>
          <a:prstGeom prst="rect">
            <a:avLst/>
          </a:prstGeom>
          <a:blipFill>
            <a:blip r:embed="rId4"/>
            <a:stretch>
              <a:fillRect/>
            </a:stretch>
          </a:blipFill>
          <a:ln w="12700">
            <a:miter lim="400000"/>
          </a:ln>
        </p:spPr>
        <p:txBody>
          <a:bodyPr lIns="45719" rIns="45719"/>
          <a:lstStyle/>
          <a:p>
            <a:pPr/>
          </a:p>
        </p:txBody>
      </p:sp>
      <p:sp>
        <p:nvSpPr>
          <p:cNvPr id="1049" name="Freeform 5"/>
          <p:cNvSpPr/>
          <p:nvPr/>
        </p:nvSpPr>
        <p:spPr>
          <a:xfrm>
            <a:off x="1204912" y="5536177"/>
            <a:ext cx="171451" cy="171451"/>
          </a:xfrm>
          <a:prstGeom prst="rect">
            <a:avLst/>
          </a:prstGeom>
          <a:blipFill>
            <a:blip r:embed="rId3"/>
            <a:stretch>
              <a:fillRect/>
            </a:stretch>
          </a:blipFill>
          <a:ln w="12700">
            <a:miter lim="400000"/>
          </a:ln>
        </p:spPr>
        <p:txBody>
          <a:bodyPr lIns="45719" rIns="45719"/>
          <a:lstStyle/>
          <a:p>
            <a:pPr/>
          </a:p>
        </p:txBody>
      </p:sp>
      <p:sp>
        <p:nvSpPr>
          <p:cNvPr id="1050" name="TextBox 6"/>
          <p:cNvSpPr txBox="1"/>
          <p:nvPr/>
        </p:nvSpPr>
        <p:spPr>
          <a:xfrm>
            <a:off x="378027" y="1268948"/>
            <a:ext cx="381315" cy="1279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1.</a:t>
            </a:r>
          </a:p>
        </p:txBody>
      </p:sp>
      <p:sp>
        <p:nvSpPr>
          <p:cNvPr id="1051" name="TextBox 7"/>
          <p:cNvSpPr txBox="1"/>
          <p:nvPr/>
        </p:nvSpPr>
        <p:spPr>
          <a:xfrm>
            <a:off x="370284" y="4555073"/>
            <a:ext cx="389212" cy="1279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2.</a:t>
            </a:r>
          </a:p>
        </p:txBody>
      </p:sp>
      <p:sp>
        <p:nvSpPr>
          <p:cNvPr id="1052" name="TextBox 8"/>
          <p:cNvSpPr txBox="1"/>
          <p:nvPr/>
        </p:nvSpPr>
        <p:spPr>
          <a:xfrm>
            <a:off x="355549" y="7183973"/>
            <a:ext cx="404242" cy="1279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3.</a:t>
            </a:r>
          </a:p>
        </p:txBody>
      </p:sp>
      <p:sp>
        <p:nvSpPr>
          <p:cNvPr id="1053" name="TextBox 9"/>
          <p:cNvSpPr txBox="1"/>
          <p:nvPr/>
        </p:nvSpPr>
        <p:spPr>
          <a:xfrm>
            <a:off x="6582374" y="611723"/>
            <a:ext cx="4937571" cy="1279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Use Cases of Form.io:</a:t>
            </a:r>
          </a:p>
        </p:txBody>
      </p:sp>
      <p:sp>
        <p:nvSpPr>
          <p:cNvPr id="1054" name="TextBox 10"/>
          <p:cNvSpPr txBox="1"/>
          <p:nvPr/>
        </p:nvSpPr>
        <p:spPr>
          <a:xfrm>
            <a:off x="7464322" y="1268948"/>
            <a:ext cx="3952857" cy="1279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Lead Generation:</a:t>
            </a:r>
          </a:p>
        </p:txBody>
      </p:sp>
      <p:sp>
        <p:nvSpPr>
          <p:cNvPr id="1055" name="TextBox 11"/>
          <p:cNvSpPr txBox="1"/>
          <p:nvPr/>
        </p:nvSpPr>
        <p:spPr>
          <a:xfrm>
            <a:off x="1805883" y="1926174"/>
            <a:ext cx="16311039" cy="25746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Businesses can create customized lead generation forms to collect valuable information from website visitors or potential customers. For example, you might use Form.io to build a contact form or a newsletter signup form.</a:t>
            </a:r>
          </a:p>
        </p:txBody>
      </p:sp>
      <p:sp>
        <p:nvSpPr>
          <p:cNvPr id="1056" name="TextBox 12"/>
          <p:cNvSpPr txBox="1"/>
          <p:nvPr/>
        </p:nvSpPr>
        <p:spPr>
          <a:xfrm>
            <a:off x="5588794" y="4555073"/>
            <a:ext cx="7779116" cy="1279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Surveys and Feedback Collection:</a:t>
            </a:r>
          </a:p>
        </p:txBody>
      </p:sp>
      <p:sp>
        <p:nvSpPr>
          <p:cNvPr id="1057" name="TextBox 13"/>
          <p:cNvSpPr txBox="1"/>
          <p:nvPr/>
        </p:nvSpPr>
        <p:spPr>
          <a:xfrm>
            <a:off x="1643958" y="5212298"/>
            <a:ext cx="16641214" cy="25746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Form.io allows you to build complex survey forms with conditional logic, multiple question types, and data validation. This can be useful for collecting feedback from customers or conducting market research.</a:t>
            </a:r>
          </a:p>
        </p:txBody>
      </p:sp>
      <p:sp>
        <p:nvSpPr>
          <p:cNvPr id="1058" name="TextBox 14"/>
          <p:cNvSpPr txBox="1"/>
          <p:nvPr/>
        </p:nvSpPr>
        <p:spPr>
          <a:xfrm>
            <a:off x="7121422" y="7183973"/>
            <a:ext cx="4652544" cy="1279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Online Applications:</a:t>
            </a:r>
          </a:p>
        </p:txBody>
      </p:sp>
      <p:sp>
        <p:nvSpPr>
          <p:cNvPr id="1059" name="TextBox 15"/>
          <p:cNvSpPr txBox="1"/>
          <p:nvPr/>
        </p:nvSpPr>
        <p:spPr>
          <a:xfrm>
            <a:off x="1645739" y="7841198"/>
            <a:ext cx="16637719" cy="19269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Educational institutions, employers, and organizations can use Form.io to collect applications for jobs, scholarships, admissions, etc. Multi-step forms can be used to guide applicants</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61" name="Freeform 3"/>
          <p:cNvSpPr/>
          <p:nvPr/>
        </p:nvSpPr>
        <p:spPr>
          <a:xfrm>
            <a:off x="438150" y="913008"/>
            <a:ext cx="181230" cy="181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062" name="Freeform 5"/>
          <p:cNvSpPr/>
          <p:nvPr/>
        </p:nvSpPr>
        <p:spPr>
          <a:xfrm>
            <a:off x="438150" y="1617858"/>
            <a:ext cx="181230" cy="181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063" name="Freeform 7"/>
          <p:cNvSpPr/>
          <p:nvPr/>
        </p:nvSpPr>
        <p:spPr>
          <a:xfrm>
            <a:off x="438150" y="3732408"/>
            <a:ext cx="181230" cy="181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064" name="Freeform 9"/>
          <p:cNvSpPr/>
          <p:nvPr/>
        </p:nvSpPr>
        <p:spPr>
          <a:xfrm>
            <a:off x="438150" y="4437258"/>
            <a:ext cx="181230" cy="181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065" name="Freeform 11"/>
          <p:cNvSpPr/>
          <p:nvPr/>
        </p:nvSpPr>
        <p:spPr>
          <a:xfrm>
            <a:off x="438150" y="6551809"/>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066" name="Freeform 13"/>
          <p:cNvSpPr/>
          <p:nvPr/>
        </p:nvSpPr>
        <p:spPr>
          <a:xfrm>
            <a:off x="438150" y="7256659"/>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067" name="TextBox 14"/>
          <p:cNvSpPr txBox="1"/>
          <p:nvPr/>
        </p:nvSpPr>
        <p:spPr>
          <a:xfrm>
            <a:off x="897284" y="572394"/>
            <a:ext cx="17704022" cy="6968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Event Registration: Create event registration forms where attendees can register, pay for tickets, and provide additional information such as dietary preferences or workshop choices. Internal Workflows: Form.io can be used for creating internal business processes, such as leave requests, purchase orders, or employee performance evaluations, integrating them into your backend systems. Medical Forms: Healthcare providers can use Form.io to create digital patient intake forms or medical questionnaires, with the ability to integrate with healthcare systems for seamless data transfer.</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69" name="Freeform 3"/>
          <p:cNvSpPr/>
          <p:nvPr/>
        </p:nvSpPr>
        <p:spPr>
          <a:xfrm>
            <a:off x="428625" y="157654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070" name="Freeform 5"/>
          <p:cNvSpPr/>
          <p:nvPr/>
        </p:nvSpPr>
        <p:spPr>
          <a:xfrm>
            <a:off x="428625" y="2948148"/>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071" name="Freeform 7"/>
          <p:cNvSpPr/>
          <p:nvPr/>
        </p:nvSpPr>
        <p:spPr>
          <a:xfrm>
            <a:off x="428625" y="431974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072" name="Freeform 9"/>
          <p:cNvSpPr/>
          <p:nvPr/>
        </p:nvSpPr>
        <p:spPr>
          <a:xfrm>
            <a:off x="428625" y="637714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073" name="Freeform 11"/>
          <p:cNvSpPr/>
          <p:nvPr/>
        </p:nvSpPr>
        <p:spPr>
          <a:xfrm>
            <a:off x="428625" y="7748748"/>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074" name="TextBox 12"/>
          <p:cNvSpPr txBox="1"/>
          <p:nvPr/>
        </p:nvSpPr>
        <p:spPr>
          <a:xfrm>
            <a:off x="5679576" y="544668"/>
            <a:ext cx="7067323" cy="1354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Advantages of Using Form.io:</a:t>
            </a:r>
          </a:p>
        </p:txBody>
      </p:sp>
      <p:sp>
        <p:nvSpPr>
          <p:cNvPr id="1075" name="TextBox 13"/>
          <p:cNvSpPr txBox="1"/>
          <p:nvPr/>
        </p:nvSpPr>
        <p:spPr>
          <a:xfrm>
            <a:off x="984493" y="1230467"/>
            <a:ext cx="17504056" cy="75263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No Code Development: Perfect for businesses and individuals who want to create powerful forms and applications without writing any code. Customization: Highly customizable form elements, behaviors, and workflows, allowing you to tailor the solution to your exact needs. Integrations and Automation: Robust integration capabilities with third- party tools, making it easy to automate data flow and actions based on form submissions. Security: Built-in security features, including HTTPS encryption, role- based access control, and secure data storage. Scalability: Suitable for both small forms and large-scale enterprise applications, allowing businesses to scale without limitations.</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77" name="TextBox 2"/>
          <p:cNvSpPr txBox="1"/>
          <p:nvPr/>
        </p:nvSpPr>
        <p:spPr>
          <a:xfrm>
            <a:off x="11316" y="900988"/>
            <a:ext cx="18630576" cy="71826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300"/>
              </a:lnSpc>
              <a:defRPr sz="4500">
                <a:latin typeface="Copperplate"/>
                <a:ea typeface="Copperplate"/>
                <a:cs typeface="Copperplate"/>
                <a:sym typeface="Copperplate"/>
              </a:defRPr>
            </a:lvl1pPr>
          </a:lstStyle>
          <a:p>
            <a:pPr/>
            <a:r>
              <a:t>Summary Form.io is a versatile, no-code platform for building and managing forms with advanced features like conditional logic, multi-step processes, secure data handling, and API integration. It’s especially useful for businesses, developers, and individuals who need powerful form-based applications without needing to write code. Whether you're building simple contact forms, complex surveys, or data collection systems, Form.io offers a comprehensive, user-friendly solution that integrates seamlessly with your existing tech stack.</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79" name="TextBox 2"/>
          <p:cNvSpPr txBox="1"/>
          <p:nvPr/>
        </p:nvSpPr>
        <p:spPr>
          <a:xfrm>
            <a:off x="439198" y="879976"/>
            <a:ext cx="18093566" cy="78657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Google Password Manager Google Password Manager is a tool provided by Google to securely store and manage passwords for various websites and applications. It helps users to create, store, and autofill passwords for different accounts while ensuring their privacy and security. The password manager is integrated into Google Chrome, Android devices, and other Google services, making it easy to access and manage your login credentials across different platforms.</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81" name="Freeform 3"/>
          <p:cNvSpPr/>
          <p:nvPr/>
        </p:nvSpPr>
        <p:spPr>
          <a:xfrm>
            <a:off x="466725" y="1776146"/>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082" name="Freeform 5"/>
          <p:cNvSpPr/>
          <p:nvPr/>
        </p:nvSpPr>
        <p:spPr>
          <a:xfrm>
            <a:off x="466725" y="4747945"/>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083" name="Freeform 7"/>
          <p:cNvSpPr/>
          <p:nvPr/>
        </p:nvSpPr>
        <p:spPr>
          <a:xfrm>
            <a:off x="466725" y="6976795"/>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084" name="Freeform 9"/>
          <p:cNvSpPr/>
          <p:nvPr/>
        </p:nvSpPr>
        <p:spPr>
          <a:xfrm>
            <a:off x="466725" y="9205645"/>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085" name="TextBox 10"/>
          <p:cNvSpPr txBox="1"/>
          <p:nvPr/>
        </p:nvSpPr>
        <p:spPr>
          <a:xfrm>
            <a:off x="3620985" y="665616"/>
            <a:ext cx="11266886" cy="14550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Key Features of Google Password Manager:</a:t>
            </a:r>
          </a:p>
        </p:txBody>
      </p:sp>
      <p:sp>
        <p:nvSpPr>
          <p:cNvPr id="1086" name="TextBox 11"/>
          <p:cNvSpPr txBox="1"/>
          <p:nvPr/>
        </p:nvSpPr>
        <p:spPr>
          <a:xfrm>
            <a:off x="1079154" y="1408566"/>
            <a:ext cx="17376924" cy="66112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Password Storage: Google Password Manager securely stores your passwords in an encrypted vault, which is tied to your Google account. You can save passwords when you log into websites or apps. Autofill: It automatically fills in your login credentials on websites and apps where you’ve saved passwords. This saves time and eliminates the need to remember complex passwords. Password Generation: Google Password Manager can generate strong, unique passwords for new accounts or when you change existing passwords, ensuring better security.</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88" name="Freeform 3"/>
          <p:cNvSpPr/>
          <p:nvPr/>
        </p:nvSpPr>
        <p:spPr>
          <a:xfrm>
            <a:off x="504825" y="789536"/>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089" name="Freeform 5"/>
          <p:cNvSpPr/>
          <p:nvPr/>
        </p:nvSpPr>
        <p:spPr>
          <a:xfrm>
            <a:off x="504825" y="3951837"/>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090" name="Freeform 7"/>
          <p:cNvSpPr/>
          <p:nvPr/>
        </p:nvSpPr>
        <p:spPr>
          <a:xfrm>
            <a:off x="504825" y="6323562"/>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091" name="TextBox 8"/>
          <p:cNvSpPr txBox="1"/>
          <p:nvPr/>
        </p:nvSpPr>
        <p:spPr>
          <a:xfrm>
            <a:off x="1106242" y="400449"/>
            <a:ext cx="17387766" cy="86425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200"/>
              </a:lnSpc>
              <a:defRPr sz="4400">
                <a:latin typeface="Copperplate"/>
                <a:ea typeface="Copperplate"/>
                <a:cs typeface="Copperplate"/>
                <a:sym typeface="Copperplate"/>
              </a:defRPr>
            </a:lvl1pPr>
          </a:lstStyle>
          <a:p>
            <a:pPr/>
            <a:r>
              <a:t>Syncing Across Devices: If you’re signed into your Google account, your passwords are synced across devices. This means you can access your saved passwords on any device that’s linked to your Google account. Security Features: Google Password Manager uses encryption to protect your passwords and offers features like two-factor authentication (2FA) to improve security. Password Checkup: The tool allows you to check if any of your passwords have been compromised in data breaches. It also notifies you if your passwords are weak or reused across multiple sites.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5" name="Freeform 3"/>
          <p:cNvSpPr/>
          <p:nvPr/>
        </p:nvSpPr>
        <p:spPr>
          <a:xfrm>
            <a:off x="466725" y="5728334"/>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66" name="Freeform 5"/>
          <p:cNvSpPr/>
          <p:nvPr/>
        </p:nvSpPr>
        <p:spPr>
          <a:xfrm>
            <a:off x="466725" y="7957184"/>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67" name="TextBox 6"/>
          <p:cNvSpPr txBox="1"/>
          <p:nvPr/>
        </p:nvSpPr>
        <p:spPr>
          <a:xfrm>
            <a:off x="262232" y="903056"/>
            <a:ext cx="18118714" cy="36648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Why Small Can Still Be Powerful Even small datasets within the Big Data ecosystem can offer valuable insights when paired with proper analytics. Tools like Python, R, or Excel (with plugins for larger datasets) can handle this level of data effectively. For example:</a:t>
            </a:r>
          </a:p>
        </p:txBody>
      </p:sp>
      <p:sp>
        <p:nvSpPr>
          <p:cNvPr id="168" name="TextBox 7"/>
          <p:cNvSpPr txBox="1"/>
          <p:nvPr/>
        </p:nvSpPr>
        <p:spPr>
          <a:xfrm>
            <a:off x="1310288" y="5360756"/>
            <a:ext cx="16905522" cy="29282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A startup analyzing customer feedback might only have a few thousand rows of data, but they can still use machine learning to uncover trends. A small hospital may use "small" patient data for predictive modeling or resource planning.</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93" name="Freeform 3"/>
          <p:cNvSpPr/>
          <p:nvPr/>
        </p:nvSpPr>
        <p:spPr>
          <a:xfrm>
            <a:off x="504825" y="2986553"/>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094" name="Freeform 5"/>
          <p:cNvSpPr/>
          <p:nvPr/>
        </p:nvSpPr>
        <p:spPr>
          <a:xfrm>
            <a:off x="504825" y="7034679"/>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095" name="TextBox 6"/>
          <p:cNvSpPr txBox="1"/>
          <p:nvPr/>
        </p:nvSpPr>
        <p:spPr>
          <a:xfrm>
            <a:off x="7219950" y="1793309"/>
            <a:ext cx="3924995" cy="1581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How It Works:</a:t>
            </a:r>
          </a:p>
        </p:txBody>
      </p:sp>
      <p:sp>
        <p:nvSpPr>
          <p:cNvPr id="1096" name="TextBox 7"/>
          <p:cNvSpPr txBox="1"/>
          <p:nvPr/>
        </p:nvSpPr>
        <p:spPr>
          <a:xfrm>
            <a:off x="1532039" y="2602934"/>
            <a:ext cx="16541372" cy="55824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300"/>
              </a:lnSpc>
              <a:defRPr sz="4500">
                <a:latin typeface="Copperplate"/>
                <a:ea typeface="Copperplate"/>
                <a:cs typeface="Copperplate"/>
                <a:sym typeface="Copperplate"/>
              </a:defRPr>
            </a:lvl1pPr>
          </a:lstStyle>
          <a:p>
            <a:pPr/>
            <a:r>
              <a:t>When you log into a website on Google Chrome or an app with your Google Account, you’ll be prompted to save the password. Google securely stores it in the Password Manager, which is encrypted with your Google Account credentials. You can access your saved passwords from the Chrome browser or the Google Password Manager website on any device.</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98" name="TextBox 2"/>
          <p:cNvSpPr txBox="1"/>
          <p:nvPr/>
        </p:nvSpPr>
        <p:spPr>
          <a:xfrm>
            <a:off x="68312" y="873718"/>
            <a:ext cx="18514354" cy="73951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300"/>
              </a:lnSpc>
              <a:defRPr sz="5200">
                <a:latin typeface="Copperplate"/>
                <a:ea typeface="Copperplate"/>
                <a:cs typeface="Copperplate"/>
                <a:sym typeface="Copperplate"/>
              </a:defRPr>
            </a:lvl1pPr>
          </a:lstStyle>
          <a:p>
            <a:pPr/>
            <a:r>
              <a:t>2. SmartArt (in Microsoft Office) SmartArt is a feature in Microsoft Office (Word, PowerPoint, Excel, etc.) that allows users to create visually appealing graphics, diagrams, and charts to represent information in a more engaging way. It is part of the Insert tab and helps in creating structured visuals to communicate ideas, processes, relationships, or hierarchies effectively.</a:t>
            </a: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00" name="Freeform 3"/>
          <p:cNvSpPr/>
          <p:nvPr/>
        </p:nvSpPr>
        <p:spPr>
          <a:xfrm>
            <a:off x="758695" y="1826990"/>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101" name="Freeform 5"/>
          <p:cNvSpPr/>
          <p:nvPr/>
        </p:nvSpPr>
        <p:spPr>
          <a:xfrm>
            <a:off x="758695" y="4112990"/>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102" name="Freeform 7"/>
          <p:cNvSpPr/>
          <p:nvPr/>
        </p:nvSpPr>
        <p:spPr>
          <a:xfrm>
            <a:off x="758695" y="6398990"/>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103" name="Freeform 9"/>
          <p:cNvSpPr/>
          <p:nvPr/>
        </p:nvSpPr>
        <p:spPr>
          <a:xfrm>
            <a:off x="758695" y="7922990"/>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104" name="TextBox 10"/>
          <p:cNvSpPr txBox="1"/>
          <p:nvPr/>
        </p:nvSpPr>
        <p:spPr>
          <a:xfrm>
            <a:off x="5902338" y="693344"/>
            <a:ext cx="6900959" cy="14810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900"/>
              </a:lnSpc>
              <a:defRPr sz="4200">
                <a:latin typeface="Copperplate"/>
                <a:ea typeface="Copperplate"/>
                <a:cs typeface="Copperplate"/>
                <a:sym typeface="Copperplate"/>
              </a:defRPr>
            </a:lvl1pPr>
          </a:lstStyle>
          <a:p>
            <a:pPr/>
            <a:r>
              <a:t>Key Features of SmartArt:</a:t>
            </a:r>
          </a:p>
        </p:txBody>
      </p:sp>
      <p:sp>
        <p:nvSpPr>
          <p:cNvPr id="1105" name="TextBox 11"/>
          <p:cNvSpPr txBox="1"/>
          <p:nvPr/>
        </p:nvSpPr>
        <p:spPr>
          <a:xfrm>
            <a:off x="1244613" y="1455343"/>
            <a:ext cx="17349616" cy="67261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Variety of Templates: SmartArt offers a wide range of templates, such as list diagrams, process diagrams, cycle diagrams, hierarchical diagrams, and more. Easy Customization: You can customize the colors, styles, shapes, and layout of SmartArt to match the presentation theme or document style. Text Formatting: You can add text to the shapes within SmartArt and easily modify the text as needed. Animations (in PowerPoint): In PowerPoint, SmartArt objects can be animated to add more visual appeal to presentations.</a:t>
            </a: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07" name="Freeform 3"/>
          <p:cNvSpPr/>
          <p:nvPr/>
        </p:nvSpPr>
        <p:spPr>
          <a:xfrm>
            <a:off x="476250" y="2040893"/>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108" name="Freeform 5"/>
          <p:cNvSpPr/>
          <p:nvPr/>
        </p:nvSpPr>
        <p:spPr>
          <a:xfrm>
            <a:off x="476250" y="356489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109" name="Freeform 7"/>
          <p:cNvSpPr/>
          <p:nvPr/>
        </p:nvSpPr>
        <p:spPr>
          <a:xfrm>
            <a:off x="476250" y="5088892"/>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110" name="Freeform 9"/>
          <p:cNvSpPr/>
          <p:nvPr/>
        </p:nvSpPr>
        <p:spPr>
          <a:xfrm>
            <a:off x="476250" y="6612893"/>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111" name="Freeform 11"/>
          <p:cNvSpPr/>
          <p:nvPr/>
        </p:nvSpPr>
        <p:spPr>
          <a:xfrm>
            <a:off x="476250" y="8136893"/>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112" name="TextBox 12"/>
          <p:cNvSpPr txBox="1"/>
          <p:nvPr/>
        </p:nvSpPr>
        <p:spPr>
          <a:xfrm>
            <a:off x="4967439" y="907247"/>
            <a:ext cx="8519933" cy="14810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900"/>
              </a:lnSpc>
              <a:defRPr sz="4200">
                <a:latin typeface="Copperplate"/>
                <a:ea typeface="Copperplate"/>
                <a:cs typeface="Copperplate"/>
                <a:sym typeface="Copperplate"/>
              </a:defRPr>
            </a:lvl1pPr>
          </a:lstStyle>
          <a:p>
            <a:pPr/>
            <a:r>
              <a:t>Examples of SmartArt Graphics:</a:t>
            </a:r>
          </a:p>
        </p:txBody>
      </p:sp>
      <p:sp>
        <p:nvSpPr>
          <p:cNvPr id="1113" name="TextBox 13"/>
          <p:cNvSpPr txBox="1"/>
          <p:nvPr/>
        </p:nvSpPr>
        <p:spPr>
          <a:xfrm>
            <a:off x="1342873" y="1669246"/>
            <a:ext cx="16860908" cy="5976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Process Diagrams: Representing steps in a process or workflow (e.g., flowcharts). Hierarchy Diagrams: Illustrating organizational structures or decision trees. Relationship Diagrams: Showing connections and relationships between items. Pyramid Diagrams: Representing hierarchical data in a pyramid shape. Cycle Diagrams: Showing continuous processes or repeating cycles.</a:t>
            </a: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15" name="TextBox 2"/>
          <p:cNvSpPr txBox="1"/>
          <p:nvPr/>
        </p:nvSpPr>
        <p:spPr>
          <a:xfrm>
            <a:off x="257622" y="874746"/>
            <a:ext cx="18128058" cy="809244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100"/>
              </a:lnSpc>
              <a:defRPr sz="5000">
                <a:latin typeface="Copperplate"/>
                <a:ea typeface="Copperplate"/>
                <a:cs typeface="Copperplate"/>
                <a:sym typeface="Copperplate"/>
              </a:defRPr>
            </a:lvl1pPr>
          </a:lstStyle>
          <a:p>
            <a:pPr/>
            <a:r>
              <a:t>Venn Diagram A Venn Diagram is a visual representation of the relationships between different sets. It uses overlapping circles to illustrate how items in different sets share common attributes, and how they differ. Named after mathematician John Venn, this diagram is widely used in various fields like mathematics, logic, statistics, and even general problem-solving to visualize relationships between two or more sets.</a:t>
            </a: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17" name="Freeform 3"/>
          <p:cNvSpPr/>
          <p:nvPr/>
        </p:nvSpPr>
        <p:spPr>
          <a:xfrm>
            <a:off x="786164" y="1905637"/>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118" name="Freeform 5"/>
          <p:cNvSpPr/>
          <p:nvPr/>
        </p:nvSpPr>
        <p:spPr>
          <a:xfrm>
            <a:off x="786164" y="2562862"/>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119" name="Freeform 7"/>
          <p:cNvSpPr/>
          <p:nvPr/>
        </p:nvSpPr>
        <p:spPr>
          <a:xfrm>
            <a:off x="786164" y="3877312"/>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120" name="Freeform 9"/>
          <p:cNvSpPr/>
          <p:nvPr/>
        </p:nvSpPr>
        <p:spPr>
          <a:xfrm>
            <a:off x="786164" y="5191762"/>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121" name="Freeform 11"/>
          <p:cNvSpPr/>
          <p:nvPr/>
        </p:nvSpPr>
        <p:spPr>
          <a:xfrm>
            <a:off x="786164" y="7163437"/>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122" name="TextBox 12"/>
          <p:cNvSpPr txBox="1"/>
          <p:nvPr/>
        </p:nvSpPr>
        <p:spPr>
          <a:xfrm>
            <a:off x="5209926" y="919771"/>
            <a:ext cx="8409301" cy="6315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Key Components of a Venn Diagram:</a:t>
            </a:r>
          </a:p>
        </p:txBody>
      </p:sp>
      <p:sp>
        <p:nvSpPr>
          <p:cNvPr id="1123" name="TextBox 13"/>
          <p:cNvSpPr txBox="1"/>
          <p:nvPr/>
        </p:nvSpPr>
        <p:spPr>
          <a:xfrm>
            <a:off x="1254966" y="1576996"/>
            <a:ext cx="17292238" cy="25746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Circles (or other shapes): Each circle represents a set or group of elements. Overlapping Area: The intersection of the circles shows the elements that are common to both sets. Non-overlapping Areas: Represent elements that belong only to one set.</a:t>
            </a:r>
          </a:p>
        </p:txBody>
      </p:sp>
      <p:sp>
        <p:nvSpPr>
          <p:cNvPr id="1124" name="TextBox 14"/>
          <p:cNvSpPr txBox="1"/>
          <p:nvPr/>
        </p:nvSpPr>
        <p:spPr>
          <a:xfrm>
            <a:off x="6138614" y="4205897"/>
            <a:ext cx="6514777"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Examples of Venn Diagrams:</a:t>
            </a:r>
          </a:p>
        </p:txBody>
      </p:sp>
      <p:sp>
        <p:nvSpPr>
          <p:cNvPr id="1125" name="TextBox 15"/>
          <p:cNvSpPr txBox="1"/>
          <p:nvPr/>
        </p:nvSpPr>
        <p:spPr>
          <a:xfrm>
            <a:off x="1281760" y="4863122"/>
            <a:ext cx="17237708" cy="38700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Two Circles: A Venn diagram with two circles can show the commonality between two sets. For example, "Students who like math" and "Students who like science" might overlap to show students who like both. Three Circles: A three-set Venn diagram can show relationships between three sets, such as "Students who play sports," "Students who play music," and "Students who are in drama."</a:t>
            </a: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27" name="Freeform 3"/>
          <p:cNvSpPr/>
          <p:nvPr/>
        </p:nvSpPr>
        <p:spPr>
          <a:xfrm>
            <a:off x="371475" y="4643751"/>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128" name="Freeform 5"/>
          <p:cNvSpPr/>
          <p:nvPr/>
        </p:nvSpPr>
        <p:spPr>
          <a:xfrm>
            <a:off x="371475" y="5843901"/>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129" name="Freeform 7"/>
          <p:cNvSpPr/>
          <p:nvPr/>
        </p:nvSpPr>
        <p:spPr>
          <a:xfrm>
            <a:off x="371475" y="7644127"/>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130" name="TextBox 8"/>
          <p:cNvSpPr txBox="1"/>
          <p:nvPr/>
        </p:nvSpPr>
        <p:spPr>
          <a:xfrm>
            <a:off x="210149" y="659968"/>
            <a:ext cx="18224974" cy="36167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4700"/>
              </a:lnSpc>
              <a:defRPr sz="3300">
                <a:latin typeface="Copperplate"/>
                <a:ea typeface="Copperplate"/>
                <a:cs typeface="Copperplate"/>
                <a:sym typeface="Copperplate"/>
              </a:defRPr>
            </a:pPr>
            <a:r>
              <a:t>4. Stacked Venn Diagram</a:t>
            </a:r>
          </a:p>
          <a:p>
            <a:pPr algn="ctr">
              <a:lnSpc>
                <a:spcPts val="4800"/>
              </a:lnSpc>
              <a:defRPr sz="3400">
                <a:latin typeface="Copperplate"/>
                <a:ea typeface="Copperplate"/>
                <a:cs typeface="Copperplate"/>
                <a:sym typeface="Copperplate"/>
              </a:defRPr>
            </a:pPr>
            <a:r>
              <a:t>A Stacked Venn Diagram is a variation of a regular Venn Diagram, where the circles are stacked on top of each other instead of overlapping fully. This can help to visualize data where different categories overlap in multiple levels, or where a more layered or hierarchical view is needed.</a:t>
            </a:r>
          </a:p>
          <a:p>
            <a:pPr algn="ctr">
              <a:lnSpc>
                <a:spcPts val="4700"/>
              </a:lnSpc>
              <a:defRPr sz="3300">
                <a:latin typeface="Copperplate"/>
                <a:ea typeface="Copperplate"/>
                <a:cs typeface="Copperplate"/>
                <a:sym typeface="Copperplate"/>
              </a:defRPr>
            </a:pPr>
            <a:r>
              <a:t>Differences from Standard Venn Diagrams:</a:t>
            </a:r>
          </a:p>
        </p:txBody>
      </p:sp>
      <p:sp>
        <p:nvSpPr>
          <p:cNvPr id="1131" name="TextBox 9"/>
          <p:cNvSpPr txBox="1"/>
          <p:nvPr/>
        </p:nvSpPr>
        <p:spPr>
          <a:xfrm>
            <a:off x="755008" y="4336617"/>
            <a:ext cx="17862082" cy="47597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Stacking: The circles or sections are visually stacked on top of each other, which can help represent multiple layers of relationships or categories. Layered Relationships: This format is often used when you need to show the intersection of multiple sets in a more "layered" manner, especially when there's a need to differentiate deeper levels of intersection. Complexity: While standard Venn Diagrams are typically used to show two or three sets, Stacked Venn Diagrams might be used for more complex relationships, allowing for greater clarity and a structured view of how different sets relate to each other.</a:t>
            </a: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33" name="Freeform 3"/>
          <p:cNvSpPr/>
          <p:nvPr/>
        </p:nvSpPr>
        <p:spPr>
          <a:xfrm>
            <a:off x="542925" y="2509838"/>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134" name="Freeform 5"/>
          <p:cNvSpPr/>
          <p:nvPr/>
        </p:nvSpPr>
        <p:spPr>
          <a:xfrm>
            <a:off x="542925" y="5900737"/>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135" name="TextBox 6"/>
          <p:cNvSpPr txBox="1"/>
          <p:nvPr/>
        </p:nvSpPr>
        <p:spPr>
          <a:xfrm>
            <a:off x="3536898" y="1261052"/>
            <a:ext cx="11438440" cy="16567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Use Cases for Stacked Venn Diagrams:</a:t>
            </a:r>
          </a:p>
        </p:txBody>
      </p:sp>
      <p:sp>
        <p:nvSpPr>
          <p:cNvPr id="1136" name="TextBox 7"/>
          <p:cNvSpPr txBox="1"/>
          <p:nvPr/>
        </p:nvSpPr>
        <p:spPr>
          <a:xfrm>
            <a:off x="1080048" y="2108777"/>
            <a:ext cx="17507342" cy="58477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Hierarchical Relationships: Representing categories that are divided into subcategories. For example, a stacked diagram could represent how different types of customers overlap across various product categories. Multiple Categories: Displaying overlapping data between more than three sets while keeping the relationships clear and structured.</a:t>
            </a: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38" name="Freeform 3"/>
          <p:cNvSpPr/>
          <p:nvPr/>
        </p:nvSpPr>
        <p:spPr>
          <a:xfrm>
            <a:off x="409575" y="1400175"/>
            <a:ext cx="171450" cy="171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139" name="Freeform 5"/>
          <p:cNvSpPr/>
          <p:nvPr/>
        </p:nvSpPr>
        <p:spPr>
          <a:xfrm>
            <a:off x="409575" y="3400425"/>
            <a:ext cx="171450" cy="171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140" name="Freeform 7"/>
          <p:cNvSpPr/>
          <p:nvPr/>
        </p:nvSpPr>
        <p:spPr>
          <a:xfrm>
            <a:off x="409575" y="5400675"/>
            <a:ext cx="171450" cy="171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141" name="Freeform 9"/>
          <p:cNvSpPr/>
          <p:nvPr/>
        </p:nvSpPr>
        <p:spPr>
          <a:xfrm>
            <a:off x="409575" y="7400925"/>
            <a:ext cx="171450" cy="171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142" name="TextBox 10"/>
          <p:cNvSpPr txBox="1"/>
          <p:nvPr/>
        </p:nvSpPr>
        <p:spPr>
          <a:xfrm>
            <a:off x="8034042" y="410356"/>
            <a:ext cx="2264208" cy="6448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200"/>
              </a:lnSpc>
              <a:defRPr sz="3700">
                <a:latin typeface="Copperplate"/>
                <a:ea typeface="Copperplate"/>
                <a:cs typeface="Copperplate"/>
                <a:sym typeface="Copperplate"/>
              </a:defRPr>
            </a:lvl1pPr>
          </a:lstStyle>
          <a:p>
            <a:pPr/>
            <a:r>
              <a:t>Summary</a:t>
            </a:r>
          </a:p>
        </p:txBody>
      </p:sp>
      <p:sp>
        <p:nvSpPr>
          <p:cNvPr id="1143" name="TextBox 11"/>
          <p:cNvSpPr txBox="1"/>
          <p:nvPr/>
        </p:nvSpPr>
        <p:spPr>
          <a:xfrm>
            <a:off x="840133" y="1077105"/>
            <a:ext cx="17776566" cy="72488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200"/>
              </a:lnSpc>
              <a:defRPr sz="3700">
                <a:latin typeface="Copperplate"/>
                <a:ea typeface="Copperplate"/>
                <a:cs typeface="Copperplate"/>
                <a:sym typeface="Copperplate"/>
              </a:defRPr>
            </a:lvl1pPr>
          </a:lstStyle>
          <a:p>
            <a:pPr/>
            <a:r>
              <a:t>Google Password Manager is a tool to securely store and manage your passwords across devices with automatic syncing, password generation, and security checks. SmartArt in Microsoft Office is a feature that allows users to create visually appealing graphics and diagrams to represent information, such as processes, hierarchies, and relationships, in an easy-to-understand format. Venn Diagrams are used to represent the relationships between sets with overlapping circles, making it easier to visualize commonalities and differences between different groups. Stacked Venn Diagrams are a variation where circles are layered on top of each other, providing a more structured view of complex intersections and layered relationships.</a:t>
            </a: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45" name="Freeform 3"/>
          <p:cNvSpPr/>
          <p:nvPr/>
        </p:nvSpPr>
        <p:spPr>
          <a:xfrm>
            <a:off x="457200" y="6618322"/>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146" name="Freeform 5"/>
          <p:cNvSpPr/>
          <p:nvPr/>
        </p:nvSpPr>
        <p:spPr>
          <a:xfrm>
            <a:off x="457200" y="8066122"/>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147" name="TextBox 6"/>
          <p:cNvSpPr txBox="1"/>
          <p:nvPr/>
        </p:nvSpPr>
        <p:spPr>
          <a:xfrm>
            <a:off x="120852" y="482545"/>
            <a:ext cx="18407084" cy="4962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1. Google Password Manager Google Password Manager is a tool integrated into Google's ecosystem (particularly in Chrome, Android, and across other Google services) designed to securely store, manage, and autofill passwords for websites and apps. It helps users easily store login credentials, generate strong passwords, and synchronize them across devices where you're signed in with your Google account. Key Features:</a:t>
            </a:r>
          </a:p>
        </p:txBody>
      </p:sp>
      <p:sp>
        <p:nvSpPr>
          <p:cNvPr id="1148" name="TextBox 7"/>
          <p:cNvSpPr txBox="1"/>
          <p:nvPr/>
        </p:nvSpPr>
        <p:spPr>
          <a:xfrm>
            <a:off x="917523" y="6273746"/>
            <a:ext cx="17684708" cy="3539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Password Storage: Stores your passwords in an encrypted vault linked to your Google account, ensuring security and ease of access. Autofill: Automatically fills in login credentials on supported websites and apps, eliminating the need to type passwords manually.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0" name="Freeform 3"/>
          <p:cNvSpPr/>
          <p:nvPr/>
        </p:nvSpPr>
        <p:spPr>
          <a:xfrm>
            <a:off x="561975" y="2838450"/>
            <a:ext cx="228600" cy="228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71" name="Freeform 5"/>
          <p:cNvSpPr/>
          <p:nvPr/>
        </p:nvSpPr>
        <p:spPr>
          <a:xfrm>
            <a:off x="561975" y="5495925"/>
            <a:ext cx="228600" cy="228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72" name="Freeform 7"/>
          <p:cNvSpPr/>
          <p:nvPr/>
        </p:nvSpPr>
        <p:spPr>
          <a:xfrm>
            <a:off x="561975" y="7267575"/>
            <a:ext cx="228600" cy="228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73" name="TextBox 8"/>
          <p:cNvSpPr txBox="1"/>
          <p:nvPr/>
        </p:nvSpPr>
        <p:spPr>
          <a:xfrm>
            <a:off x="3716092" y="629144"/>
            <a:ext cx="11072747" cy="26079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When Does "Small" Become "Big"? Small data becomes Big Data when:</a:t>
            </a:r>
          </a:p>
        </p:txBody>
      </p:sp>
      <p:sp>
        <p:nvSpPr>
          <p:cNvPr id="174" name="TextBox 9"/>
          <p:cNvSpPr txBox="1"/>
          <p:nvPr/>
        </p:nvSpPr>
        <p:spPr>
          <a:xfrm>
            <a:off x="1579064" y="2400794"/>
            <a:ext cx="16533382" cy="52368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Its size surpasses the capacity of traditional tools (typically beyond 10-50 TB, depending on your infrastructure). It requires distributed systems to store or process effectively. It involves high velocity (real-time streaming) or high variety (complex formats like images, videos, or text).</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50" name="Freeform 3"/>
          <p:cNvSpPr/>
          <p:nvPr/>
        </p:nvSpPr>
        <p:spPr>
          <a:xfrm>
            <a:off x="542925" y="1463802"/>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151" name="Freeform 5"/>
          <p:cNvSpPr/>
          <p:nvPr/>
        </p:nvSpPr>
        <p:spPr>
          <a:xfrm>
            <a:off x="542925" y="4006977"/>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152" name="Freeform 7"/>
          <p:cNvSpPr/>
          <p:nvPr/>
        </p:nvSpPr>
        <p:spPr>
          <a:xfrm>
            <a:off x="542925" y="6550152"/>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153" name="TextBox 8"/>
          <p:cNvSpPr txBox="1"/>
          <p:nvPr/>
        </p:nvSpPr>
        <p:spPr>
          <a:xfrm>
            <a:off x="1077668" y="1062742"/>
            <a:ext cx="17512198" cy="66859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Password Generation: Google Password Manager can generate strong passwords for new accounts or when updating existing passwords. Sync Across Devices: If you're logged into Google on multiple devices (like your phone, tablet, or computer), your saved passwords will sync across them. Security Checks: It checks your saved passwords for potential breaches and alerts you if any of your passwords have been compromised in a data leak.</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55" name="TextBox 2"/>
          <p:cNvSpPr txBox="1"/>
          <p:nvPr/>
        </p:nvSpPr>
        <p:spPr>
          <a:xfrm>
            <a:off x="737739" y="2108073"/>
            <a:ext cx="17148688" cy="49327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2. SmartArt (in Microsoft Office) SmartArt is a feature available in Microsoft Office (Word, PowerPoint, Excel, etc.) that allows users to create visually engaging diagrams and graphics with ease. It's designed to represent information and data in a more structured and visually appealing way using pre-built templates.</a:t>
            </a: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57" name="Freeform 3"/>
          <p:cNvSpPr/>
          <p:nvPr/>
        </p:nvSpPr>
        <p:spPr>
          <a:xfrm>
            <a:off x="457200" y="1976752"/>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158" name="Freeform 5"/>
          <p:cNvSpPr/>
          <p:nvPr/>
        </p:nvSpPr>
        <p:spPr>
          <a:xfrm>
            <a:off x="457200" y="4148451"/>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159" name="Freeform 7"/>
          <p:cNvSpPr/>
          <p:nvPr/>
        </p:nvSpPr>
        <p:spPr>
          <a:xfrm>
            <a:off x="457200" y="5596251"/>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160" name="Freeform 9"/>
          <p:cNvSpPr/>
          <p:nvPr/>
        </p:nvSpPr>
        <p:spPr>
          <a:xfrm>
            <a:off x="457200" y="7044052"/>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161" name="TextBox 10"/>
          <p:cNvSpPr txBox="1"/>
          <p:nvPr/>
        </p:nvSpPr>
        <p:spPr>
          <a:xfrm>
            <a:off x="7455103" y="908284"/>
            <a:ext cx="3445108"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Key Features:</a:t>
            </a:r>
          </a:p>
        </p:txBody>
      </p:sp>
      <p:sp>
        <p:nvSpPr>
          <p:cNvPr id="1162" name="TextBox 11"/>
          <p:cNvSpPr txBox="1"/>
          <p:nvPr/>
        </p:nvSpPr>
        <p:spPr>
          <a:xfrm>
            <a:off x="1015155" y="1632185"/>
            <a:ext cx="17485586" cy="63845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Variety of Templates: SmartArt provides templates for a wide range of diagram types, including lists, processes, cycles, hierarchies, relationships, and more. Customization: Users can easily adjust colors, styles, and layouts of the diagram to suit their document or presentation. Text Formatting: Text can be added to shapes in the diagram, and it automatically adjusts to fit the content. Visual Appeal: SmartArt is particularly useful for presenting complex information or data in a way that's easy to understand and visually engaging.</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64" name="Freeform 3"/>
          <p:cNvSpPr/>
          <p:nvPr/>
        </p:nvSpPr>
        <p:spPr>
          <a:xfrm>
            <a:off x="815844" y="3225688"/>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165" name="Freeform 5"/>
          <p:cNvSpPr/>
          <p:nvPr/>
        </p:nvSpPr>
        <p:spPr>
          <a:xfrm>
            <a:off x="815844" y="4054364"/>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166" name="Freeform 7"/>
          <p:cNvSpPr/>
          <p:nvPr/>
        </p:nvSpPr>
        <p:spPr>
          <a:xfrm>
            <a:off x="815844" y="4883039"/>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167" name="Freeform 9"/>
          <p:cNvSpPr/>
          <p:nvPr/>
        </p:nvSpPr>
        <p:spPr>
          <a:xfrm>
            <a:off x="815844" y="6540389"/>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168" name="TextBox 10"/>
          <p:cNvSpPr txBox="1"/>
          <p:nvPr/>
        </p:nvSpPr>
        <p:spPr>
          <a:xfrm>
            <a:off x="4720494" y="1990392"/>
            <a:ext cx="9311784" cy="16307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500"/>
              </a:lnSpc>
              <a:defRPr sz="4600">
                <a:latin typeface="Copperplate"/>
                <a:ea typeface="Copperplate"/>
                <a:cs typeface="Copperplate"/>
                <a:sym typeface="Copperplate"/>
              </a:defRPr>
            </a:lvl1pPr>
          </a:lstStyle>
          <a:p>
            <a:pPr/>
            <a:r>
              <a:t>Examples of SmartArt Graphics:</a:t>
            </a:r>
          </a:p>
        </p:txBody>
      </p:sp>
      <p:sp>
        <p:nvSpPr>
          <p:cNvPr id="1169" name="TextBox 11"/>
          <p:cNvSpPr txBox="1"/>
          <p:nvPr/>
        </p:nvSpPr>
        <p:spPr>
          <a:xfrm>
            <a:off x="1401927" y="2819067"/>
            <a:ext cx="17116884" cy="41072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Process Diagrams (e.g., step-by-step workflows). Hierarchical Diagrams (e.g., organizational charts). Relationship Diagrams (e.g., showing connections between concepts). Cycle Diagrams (e.g., illustrating continuous processes).</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1" name="Freeform 3"/>
          <p:cNvSpPr/>
          <p:nvPr/>
        </p:nvSpPr>
        <p:spPr>
          <a:xfrm>
            <a:off x="438150" y="5894041"/>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172" name="Freeform 5"/>
          <p:cNvSpPr/>
          <p:nvPr/>
        </p:nvSpPr>
        <p:spPr>
          <a:xfrm>
            <a:off x="438150" y="6598891"/>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173" name="Freeform 7"/>
          <p:cNvSpPr/>
          <p:nvPr/>
        </p:nvSpPr>
        <p:spPr>
          <a:xfrm>
            <a:off x="438150" y="8008591"/>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174" name="TextBox 8"/>
          <p:cNvSpPr txBox="1"/>
          <p:nvPr/>
        </p:nvSpPr>
        <p:spPr>
          <a:xfrm>
            <a:off x="77238" y="619468"/>
            <a:ext cx="18496112" cy="3475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3. Venn Diagram A Venn Diagram is a diagram consisting of overlapping circles that visually represent the relationships between different sets. It is commonly used to show how different sets or categories intersect, overlap, or remain separate. The diagram helps in identifying commonalities and differences between the sets. Key Elements:</a:t>
            </a:r>
          </a:p>
        </p:txBody>
      </p:sp>
      <p:sp>
        <p:nvSpPr>
          <p:cNvPr id="1175" name="TextBox 9"/>
          <p:cNvSpPr txBox="1"/>
          <p:nvPr/>
        </p:nvSpPr>
        <p:spPr>
          <a:xfrm>
            <a:off x="1009498" y="5553418"/>
            <a:ext cx="17475080" cy="34756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Circles: Each circle represents a set of items or values. Overlapping Area: The area where circles overlap represents elements that are shared by the sets. Non-overlapping Areas: Areas where circles don’t overlap represent elements unique to a specific set.</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7" name="Freeform 3"/>
          <p:cNvSpPr/>
          <p:nvPr/>
        </p:nvSpPr>
        <p:spPr>
          <a:xfrm>
            <a:off x="1014764" y="2814952"/>
            <a:ext cx="247651" cy="247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9"/>
                  <a:pt x="21534" y="12207"/>
                  <a:pt x="21390" y="12905"/>
                </a:cubicBezTo>
                <a:cubicBezTo>
                  <a:pt x="21246" y="13602"/>
                  <a:pt x="21046" y="14278"/>
                  <a:pt x="20780" y="14932"/>
                </a:cubicBezTo>
                <a:cubicBezTo>
                  <a:pt x="20514" y="15585"/>
                  <a:pt x="20171" y="16206"/>
                  <a:pt x="19783" y="16804"/>
                </a:cubicBezTo>
                <a:cubicBezTo>
                  <a:pt x="19396" y="17402"/>
                  <a:pt x="18942" y="17934"/>
                  <a:pt x="18443" y="18443"/>
                </a:cubicBezTo>
                <a:cubicBezTo>
                  <a:pt x="17945" y="18953"/>
                  <a:pt x="17391" y="19396"/>
                  <a:pt x="16804" y="19783"/>
                </a:cubicBezTo>
                <a:cubicBezTo>
                  <a:pt x="16217" y="20171"/>
                  <a:pt x="15596" y="20514"/>
                  <a:pt x="14932" y="20780"/>
                </a:cubicBezTo>
                <a:cubicBezTo>
                  <a:pt x="14267" y="21046"/>
                  <a:pt x="13602" y="21257"/>
                  <a:pt x="12905" y="21390"/>
                </a:cubicBezTo>
                <a:cubicBezTo>
                  <a:pt x="12207" y="21522"/>
                  <a:pt x="11509" y="21600"/>
                  <a:pt x="10800" y="21600"/>
                </a:cubicBezTo>
                <a:cubicBezTo>
                  <a:pt x="10091" y="21600"/>
                  <a:pt x="9393" y="21534"/>
                  <a:pt x="8695" y="21390"/>
                </a:cubicBezTo>
                <a:cubicBezTo>
                  <a:pt x="7998" y="21246"/>
                  <a:pt x="7322" y="21046"/>
                  <a:pt x="6668" y="20780"/>
                </a:cubicBezTo>
                <a:cubicBezTo>
                  <a:pt x="6015" y="20514"/>
                  <a:pt x="5394" y="20171"/>
                  <a:pt x="4796" y="19783"/>
                </a:cubicBezTo>
                <a:cubicBezTo>
                  <a:pt x="4198" y="19396"/>
                  <a:pt x="3666" y="18942"/>
                  <a:pt x="3157" y="18443"/>
                </a:cubicBezTo>
                <a:cubicBezTo>
                  <a:pt x="2647" y="17945"/>
                  <a:pt x="2215" y="17391"/>
                  <a:pt x="1817" y="16804"/>
                </a:cubicBezTo>
                <a:cubicBezTo>
                  <a:pt x="1418" y="16217"/>
                  <a:pt x="1097" y="15585"/>
                  <a:pt x="820" y="14932"/>
                </a:cubicBezTo>
                <a:cubicBezTo>
                  <a:pt x="543" y="14278"/>
                  <a:pt x="343" y="13602"/>
                  <a:pt x="210" y="12905"/>
                </a:cubicBezTo>
                <a:cubicBezTo>
                  <a:pt x="78" y="12207"/>
                  <a:pt x="0" y="11509"/>
                  <a:pt x="0" y="10800"/>
                </a:cubicBezTo>
                <a:cubicBezTo>
                  <a:pt x="0" y="10091"/>
                  <a:pt x="66" y="9393"/>
                  <a:pt x="210" y="8695"/>
                </a:cubicBezTo>
                <a:cubicBezTo>
                  <a:pt x="354" y="7998"/>
                  <a:pt x="554" y="7322"/>
                  <a:pt x="820" y="6668"/>
                </a:cubicBezTo>
                <a:cubicBezTo>
                  <a:pt x="1086" y="6015"/>
                  <a:pt x="1429" y="5394"/>
                  <a:pt x="1817" y="4796"/>
                </a:cubicBezTo>
                <a:cubicBezTo>
                  <a:pt x="2204" y="4198"/>
                  <a:pt x="2658" y="3666"/>
                  <a:pt x="3157" y="3157"/>
                </a:cubicBezTo>
                <a:cubicBezTo>
                  <a:pt x="3655" y="2647"/>
                  <a:pt x="4209" y="2215"/>
                  <a:pt x="4796" y="1817"/>
                </a:cubicBezTo>
                <a:cubicBezTo>
                  <a:pt x="5383" y="1418"/>
                  <a:pt x="6015" y="1097"/>
                  <a:pt x="6668" y="820"/>
                </a:cubicBezTo>
                <a:cubicBezTo>
                  <a:pt x="7322" y="543"/>
                  <a:pt x="7998" y="343"/>
                  <a:pt x="8695" y="210"/>
                </a:cubicBezTo>
                <a:cubicBezTo>
                  <a:pt x="9393" y="78"/>
                  <a:pt x="10091" y="0"/>
                  <a:pt x="10800" y="0"/>
                </a:cubicBezTo>
                <a:cubicBezTo>
                  <a:pt x="11509" y="0"/>
                  <a:pt x="12207" y="66"/>
                  <a:pt x="12905" y="210"/>
                </a:cubicBezTo>
                <a:cubicBezTo>
                  <a:pt x="13602" y="354"/>
                  <a:pt x="14278" y="554"/>
                  <a:pt x="14932" y="820"/>
                </a:cubicBezTo>
                <a:cubicBezTo>
                  <a:pt x="15585" y="1086"/>
                  <a:pt x="16206" y="1429"/>
                  <a:pt x="16804" y="1817"/>
                </a:cubicBezTo>
                <a:cubicBezTo>
                  <a:pt x="17402" y="2204"/>
                  <a:pt x="17934" y="2658"/>
                  <a:pt x="18443" y="3157"/>
                </a:cubicBezTo>
                <a:cubicBezTo>
                  <a:pt x="18953" y="3655"/>
                  <a:pt x="19396" y="4209"/>
                  <a:pt x="19783" y="4796"/>
                </a:cubicBezTo>
                <a:cubicBezTo>
                  <a:pt x="20171" y="5383"/>
                  <a:pt x="20514" y="6004"/>
                  <a:pt x="20780" y="6668"/>
                </a:cubicBezTo>
                <a:cubicBezTo>
                  <a:pt x="21046" y="7333"/>
                  <a:pt x="21257" y="7998"/>
                  <a:pt x="21390" y="8695"/>
                </a:cubicBezTo>
                <a:cubicBezTo>
                  <a:pt x="21522" y="9393"/>
                  <a:pt x="21600" y="10091"/>
                  <a:pt x="21600" y="10800"/>
                </a:cubicBezTo>
                <a:close/>
              </a:path>
            </a:pathLst>
          </a:custGeom>
          <a:solidFill>
            <a:srgbClr val="000000"/>
          </a:solidFill>
          <a:ln w="12700">
            <a:miter lim="400000"/>
          </a:ln>
        </p:spPr>
        <p:txBody>
          <a:bodyPr lIns="45719" rIns="45719"/>
          <a:lstStyle/>
          <a:p>
            <a:pPr/>
          </a:p>
        </p:txBody>
      </p:sp>
      <p:sp>
        <p:nvSpPr>
          <p:cNvPr id="1178" name="Freeform 5"/>
          <p:cNvSpPr/>
          <p:nvPr/>
        </p:nvSpPr>
        <p:spPr>
          <a:xfrm>
            <a:off x="1014764" y="6701152"/>
            <a:ext cx="247651" cy="247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9"/>
                  <a:pt x="21534" y="12207"/>
                  <a:pt x="21390" y="12905"/>
                </a:cubicBezTo>
                <a:cubicBezTo>
                  <a:pt x="21246" y="13602"/>
                  <a:pt x="21046" y="14278"/>
                  <a:pt x="20780" y="14932"/>
                </a:cubicBezTo>
                <a:cubicBezTo>
                  <a:pt x="20514" y="15585"/>
                  <a:pt x="20171" y="16206"/>
                  <a:pt x="19783" y="16804"/>
                </a:cubicBezTo>
                <a:cubicBezTo>
                  <a:pt x="19396" y="17402"/>
                  <a:pt x="18942" y="17934"/>
                  <a:pt x="18443" y="18443"/>
                </a:cubicBezTo>
                <a:cubicBezTo>
                  <a:pt x="17945" y="18953"/>
                  <a:pt x="17391" y="19396"/>
                  <a:pt x="16804" y="19783"/>
                </a:cubicBezTo>
                <a:cubicBezTo>
                  <a:pt x="16217" y="20171"/>
                  <a:pt x="15596" y="20514"/>
                  <a:pt x="14932" y="20780"/>
                </a:cubicBezTo>
                <a:cubicBezTo>
                  <a:pt x="14267" y="21046"/>
                  <a:pt x="13602" y="21257"/>
                  <a:pt x="12905" y="21390"/>
                </a:cubicBezTo>
                <a:cubicBezTo>
                  <a:pt x="12207" y="21522"/>
                  <a:pt x="11509" y="21600"/>
                  <a:pt x="10800" y="21600"/>
                </a:cubicBezTo>
                <a:cubicBezTo>
                  <a:pt x="10091" y="21600"/>
                  <a:pt x="9393" y="21534"/>
                  <a:pt x="8695" y="21390"/>
                </a:cubicBezTo>
                <a:cubicBezTo>
                  <a:pt x="7998" y="21246"/>
                  <a:pt x="7322" y="21046"/>
                  <a:pt x="6668" y="20780"/>
                </a:cubicBezTo>
                <a:cubicBezTo>
                  <a:pt x="6015" y="20514"/>
                  <a:pt x="5394" y="20171"/>
                  <a:pt x="4796" y="19783"/>
                </a:cubicBezTo>
                <a:cubicBezTo>
                  <a:pt x="4198" y="19396"/>
                  <a:pt x="3666" y="18942"/>
                  <a:pt x="3157" y="18443"/>
                </a:cubicBezTo>
                <a:cubicBezTo>
                  <a:pt x="2647" y="17945"/>
                  <a:pt x="2215" y="17391"/>
                  <a:pt x="1817" y="16804"/>
                </a:cubicBezTo>
                <a:cubicBezTo>
                  <a:pt x="1418" y="16217"/>
                  <a:pt x="1097" y="15585"/>
                  <a:pt x="820" y="14932"/>
                </a:cubicBezTo>
                <a:cubicBezTo>
                  <a:pt x="543" y="14278"/>
                  <a:pt x="343" y="13602"/>
                  <a:pt x="210" y="12905"/>
                </a:cubicBezTo>
                <a:cubicBezTo>
                  <a:pt x="78" y="12207"/>
                  <a:pt x="0" y="11509"/>
                  <a:pt x="0" y="10800"/>
                </a:cubicBezTo>
                <a:cubicBezTo>
                  <a:pt x="0" y="10091"/>
                  <a:pt x="66" y="9393"/>
                  <a:pt x="210" y="8695"/>
                </a:cubicBezTo>
                <a:cubicBezTo>
                  <a:pt x="354" y="7998"/>
                  <a:pt x="554" y="7322"/>
                  <a:pt x="820" y="6668"/>
                </a:cubicBezTo>
                <a:cubicBezTo>
                  <a:pt x="1086" y="6015"/>
                  <a:pt x="1429" y="5394"/>
                  <a:pt x="1817" y="4796"/>
                </a:cubicBezTo>
                <a:cubicBezTo>
                  <a:pt x="2204" y="4198"/>
                  <a:pt x="2658" y="3666"/>
                  <a:pt x="3157" y="3157"/>
                </a:cubicBezTo>
                <a:cubicBezTo>
                  <a:pt x="3655" y="2647"/>
                  <a:pt x="4209" y="2215"/>
                  <a:pt x="4796" y="1817"/>
                </a:cubicBezTo>
                <a:cubicBezTo>
                  <a:pt x="5383" y="1418"/>
                  <a:pt x="6015" y="1097"/>
                  <a:pt x="6668" y="820"/>
                </a:cubicBezTo>
                <a:cubicBezTo>
                  <a:pt x="7322" y="543"/>
                  <a:pt x="7998" y="343"/>
                  <a:pt x="8695" y="210"/>
                </a:cubicBezTo>
                <a:cubicBezTo>
                  <a:pt x="9393" y="78"/>
                  <a:pt x="10091" y="0"/>
                  <a:pt x="10800" y="0"/>
                </a:cubicBezTo>
                <a:cubicBezTo>
                  <a:pt x="11509" y="0"/>
                  <a:pt x="12207" y="66"/>
                  <a:pt x="12905" y="210"/>
                </a:cubicBezTo>
                <a:cubicBezTo>
                  <a:pt x="13602" y="354"/>
                  <a:pt x="14278" y="554"/>
                  <a:pt x="14932" y="820"/>
                </a:cubicBezTo>
                <a:cubicBezTo>
                  <a:pt x="15585" y="1086"/>
                  <a:pt x="16206" y="1429"/>
                  <a:pt x="16804" y="1817"/>
                </a:cubicBezTo>
                <a:cubicBezTo>
                  <a:pt x="17402" y="2204"/>
                  <a:pt x="17934" y="2658"/>
                  <a:pt x="18443" y="3157"/>
                </a:cubicBezTo>
                <a:cubicBezTo>
                  <a:pt x="18953" y="3655"/>
                  <a:pt x="19396" y="4209"/>
                  <a:pt x="19783" y="4796"/>
                </a:cubicBezTo>
                <a:cubicBezTo>
                  <a:pt x="20171" y="5383"/>
                  <a:pt x="20514" y="6004"/>
                  <a:pt x="20780" y="6668"/>
                </a:cubicBezTo>
                <a:cubicBezTo>
                  <a:pt x="21046" y="7333"/>
                  <a:pt x="21257" y="7998"/>
                  <a:pt x="21390" y="8695"/>
                </a:cubicBezTo>
                <a:cubicBezTo>
                  <a:pt x="21522" y="9393"/>
                  <a:pt x="21600" y="10091"/>
                  <a:pt x="21600" y="10800"/>
                </a:cubicBezTo>
                <a:close/>
              </a:path>
            </a:pathLst>
          </a:custGeom>
          <a:solidFill>
            <a:srgbClr val="000000"/>
          </a:solidFill>
          <a:ln w="12700">
            <a:miter lim="400000"/>
          </a:ln>
        </p:spPr>
        <p:txBody>
          <a:bodyPr lIns="45719" rIns="45719"/>
          <a:lstStyle/>
          <a:p>
            <a:pPr/>
          </a:p>
        </p:txBody>
      </p:sp>
      <p:sp>
        <p:nvSpPr>
          <p:cNvPr id="1179" name="TextBox 6"/>
          <p:cNvSpPr txBox="1"/>
          <p:nvPr/>
        </p:nvSpPr>
        <p:spPr>
          <a:xfrm>
            <a:off x="7535818" y="1366713"/>
            <a:ext cx="3664726" cy="1907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600"/>
              </a:lnSpc>
              <a:defRPr sz="5400">
                <a:latin typeface="Copperplate"/>
                <a:ea typeface="Copperplate"/>
                <a:cs typeface="Copperplate"/>
                <a:sym typeface="Copperplate"/>
              </a:defRPr>
            </a:lvl1pPr>
          </a:lstStyle>
          <a:p>
            <a:pPr/>
            <a:r>
              <a:t>Use Cases:</a:t>
            </a:r>
          </a:p>
        </p:txBody>
      </p:sp>
      <p:sp>
        <p:nvSpPr>
          <p:cNvPr id="1180" name="TextBox 7"/>
          <p:cNvSpPr txBox="1"/>
          <p:nvPr/>
        </p:nvSpPr>
        <p:spPr>
          <a:xfrm>
            <a:off x="1814265" y="2338264"/>
            <a:ext cx="16547764" cy="6733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600"/>
              </a:lnSpc>
              <a:defRPr sz="5400">
                <a:latin typeface="Copperplate"/>
                <a:ea typeface="Copperplate"/>
                <a:cs typeface="Copperplate"/>
                <a:sym typeface="Copperplate"/>
              </a:defRPr>
            </a:lvl1pPr>
          </a:lstStyle>
          <a:p>
            <a:pPr/>
            <a:r>
              <a:t>Set Relationships: Venn diagrams are often used in mathematics, logic, statistics, and problem- solving to show relationships between two or more sets. Comparisons: They are helpful in comparing different groups or categories and seeing where they share common elements.</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2" name="Freeform 3"/>
          <p:cNvSpPr/>
          <p:nvPr/>
        </p:nvSpPr>
        <p:spPr>
          <a:xfrm>
            <a:off x="852287" y="5692006"/>
            <a:ext cx="171451"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183" name="Freeform 5"/>
          <p:cNvSpPr/>
          <p:nvPr/>
        </p:nvSpPr>
        <p:spPr>
          <a:xfrm>
            <a:off x="852287" y="7749406"/>
            <a:ext cx="171451"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184" name="TextBox 6"/>
          <p:cNvSpPr txBox="1"/>
          <p:nvPr/>
        </p:nvSpPr>
        <p:spPr>
          <a:xfrm>
            <a:off x="644071" y="545325"/>
            <a:ext cx="17771888" cy="40973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4. Stacked Venn Diagram A Stacked Venn Diagram is a variation of the traditional Venn Diagram where the circles are stacked or layered on top of each other, rather than simply overlapping. This format is typically used to represent more complex relationships or to show hierarchical relationships among multiple sets. Differences from Standard Venn Diagrams:</a:t>
            </a:r>
          </a:p>
        </p:txBody>
      </p:sp>
      <p:sp>
        <p:nvSpPr>
          <p:cNvPr id="1185" name="TextBox 7"/>
          <p:cNvSpPr txBox="1"/>
          <p:nvPr/>
        </p:nvSpPr>
        <p:spPr>
          <a:xfrm>
            <a:off x="1278531" y="5345924"/>
            <a:ext cx="17336358" cy="40973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Layering: Instead of having circles overlapping in a typical Venn format, stacked Venn diagrams use a layered approach to show how different sets relate to each other in a more hierarchical manner. Multiple Layers of Relationships: Stacked Venn diagrams are often used to show the intersection of several sets, where each "layer" can represent different levels or dimensions of overlap.</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7" name="Freeform 3"/>
          <p:cNvSpPr/>
          <p:nvPr/>
        </p:nvSpPr>
        <p:spPr>
          <a:xfrm>
            <a:off x="600075" y="2249166"/>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188" name="Freeform 5"/>
          <p:cNvSpPr/>
          <p:nvPr/>
        </p:nvSpPr>
        <p:spPr>
          <a:xfrm>
            <a:off x="600075" y="5944866"/>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189" name="TextBox 6"/>
          <p:cNvSpPr txBox="1"/>
          <p:nvPr/>
        </p:nvSpPr>
        <p:spPr>
          <a:xfrm>
            <a:off x="7445426" y="870052"/>
            <a:ext cx="3464815" cy="18065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200"/>
              </a:lnSpc>
              <a:defRPr sz="5100">
                <a:latin typeface="Copperplate"/>
                <a:ea typeface="Copperplate"/>
                <a:cs typeface="Copperplate"/>
                <a:sym typeface="Copperplate"/>
              </a:defRPr>
            </a:lvl1pPr>
          </a:lstStyle>
          <a:p>
            <a:pPr/>
            <a:r>
              <a:t>Use Cases:</a:t>
            </a:r>
          </a:p>
        </p:txBody>
      </p:sp>
      <p:sp>
        <p:nvSpPr>
          <p:cNvPr id="1190" name="TextBox 7"/>
          <p:cNvSpPr txBox="1"/>
          <p:nvPr/>
        </p:nvSpPr>
        <p:spPr>
          <a:xfrm>
            <a:off x="1629223" y="1793976"/>
            <a:ext cx="16475203" cy="7292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200"/>
              </a:lnSpc>
              <a:defRPr sz="5100">
                <a:latin typeface="Copperplate"/>
                <a:ea typeface="Copperplate"/>
                <a:cs typeface="Copperplate"/>
                <a:sym typeface="Copperplate"/>
              </a:defRPr>
            </a:lvl1pPr>
          </a:lstStyle>
          <a:p>
            <a:pPr/>
            <a:r>
              <a:t>Hierarchical or Complex Relationships: They are useful for visualizing the relationship between multiple categories that have intricate overlapping areas, such as subsets or multi-level data. Multiple Set Intersections: Ideal for when there are more than three sets, and you want to show how these sets intersect in a clear and structured way.</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92" name="Freeform 3"/>
          <p:cNvSpPr/>
          <p:nvPr/>
        </p:nvSpPr>
        <p:spPr>
          <a:xfrm>
            <a:off x="428625" y="19316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193" name="Freeform 5"/>
          <p:cNvSpPr/>
          <p:nvPr/>
        </p:nvSpPr>
        <p:spPr>
          <a:xfrm>
            <a:off x="428625" y="39890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194" name="Freeform 7"/>
          <p:cNvSpPr/>
          <p:nvPr/>
        </p:nvSpPr>
        <p:spPr>
          <a:xfrm>
            <a:off x="428625" y="53606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195" name="Freeform 9"/>
          <p:cNvSpPr/>
          <p:nvPr/>
        </p:nvSpPr>
        <p:spPr>
          <a:xfrm>
            <a:off x="428625" y="741806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196" name="TextBox 10"/>
          <p:cNvSpPr txBox="1"/>
          <p:nvPr/>
        </p:nvSpPr>
        <p:spPr>
          <a:xfrm>
            <a:off x="7939830" y="899788"/>
            <a:ext cx="2456479" cy="6683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Summary:</a:t>
            </a:r>
          </a:p>
        </p:txBody>
      </p:sp>
      <p:sp>
        <p:nvSpPr>
          <p:cNvPr id="1197" name="TextBox 11"/>
          <p:cNvSpPr txBox="1"/>
          <p:nvPr/>
        </p:nvSpPr>
        <p:spPr>
          <a:xfrm>
            <a:off x="1036586" y="1585588"/>
            <a:ext cx="17397766" cy="68405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Google Password Manager helps manage and securely store passwords across devices while offering features like password generation and security checks. SmartArt is a Microsoft Office feature that enables the creation of visually appealing diagrams and graphics to represent data and ideas. Venn Diagram visually shows the relationship between sets, with circles representing different categories and their intersections representing shared elements. Stacked Venn Diagram is a variation of the traditional Venn diagram, where circles or sets are layered on top of each other to show complex or hierarchical relationships between multiple sets.</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99" name="Freeform 3"/>
          <p:cNvSpPr/>
          <p:nvPr/>
        </p:nvSpPr>
        <p:spPr>
          <a:xfrm>
            <a:off x="561975" y="6632571"/>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16"/>
                </a:cubicBezTo>
                <a:cubicBezTo>
                  <a:pt x="7332" y="540"/>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200" name="Freeform 5"/>
          <p:cNvSpPr/>
          <p:nvPr/>
        </p:nvSpPr>
        <p:spPr>
          <a:xfrm>
            <a:off x="561975" y="7518396"/>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201" name="Freeform 7"/>
          <p:cNvSpPr/>
          <p:nvPr/>
        </p:nvSpPr>
        <p:spPr>
          <a:xfrm>
            <a:off x="561975" y="8404221"/>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202" name="TextBox 8"/>
          <p:cNvSpPr txBox="1"/>
          <p:nvPr/>
        </p:nvSpPr>
        <p:spPr>
          <a:xfrm>
            <a:off x="287684" y="879976"/>
            <a:ext cx="18066696" cy="52368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The term "Gamma Companies" could refer to various businesses or corporations, depending on the context. However, if you're referring to Gamma Communications, a well-known provider of telecommunications and cloud- based services, their headquarters are located in the United Kingdom.</a:t>
            </a:r>
          </a:p>
        </p:txBody>
      </p:sp>
      <p:sp>
        <p:nvSpPr>
          <p:cNvPr id="1203" name="TextBox 9"/>
          <p:cNvSpPr txBox="1"/>
          <p:nvPr/>
        </p:nvSpPr>
        <p:spPr>
          <a:xfrm>
            <a:off x="2505370" y="6194926"/>
            <a:ext cx="14643725" cy="26079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Gamma Communications HQ: Gamma House, 2nd Floor, 12 Endeavour Square, London, E20 1JN, United Kingdom</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6" name="Freeform 3"/>
          <p:cNvSpPr/>
          <p:nvPr/>
        </p:nvSpPr>
        <p:spPr>
          <a:xfrm>
            <a:off x="466725" y="4242434"/>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77" name="Freeform 5"/>
          <p:cNvSpPr/>
          <p:nvPr/>
        </p:nvSpPr>
        <p:spPr>
          <a:xfrm>
            <a:off x="466725" y="7957184"/>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78" name="TextBox 6"/>
          <p:cNvSpPr txBox="1"/>
          <p:nvPr/>
        </p:nvSpPr>
        <p:spPr>
          <a:xfrm>
            <a:off x="485927" y="903056"/>
            <a:ext cx="17662446"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1. Automation in Excel a. Macros Macros are sets of instructions you can record and run to automate tasks.</a:t>
            </a:r>
          </a:p>
        </p:txBody>
      </p:sp>
      <p:sp>
        <p:nvSpPr>
          <p:cNvPr id="179" name="TextBox 7"/>
          <p:cNvSpPr txBox="1"/>
          <p:nvPr/>
        </p:nvSpPr>
        <p:spPr>
          <a:xfrm>
            <a:off x="8064703" y="3874856"/>
            <a:ext cx="3126468"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How to Use:</a:t>
            </a:r>
          </a:p>
        </p:txBody>
      </p:sp>
      <p:sp>
        <p:nvSpPr>
          <p:cNvPr id="180" name="TextBox 8"/>
          <p:cNvSpPr txBox="1"/>
          <p:nvPr/>
        </p:nvSpPr>
        <p:spPr>
          <a:xfrm>
            <a:off x="1277092" y="4617806"/>
            <a:ext cx="492767" cy="21916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ts val="5800"/>
              </a:lnSpc>
              <a:defRPr sz="4100">
                <a:latin typeface="Copperplate"/>
                <a:ea typeface="Copperplate"/>
                <a:cs typeface="Copperplate"/>
                <a:sym typeface="Copperplate"/>
              </a:defRPr>
            </a:lvl1pPr>
          </a:lstStyle>
          <a:p>
            <a:pPr/>
            <a:r>
              <a:t>a. b. c.</a:t>
            </a:r>
          </a:p>
        </p:txBody>
      </p:sp>
      <p:sp>
        <p:nvSpPr>
          <p:cNvPr id="181" name="TextBox 9"/>
          <p:cNvSpPr txBox="1"/>
          <p:nvPr/>
        </p:nvSpPr>
        <p:spPr>
          <a:xfrm>
            <a:off x="2320527" y="4617806"/>
            <a:ext cx="15769343" cy="29282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Go to the Developer Tab (enable it via Options if not visible). Click Record Macro and perform the repetitive task. Stop recording when done, and run the macro anytime to repeat the task.</a:t>
            </a:r>
          </a:p>
        </p:txBody>
      </p:sp>
      <p:sp>
        <p:nvSpPr>
          <p:cNvPr id="182" name="TextBox 10"/>
          <p:cNvSpPr txBox="1"/>
          <p:nvPr/>
        </p:nvSpPr>
        <p:spPr>
          <a:xfrm>
            <a:off x="1066799" y="7589605"/>
            <a:ext cx="17402158"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Advanced: Use VBA (Visual Basic for Applications) to create or edit macros for more complex tasks.</a:t>
            </a: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05" name="TextBox 2"/>
          <p:cNvSpPr txBox="1"/>
          <p:nvPr/>
        </p:nvSpPr>
        <p:spPr>
          <a:xfrm>
            <a:off x="518369" y="1061427"/>
            <a:ext cx="17307984" cy="93469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200"/>
              </a:lnSpc>
              <a:defRPr sz="5800">
                <a:latin typeface="Copperplate"/>
                <a:ea typeface="Copperplate"/>
                <a:cs typeface="Copperplate"/>
                <a:sym typeface="Copperplate"/>
              </a:defRPr>
            </a:lvl1pPr>
          </a:lstStyle>
          <a:p>
            <a:pPr/>
            <a:r>
              <a:t>A no-code web app refers to a web application that is built without requiring any traditional programming or coding knowledge. Instead of writing complex code, users can create and customize the application through visual interfaces, drag-and-drop builders, or pre-built templates, making the process accessible to people with little or no technical expertise.</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07" name="Freeform 2"/>
          <p:cNvSpPr/>
          <p:nvPr/>
        </p:nvSpPr>
        <p:spPr>
          <a:xfrm>
            <a:off x="1128712" y="5828033"/>
            <a:ext cx="171451" cy="171451"/>
          </a:xfrm>
          <a:prstGeom prst="rect">
            <a:avLst/>
          </a:prstGeom>
          <a:blipFill>
            <a:blip r:embed="rId3"/>
            <a:stretch>
              <a:fillRect/>
            </a:stretch>
          </a:blipFill>
          <a:ln w="12700">
            <a:miter lim="400000"/>
          </a:ln>
        </p:spPr>
        <p:txBody>
          <a:bodyPr lIns="45719" rIns="45719"/>
          <a:lstStyle/>
          <a:p>
            <a:pPr/>
          </a:p>
        </p:txBody>
      </p:sp>
      <p:sp>
        <p:nvSpPr>
          <p:cNvPr id="1208" name="Freeform 3"/>
          <p:cNvSpPr/>
          <p:nvPr/>
        </p:nvSpPr>
        <p:spPr>
          <a:xfrm>
            <a:off x="1128712" y="2113283"/>
            <a:ext cx="171451" cy="171451"/>
          </a:xfrm>
          <a:prstGeom prst="rect">
            <a:avLst/>
          </a:prstGeom>
          <a:blipFill>
            <a:blip r:embed="rId3"/>
            <a:stretch>
              <a:fillRect/>
            </a:stretch>
          </a:blipFill>
          <a:ln w="12700">
            <a:miter lim="400000"/>
          </a:ln>
        </p:spPr>
        <p:txBody>
          <a:bodyPr lIns="45719" rIns="45719"/>
          <a:lstStyle/>
          <a:p>
            <a:pPr/>
          </a:p>
        </p:txBody>
      </p:sp>
      <p:sp>
        <p:nvSpPr>
          <p:cNvPr id="1209" name="Freeform 4"/>
          <p:cNvSpPr/>
          <p:nvPr/>
        </p:nvSpPr>
        <p:spPr>
          <a:xfrm>
            <a:off x="1128712" y="3970658"/>
            <a:ext cx="171451" cy="171451"/>
          </a:xfrm>
          <a:prstGeom prst="rect">
            <a:avLst/>
          </a:prstGeom>
          <a:blipFill>
            <a:blip r:embed="rId3"/>
            <a:stretch>
              <a:fillRect/>
            </a:stretch>
          </a:blipFill>
          <a:ln w="12700">
            <a:miter lim="400000"/>
          </a:ln>
        </p:spPr>
        <p:txBody>
          <a:bodyPr lIns="45719" rIns="45719"/>
          <a:lstStyle/>
          <a:p>
            <a:pPr/>
          </a:p>
        </p:txBody>
      </p:sp>
      <p:sp>
        <p:nvSpPr>
          <p:cNvPr id="1210" name="Freeform 5"/>
          <p:cNvSpPr/>
          <p:nvPr/>
        </p:nvSpPr>
        <p:spPr>
          <a:xfrm>
            <a:off x="1128712" y="7685407"/>
            <a:ext cx="171451" cy="171451"/>
          </a:xfrm>
          <a:prstGeom prst="rect">
            <a:avLst/>
          </a:prstGeom>
          <a:blipFill>
            <a:blip r:embed="rId3"/>
            <a:stretch>
              <a:fillRect/>
            </a:stretch>
          </a:blipFill>
          <a:ln w="12700">
            <a:miter lim="400000"/>
          </a:ln>
        </p:spPr>
        <p:txBody>
          <a:bodyPr lIns="45719" rIns="45719"/>
          <a:lstStyle/>
          <a:p>
            <a:pPr/>
          </a:p>
        </p:txBody>
      </p:sp>
      <p:sp>
        <p:nvSpPr>
          <p:cNvPr id="1211" name="TextBox 6"/>
          <p:cNvSpPr txBox="1"/>
          <p:nvPr/>
        </p:nvSpPr>
        <p:spPr>
          <a:xfrm>
            <a:off x="357635" y="1206874"/>
            <a:ext cx="360675" cy="12043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800"/>
              </a:lnSpc>
              <a:defRPr sz="3400">
                <a:latin typeface="Copperplate"/>
                <a:ea typeface="Copperplate"/>
                <a:cs typeface="Copperplate"/>
                <a:sym typeface="Copperplate"/>
              </a:defRPr>
            </a:lvl1pPr>
          </a:lstStyle>
          <a:p>
            <a:pPr/>
            <a:r>
              <a:t>1.</a:t>
            </a:r>
          </a:p>
        </p:txBody>
      </p:sp>
      <p:sp>
        <p:nvSpPr>
          <p:cNvPr id="1212" name="TextBox 7"/>
          <p:cNvSpPr txBox="1"/>
          <p:nvPr/>
        </p:nvSpPr>
        <p:spPr>
          <a:xfrm>
            <a:off x="350339" y="4921625"/>
            <a:ext cx="368114" cy="12043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800"/>
              </a:lnSpc>
              <a:defRPr sz="3400">
                <a:latin typeface="Copperplate"/>
                <a:ea typeface="Copperplate"/>
                <a:cs typeface="Copperplate"/>
                <a:sym typeface="Copperplate"/>
              </a:defRPr>
            </a:lvl1pPr>
          </a:lstStyle>
          <a:p>
            <a:pPr/>
            <a:r>
              <a:t>2.</a:t>
            </a:r>
          </a:p>
        </p:txBody>
      </p:sp>
      <p:sp>
        <p:nvSpPr>
          <p:cNvPr id="1213" name="TextBox 8"/>
          <p:cNvSpPr txBox="1"/>
          <p:nvPr/>
        </p:nvSpPr>
        <p:spPr>
          <a:xfrm>
            <a:off x="4597451" y="587749"/>
            <a:ext cx="9274951" cy="12043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800"/>
              </a:lnSpc>
              <a:defRPr sz="3400">
                <a:latin typeface="Copperplate"/>
                <a:ea typeface="Copperplate"/>
                <a:cs typeface="Copperplate"/>
                <a:sym typeface="Copperplate"/>
              </a:defRPr>
            </a:lvl1pPr>
          </a:lstStyle>
          <a:p>
            <a:pPr/>
            <a:r>
              <a:t>Key Characteristics of No-Code Web Apps:</a:t>
            </a:r>
          </a:p>
        </p:txBody>
      </p:sp>
      <p:sp>
        <p:nvSpPr>
          <p:cNvPr id="1214" name="TextBox 9"/>
          <p:cNvSpPr txBox="1"/>
          <p:nvPr/>
        </p:nvSpPr>
        <p:spPr>
          <a:xfrm>
            <a:off x="7309398" y="1206874"/>
            <a:ext cx="4513203" cy="12043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800"/>
              </a:lnSpc>
              <a:defRPr sz="3400">
                <a:latin typeface="Copperplate"/>
                <a:ea typeface="Copperplate"/>
                <a:cs typeface="Copperplate"/>
                <a:sym typeface="Copperplate"/>
              </a:defRPr>
            </a:lvl1pPr>
          </a:lstStyle>
          <a:p>
            <a:pPr/>
            <a:r>
              <a:t>Visual Development:</a:t>
            </a:r>
          </a:p>
        </p:txBody>
      </p:sp>
      <p:sp>
        <p:nvSpPr>
          <p:cNvPr id="1215" name="TextBox 10"/>
          <p:cNvSpPr txBox="1"/>
          <p:nvPr/>
        </p:nvSpPr>
        <p:spPr>
          <a:xfrm>
            <a:off x="1601991" y="1825999"/>
            <a:ext cx="16927088" cy="30331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800"/>
              </a:lnSpc>
              <a:defRPr sz="3400">
                <a:latin typeface="Copperplate"/>
                <a:ea typeface="Copperplate"/>
                <a:cs typeface="Copperplate"/>
                <a:sym typeface="Copperplate"/>
              </a:defRPr>
            </a:lvl1pPr>
          </a:lstStyle>
          <a:p>
            <a:pPr/>
            <a:r>
              <a:t>Drag-and-Drop Interface: Users can drag elements like buttons, forms, and images onto the web page without needing to write code. This makes building the app faster and more intuitive. WYSIWYG (What You See Is What You Get): This allows users to design the app visually and immediately see how it will look and function in real-time.</a:t>
            </a:r>
          </a:p>
        </p:txBody>
      </p:sp>
      <p:sp>
        <p:nvSpPr>
          <p:cNvPr id="1216" name="TextBox 11"/>
          <p:cNvSpPr txBox="1"/>
          <p:nvPr/>
        </p:nvSpPr>
        <p:spPr>
          <a:xfrm>
            <a:off x="5448005" y="4921625"/>
            <a:ext cx="8310382" cy="5947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800"/>
              </a:lnSpc>
              <a:defRPr sz="3400">
                <a:latin typeface="Copperplate"/>
                <a:ea typeface="Copperplate"/>
                <a:cs typeface="Copperplate"/>
                <a:sym typeface="Copperplate"/>
              </a:defRPr>
            </a:lvl1pPr>
          </a:lstStyle>
          <a:p>
            <a:pPr/>
            <a:r>
              <a:t>Pre-built Components and Templates:</a:t>
            </a:r>
          </a:p>
        </p:txBody>
      </p:sp>
      <p:sp>
        <p:nvSpPr>
          <p:cNvPr id="1217" name="TextBox 12"/>
          <p:cNvSpPr txBox="1"/>
          <p:nvPr/>
        </p:nvSpPr>
        <p:spPr>
          <a:xfrm>
            <a:off x="1567015" y="5540750"/>
            <a:ext cx="16998354" cy="36427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800"/>
              </a:lnSpc>
              <a:defRPr sz="3400">
                <a:latin typeface="Copperplate"/>
                <a:ea typeface="Copperplate"/>
                <a:cs typeface="Copperplate"/>
                <a:sym typeface="Copperplate"/>
              </a:defRPr>
            </a:lvl1pPr>
          </a:lstStyle>
          <a:p>
            <a:pPr/>
            <a:r>
              <a:t>Ready-to-Use Templates: Many no-code platforms offer templates for common web apps, such as landing pages, e-commerce stores, portfolios, and dashboards, which users can customize according to their needs. Reusable Components: These platforms provide a library of pre-designed components (e.g., forms, navigation bars, buttons) that can be easily inserted into the app.</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19" name="Freeform 3"/>
          <p:cNvSpPr/>
          <p:nvPr/>
        </p:nvSpPr>
        <p:spPr>
          <a:xfrm>
            <a:off x="495300" y="969569"/>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220" name="Freeform 5"/>
          <p:cNvSpPr/>
          <p:nvPr/>
        </p:nvSpPr>
        <p:spPr>
          <a:xfrm>
            <a:off x="495300" y="1750618"/>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221" name="Freeform 7"/>
          <p:cNvSpPr/>
          <p:nvPr/>
        </p:nvSpPr>
        <p:spPr>
          <a:xfrm>
            <a:off x="495300" y="4874819"/>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222" name="Freeform 9"/>
          <p:cNvSpPr/>
          <p:nvPr/>
        </p:nvSpPr>
        <p:spPr>
          <a:xfrm>
            <a:off x="495300" y="6436919"/>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223" name="Freeform 11"/>
          <p:cNvSpPr/>
          <p:nvPr/>
        </p:nvSpPr>
        <p:spPr>
          <a:xfrm>
            <a:off x="495300" y="7217968"/>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224" name="TextBox 12"/>
          <p:cNvSpPr txBox="1"/>
          <p:nvPr/>
        </p:nvSpPr>
        <p:spPr>
          <a:xfrm>
            <a:off x="1066504" y="584443"/>
            <a:ext cx="17446878" cy="77274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Integration with Third-Party Tools: Built-in Integrations: No-code platforms typically integrate with popular services like Google Sheets, Zapier, Stripe, Mailchimp, and social media platforms, making it easy to connect your web app to other tools without writing any code. API Access: Some no-code platforms offer API connectors to integrate external services or data sources into your app. Automation: Workflow Automation: Many no-code platforms offer features that allow users to automate tasks (e.g., sending email notifications, updating databases) without coding.</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26" name="Freeform 3"/>
          <p:cNvSpPr/>
          <p:nvPr/>
        </p:nvSpPr>
        <p:spPr>
          <a:xfrm>
            <a:off x="409575" y="107078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27" name="Freeform 5"/>
          <p:cNvSpPr/>
          <p:nvPr/>
        </p:nvSpPr>
        <p:spPr>
          <a:xfrm>
            <a:off x="409575" y="173753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28" name="Freeform 7"/>
          <p:cNvSpPr/>
          <p:nvPr/>
        </p:nvSpPr>
        <p:spPr>
          <a:xfrm>
            <a:off x="409575" y="4404531"/>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29" name="Freeform 9"/>
          <p:cNvSpPr/>
          <p:nvPr/>
        </p:nvSpPr>
        <p:spPr>
          <a:xfrm>
            <a:off x="409575" y="5071281"/>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30" name="Freeform 11"/>
          <p:cNvSpPr/>
          <p:nvPr/>
        </p:nvSpPr>
        <p:spPr>
          <a:xfrm>
            <a:off x="409575" y="7071531"/>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31" name="TextBox 12"/>
          <p:cNvSpPr txBox="1"/>
          <p:nvPr/>
        </p:nvSpPr>
        <p:spPr>
          <a:xfrm>
            <a:off x="830465" y="747712"/>
            <a:ext cx="17796264" cy="65884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200"/>
              </a:lnSpc>
              <a:defRPr sz="3700">
                <a:latin typeface="Copperplate"/>
                <a:ea typeface="Copperplate"/>
                <a:cs typeface="Copperplate"/>
                <a:sym typeface="Copperplate"/>
              </a:defRPr>
            </a:lvl1pPr>
          </a:lstStyle>
          <a:p>
            <a:pPr/>
            <a:r>
              <a:t>Database Management: Visual Database Creation: No-code tools often come with built-in database management, allowing users to create and manage data structures visually. You can add, modify, and display data without needing to know SQL or other programming languages. Security and Hosting: Automatic Hosting and Maintenance: No-code platforms often provide automatic hosting and maintenance for the app, ensuring that it is always up and running, without needing server management skills. Security Features: Built-in security measures, such as encryption and authentication, are included to protect user data and ensure safe app operation.</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33" name="Freeform 3"/>
          <p:cNvSpPr/>
          <p:nvPr/>
        </p:nvSpPr>
        <p:spPr>
          <a:xfrm>
            <a:off x="428625" y="2548022"/>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34" name="Freeform 5"/>
          <p:cNvSpPr/>
          <p:nvPr/>
        </p:nvSpPr>
        <p:spPr>
          <a:xfrm>
            <a:off x="428625" y="4605423"/>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35" name="Freeform 7"/>
          <p:cNvSpPr/>
          <p:nvPr/>
        </p:nvSpPr>
        <p:spPr>
          <a:xfrm>
            <a:off x="428625" y="5977023"/>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36" name="Freeform 9"/>
          <p:cNvSpPr/>
          <p:nvPr/>
        </p:nvSpPr>
        <p:spPr>
          <a:xfrm>
            <a:off x="428625" y="7348622"/>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37" name="Freeform 11"/>
          <p:cNvSpPr/>
          <p:nvPr/>
        </p:nvSpPr>
        <p:spPr>
          <a:xfrm>
            <a:off x="428625" y="8720222"/>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38" name="TextBox 12"/>
          <p:cNvSpPr txBox="1"/>
          <p:nvPr/>
        </p:nvSpPr>
        <p:spPr>
          <a:xfrm>
            <a:off x="112070" y="144541"/>
            <a:ext cx="18424894"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Popular No-Code Web App Platforms: Some of the popular no-code platforms that enable users to build web apps are:</a:t>
            </a:r>
          </a:p>
        </p:txBody>
      </p:sp>
      <p:sp>
        <p:nvSpPr>
          <p:cNvPr id="1239" name="TextBox 13"/>
          <p:cNvSpPr txBox="1"/>
          <p:nvPr/>
        </p:nvSpPr>
        <p:spPr>
          <a:xfrm>
            <a:off x="920952" y="2201941"/>
            <a:ext cx="17633776" cy="75263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Bubble: A powerful no-code platform that lets users build fully functional web apps, including complex workflows, database management, and integrations. Wix: Primarily known for website building, Wix also allows users to create simple web apps with its drag-and-drop editor. Adalo: A no-code platform for building mobile and web apps with user- friendly visual tools, including database creation and integrations. Webflow: A no-code web design and development platform that allows for building responsive websites and simple web apps. Glide: A platform that turns Google Sheets into mobile apps without writing any code, suitable for creating data-driven web apps.</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41" name="TextBox 2"/>
          <p:cNvSpPr txBox="1"/>
          <p:nvPr/>
        </p:nvSpPr>
        <p:spPr>
          <a:xfrm>
            <a:off x="4878142" y="172268"/>
            <a:ext cx="8702118" cy="681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Advantages of No-Code Web Apps:</a:t>
            </a:r>
          </a:p>
        </p:txBody>
      </p:sp>
      <p:sp>
        <p:nvSpPr>
          <p:cNvPr id="1242" name="TextBox 3"/>
          <p:cNvSpPr txBox="1"/>
          <p:nvPr/>
        </p:nvSpPr>
        <p:spPr>
          <a:xfrm>
            <a:off x="408536" y="877119"/>
            <a:ext cx="412194"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1.</a:t>
            </a:r>
          </a:p>
        </p:txBody>
      </p:sp>
      <p:sp>
        <p:nvSpPr>
          <p:cNvPr id="1243" name="TextBox 4"/>
          <p:cNvSpPr txBox="1"/>
          <p:nvPr/>
        </p:nvSpPr>
        <p:spPr>
          <a:xfrm>
            <a:off x="1002954" y="877118"/>
            <a:ext cx="17488482" cy="7666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Faster Development: Since no coding is required, the development process is much quicker compared to traditional app development. Cost-Effective: No-code platforms eliminate the need for hiring expensive developers, reducing the overall cost of building a web app. Accessibility: Non-technical users, such as business owners, entrepreneurs, or marketers, can create and manage their own web apps. Flexibility: No-code platforms offer flexibility in app design and functionality, allowing users to customize and adapt the app as needed. Prototyping and MVP Creation: No-code tools are great for quickly prototyping web apps or creating minimum viable products (MVPs) to test ideas before building a fully custom app.</a:t>
            </a:r>
          </a:p>
        </p:txBody>
      </p:sp>
      <p:sp>
        <p:nvSpPr>
          <p:cNvPr id="1244" name="TextBox 5"/>
          <p:cNvSpPr txBox="1"/>
          <p:nvPr/>
        </p:nvSpPr>
        <p:spPr>
          <a:xfrm>
            <a:off x="400050" y="2286818"/>
            <a:ext cx="420844"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2.</a:t>
            </a:r>
          </a:p>
        </p:txBody>
      </p:sp>
      <p:sp>
        <p:nvSpPr>
          <p:cNvPr id="1245" name="TextBox 6"/>
          <p:cNvSpPr txBox="1"/>
          <p:nvPr/>
        </p:nvSpPr>
        <p:spPr>
          <a:xfrm>
            <a:off x="384277" y="3696529"/>
            <a:ext cx="436941"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3.</a:t>
            </a:r>
          </a:p>
        </p:txBody>
      </p:sp>
      <p:sp>
        <p:nvSpPr>
          <p:cNvPr id="1246" name="TextBox 7"/>
          <p:cNvSpPr txBox="1"/>
          <p:nvPr/>
        </p:nvSpPr>
        <p:spPr>
          <a:xfrm>
            <a:off x="371627" y="5811079"/>
            <a:ext cx="449837"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4.</a:t>
            </a:r>
          </a:p>
        </p:txBody>
      </p:sp>
      <p:sp>
        <p:nvSpPr>
          <p:cNvPr id="1247" name="TextBox 8"/>
          <p:cNvSpPr txBox="1"/>
          <p:nvPr/>
        </p:nvSpPr>
        <p:spPr>
          <a:xfrm>
            <a:off x="378770" y="7925628"/>
            <a:ext cx="442552"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5.</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49" name="TextBox 2"/>
          <p:cNvSpPr txBox="1"/>
          <p:nvPr/>
        </p:nvSpPr>
        <p:spPr>
          <a:xfrm>
            <a:off x="3587058" y="1183881"/>
            <a:ext cx="11336151" cy="17316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900"/>
              </a:lnSpc>
              <a:defRPr sz="4900">
                <a:latin typeface="Copperplate"/>
                <a:ea typeface="Copperplate"/>
                <a:cs typeface="Copperplate"/>
                <a:sym typeface="Copperplate"/>
              </a:defRPr>
            </a:lvl1pPr>
          </a:lstStyle>
          <a:p>
            <a:pPr/>
            <a:r>
              <a:t>Challenges with No-Code Web Apps:</a:t>
            </a:r>
          </a:p>
        </p:txBody>
      </p:sp>
      <p:sp>
        <p:nvSpPr>
          <p:cNvPr id="1250" name="TextBox 3"/>
          <p:cNvSpPr txBox="1"/>
          <p:nvPr/>
        </p:nvSpPr>
        <p:spPr>
          <a:xfrm>
            <a:off x="510931" y="2069706"/>
            <a:ext cx="515199" cy="17316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900"/>
              </a:lnSpc>
              <a:defRPr sz="4900">
                <a:latin typeface="Copperplate"/>
                <a:ea typeface="Copperplate"/>
                <a:cs typeface="Copperplate"/>
                <a:sym typeface="Copperplate"/>
              </a:defRPr>
            </a:lvl1pPr>
          </a:lstStyle>
          <a:p>
            <a:pPr/>
            <a:r>
              <a:t>1.</a:t>
            </a:r>
          </a:p>
        </p:txBody>
      </p:sp>
      <p:sp>
        <p:nvSpPr>
          <p:cNvPr id="1251" name="TextBox 4"/>
          <p:cNvSpPr txBox="1"/>
          <p:nvPr/>
        </p:nvSpPr>
        <p:spPr>
          <a:xfrm>
            <a:off x="1549898" y="2069706"/>
            <a:ext cx="16592845" cy="34842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Limited Customization: While no-code platforms are highly customizable, they may still be limited in some advanced features or customizations compared to hand-coding an app from scratch.</a:t>
            </a:r>
          </a:p>
        </p:txBody>
      </p:sp>
      <p:sp>
        <p:nvSpPr>
          <p:cNvPr id="1252" name="TextBox 5"/>
          <p:cNvSpPr txBox="1"/>
          <p:nvPr/>
        </p:nvSpPr>
        <p:spPr>
          <a:xfrm>
            <a:off x="500357" y="5613005"/>
            <a:ext cx="18135632" cy="17316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900"/>
              </a:lnSpc>
              <a:defRPr spc="9" sz="4900">
                <a:latin typeface="Copperplate"/>
                <a:ea typeface="Copperplate"/>
                <a:cs typeface="Copperplate"/>
                <a:sym typeface="Copperplate"/>
              </a:defRPr>
            </a:lvl1pPr>
          </a:lstStyle>
          <a:p>
            <a:pPr/>
            <a:r>
              <a:t>2.Scalability Issues: Some no-code platforms might not be</a:t>
            </a:r>
          </a:p>
        </p:txBody>
      </p:sp>
      <p:sp>
        <p:nvSpPr>
          <p:cNvPr id="1253" name="TextBox 6"/>
          <p:cNvSpPr txBox="1"/>
          <p:nvPr/>
        </p:nvSpPr>
        <p:spPr>
          <a:xfrm>
            <a:off x="1775222" y="6498830"/>
            <a:ext cx="16133075" cy="26079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the best choice for complex or large-scale apps, especially if you anticipate rapid growth or complex functionalities.</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5" name="Freeform 3"/>
          <p:cNvSpPr/>
          <p:nvPr/>
        </p:nvSpPr>
        <p:spPr>
          <a:xfrm>
            <a:off x="638175" y="1339853"/>
            <a:ext cx="247650" cy="247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9"/>
                  <a:pt x="21534" y="12207"/>
                  <a:pt x="21390" y="12905"/>
                </a:cubicBezTo>
                <a:cubicBezTo>
                  <a:pt x="21246" y="13602"/>
                  <a:pt x="21046" y="14278"/>
                  <a:pt x="20780" y="14932"/>
                </a:cubicBezTo>
                <a:cubicBezTo>
                  <a:pt x="20514" y="15585"/>
                  <a:pt x="20171" y="16206"/>
                  <a:pt x="19783" y="16804"/>
                </a:cubicBezTo>
                <a:cubicBezTo>
                  <a:pt x="19396" y="17402"/>
                  <a:pt x="18942" y="17934"/>
                  <a:pt x="18443" y="18443"/>
                </a:cubicBezTo>
                <a:cubicBezTo>
                  <a:pt x="17945" y="18953"/>
                  <a:pt x="17391" y="19396"/>
                  <a:pt x="16804" y="19783"/>
                </a:cubicBezTo>
                <a:cubicBezTo>
                  <a:pt x="16217" y="20171"/>
                  <a:pt x="15596" y="20514"/>
                  <a:pt x="14932" y="20780"/>
                </a:cubicBezTo>
                <a:cubicBezTo>
                  <a:pt x="14267" y="21046"/>
                  <a:pt x="13602" y="21257"/>
                  <a:pt x="12905" y="21390"/>
                </a:cubicBezTo>
                <a:cubicBezTo>
                  <a:pt x="12207" y="21522"/>
                  <a:pt x="11509" y="21600"/>
                  <a:pt x="10800" y="21600"/>
                </a:cubicBezTo>
                <a:cubicBezTo>
                  <a:pt x="10091" y="21600"/>
                  <a:pt x="9393" y="21534"/>
                  <a:pt x="8695" y="21390"/>
                </a:cubicBezTo>
                <a:cubicBezTo>
                  <a:pt x="7998" y="21246"/>
                  <a:pt x="7322" y="21046"/>
                  <a:pt x="6668" y="20780"/>
                </a:cubicBezTo>
                <a:cubicBezTo>
                  <a:pt x="6015" y="20514"/>
                  <a:pt x="5394" y="20171"/>
                  <a:pt x="4796" y="19783"/>
                </a:cubicBezTo>
                <a:cubicBezTo>
                  <a:pt x="4198" y="19396"/>
                  <a:pt x="3666" y="18942"/>
                  <a:pt x="3157" y="18443"/>
                </a:cubicBezTo>
                <a:cubicBezTo>
                  <a:pt x="2647" y="17945"/>
                  <a:pt x="2215" y="17391"/>
                  <a:pt x="1817" y="16804"/>
                </a:cubicBezTo>
                <a:cubicBezTo>
                  <a:pt x="1418" y="16217"/>
                  <a:pt x="1097" y="15585"/>
                  <a:pt x="820" y="14932"/>
                </a:cubicBezTo>
                <a:cubicBezTo>
                  <a:pt x="543" y="14278"/>
                  <a:pt x="343" y="13602"/>
                  <a:pt x="210" y="12905"/>
                </a:cubicBezTo>
                <a:cubicBezTo>
                  <a:pt x="78" y="12207"/>
                  <a:pt x="0" y="11509"/>
                  <a:pt x="0" y="10800"/>
                </a:cubicBezTo>
                <a:cubicBezTo>
                  <a:pt x="0" y="10091"/>
                  <a:pt x="66" y="9393"/>
                  <a:pt x="210" y="8695"/>
                </a:cubicBezTo>
                <a:cubicBezTo>
                  <a:pt x="354" y="7998"/>
                  <a:pt x="554" y="7322"/>
                  <a:pt x="820" y="6668"/>
                </a:cubicBezTo>
                <a:cubicBezTo>
                  <a:pt x="1086" y="6015"/>
                  <a:pt x="1429" y="5394"/>
                  <a:pt x="1817" y="4796"/>
                </a:cubicBezTo>
                <a:cubicBezTo>
                  <a:pt x="2204" y="4198"/>
                  <a:pt x="2658" y="3666"/>
                  <a:pt x="3157" y="3157"/>
                </a:cubicBezTo>
                <a:cubicBezTo>
                  <a:pt x="3655" y="2647"/>
                  <a:pt x="4209" y="2215"/>
                  <a:pt x="4796" y="1817"/>
                </a:cubicBezTo>
                <a:cubicBezTo>
                  <a:pt x="5383" y="1418"/>
                  <a:pt x="6015" y="1097"/>
                  <a:pt x="6668" y="820"/>
                </a:cubicBezTo>
                <a:cubicBezTo>
                  <a:pt x="7322" y="543"/>
                  <a:pt x="7998" y="343"/>
                  <a:pt x="8695" y="210"/>
                </a:cubicBezTo>
                <a:cubicBezTo>
                  <a:pt x="9393" y="78"/>
                  <a:pt x="10091" y="0"/>
                  <a:pt x="10800" y="0"/>
                </a:cubicBezTo>
                <a:cubicBezTo>
                  <a:pt x="11509" y="0"/>
                  <a:pt x="12207" y="66"/>
                  <a:pt x="12905" y="210"/>
                </a:cubicBezTo>
                <a:cubicBezTo>
                  <a:pt x="13602" y="354"/>
                  <a:pt x="14278" y="554"/>
                  <a:pt x="14932" y="820"/>
                </a:cubicBezTo>
                <a:cubicBezTo>
                  <a:pt x="15585" y="1086"/>
                  <a:pt x="16206" y="1429"/>
                  <a:pt x="16804" y="1817"/>
                </a:cubicBezTo>
                <a:cubicBezTo>
                  <a:pt x="17402" y="2204"/>
                  <a:pt x="17934" y="2658"/>
                  <a:pt x="18443" y="3157"/>
                </a:cubicBezTo>
                <a:cubicBezTo>
                  <a:pt x="18953" y="3655"/>
                  <a:pt x="19396" y="4209"/>
                  <a:pt x="19783" y="4796"/>
                </a:cubicBezTo>
                <a:cubicBezTo>
                  <a:pt x="20171" y="5383"/>
                  <a:pt x="20514" y="6004"/>
                  <a:pt x="20780" y="6668"/>
                </a:cubicBezTo>
                <a:cubicBezTo>
                  <a:pt x="21046" y="7333"/>
                  <a:pt x="21257" y="7998"/>
                  <a:pt x="21390" y="8695"/>
                </a:cubicBezTo>
                <a:cubicBezTo>
                  <a:pt x="21522" y="9393"/>
                  <a:pt x="21600" y="10091"/>
                  <a:pt x="21600" y="10800"/>
                </a:cubicBezTo>
                <a:close/>
              </a:path>
            </a:pathLst>
          </a:custGeom>
          <a:solidFill>
            <a:srgbClr val="000000"/>
          </a:solidFill>
          <a:ln w="12700">
            <a:miter lim="400000"/>
          </a:ln>
        </p:spPr>
        <p:txBody>
          <a:bodyPr lIns="45719" rIns="45719"/>
          <a:lstStyle/>
          <a:p>
            <a:pPr/>
          </a:p>
        </p:txBody>
      </p:sp>
      <p:sp>
        <p:nvSpPr>
          <p:cNvPr id="1256" name="Freeform 5"/>
          <p:cNvSpPr/>
          <p:nvPr/>
        </p:nvSpPr>
        <p:spPr>
          <a:xfrm>
            <a:off x="638175" y="5226053"/>
            <a:ext cx="247650" cy="247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9"/>
                  <a:pt x="21534" y="12207"/>
                  <a:pt x="21390" y="12905"/>
                </a:cubicBezTo>
                <a:cubicBezTo>
                  <a:pt x="21246" y="13602"/>
                  <a:pt x="21046" y="14278"/>
                  <a:pt x="20780" y="14932"/>
                </a:cubicBezTo>
                <a:cubicBezTo>
                  <a:pt x="20514" y="15585"/>
                  <a:pt x="20171" y="16206"/>
                  <a:pt x="19783" y="16804"/>
                </a:cubicBezTo>
                <a:cubicBezTo>
                  <a:pt x="19396" y="17402"/>
                  <a:pt x="18942" y="17934"/>
                  <a:pt x="18443" y="18443"/>
                </a:cubicBezTo>
                <a:cubicBezTo>
                  <a:pt x="17945" y="18953"/>
                  <a:pt x="17391" y="19396"/>
                  <a:pt x="16804" y="19783"/>
                </a:cubicBezTo>
                <a:cubicBezTo>
                  <a:pt x="16217" y="20171"/>
                  <a:pt x="15596" y="20514"/>
                  <a:pt x="14932" y="20780"/>
                </a:cubicBezTo>
                <a:cubicBezTo>
                  <a:pt x="14267" y="21046"/>
                  <a:pt x="13602" y="21257"/>
                  <a:pt x="12905" y="21390"/>
                </a:cubicBezTo>
                <a:cubicBezTo>
                  <a:pt x="12207" y="21522"/>
                  <a:pt x="11509" y="21600"/>
                  <a:pt x="10800" y="21600"/>
                </a:cubicBezTo>
                <a:cubicBezTo>
                  <a:pt x="10091" y="21600"/>
                  <a:pt x="9393" y="21534"/>
                  <a:pt x="8695" y="21390"/>
                </a:cubicBezTo>
                <a:cubicBezTo>
                  <a:pt x="7998" y="21246"/>
                  <a:pt x="7322" y="21046"/>
                  <a:pt x="6668" y="20780"/>
                </a:cubicBezTo>
                <a:cubicBezTo>
                  <a:pt x="6015" y="20514"/>
                  <a:pt x="5394" y="20171"/>
                  <a:pt x="4796" y="19783"/>
                </a:cubicBezTo>
                <a:cubicBezTo>
                  <a:pt x="4198" y="19396"/>
                  <a:pt x="3666" y="18942"/>
                  <a:pt x="3157" y="18443"/>
                </a:cubicBezTo>
                <a:cubicBezTo>
                  <a:pt x="2647" y="17945"/>
                  <a:pt x="2215" y="17391"/>
                  <a:pt x="1817" y="16804"/>
                </a:cubicBezTo>
                <a:cubicBezTo>
                  <a:pt x="1418" y="16217"/>
                  <a:pt x="1097" y="15585"/>
                  <a:pt x="820" y="14932"/>
                </a:cubicBezTo>
                <a:cubicBezTo>
                  <a:pt x="543" y="14278"/>
                  <a:pt x="343" y="13602"/>
                  <a:pt x="210" y="12905"/>
                </a:cubicBezTo>
                <a:cubicBezTo>
                  <a:pt x="78" y="12207"/>
                  <a:pt x="0" y="11509"/>
                  <a:pt x="0" y="10800"/>
                </a:cubicBezTo>
                <a:cubicBezTo>
                  <a:pt x="0" y="10091"/>
                  <a:pt x="66" y="9393"/>
                  <a:pt x="210" y="8695"/>
                </a:cubicBezTo>
                <a:cubicBezTo>
                  <a:pt x="354" y="7998"/>
                  <a:pt x="554" y="7322"/>
                  <a:pt x="820" y="6668"/>
                </a:cubicBezTo>
                <a:cubicBezTo>
                  <a:pt x="1086" y="6015"/>
                  <a:pt x="1429" y="5394"/>
                  <a:pt x="1817" y="4796"/>
                </a:cubicBezTo>
                <a:cubicBezTo>
                  <a:pt x="2204" y="4198"/>
                  <a:pt x="2658" y="3666"/>
                  <a:pt x="3157" y="3157"/>
                </a:cubicBezTo>
                <a:cubicBezTo>
                  <a:pt x="3655" y="2647"/>
                  <a:pt x="4209" y="2215"/>
                  <a:pt x="4796" y="1817"/>
                </a:cubicBezTo>
                <a:cubicBezTo>
                  <a:pt x="5383" y="1418"/>
                  <a:pt x="6015" y="1097"/>
                  <a:pt x="6668" y="820"/>
                </a:cubicBezTo>
                <a:cubicBezTo>
                  <a:pt x="7322" y="543"/>
                  <a:pt x="7998" y="343"/>
                  <a:pt x="8695" y="210"/>
                </a:cubicBezTo>
                <a:cubicBezTo>
                  <a:pt x="9393" y="78"/>
                  <a:pt x="10091" y="0"/>
                  <a:pt x="10800" y="0"/>
                </a:cubicBezTo>
                <a:cubicBezTo>
                  <a:pt x="11509" y="0"/>
                  <a:pt x="12207" y="66"/>
                  <a:pt x="12905" y="210"/>
                </a:cubicBezTo>
                <a:cubicBezTo>
                  <a:pt x="13602" y="354"/>
                  <a:pt x="14278" y="554"/>
                  <a:pt x="14932" y="820"/>
                </a:cubicBezTo>
                <a:cubicBezTo>
                  <a:pt x="15585" y="1086"/>
                  <a:pt x="16206" y="1429"/>
                  <a:pt x="16804" y="1817"/>
                </a:cubicBezTo>
                <a:cubicBezTo>
                  <a:pt x="17402" y="2204"/>
                  <a:pt x="17934" y="2658"/>
                  <a:pt x="18443" y="3157"/>
                </a:cubicBezTo>
                <a:cubicBezTo>
                  <a:pt x="18953" y="3655"/>
                  <a:pt x="19396" y="4209"/>
                  <a:pt x="19783" y="4796"/>
                </a:cubicBezTo>
                <a:cubicBezTo>
                  <a:pt x="20171" y="5383"/>
                  <a:pt x="20514" y="6004"/>
                  <a:pt x="20780" y="6668"/>
                </a:cubicBezTo>
                <a:cubicBezTo>
                  <a:pt x="21046" y="7333"/>
                  <a:pt x="21257" y="7998"/>
                  <a:pt x="21390" y="8695"/>
                </a:cubicBezTo>
                <a:cubicBezTo>
                  <a:pt x="21522" y="9393"/>
                  <a:pt x="21600" y="10091"/>
                  <a:pt x="21600" y="10800"/>
                </a:cubicBezTo>
                <a:close/>
              </a:path>
            </a:pathLst>
          </a:custGeom>
          <a:solidFill>
            <a:srgbClr val="000000"/>
          </a:solidFill>
          <a:ln w="12700">
            <a:miter lim="400000"/>
          </a:ln>
        </p:spPr>
        <p:txBody>
          <a:bodyPr lIns="45719" rIns="45719"/>
          <a:lstStyle/>
          <a:p>
            <a:pPr/>
          </a:p>
        </p:txBody>
      </p:sp>
      <p:sp>
        <p:nvSpPr>
          <p:cNvPr id="1257" name="TextBox 6"/>
          <p:cNvSpPr txBox="1"/>
          <p:nvPr/>
        </p:nvSpPr>
        <p:spPr>
          <a:xfrm>
            <a:off x="1337223" y="863156"/>
            <a:ext cx="17136686" cy="76986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600"/>
              </a:lnSpc>
              <a:defRPr sz="5400">
                <a:latin typeface="Copperplate"/>
                <a:ea typeface="Copperplate"/>
                <a:cs typeface="Copperplate"/>
                <a:sym typeface="Copperplate"/>
              </a:defRPr>
            </a:lvl1pPr>
          </a:lstStyle>
          <a:p>
            <a:pPr/>
            <a:r>
              <a:t>Performance Limitations: The performance of no- code apps can sometimes be slower than custom- built apps due to the abstraction layer involved in using a no-code platform. Vendor Lock-In: Since you're building your app on a third-party platform, switching platforms or migrating your app to custom code in the future may be difficult or costly.</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9" name="Freeform 3"/>
          <p:cNvSpPr/>
          <p:nvPr/>
        </p:nvSpPr>
        <p:spPr>
          <a:xfrm>
            <a:off x="428625" y="1600085"/>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60" name="Freeform 5"/>
          <p:cNvSpPr/>
          <p:nvPr/>
        </p:nvSpPr>
        <p:spPr>
          <a:xfrm>
            <a:off x="428625" y="2971686"/>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61" name="Freeform 7"/>
          <p:cNvSpPr/>
          <p:nvPr/>
        </p:nvSpPr>
        <p:spPr>
          <a:xfrm>
            <a:off x="428625" y="5029086"/>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62" name="Freeform 9"/>
          <p:cNvSpPr/>
          <p:nvPr/>
        </p:nvSpPr>
        <p:spPr>
          <a:xfrm>
            <a:off x="428625" y="6400686"/>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63" name="Freeform 11"/>
          <p:cNvSpPr/>
          <p:nvPr/>
        </p:nvSpPr>
        <p:spPr>
          <a:xfrm>
            <a:off x="428625" y="8458086"/>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264" name="TextBox 12"/>
          <p:cNvSpPr txBox="1"/>
          <p:nvPr/>
        </p:nvSpPr>
        <p:spPr>
          <a:xfrm>
            <a:off x="3500141" y="568203"/>
            <a:ext cx="11513422"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Real-World Applications of No-Code Web Apps:</a:t>
            </a:r>
          </a:p>
        </p:txBody>
      </p:sp>
      <p:sp>
        <p:nvSpPr>
          <p:cNvPr id="1265" name="TextBox 13"/>
          <p:cNvSpPr txBox="1"/>
          <p:nvPr/>
        </p:nvSpPr>
        <p:spPr>
          <a:xfrm>
            <a:off x="1058313" y="1254003"/>
            <a:ext cx="17353388" cy="75263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Small Business Websites: Local businesses can create websites or e- commerce stores to sell products online. Internal Tools: Companies can create internal management systems (such as task tracking or employee management) without hiring developers. Prototyping for Startups: Entrepreneurs can use no-code platforms to quickly build an MVP of their web app to attract investors or users. Data Dashboards: Users can create apps that display analytics and reports from data sources, like Google Analytics, or internal business data, without needing advanced programming skills. Event Registration Systems: Create simple web apps that allow users to register for events or conferences.</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67" name="TextBox 2"/>
          <p:cNvSpPr txBox="1"/>
          <p:nvPr/>
        </p:nvSpPr>
        <p:spPr>
          <a:xfrm>
            <a:off x="410918" y="1190138"/>
            <a:ext cx="17815380" cy="658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Summary A no-code web app allows anyone, regardless of technical skills, to create and deploy functional web applications using visual development tools and pre-built components. These platforms remove the need for traditional coding by offering drag-and-drop interfaces, templates, and integrations. While ideal for small businesses, prototypes, or simple apps, they may face limitations when it comes to complex features or scaling.</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4" name="Freeform 3"/>
          <p:cNvSpPr/>
          <p:nvPr/>
        </p:nvSpPr>
        <p:spPr>
          <a:xfrm>
            <a:off x="409575" y="2278351"/>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85" name="Freeform 5"/>
          <p:cNvSpPr/>
          <p:nvPr/>
        </p:nvSpPr>
        <p:spPr>
          <a:xfrm>
            <a:off x="409575" y="6878925"/>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86" name="Freeform 7"/>
          <p:cNvSpPr/>
          <p:nvPr/>
        </p:nvSpPr>
        <p:spPr>
          <a:xfrm>
            <a:off x="1204912" y="2930813"/>
            <a:ext cx="171451"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lnTo>
                  <a:pt x="20800" y="12784"/>
                </a:lnTo>
                <a:lnTo>
                  <a:pt x="21392" y="12896"/>
                </a:lnTo>
                <a:cubicBezTo>
                  <a:pt x="21248" y="13584"/>
                  <a:pt x="21056" y="14272"/>
                  <a:pt x="20784" y="14928"/>
                </a:cubicBezTo>
                <a:cubicBezTo>
                  <a:pt x="20512" y="15584"/>
                  <a:pt x="20176" y="16208"/>
                  <a:pt x="19792" y="16800"/>
                </a:cubicBezTo>
                <a:cubicBezTo>
                  <a:pt x="19392" y="17392"/>
                  <a:pt x="18944" y="17936"/>
                  <a:pt x="18448" y="18432"/>
                </a:cubicBezTo>
                <a:cubicBezTo>
                  <a:pt x="17952" y="18928"/>
                  <a:pt x="17408" y="19376"/>
                  <a:pt x="16816" y="19776"/>
                </a:cubicBezTo>
                <a:lnTo>
                  <a:pt x="16480" y="19280"/>
                </a:lnTo>
                <a:lnTo>
                  <a:pt x="16816" y="19776"/>
                </a:lnTo>
                <a:cubicBezTo>
                  <a:pt x="16224" y="20176"/>
                  <a:pt x="15600" y="20496"/>
                  <a:pt x="14944" y="20768"/>
                </a:cubicBezTo>
                <a:lnTo>
                  <a:pt x="14720" y="20208"/>
                </a:lnTo>
                <a:lnTo>
                  <a:pt x="14944" y="20768"/>
                </a:lnTo>
                <a:cubicBezTo>
                  <a:pt x="14288" y="21040"/>
                  <a:pt x="13616" y="21248"/>
                  <a:pt x="12912" y="21376"/>
                </a:cubicBezTo>
                <a:lnTo>
                  <a:pt x="12784" y="20800"/>
                </a:lnTo>
                <a:lnTo>
                  <a:pt x="12896" y="21392"/>
                </a:lnTo>
                <a:cubicBezTo>
                  <a:pt x="12208" y="21536"/>
                  <a:pt x="11504" y="21600"/>
                  <a:pt x="10784" y="21600"/>
                </a:cubicBezTo>
                <a:lnTo>
                  <a:pt x="10784" y="20992"/>
                </a:lnTo>
                <a:lnTo>
                  <a:pt x="10784" y="21600"/>
                </a:lnTo>
                <a:cubicBezTo>
                  <a:pt x="10080" y="21600"/>
                  <a:pt x="9376" y="21536"/>
                  <a:pt x="8672" y="21392"/>
                </a:cubicBezTo>
                <a:cubicBezTo>
                  <a:pt x="7984" y="21248"/>
                  <a:pt x="7296" y="21056"/>
                  <a:pt x="6640" y="20784"/>
                </a:cubicBezTo>
                <a:cubicBezTo>
                  <a:pt x="5984" y="20512"/>
                  <a:pt x="5360" y="20176"/>
                  <a:pt x="4768" y="19792"/>
                </a:cubicBezTo>
                <a:lnTo>
                  <a:pt x="5104" y="19296"/>
                </a:lnTo>
                <a:lnTo>
                  <a:pt x="4768" y="19792"/>
                </a:lnTo>
                <a:cubicBezTo>
                  <a:pt x="4176" y="19392"/>
                  <a:pt x="3632" y="18944"/>
                  <a:pt x="3136" y="18448"/>
                </a:cubicBezTo>
                <a:cubicBezTo>
                  <a:pt x="2640" y="17952"/>
                  <a:pt x="2192" y="17408"/>
                  <a:pt x="1792" y="16816"/>
                </a:cubicBezTo>
                <a:cubicBezTo>
                  <a:pt x="1424" y="16208"/>
                  <a:pt x="1088" y="15584"/>
                  <a:pt x="816" y="14928"/>
                </a:cubicBezTo>
                <a:lnTo>
                  <a:pt x="1376" y="14704"/>
                </a:lnTo>
                <a:lnTo>
                  <a:pt x="816" y="14928"/>
                </a:lnTo>
                <a:cubicBezTo>
                  <a:pt x="544" y="14272"/>
                  <a:pt x="352" y="13600"/>
                  <a:pt x="208" y="12912"/>
                </a:cubicBezTo>
                <a:cubicBezTo>
                  <a:pt x="64" y="12208"/>
                  <a:pt x="0" y="11504"/>
                  <a:pt x="0" y="10800"/>
                </a:cubicBezTo>
                <a:lnTo>
                  <a:pt x="592" y="10800"/>
                </a:lnTo>
                <a:lnTo>
                  <a:pt x="0" y="10800"/>
                </a:lnTo>
                <a:cubicBezTo>
                  <a:pt x="0" y="10096"/>
                  <a:pt x="64" y="9392"/>
                  <a:pt x="208" y="8688"/>
                </a:cubicBezTo>
                <a:lnTo>
                  <a:pt x="800" y="8800"/>
                </a:lnTo>
                <a:lnTo>
                  <a:pt x="208" y="8688"/>
                </a:lnTo>
                <a:cubicBezTo>
                  <a:pt x="352" y="8000"/>
                  <a:pt x="544" y="7328"/>
                  <a:pt x="816" y="6672"/>
                </a:cubicBezTo>
                <a:lnTo>
                  <a:pt x="1376" y="6896"/>
                </a:lnTo>
                <a:lnTo>
                  <a:pt x="816" y="6672"/>
                </a:lnTo>
                <a:cubicBezTo>
                  <a:pt x="1088" y="6016"/>
                  <a:pt x="1424" y="5392"/>
                  <a:pt x="1808" y="4800"/>
                </a:cubicBezTo>
                <a:cubicBezTo>
                  <a:pt x="2208" y="4208"/>
                  <a:pt x="2656" y="3664"/>
                  <a:pt x="3152" y="3168"/>
                </a:cubicBezTo>
                <a:lnTo>
                  <a:pt x="3584" y="3600"/>
                </a:lnTo>
                <a:lnTo>
                  <a:pt x="3152" y="3168"/>
                </a:lnTo>
                <a:cubicBezTo>
                  <a:pt x="3648" y="2672"/>
                  <a:pt x="4192" y="2224"/>
                  <a:pt x="4784" y="1824"/>
                </a:cubicBezTo>
                <a:cubicBezTo>
                  <a:pt x="5392" y="1424"/>
                  <a:pt x="6016" y="1088"/>
                  <a:pt x="6672" y="816"/>
                </a:cubicBezTo>
                <a:cubicBezTo>
                  <a:pt x="7328" y="544"/>
                  <a:pt x="8000" y="352"/>
                  <a:pt x="8688" y="208"/>
                </a:cubicBezTo>
                <a:cubicBezTo>
                  <a:pt x="9392" y="64"/>
                  <a:pt x="10096" y="0"/>
                  <a:pt x="10800" y="0"/>
                </a:cubicBezTo>
                <a:lnTo>
                  <a:pt x="10800" y="608"/>
                </a:lnTo>
                <a:lnTo>
                  <a:pt x="10800" y="0"/>
                </a:lnTo>
                <a:cubicBezTo>
                  <a:pt x="11504" y="0"/>
                  <a:pt x="12208" y="64"/>
                  <a:pt x="12912" y="208"/>
                </a:cubicBezTo>
                <a:lnTo>
                  <a:pt x="12784" y="800"/>
                </a:lnTo>
                <a:lnTo>
                  <a:pt x="12912" y="208"/>
                </a:lnTo>
                <a:cubicBezTo>
                  <a:pt x="13600" y="352"/>
                  <a:pt x="14288" y="544"/>
                  <a:pt x="14944" y="816"/>
                </a:cubicBezTo>
                <a:cubicBezTo>
                  <a:pt x="15600" y="1088"/>
                  <a:pt x="16224" y="1424"/>
                  <a:pt x="16816" y="1808"/>
                </a:cubicBezTo>
                <a:lnTo>
                  <a:pt x="16480" y="2304"/>
                </a:lnTo>
                <a:lnTo>
                  <a:pt x="16816" y="1808"/>
                </a:lnTo>
                <a:cubicBezTo>
                  <a:pt x="17408" y="2208"/>
                  <a:pt x="17952" y="2656"/>
                  <a:pt x="18448" y="3152"/>
                </a:cubicBezTo>
                <a:lnTo>
                  <a:pt x="18016" y="3584"/>
                </a:lnTo>
                <a:lnTo>
                  <a:pt x="18448" y="3152"/>
                </a:lnTo>
                <a:cubicBezTo>
                  <a:pt x="18944" y="3648"/>
                  <a:pt x="19392" y="4192"/>
                  <a:pt x="19792" y="4784"/>
                </a:cubicBezTo>
                <a:lnTo>
                  <a:pt x="19296" y="5120"/>
                </a:lnTo>
                <a:lnTo>
                  <a:pt x="19792" y="4784"/>
                </a:lnTo>
                <a:cubicBezTo>
                  <a:pt x="20192" y="5376"/>
                  <a:pt x="20512" y="6000"/>
                  <a:pt x="20784" y="6656"/>
                </a:cubicBezTo>
                <a:cubicBezTo>
                  <a:pt x="21056" y="7312"/>
                  <a:pt x="21264" y="7984"/>
                  <a:pt x="21392" y="8688"/>
                </a:cubicBezTo>
                <a:lnTo>
                  <a:pt x="20800" y="8816"/>
                </a:lnTo>
                <a:lnTo>
                  <a:pt x="21392" y="8704"/>
                </a:lnTo>
                <a:cubicBezTo>
                  <a:pt x="21536" y="9392"/>
                  <a:pt x="21600" y="10096"/>
                  <a:pt x="21600" y="10816"/>
                </a:cubicBezTo>
                <a:moveTo>
                  <a:pt x="20400" y="10816"/>
                </a:moveTo>
                <a:lnTo>
                  <a:pt x="20992" y="10816"/>
                </a:lnTo>
                <a:lnTo>
                  <a:pt x="20400" y="10816"/>
                </a:lnTo>
                <a:cubicBezTo>
                  <a:pt x="20400" y="10192"/>
                  <a:pt x="20336" y="9568"/>
                  <a:pt x="20208" y="8944"/>
                </a:cubicBezTo>
                <a:cubicBezTo>
                  <a:pt x="20080" y="8320"/>
                  <a:pt x="19904" y="7728"/>
                  <a:pt x="19664" y="7136"/>
                </a:cubicBezTo>
                <a:lnTo>
                  <a:pt x="20224" y="6912"/>
                </a:lnTo>
                <a:lnTo>
                  <a:pt x="19664" y="7136"/>
                </a:lnTo>
                <a:cubicBezTo>
                  <a:pt x="19424" y="6560"/>
                  <a:pt x="19120" y="6000"/>
                  <a:pt x="18784" y="5472"/>
                </a:cubicBezTo>
                <a:cubicBezTo>
                  <a:pt x="18432" y="4944"/>
                  <a:pt x="18032" y="4464"/>
                  <a:pt x="17584" y="4016"/>
                </a:cubicBezTo>
                <a:cubicBezTo>
                  <a:pt x="17136" y="3568"/>
                  <a:pt x="16656" y="3168"/>
                  <a:pt x="16128" y="2816"/>
                </a:cubicBezTo>
                <a:cubicBezTo>
                  <a:pt x="15600" y="2464"/>
                  <a:pt x="15056" y="2176"/>
                  <a:pt x="14464" y="1936"/>
                </a:cubicBezTo>
                <a:lnTo>
                  <a:pt x="14704" y="1376"/>
                </a:lnTo>
                <a:lnTo>
                  <a:pt x="14480" y="1936"/>
                </a:lnTo>
                <a:cubicBezTo>
                  <a:pt x="13888" y="1696"/>
                  <a:pt x="13296" y="1504"/>
                  <a:pt x="12672" y="1392"/>
                </a:cubicBezTo>
                <a:cubicBezTo>
                  <a:pt x="12048" y="1264"/>
                  <a:pt x="11424" y="1200"/>
                  <a:pt x="10800" y="1200"/>
                </a:cubicBezTo>
                <a:cubicBezTo>
                  <a:pt x="10176" y="1200"/>
                  <a:pt x="9552" y="1264"/>
                  <a:pt x="8928" y="1392"/>
                </a:cubicBezTo>
                <a:lnTo>
                  <a:pt x="8816" y="800"/>
                </a:lnTo>
                <a:lnTo>
                  <a:pt x="8928" y="1392"/>
                </a:lnTo>
                <a:cubicBezTo>
                  <a:pt x="8304" y="1520"/>
                  <a:pt x="7712" y="1696"/>
                  <a:pt x="7120" y="1936"/>
                </a:cubicBezTo>
                <a:lnTo>
                  <a:pt x="6896" y="1376"/>
                </a:lnTo>
                <a:lnTo>
                  <a:pt x="7120" y="1936"/>
                </a:lnTo>
                <a:cubicBezTo>
                  <a:pt x="6544" y="2176"/>
                  <a:pt x="5984" y="2480"/>
                  <a:pt x="5456" y="2816"/>
                </a:cubicBezTo>
                <a:lnTo>
                  <a:pt x="5120" y="2320"/>
                </a:lnTo>
                <a:lnTo>
                  <a:pt x="5456" y="2816"/>
                </a:lnTo>
                <a:cubicBezTo>
                  <a:pt x="4928" y="3168"/>
                  <a:pt x="4448" y="3568"/>
                  <a:pt x="4000" y="4016"/>
                </a:cubicBezTo>
                <a:cubicBezTo>
                  <a:pt x="3552" y="4464"/>
                  <a:pt x="3152" y="4944"/>
                  <a:pt x="2800" y="5472"/>
                </a:cubicBezTo>
                <a:lnTo>
                  <a:pt x="2304" y="5136"/>
                </a:lnTo>
                <a:lnTo>
                  <a:pt x="2800" y="5472"/>
                </a:lnTo>
                <a:cubicBezTo>
                  <a:pt x="2448" y="6000"/>
                  <a:pt x="2160" y="6544"/>
                  <a:pt x="1920" y="7136"/>
                </a:cubicBezTo>
                <a:cubicBezTo>
                  <a:pt x="1680" y="7712"/>
                  <a:pt x="1504" y="8320"/>
                  <a:pt x="1376" y="8944"/>
                </a:cubicBezTo>
                <a:cubicBezTo>
                  <a:pt x="1248" y="9568"/>
                  <a:pt x="1184" y="10192"/>
                  <a:pt x="1184" y="10816"/>
                </a:cubicBezTo>
                <a:cubicBezTo>
                  <a:pt x="1184" y="11440"/>
                  <a:pt x="1248" y="12064"/>
                  <a:pt x="1376" y="12688"/>
                </a:cubicBezTo>
                <a:lnTo>
                  <a:pt x="800" y="12784"/>
                </a:lnTo>
                <a:lnTo>
                  <a:pt x="1392" y="12672"/>
                </a:lnTo>
                <a:cubicBezTo>
                  <a:pt x="1520" y="13296"/>
                  <a:pt x="1696" y="13888"/>
                  <a:pt x="1936" y="14480"/>
                </a:cubicBezTo>
                <a:cubicBezTo>
                  <a:pt x="2176" y="15056"/>
                  <a:pt x="2480" y="15616"/>
                  <a:pt x="2816" y="16144"/>
                </a:cubicBezTo>
                <a:lnTo>
                  <a:pt x="2320" y="16480"/>
                </a:lnTo>
                <a:lnTo>
                  <a:pt x="2816" y="16144"/>
                </a:lnTo>
                <a:cubicBezTo>
                  <a:pt x="3168" y="16672"/>
                  <a:pt x="3568" y="17152"/>
                  <a:pt x="4016" y="17600"/>
                </a:cubicBezTo>
                <a:lnTo>
                  <a:pt x="3584" y="18032"/>
                </a:lnTo>
                <a:lnTo>
                  <a:pt x="4016" y="17600"/>
                </a:lnTo>
                <a:cubicBezTo>
                  <a:pt x="4464" y="18048"/>
                  <a:pt x="4944" y="18448"/>
                  <a:pt x="5472" y="18800"/>
                </a:cubicBezTo>
                <a:cubicBezTo>
                  <a:pt x="6000" y="19152"/>
                  <a:pt x="6544" y="19440"/>
                  <a:pt x="7136" y="19680"/>
                </a:cubicBezTo>
                <a:lnTo>
                  <a:pt x="6912" y="20240"/>
                </a:lnTo>
                <a:lnTo>
                  <a:pt x="7136" y="19680"/>
                </a:lnTo>
                <a:cubicBezTo>
                  <a:pt x="7712" y="19920"/>
                  <a:pt x="8320" y="20096"/>
                  <a:pt x="8944" y="20224"/>
                </a:cubicBezTo>
                <a:lnTo>
                  <a:pt x="8816" y="20800"/>
                </a:lnTo>
                <a:lnTo>
                  <a:pt x="8928" y="20208"/>
                </a:lnTo>
                <a:cubicBezTo>
                  <a:pt x="9552" y="20336"/>
                  <a:pt x="10176" y="20400"/>
                  <a:pt x="10800" y="20400"/>
                </a:cubicBezTo>
                <a:cubicBezTo>
                  <a:pt x="11424" y="20400"/>
                  <a:pt x="12048" y="20336"/>
                  <a:pt x="12672" y="20208"/>
                </a:cubicBezTo>
                <a:cubicBezTo>
                  <a:pt x="13296" y="20080"/>
                  <a:pt x="13888" y="19904"/>
                  <a:pt x="14480" y="19664"/>
                </a:cubicBezTo>
                <a:cubicBezTo>
                  <a:pt x="15056" y="19424"/>
                  <a:pt x="15616" y="19120"/>
                  <a:pt x="16144" y="18784"/>
                </a:cubicBezTo>
                <a:cubicBezTo>
                  <a:pt x="16672" y="18448"/>
                  <a:pt x="17152" y="18032"/>
                  <a:pt x="17600" y="17584"/>
                </a:cubicBezTo>
                <a:lnTo>
                  <a:pt x="18032" y="18016"/>
                </a:lnTo>
                <a:lnTo>
                  <a:pt x="17600" y="17584"/>
                </a:lnTo>
                <a:cubicBezTo>
                  <a:pt x="18048" y="17136"/>
                  <a:pt x="18448" y="16656"/>
                  <a:pt x="18800" y="16128"/>
                </a:cubicBezTo>
                <a:lnTo>
                  <a:pt x="19296" y="16464"/>
                </a:lnTo>
                <a:lnTo>
                  <a:pt x="18800" y="16128"/>
                </a:lnTo>
                <a:cubicBezTo>
                  <a:pt x="19152" y="15600"/>
                  <a:pt x="19440" y="15056"/>
                  <a:pt x="19680" y="14464"/>
                </a:cubicBezTo>
                <a:lnTo>
                  <a:pt x="20240" y="14688"/>
                </a:lnTo>
                <a:lnTo>
                  <a:pt x="19680" y="14464"/>
                </a:lnTo>
                <a:cubicBezTo>
                  <a:pt x="19920" y="13888"/>
                  <a:pt x="20096" y="13280"/>
                  <a:pt x="20224" y="12656"/>
                </a:cubicBezTo>
                <a:cubicBezTo>
                  <a:pt x="20352" y="12032"/>
                  <a:pt x="20416" y="11408"/>
                  <a:pt x="20416" y="10784"/>
                </a:cubicBezTo>
                <a:close/>
              </a:path>
            </a:pathLst>
          </a:custGeom>
          <a:solidFill>
            <a:srgbClr val="000000"/>
          </a:solidFill>
          <a:ln w="12700">
            <a:miter lim="400000"/>
          </a:ln>
        </p:spPr>
        <p:txBody>
          <a:bodyPr lIns="45719" rIns="45719"/>
          <a:lstStyle/>
          <a:p>
            <a:pPr/>
          </a:p>
        </p:txBody>
      </p:sp>
      <p:sp>
        <p:nvSpPr>
          <p:cNvPr id="187" name="Freeform 9"/>
          <p:cNvSpPr/>
          <p:nvPr/>
        </p:nvSpPr>
        <p:spPr>
          <a:xfrm>
            <a:off x="1204912" y="4245264"/>
            <a:ext cx="171451" cy="1713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13"/>
                  <a:pt x="21536" y="12217"/>
                  <a:pt x="21392" y="12922"/>
                </a:cubicBezTo>
                <a:lnTo>
                  <a:pt x="20800" y="12793"/>
                </a:lnTo>
                <a:lnTo>
                  <a:pt x="21392" y="12906"/>
                </a:lnTo>
                <a:cubicBezTo>
                  <a:pt x="21248" y="13594"/>
                  <a:pt x="21056" y="14283"/>
                  <a:pt x="20784" y="14939"/>
                </a:cubicBezTo>
                <a:cubicBezTo>
                  <a:pt x="20512" y="15596"/>
                  <a:pt x="20176" y="16220"/>
                  <a:pt x="19792" y="16812"/>
                </a:cubicBezTo>
                <a:lnTo>
                  <a:pt x="19296" y="16476"/>
                </a:lnTo>
                <a:lnTo>
                  <a:pt x="19792" y="16812"/>
                </a:lnTo>
                <a:cubicBezTo>
                  <a:pt x="19392" y="17405"/>
                  <a:pt x="18944" y="17949"/>
                  <a:pt x="18448" y="18446"/>
                </a:cubicBezTo>
                <a:cubicBezTo>
                  <a:pt x="17952" y="18942"/>
                  <a:pt x="17408" y="19390"/>
                  <a:pt x="16816" y="19791"/>
                </a:cubicBezTo>
                <a:lnTo>
                  <a:pt x="16480" y="19294"/>
                </a:lnTo>
                <a:lnTo>
                  <a:pt x="16816" y="19791"/>
                </a:lnTo>
                <a:cubicBezTo>
                  <a:pt x="16224" y="20191"/>
                  <a:pt x="15600" y="20511"/>
                  <a:pt x="14944" y="20783"/>
                </a:cubicBezTo>
                <a:lnTo>
                  <a:pt x="14720" y="20223"/>
                </a:lnTo>
                <a:lnTo>
                  <a:pt x="14944" y="20783"/>
                </a:lnTo>
                <a:cubicBezTo>
                  <a:pt x="14288" y="21056"/>
                  <a:pt x="13616" y="21264"/>
                  <a:pt x="12912" y="21392"/>
                </a:cubicBezTo>
                <a:cubicBezTo>
                  <a:pt x="12224" y="21536"/>
                  <a:pt x="11520" y="21600"/>
                  <a:pt x="10800" y="21600"/>
                </a:cubicBezTo>
                <a:cubicBezTo>
                  <a:pt x="10096" y="21600"/>
                  <a:pt x="9392" y="21536"/>
                  <a:pt x="8688" y="21392"/>
                </a:cubicBezTo>
                <a:cubicBezTo>
                  <a:pt x="8000" y="21248"/>
                  <a:pt x="7312" y="21056"/>
                  <a:pt x="6656" y="20783"/>
                </a:cubicBezTo>
                <a:lnTo>
                  <a:pt x="6880" y="20223"/>
                </a:lnTo>
                <a:lnTo>
                  <a:pt x="6656" y="20783"/>
                </a:lnTo>
                <a:cubicBezTo>
                  <a:pt x="6000" y="20511"/>
                  <a:pt x="5376" y="20175"/>
                  <a:pt x="4784" y="19791"/>
                </a:cubicBezTo>
                <a:lnTo>
                  <a:pt x="5120" y="19294"/>
                </a:lnTo>
                <a:lnTo>
                  <a:pt x="4784" y="19791"/>
                </a:lnTo>
                <a:cubicBezTo>
                  <a:pt x="4192" y="19390"/>
                  <a:pt x="3648" y="18942"/>
                  <a:pt x="3152" y="18446"/>
                </a:cubicBezTo>
                <a:cubicBezTo>
                  <a:pt x="2656" y="17949"/>
                  <a:pt x="2208" y="17405"/>
                  <a:pt x="1808" y="16812"/>
                </a:cubicBezTo>
                <a:lnTo>
                  <a:pt x="2304" y="16476"/>
                </a:lnTo>
                <a:lnTo>
                  <a:pt x="1808" y="16812"/>
                </a:lnTo>
                <a:cubicBezTo>
                  <a:pt x="1424" y="16220"/>
                  <a:pt x="1088" y="15596"/>
                  <a:pt x="816" y="14939"/>
                </a:cubicBezTo>
                <a:lnTo>
                  <a:pt x="1376" y="14715"/>
                </a:lnTo>
                <a:lnTo>
                  <a:pt x="816" y="14939"/>
                </a:lnTo>
                <a:cubicBezTo>
                  <a:pt x="544" y="14283"/>
                  <a:pt x="352" y="13610"/>
                  <a:pt x="208" y="12922"/>
                </a:cubicBezTo>
                <a:cubicBezTo>
                  <a:pt x="64" y="12217"/>
                  <a:pt x="0" y="11513"/>
                  <a:pt x="0" y="10808"/>
                </a:cubicBezTo>
                <a:lnTo>
                  <a:pt x="592" y="10808"/>
                </a:lnTo>
                <a:lnTo>
                  <a:pt x="0" y="10808"/>
                </a:lnTo>
                <a:cubicBezTo>
                  <a:pt x="0" y="10103"/>
                  <a:pt x="64" y="9399"/>
                  <a:pt x="208" y="8694"/>
                </a:cubicBezTo>
                <a:cubicBezTo>
                  <a:pt x="352" y="8006"/>
                  <a:pt x="544" y="7333"/>
                  <a:pt x="816" y="6677"/>
                </a:cubicBezTo>
                <a:cubicBezTo>
                  <a:pt x="1088" y="6020"/>
                  <a:pt x="1424" y="5396"/>
                  <a:pt x="1808" y="4804"/>
                </a:cubicBezTo>
                <a:lnTo>
                  <a:pt x="2304" y="5140"/>
                </a:lnTo>
                <a:lnTo>
                  <a:pt x="1824" y="4804"/>
                </a:lnTo>
                <a:cubicBezTo>
                  <a:pt x="2224" y="4211"/>
                  <a:pt x="2672" y="3667"/>
                  <a:pt x="3168" y="3170"/>
                </a:cubicBezTo>
                <a:lnTo>
                  <a:pt x="3600" y="3603"/>
                </a:lnTo>
                <a:lnTo>
                  <a:pt x="3168" y="3170"/>
                </a:lnTo>
                <a:cubicBezTo>
                  <a:pt x="3664" y="2674"/>
                  <a:pt x="4208" y="2226"/>
                  <a:pt x="4800" y="1825"/>
                </a:cubicBezTo>
                <a:cubicBezTo>
                  <a:pt x="5392" y="1425"/>
                  <a:pt x="6016" y="1089"/>
                  <a:pt x="6672" y="817"/>
                </a:cubicBezTo>
                <a:lnTo>
                  <a:pt x="6896" y="1377"/>
                </a:lnTo>
                <a:lnTo>
                  <a:pt x="6672" y="817"/>
                </a:lnTo>
                <a:cubicBezTo>
                  <a:pt x="7328" y="544"/>
                  <a:pt x="8000" y="352"/>
                  <a:pt x="8688" y="208"/>
                </a:cubicBezTo>
                <a:lnTo>
                  <a:pt x="8816" y="801"/>
                </a:lnTo>
                <a:lnTo>
                  <a:pt x="8688" y="208"/>
                </a:lnTo>
                <a:cubicBezTo>
                  <a:pt x="9392" y="64"/>
                  <a:pt x="10096" y="0"/>
                  <a:pt x="10800" y="0"/>
                </a:cubicBezTo>
                <a:lnTo>
                  <a:pt x="10800" y="608"/>
                </a:lnTo>
                <a:lnTo>
                  <a:pt x="10800" y="0"/>
                </a:lnTo>
                <a:cubicBezTo>
                  <a:pt x="11504" y="0"/>
                  <a:pt x="12208" y="64"/>
                  <a:pt x="12912" y="208"/>
                </a:cubicBezTo>
                <a:cubicBezTo>
                  <a:pt x="13600" y="352"/>
                  <a:pt x="14288" y="544"/>
                  <a:pt x="14944" y="817"/>
                </a:cubicBezTo>
                <a:lnTo>
                  <a:pt x="14704" y="1377"/>
                </a:lnTo>
                <a:lnTo>
                  <a:pt x="14928" y="817"/>
                </a:lnTo>
                <a:cubicBezTo>
                  <a:pt x="15584" y="1089"/>
                  <a:pt x="16208" y="1425"/>
                  <a:pt x="16800" y="1809"/>
                </a:cubicBezTo>
                <a:lnTo>
                  <a:pt x="16464" y="2306"/>
                </a:lnTo>
                <a:lnTo>
                  <a:pt x="16800" y="1809"/>
                </a:lnTo>
                <a:cubicBezTo>
                  <a:pt x="17392" y="2210"/>
                  <a:pt x="17936" y="2658"/>
                  <a:pt x="18432" y="3154"/>
                </a:cubicBezTo>
                <a:lnTo>
                  <a:pt x="18000" y="3587"/>
                </a:lnTo>
                <a:lnTo>
                  <a:pt x="18432" y="3154"/>
                </a:lnTo>
                <a:cubicBezTo>
                  <a:pt x="18928" y="3651"/>
                  <a:pt x="19376" y="4195"/>
                  <a:pt x="19776" y="4788"/>
                </a:cubicBezTo>
                <a:lnTo>
                  <a:pt x="19280" y="5124"/>
                </a:lnTo>
                <a:lnTo>
                  <a:pt x="19776" y="4788"/>
                </a:lnTo>
                <a:cubicBezTo>
                  <a:pt x="20176" y="5380"/>
                  <a:pt x="20496" y="6004"/>
                  <a:pt x="20768" y="6661"/>
                </a:cubicBezTo>
                <a:cubicBezTo>
                  <a:pt x="21040" y="7317"/>
                  <a:pt x="21248" y="7990"/>
                  <a:pt x="21376" y="8694"/>
                </a:cubicBezTo>
                <a:lnTo>
                  <a:pt x="20800" y="8823"/>
                </a:lnTo>
                <a:lnTo>
                  <a:pt x="21392" y="8710"/>
                </a:lnTo>
                <a:cubicBezTo>
                  <a:pt x="21536" y="9399"/>
                  <a:pt x="21600" y="10103"/>
                  <a:pt x="21600" y="10824"/>
                </a:cubicBezTo>
                <a:moveTo>
                  <a:pt x="20400" y="10824"/>
                </a:moveTo>
                <a:lnTo>
                  <a:pt x="20992" y="10824"/>
                </a:lnTo>
                <a:lnTo>
                  <a:pt x="20400" y="10824"/>
                </a:lnTo>
                <a:cubicBezTo>
                  <a:pt x="20400" y="10200"/>
                  <a:pt x="20336" y="9575"/>
                  <a:pt x="20208" y="8951"/>
                </a:cubicBezTo>
                <a:cubicBezTo>
                  <a:pt x="20080" y="8326"/>
                  <a:pt x="19904" y="7734"/>
                  <a:pt x="19664" y="7141"/>
                </a:cubicBezTo>
                <a:lnTo>
                  <a:pt x="20224" y="6917"/>
                </a:lnTo>
                <a:lnTo>
                  <a:pt x="19664" y="7141"/>
                </a:lnTo>
                <a:cubicBezTo>
                  <a:pt x="19424" y="6565"/>
                  <a:pt x="19120" y="6004"/>
                  <a:pt x="18784" y="5476"/>
                </a:cubicBezTo>
                <a:cubicBezTo>
                  <a:pt x="18432" y="4948"/>
                  <a:pt x="18032" y="4467"/>
                  <a:pt x="17584" y="4019"/>
                </a:cubicBezTo>
                <a:cubicBezTo>
                  <a:pt x="17136" y="3571"/>
                  <a:pt x="16656" y="3170"/>
                  <a:pt x="16128" y="2818"/>
                </a:cubicBezTo>
                <a:cubicBezTo>
                  <a:pt x="15600" y="2466"/>
                  <a:pt x="15056" y="2178"/>
                  <a:pt x="14464" y="1937"/>
                </a:cubicBezTo>
                <a:cubicBezTo>
                  <a:pt x="13872" y="1697"/>
                  <a:pt x="13296" y="1505"/>
                  <a:pt x="12672" y="1393"/>
                </a:cubicBezTo>
                <a:lnTo>
                  <a:pt x="12784" y="801"/>
                </a:lnTo>
                <a:lnTo>
                  <a:pt x="12672" y="1393"/>
                </a:lnTo>
                <a:cubicBezTo>
                  <a:pt x="12048" y="1265"/>
                  <a:pt x="11424" y="1201"/>
                  <a:pt x="10800" y="1201"/>
                </a:cubicBezTo>
                <a:cubicBezTo>
                  <a:pt x="10176" y="1201"/>
                  <a:pt x="9552" y="1265"/>
                  <a:pt x="8928" y="1393"/>
                </a:cubicBezTo>
                <a:cubicBezTo>
                  <a:pt x="8304" y="1521"/>
                  <a:pt x="7712" y="1697"/>
                  <a:pt x="7120" y="1937"/>
                </a:cubicBezTo>
                <a:cubicBezTo>
                  <a:pt x="6528" y="2178"/>
                  <a:pt x="5984" y="2482"/>
                  <a:pt x="5456" y="2818"/>
                </a:cubicBezTo>
                <a:lnTo>
                  <a:pt x="5120" y="2322"/>
                </a:lnTo>
                <a:lnTo>
                  <a:pt x="5456" y="2818"/>
                </a:lnTo>
                <a:cubicBezTo>
                  <a:pt x="4928" y="3170"/>
                  <a:pt x="4448" y="3571"/>
                  <a:pt x="4000" y="4019"/>
                </a:cubicBezTo>
                <a:cubicBezTo>
                  <a:pt x="3552" y="4467"/>
                  <a:pt x="3152" y="4948"/>
                  <a:pt x="2800" y="5476"/>
                </a:cubicBezTo>
                <a:cubicBezTo>
                  <a:pt x="2448" y="6004"/>
                  <a:pt x="2160" y="6549"/>
                  <a:pt x="1920" y="7141"/>
                </a:cubicBezTo>
                <a:lnTo>
                  <a:pt x="1376" y="6901"/>
                </a:lnTo>
                <a:lnTo>
                  <a:pt x="1936" y="7125"/>
                </a:lnTo>
                <a:cubicBezTo>
                  <a:pt x="1696" y="7702"/>
                  <a:pt x="1520" y="8310"/>
                  <a:pt x="1392" y="8935"/>
                </a:cubicBezTo>
                <a:lnTo>
                  <a:pt x="800" y="8823"/>
                </a:lnTo>
                <a:lnTo>
                  <a:pt x="1392" y="8935"/>
                </a:lnTo>
                <a:cubicBezTo>
                  <a:pt x="1264" y="9559"/>
                  <a:pt x="1200" y="10184"/>
                  <a:pt x="1200" y="10808"/>
                </a:cubicBezTo>
                <a:cubicBezTo>
                  <a:pt x="1200" y="11432"/>
                  <a:pt x="1264" y="12057"/>
                  <a:pt x="1392" y="12681"/>
                </a:cubicBezTo>
                <a:lnTo>
                  <a:pt x="800" y="12793"/>
                </a:lnTo>
                <a:lnTo>
                  <a:pt x="1392" y="12681"/>
                </a:lnTo>
                <a:cubicBezTo>
                  <a:pt x="1520" y="13306"/>
                  <a:pt x="1696" y="13898"/>
                  <a:pt x="1936" y="14491"/>
                </a:cubicBezTo>
                <a:cubicBezTo>
                  <a:pt x="2176" y="15067"/>
                  <a:pt x="2480" y="15628"/>
                  <a:pt x="2816" y="16156"/>
                </a:cubicBezTo>
                <a:cubicBezTo>
                  <a:pt x="3168" y="16684"/>
                  <a:pt x="3568" y="17165"/>
                  <a:pt x="4016" y="17613"/>
                </a:cubicBezTo>
                <a:lnTo>
                  <a:pt x="3584" y="18045"/>
                </a:lnTo>
                <a:lnTo>
                  <a:pt x="4016" y="17613"/>
                </a:lnTo>
                <a:cubicBezTo>
                  <a:pt x="4464" y="18061"/>
                  <a:pt x="4944" y="18462"/>
                  <a:pt x="5472" y="18814"/>
                </a:cubicBezTo>
                <a:cubicBezTo>
                  <a:pt x="6000" y="19166"/>
                  <a:pt x="6544" y="19454"/>
                  <a:pt x="7136" y="19695"/>
                </a:cubicBezTo>
                <a:cubicBezTo>
                  <a:pt x="7728" y="19935"/>
                  <a:pt x="8320" y="20111"/>
                  <a:pt x="8944" y="20239"/>
                </a:cubicBezTo>
                <a:lnTo>
                  <a:pt x="8816" y="20815"/>
                </a:lnTo>
                <a:lnTo>
                  <a:pt x="8928" y="20223"/>
                </a:lnTo>
                <a:cubicBezTo>
                  <a:pt x="9552" y="20351"/>
                  <a:pt x="10176" y="20415"/>
                  <a:pt x="10800" y="20415"/>
                </a:cubicBezTo>
                <a:lnTo>
                  <a:pt x="10800" y="21008"/>
                </a:lnTo>
                <a:lnTo>
                  <a:pt x="10800" y="20415"/>
                </a:lnTo>
                <a:cubicBezTo>
                  <a:pt x="11424" y="20415"/>
                  <a:pt x="12048" y="20351"/>
                  <a:pt x="12672" y="20223"/>
                </a:cubicBezTo>
                <a:lnTo>
                  <a:pt x="12784" y="20815"/>
                </a:lnTo>
                <a:lnTo>
                  <a:pt x="12672" y="20223"/>
                </a:lnTo>
                <a:cubicBezTo>
                  <a:pt x="13296" y="20095"/>
                  <a:pt x="13888" y="19919"/>
                  <a:pt x="14480" y="19679"/>
                </a:cubicBezTo>
                <a:cubicBezTo>
                  <a:pt x="15072" y="19438"/>
                  <a:pt x="15616" y="19134"/>
                  <a:pt x="16144" y="18798"/>
                </a:cubicBezTo>
                <a:cubicBezTo>
                  <a:pt x="16672" y="18446"/>
                  <a:pt x="17152" y="18045"/>
                  <a:pt x="17600" y="17597"/>
                </a:cubicBezTo>
                <a:lnTo>
                  <a:pt x="18032" y="18029"/>
                </a:lnTo>
                <a:lnTo>
                  <a:pt x="17600" y="17597"/>
                </a:lnTo>
                <a:cubicBezTo>
                  <a:pt x="18048" y="17149"/>
                  <a:pt x="18448" y="16668"/>
                  <a:pt x="18800" y="16140"/>
                </a:cubicBezTo>
                <a:cubicBezTo>
                  <a:pt x="19152" y="15612"/>
                  <a:pt x="19440" y="15067"/>
                  <a:pt x="19680" y="14475"/>
                </a:cubicBezTo>
                <a:lnTo>
                  <a:pt x="20240" y="14699"/>
                </a:lnTo>
                <a:lnTo>
                  <a:pt x="19680" y="14475"/>
                </a:lnTo>
                <a:cubicBezTo>
                  <a:pt x="19920" y="13898"/>
                  <a:pt x="20096" y="13290"/>
                  <a:pt x="20224" y="12665"/>
                </a:cubicBezTo>
                <a:cubicBezTo>
                  <a:pt x="20352" y="12041"/>
                  <a:pt x="20416" y="11416"/>
                  <a:pt x="20416" y="10792"/>
                </a:cubicBezTo>
                <a:close/>
              </a:path>
            </a:pathLst>
          </a:custGeom>
          <a:solidFill>
            <a:srgbClr val="000000"/>
          </a:solidFill>
          <a:ln w="12700">
            <a:miter lim="400000"/>
          </a:ln>
        </p:spPr>
        <p:txBody>
          <a:bodyPr lIns="45719" rIns="45719"/>
          <a:lstStyle/>
          <a:p>
            <a:pPr/>
          </a:p>
        </p:txBody>
      </p:sp>
      <p:sp>
        <p:nvSpPr>
          <p:cNvPr id="188" name="Freeform 11"/>
          <p:cNvSpPr/>
          <p:nvPr/>
        </p:nvSpPr>
        <p:spPr>
          <a:xfrm>
            <a:off x="1204912" y="3588039"/>
            <a:ext cx="171451"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lnTo>
                  <a:pt x="20800" y="12784"/>
                </a:lnTo>
                <a:lnTo>
                  <a:pt x="21392" y="12896"/>
                </a:lnTo>
                <a:cubicBezTo>
                  <a:pt x="21248" y="13584"/>
                  <a:pt x="21056" y="14272"/>
                  <a:pt x="20784" y="14928"/>
                </a:cubicBezTo>
                <a:cubicBezTo>
                  <a:pt x="20512" y="15584"/>
                  <a:pt x="20176" y="16208"/>
                  <a:pt x="19792" y="16800"/>
                </a:cubicBezTo>
                <a:cubicBezTo>
                  <a:pt x="19392" y="17392"/>
                  <a:pt x="18944" y="17936"/>
                  <a:pt x="18448" y="18432"/>
                </a:cubicBezTo>
                <a:cubicBezTo>
                  <a:pt x="17952" y="18928"/>
                  <a:pt x="17408" y="19376"/>
                  <a:pt x="16816" y="19776"/>
                </a:cubicBezTo>
                <a:lnTo>
                  <a:pt x="16480" y="19280"/>
                </a:lnTo>
                <a:lnTo>
                  <a:pt x="16816" y="19776"/>
                </a:lnTo>
                <a:cubicBezTo>
                  <a:pt x="16224" y="20176"/>
                  <a:pt x="15600" y="20496"/>
                  <a:pt x="14944" y="20768"/>
                </a:cubicBezTo>
                <a:lnTo>
                  <a:pt x="14720" y="20208"/>
                </a:lnTo>
                <a:lnTo>
                  <a:pt x="14944" y="20768"/>
                </a:lnTo>
                <a:cubicBezTo>
                  <a:pt x="14288" y="21040"/>
                  <a:pt x="13616" y="21248"/>
                  <a:pt x="12912" y="21376"/>
                </a:cubicBezTo>
                <a:lnTo>
                  <a:pt x="12784" y="20800"/>
                </a:lnTo>
                <a:lnTo>
                  <a:pt x="12896" y="21392"/>
                </a:lnTo>
                <a:cubicBezTo>
                  <a:pt x="12208" y="21536"/>
                  <a:pt x="11504" y="21600"/>
                  <a:pt x="10784" y="21600"/>
                </a:cubicBezTo>
                <a:lnTo>
                  <a:pt x="10784" y="20992"/>
                </a:lnTo>
                <a:lnTo>
                  <a:pt x="10784" y="21600"/>
                </a:lnTo>
                <a:cubicBezTo>
                  <a:pt x="10080" y="21600"/>
                  <a:pt x="9376" y="21536"/>
                  <a:pt x="8672" y="21392"/>
                </a:cubicBezTo>
                <a:cubicBezTo>
                  <a:pt x="7984" y="21248"/>
                  <a:pt x="7296" y="21056"/>
                  <a:pt x="6640" y="20784"/>
                </a:cubicBezTo>
                <a:lnTo>
                  <a:pt x="6864" y="20224"/>
                </a:lnTo>
                <a:lnTo>
                  <a:pt x="6640" y="20784"/>
                </a:lnTo>
                <a:cubicBezTo>
                  <a:pt x="5984" y="20512"/>
                  <a:pt x="5360" y="20176"/>
                  <a:pt x="4768" y="19792"/>
                </a:cubicBezTo>
                <a:lnTo>
                  <a:pt x="5104" y="19296"/>
                </a:lnTo>
                <a:lnTo>
                  <a:pt x="4768" y="19792"/>
                </a:lnTo>
                <a:cubicBezTo>
                  <a:pt x="4176" y="19392"/>
                  <a:pt x="3632" y="18944"/>
                  <a:pt x="3136" y="18448"/>
                </a:cubicBezTo>
                <a:cubicBezTo>
                  <a:pt x="2640" y="17952"/>
                  <a:pt x="2192" y="17408"/>
                  <a:pt x="1792" y="16816"/>
                </a:cubicBezTo>
                <a:cubicBezTo>
                  <a:pt x="1424" y="16208"/>
                  <a:pt x="1088" y="15584"/>
                  <a:pt x="816" y="14928"/>
                </a:cubicBezTo>
                <a:lnTo>
                  <a:pt x="1376" y="14704"/>
                </a:lnTo>
                <a:lnTo>
                  <a:pt x="816" y="14928"/>
                </a:lnTo>
                <a:cubicBezTo>
                  <a:pt x="544" y="14272"/>
                  <a:pt x="352" y="13600"/>
                  <a:pt x="208" y="12912"/>
                </a:cubicBezTo>
                <a:lnTo>
                  <a:pt x="800" y="12784"/>
                </a:lnTo>
                <a:lnTo>
                  <a:pt x="208" y="12912"/>
                </a:lnTo>
                <a:cubicBezTo>
                  <a:pt x="64" y="12208"/>
                  <a:pt x="0" y="11504"/>
                  <a:pt x="0" y="10800"/>
                </a:cubicBezTo>
                <a:lnTo>
                  <a:pt x="592" y="10800"/>
                </a:lnTo>
                <a:lnTo>
                  <a:pt x="0" y="10800"/>
                </a:lnTo>
                <a:cubicBezTo>
                  <a:pt x="0" y="10096"/>
                  <a:pt x="64" y="9392"/>
                  <a:pt x="208" y="8688"/>
                </a:cubicBezTo>
                <a:lnTo>
                  <a:pt x="800" y="8800"/>
                </a:lnTo>
                <a:lnTo>
                  <a:pt x="208" y="8688"/>
                </a:lnTo>
                <a:cubicBezTo>
                  <a:pt x="352" y="8000"/>
                  <a:pt x="544" y="7328"/>
                  <a:pt x="816" y="6672"/>
                </a:cubicBezTo>
                <a:lnTo>
                  <a:pt x="1376" y="6896"/>
                </a:lnTo>
                <a:lnTo>
                  <a:pt x="816" y="6672"/>
                </a:lnTo>
                <a:cubicBezTo>
                  <a:pt x="1088" y="6016"/>
                  <a:pt x="1424" y="5392"/>
                  <a:pt x="1808" y="4800"/>
                </a:cubicBezTo>
                <a:cubicBezTo>
                  <a:pt x="2208" y="4208"/>
                  <a:pt x="2656" y="3664"/>
                  <a:pt x="3152" y="3168"/>
                </a:cubicBezTo>
                <a:lnTo>
                  <a:pt x="3584" y="3600"/>
                </a:lnTo>
                <a:lnTo>
                  <a:pt x="3152" y="3168"/>
                </a:lnTo>
                <a:cubicBezTo>
                  <a:pt x="3648" y="2672"/>
                  <a:pt x="4192" y="2224"/>
                  <a:pt x="4784" y="1824"/>
                </a:cubicBezTo>
                <a:lnTo>
                  <a:pt x="5120" y="2320"/>
                </a:lnTo>
                <a:lnTo>
                  <a:pt x="4800" y="1824"/>
                </a:lnTo>
                <a:cubicBezTo>
                  <a:pt x="5392" y="1424"/>
                  <a:pt x="6016" y="1088"/>
                  <a:pt x="6672" y="816"/>
                </a:cubicBezTo>
                <a:lnTo>
                  <a:pt x="6896" y="1376"/>
                </a:lnTo>
                <a:lnTo>
                  <a:pt x="6672" y="816"/>
                </a:lnTo>
                <a:cubicBezTo>
                  <a:pt x="7328" y="544"/>
                  <a:pt x="8000" y="352"/>
                  <a:pt x="8688" y="208"/>
                </a:cubicBezTo>
                <a:lnTo>
                  <a:pt x="8816" y="800"/>
                </a:lnTo>
                <a:lnTo>
                  <a:pt x="8688" y="208"/>
                </a:lnTo>
                <a:cubicBezTo>
                  <a:pt x="9392" y="64"/>
                  <a:pt x="10096" y="0"/>
                  <a:pt x="10800" y="0"/>
                </a:cubicBezTo>
                <a:lnTo>
                  <a:pt x="10800" y="608"/>
                </a:lnTo>
                <a:lnTo>
                  <a:pt x="10800" y="0"/>
                </a:lnTo>
                <a:cubicBezTo>
                  <a:pt x="11504" y="0"/>
                  <a:pt x="12208" y="64"/>
                  <a:pt x="12912" y="208"/>
                </a:cubicBezTo>
                <a:lnTo>
                  <a:pt x="12784" y="800"/>
                </a:lnTo>
                <a:lnTo>
                  <a:pt x="12912" y="208"/>
                </a:lnTo>
                <a:cubicBezTo>
                  <a:pt x="13600" y="352"/>
                  <a:pt x="14288" y="544"/>
                  <a:pt x="14944" y="816"/>
                </a:cubicBezTo>
                <a:lnTo>
                  <a:pt x="14704" y="1376"/>
                </a:lnTo>
                <a:lnTo>
                  <a:pt x="14928" y="816"/>
                </a:lnTo>
                <a:cubicBezTo>
                  <a:pt x="15584" y="1088"/>
                  <a:pt x="16208" y="1424"/>
                  <a:pt x="16800" y="1808"/>
                </a:cubicBezTo>
                <a:lnTo>
                  <a:pt x="16464" y="2304"/>
                </a:lnTo>
                <a:lnTo>
                  <a:pt x="16800" y="1808"/>
                </a:lnTo>
                <a:cubicBezTo>
                  <a:pt x="17392" y="2208"/>
                  <a:pt x="17936" y="2656"/>
                  <a:pt x="18432" y="3152"/>
                </a:cubicBezTo>
                <a:cubicBezTo>
                  <a:pt x="18928" y="3648"/>
                  <a:pt x="19376" y="4192"/>
                  <a:pt x="19776" y="4784"/>
                </a:cubicBezTo>
                <a:cubicBezTo>
                  <a:pt x="20176" y="5376"/>
                  <a:pt x="20496" y="6000"/>
                  <a:pt x="20768" y="6656"/>
                </a:cubicBezTo>
                <a:cubicBezTo>
                  <a:pt x="21040" y="7312"/>
                  <a:pt x="21248" y="7984"/>
                  <a:pt x="21376" y="8688"/>
                </a:cubicBezTo>
                <a:lnTo>
                  <a:pt x="20800" y="8816"/>
                </a:lnTo>
                <a:lnTo>
                  <a:pt x="21392" y="8704"/>
                </a:lnTo>
                <a:cubicBezTo>
                  <a:pt x="21536" y="9392"/>
                  <a:pt x="21600" y="10096"/>
                  <a:pt x="21600" y="10816"/>
                </a:cubicBezTo>
                <a:moveTo>
                  <a:pt x="20400" y="10816"/>
                </a:moveTo>
                <a:lnTo>
                  <a:pt x="20992" y="10816"/>
                </a:lnTo>
                <a:lnTo>
                  <a:pt x="20400" y="10816"/>
                </a:lnTo>
                <a:cubicBezTo>
                  <a:pt x="20400" y="10192"/>
                  <a:pt x="20336" y="9568"/>
                  <a:pt x="20208" y="8944"/>
                </a:cubicBezTo>
                <a:cubicBezTo>
                  <a:pt x="20080" y="8320"/>
                  <a:pt x="19904" y="7728"/>
                  <a:pt x="19664" y="7136"/>
                </a:cubicBezTo>
                <a:lnTo>
                  <a:pt x="20224" y="6912"/>
                </a:lnTo>
                <a:lnTo>
                  <a:pt x="19664" y="7136"/>
                </a:lnTo>
                <a:cubicBezTo>
                  <a:pt x="19424" y="6560"/>
                  <a:pt x="19120" y="6000"/>
                  <a:pt x="18784" y="5472"/>
                </a:cubicBezTo>
                <a:lnTo>
                  <a:pt x="19280" y="5136"/>
                </a:lnTo>
                <a:lnTo>
                  <a:pt x="18784" y="5472"/>
                </a:lnTo>
                <a:cubicBezTo>
                  <a:pt x="18432" y="4944"/>
                  <a:pt x="18032" y="4464"/>
                  <a:pt x="17584" y="4016"/>
                </a:cubicBezTo>
                <a:lnTo>
                  <a:pt x="18016" y="3584"/>
                </a:lnTo>
                <a:lnTo>
                  <a:pt x="17584" y="4016"/>
                </a:lnTo>
                <a:cubicBezTo>
                  <a:pt x="17136" y="3568"/>
                  <a:pt x="16656" y="3168"/>
                  <a:pt x="16128" y="2816"/>
                </a:cubicBezTo>
                <a:cubicBezTo>
                  <a:pt x="15600" y="2464"/>
                  <a:pt x="15056" y="2176"/>
                  <a:pt x="14464" y="1936"/>
                </a:cubicBezTo>
                <a:cubicBezTo>
                  <a:pt x="13872" y="1696"/>
                  <a:pt x="13296" y="1504"/>
                  <a:pt x="12672" y="1392"/>
                </a:cubicBezTo>
                <a:cubicBezTo>
                  <a:pt x="12048" y="1264"/>
                  <a:pt x="11424" y="1200"/>
                  <a:pt x="10800" y="1200"/>
                </a:cubicBezTo>
                <a:cubicBezTo>
                  <a:pt x="10176" y="1200"/>
                  <a:pt x="9552" y="1264"/>
                  <a:pt x="8928" y="1392"/>
                </a:cubicBezTo>
                <a:cubicBezTo>
                  <a:pt x="8304" y="1520"/>
                  <a:pt x="7712" y="1696"/>
                  <a:pt x="7120" y="1936"/>
                </a:cubicBezTo>
                <a:cubicBezTo>
                  <a:pt x="6528" y="2176"/>
                  <a:pt x="5984" y="2480"/>
                  <a:pt x="5456" y="2816"/>
                </a:cubicBezTo>
                <a:cubicBezTo>
                  <a:pt x="4928" y="3152"/>
                  <a:pt x="4448" y="3568"/>
                  <a:pt x="4000" y="4016"/>
                </a:cubicBezTo>
                <a:cubicBezTo>
                  <a:pt x="3552" y="4464"/>
                  <a:pt x="3152" y="4944"/>
                  <a:pt x="2800" y="5472"/>
                </a:cubicBezTo>
                <a:lnTo>
                  <a:pt x="2304" y="5136"/>
                </a:lnTo>
                <a:lnTo>
                  <a:pt x="2800" y="5472"/>
                </a:lnTo>
                <a:cubicBezTo>
                  <a:pt x="2448" y="6000"/>
                  <a:pt x="2160" y="6544"/>
                  <a:pt x="1920" y="7136"/>
                </a:cubicBezTo>
                <a:cubicBezTo>
                  <a:pt x="1680" y="7712"/>
                  <a:pt x="1504" y="8320"/>
                  <a:pt x="1376" y="8944"/>
                </a:cubicBezTo>
                <a:cubicBezTo>
                  <a:pt x="1248" y="9568"/>
                  <a:pt x="1184" y="10192"/>
                  <a:pt x="1184" y="10816"/>
                </a:cubicBezTo>
                <a:cubicBezTo>
                  <a:pt x="1184" y="11440"/>
                  <a:pt x="1248" y="12064"/>
                  <a:pt x="1376" y="12688"/>
                </a:cubicBezTo>
                <a:cubicBezTo>
                  <a:pt x="1504" y="13312"/>
                  <a:pt x="1680" y="13904"/>
                  <a:pt x="1920" y="14496"/>
                </a:cubicBezTo>
                <a:cubicBezTo>
                  <a:pt x="2160" y="15072"/>
                  <a:pt x="2464" y="15632"/>
                  <a:pt x="2800" y="16160"/>
                </a:cubicBezTo>
                <a:lnTo>
                  <a:pt x="2304" y="16496"/>
                </a:lnTo>
                <a:lnTo>
                  <a:pt x="2800" y="16160"/>
                </a:lnTo>
                <a:cubicBezTo>
                  <a:pt x="3152" y="16688"/>
                  <a:pt x="3552" y="17168"/>
                  <a:pt x="4000" y="17616"/>
                </a:cubicBezTo>
                <a:lnTo>
                  <a:pt x="3568" y="18048"/>
                </a:lnTo>
                <a:lnTo>
                  <a:pt x="4000" y="17616"/>
                </a:lnTo>
                <a:cubicBezTo>
                  <a:pt x="4448" y="18064"/>
                  <a:pt x="4928" y="18464"/>
                  <a:pt x="5456" y="18816"/>
                </a:cubicBezTo>
                <a:cubicBezTo>
                  <a:pt x="5984" y="19168"/>
                  <a:pt x="6528" y="19456"/>
                  <a:pt x="7120" y="19696"/>
                </a:cubicBezTo>
                <a:cubicBezTo>
                  <a:pt x="7712" y="19936"/>
                  <a:pt x="8304" y="20112"/>
                  <a:pt x="8928" y="20240"/>
                </a:cubicBezTo>
                <a:lnTo>
                  <a:pt x="8816" y="20800"/>
                </a:lnTo>
                <a:lnTo>
                  <a:pt x="8928" y="20208"/>
                </a:lnTo>
                <a:cubicBezTo>
                  <a:pt x="9552" y="20336"/>
                  <a:pt x="10176" y="20400"/>
                  <a:pt x="10800" y="20400"/>
                </a:cubicBezTo>
                <a:cubicBezTo>
                  <a:pt x="11424" y="20400"/>
                  <a:pt x="12048" y="20336"/>
                  <a:pt x="12672" y="20208"/>
                </a:cubicBezTo>
                <a:cubicBezTo>
                  <a:pt x="13296" y="20080"/>
                  <a:pt x="13888" y="19904"/>
                  <a:pt x="14480" y="19664"/>
                </a:cubicBezTo>
                <a:cubicBezTo>
                  <a:pt x="15072" y="19424"/>
                  <a:pt x="15616" y="19120"/>
                  <a:pt x="16144" y="18784"/>
                </a:cubicBezTo>
                <a:cubicBezTo>
                  <a:pt x="16672" y="18448"/>
                  <a:pt x="17152" y="18032"/>
                  <a:pt x="17600" y="17584"/>
                </a:cubicBezTo>
                <a:lnTo>
                  <a:pt x="18032" y="18016"/>
                </a:lnTo>
                <a:lnTo>
                  <a:pt x="17600" y="17584"/>
                </a:lnTo>
                <a:cubicBezTo>
                  <a:pt x="18048" y="17136"/>
                  <a:pt x="18448" y="16656"/>
                  <a:pt x="18800" y="16128"/>
                </a:cubicBezTo>
                <a:lnTo>
                  <a:pt x="19296" y="16464"/>
                </a:lnTo>
                <a:lnTo>
                  <a:pt x="18800" y="16128"/>
                </a:lnTo>
                <a:cubicBezTo>
                  <a:pt x="19152" y="15600"/>
                  <a:pt x="19440" y="15056"/>
                  <a:pt x="19680" y="14464"/>
                </a:cubicBezTo>
                <a:lnTo>
                  <a:pt x="20240" y="14688"/>
                </a:lnTo>
                <a:lnTo>
                  <a:pt x="19680" y="14464"/>
                </a:lnTo>
                <a:cubicBezTo>
                  <a:pt x="19920" y="13888"/>
                  <a:pt x="20096" y="13280"/>
                  <a:pt x="20224" y="12656"/>
                </a:cubicBezTo>
                <a:cubicBezTo>
                  <a:pt x="20352" y="12032"/>
                  <a:pt x="20416" y="11408"/>
                  <a:pt x="20416" y="10784"/>
                </a:cubicBezTo>
                <a:close/>
              </a:path>
            </a:pathLst>
          </a:custGeom>
          <a:solidFill>
            <a:srgbClr val="000000"/>
          </a:solidFill>
          <a:ln w="12700">
            <a:miter lim="400000"/>
          </a:ln>
        </p:spPr>
        <p:txBody>
          <a:bodyPr lIns="45719" rIns="45719"/>
          <a:lstStyle/>
          <a:p>
            <a:pPr/>
          </a:p>
        </p:txBody>
      </p:sp>
      <p:sp>
        <p:nvSpPr>
          <p:cNvPr id="189" name="Freeform 13"/>
          <p:cNvSpPr/>
          <p:nvPr/>
        </p:nvSpPr>
        <p:spPr>
          <a:xfrm>
            <a:off x="1204912" y="8188614"/>
            <a:ext cx="171451"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lnTo>
                  <a:pt x="20800" y="12784"/>
                </a:lnTo>
                <a:lnTo>
                  <a:pt x="21392" y="12896"/>
                </a:lnTo>
                <a:cubicBezTo>
                  <a:pt x="21248" y="13584"/>
                  <a:pt x="21056" y="14272"/>
                  <a:pt x="20784" y="14928"/>
                </a:cubicBezTo>
                <a:lnTo>
                  <a:pt x="20224" y="14704"/>
                </a:lnTo>
                <a:lnTo>
                  <a:pt x="20784" y="14928"/>
                </a:lnTo>
                <a:cubicBezTo>
                  <a:pt x="20512" y="15584"/>
                  <a:pt x="20176" y="16208"/>
                  <a:pt x="19792" y="16800"/>
                </a:cubicBezTo>
                <a:lnTo>
                  <a:pt x="19296" y="16464"/>
                </a:lnTo>
                <a:lnTo>
                  <a:pt x="19792" y="16800"/>
                </a:lnTo>
                <a:cubicBezTo>
                  <a:pt x="19392" y="17392"/>
                  <a:pt x="18944" y="17936"/>
                  <a:pt x="18448" y="18432"/>
                </a:cubicBezTo>
                <a:cubicBezTo>
                  <a:pt x="17952" y="18928"/>
                  <a:pt x="17408" y="19376"/>
                  <a:pt x="16816" y="19776"/>
                </a:cubicBezTo>
                <a:cubicBezTo>
                  <a:pt x="16224" y="20176"/>
                  <a:pt x="15600" y="20496"/>
                  <a:pt x="14944" y="20768"/>
                </a:cubicBezTo>
                <a:cubicBezTo>
                  <a:pt x="14288" y="21040"/>
                  <a:pt x="13616" y="21248"/>
                  <a:pt x="12912" y="21376"/>
                </a:cubicBezTo>
                <a:lnTo>
                  <a:pt x="12784" y="20800"/>
                </a:lnTo>
                <a:lnTo>
                  <a:pt x="12896" y="21392"/>
                </a:lnTo>
                <a:cubicBezTo>
                  <a:pt x="12208" y="21536"/>
                  <a:pt x="11504" y="21600"/>
                  <a:pt x="10784" y="21600"/>
                </a:cubicBezTo>
                <a:cubicBezTo>
                  <a:pt x="10080" y="21600"/>
                  <a:pt x="9376" y="21536"/>
                  <a:pt x="8672" y="21392"/>
                </a:cubicBezTo>
                <a:lnTo>
                  <a:pt x="8816" y="20800"/>
                </a:lnTo>
                <a:lnTo>
                  <a:pt x="8704" y="21392"/>
                </a:lnTo>
                <a:cubicBezTo>
                  <a:pt x="8016" y="21248"/>
                  <a:pt x="7328" y="21056"/>
                  <a:pt x="6672" y="20784"/>
                </a:cubicBezTo>
                <a:cubicBezTo>
                  <a:pt x="6016" y="20512"/>
                  <a:pt x="5392" y="20176"/>
                  <a:pt x="4800" y="19792"/>
                </a:cubicBezTo>
                <a:cubicBezTo>
                  <a:pt x="4208" y="19392"/>
                  <a:pt x="3664" y="18944"/>
                  <a:pt x="3168" y="18448"/>
                </a:cubicBezTo>
                <a:cubicBezTo>
                  <a:pt x="2672" y="17952"/>
                  <a:pt x="2224" y="17408"/>
                  <a:pt x="1824" y="16816"/>
                </a:cubicBezTo>
                <a:lnTo>
                  <a:pt x="2320" y="16480"/>
                </a:lnTo>
                <a:lnTo>
                  <a:pt x="1824" y="16816"/>
                </a:lnTo>
                <a:cubicBezTo>
                  <a:pt x="1424" y="16208"/>
                  <a:pt x="1088" y="15584"/>
                  <a:pt x="816" y="14928"/>
                </a:cubicBezTo>
                <a:lnTo>
                  <a:pt x="1376" y="14704"/>
                </a:lnTo>
                <a:lnTo>
                  <a:pt x="816" y="14928"/>
                </a:lnTo>
                <a:cubicBezTo>
                  <a:pt x="544" y="14272"/>
                  <a:pt x="352" y="13600"/>
                  <a:pt x="208" y="12912"/>
                </a:cubicBezTo>
                <a:cubicBezTo>
                  <a:pt x="64" y="12208"/>
                  <a:pt x="0" y="11504"/>
                  <a:pt x="0" y="10800"/>
                </a:cubicBezTo>
                <a:lnTo>
                  <a:pt x="592" y="10800"/>
                </a:lnTo>
                <a:lnTo>
                  <a:pt x="0" y="10800"/>
                </a:lnTo>
                <a:cubicBezTo>
                  <a:pt x="0" y="10096"/>
                  <a:pt x="64" y="9392"/>
                  <a:pt x="208" y="8688"/>
                </a:cubicBezTo>
                <a:cubicBezTo>
                  <a:pt x="352" y="8000"/>
                  <a:pt x="544" y="7328"/>
                  <a:pt x="816" y="6672"/>
                </a:cubicBezTo>
                <a:lnTo>
                  <a:pt x="1376" y="6896"/>
                </a:lnTo>
                <a:lnTo>
                  <a:pt x="816" y="6672"/>
                </a:lnTo>
                <a:cubicBezTo>
                  <a:pt x="1088" y="6016"/>
                  <a:pt x="1424" y="5392"/>
                  <a:pt x="1808" y="4800"/>
                </a:cubicBezTo>
                <a:lnTo>
                  <a:pt x="2304" y="5136"/>
                </a:lnTo>
                <a:lnTo>
                  <a:pt x="1824" y="4800"/>
                </a:lnTo>
                <a:cubicBezTo>
                  <a:pt x="2224" y="4208"/>
                  <a:pt x="2672" y="3664"/>
                  <a:pt x="3168" y="3168"/>
                </a:cubicBezTo>
                <a:lnTo>
                  <a:pt x="3600" y="3600"/>
                </a:lnTo>
                <a:lnTo>
                  <a:pt x="3168" y="3168"/>
                </a:lnTo>
                <a:cubicBezTo>
                  <a:pt x="3664" y="2672"/>
                  <a:pt x="4208" y="2224"/>
                  <a:pt x="4800" y="1824"/>
                </a:cubicBezTo>
                <a:lnTo>
                  <a:pt x="5136" y="2320"/>
                </a:lnTo>
                <a:lnTo>
                  <a:pt x="4800" y="1824"/>
                </a:lnTo>
                <a:cubicBezTo>
                  <a:pt x="5392" y="1424"/>
                  <a:pt x="6016" y="1088"/>
                  <a:pt x="6672" y="816"/>
                </a:cubicBezTo>
                <a:lnTo>
                  <a:pt x="6896" y="1376"/>
                </a:lnTo>
                <a:lnTo>
                  <a:pt x="6672" y="816"/>
                </a:lnTo>
                <a:cubicBezTo>
                  <a:pt x="7328" y="544"/>
                  <a:pt x="8000" y="352"/>
                  <a:pt x="8688" y="208"/>
                </a:cubicBezTo>
                <a:lnTo>
                  <a:pt x="8816" y="800"/>
                </a:lnTo>
                <a:lnTo>
                  <a:pt x="8688" y="208"/>
                </a:lnTo>
                <a:cubicBezTo>
                  <a:pt x="9392" y="64"/>
                  <a:pt x="10096" y="0"/>
                  <a:pt x="10800" y="0"/>
                </a:cubicBezTo>
                <a:lnTo>
                  <a:pt x="10800" y="608"/>
                </a:lnTo>
                <a:lnTo>
                  <a:pt x="10800" y="0"/>
                </a:lnTo>
                <a:cubicBezTo>
                  <a:pt x="11504" y="0"/>
                  <a:pt x="12208" y="64"/>
                  <a:pt x="12912" y="208"/>
                </a:cubicBezTo>
                <a:lnTo>
                  <a:pt x="12784" y="800"/>
                </a:lnTo>
                <a:lnTo>
                  <a:pt x="12912" y="208"/>
                </a:lnTo>
                <a:cubicBezTo>
                  <a:pt x="13600" y="352"/>
                  <a:pt x="14288" y="544"/>
                  <a:pt x="14944" y="816"/>
                </a:cubicBezTo>
                <a:lnTo>
                  <a:pt x="14704" y="1376"/>
                </a:lnTo>
                <a:lnTo>
                  <a:pt x="14928" y="816"/>
                </a:lnTo>
                <a:cubicBezTo>
                  <a:pt x="15584" y="1088"/>
                  <a:pt x="16208" y="1424"/>
                  <a:pt x="16800" y="1808"/>
                </a:cubicBezTo>
                <a:lnTo>
                  <a:pt x="16464" y="2304"/>
                </a:lnTo>
                <a:lnTo>
                  <a:pt x="16800" y="1808"/>
                </a:lnTo>
                <a:cubicBezTo>
                  <a:pt x="17392" y="2208"/>
                  <a:pt x="17936" y="2656"/>
                  <a:pt x="18432" y="3152"/>
                </a:cubicBezTo>
                <a:lnTo>
                  <a:pt x="18000" y="3584"/>
                </a:lnTo>
                <a:lnTo>
                  <a:pt x="18432" y="3152"/>
                </a:lnTo>
                <a:cubicBezTo>
                  <a:pt x="18928" y="3648"/>
                  <a:pt x="19376" y="4192"/>
                  <a:pt x="19776" y="4784"/>
                </a:cubicBezTo>
                <a:lnTo>
                  <a:pt x="19280" y="5120"/>
                </a:lnTo>
                <a:lnTo>
                  <a:pt x="19776" y="4784"/>
                </a:lnTo>
                <a:cubicBezTo>
                  <a:pt x="20176" y="5376"/>
                  <a:pt x="20496" y="6000"/>
                  <a:pt x="20768" y="6656"/>
                </a:cubicBezTo>
                <a:cubicBezTo>
                  <a:pt x="21040" y="7312"/>
                  <a:pt x="21248" y="7984"/>
                  <a:pt x="21376" y="8688"/>
                </a:cubicBezTo>
                <a:lnTo>
                  <a:pt x="20800" y="8816"/>
                </a:lnTo>
                <a:lnTo>
                  <a:pt x="21392" y="8704"/>
                </a:lnTo>
                <a:cubicBezTo>
                  <a:pt x="21536" y="9392"/>
                  <a:pt x="21600" y="10096"/>
                  <a:pt x="21600" y="10816"/>
                </a:cubicBezTo>
                <a:moveTo>
                  <a:pt x="20400" y="10816"/>
                </a:moveTo>
                <a:lnTo>
                  <a:pt x="20992" y="10816"/>
                </a:lnTo>
                <a:lnTo>
                  <a:pt x="20400" y="10816"/>
                </a:lnTo>
                <a:cubicBezTo>
                  <a:pt x="20400" y="10192"/>
                  <a:pt x="20336" y="9568"/>
                  <a:pt x="20208" y="8944"/>
                </a:cubicBezTo>
                <a:cubicBezTo>
                  <a:pt x="20080" y="8320"/>
                  <a:pt x="19904" y="7728"/>
                  <a:pt x="19664" y="7136"/>
                </a:cubicBezTo>
                <a:lnTo>
                  <a:pt x="20224" y="6912"/>
                </a:lnTo>
                <a:lnTo>
                  <a:pt x="19664" y="7136"/>
                </a:lnTo>
                <a:cubicBezTo>
                  <a:pt x="19424" y="6560"/>
                  <a:pt x="19120" y="6000"/>
                  <a:pt x="18784" y="5472"/>
                </a:cubicBezTo>
                <a:cubicBezTo>
                  <a:pt x="18432" y="4944"/>
                  <a:pt x="18032" y="4464"/>
                  <a:pt x="17584" y="4016"/>
                </a:cubicBezTo>
                <a:cubicBezTo>
                  <a:pt x="17136" y="3568"/>
                  <a:pt x="16656" y="3168"/>
                  <a:pt x="16128" y="2816"/>
                </a:cubicBezTo>
                <a:cubicBezTo>
                  <a:pt x="15600" y="2464"/>
                  <a:pt x="15056" y="2176"/>
                  <a:pt x="14464" y="1936"/>
                </a:cubicBezTo>
                <a:cubicBezTo>
                  <a:pt x="13872" y="1696"/>
                  <a:pt x="13296" y="1504"/>
                  <a:pt x="12672" y="1392"/>
                </a:cubicBezTo>
                <a:cubicBezTo>
                  <a:pt x="12048" y="1264"/>
                  <a:pt x="11424" y="1200"/>
                  <a:pt x="10800" y="1200"/>
                </a:cubicBezTo>
                <a:cubicBezTo>
                  <a:pt x="10176" y="1200"/>
                  <a:pt x="9552" y="1264"/>
                  <a:pt x="8928" y="1392"/>
                </a:cubicBezTo>
                <a:cubicBezTo>
                  <a:pt x="8304" y="1520"/>
                  <a:pt x="7712" y="1696"/>
                  <a:pt x="7120" y="1936"/>
                </a:cubicBezTo>
                <a:cubicBezTo>
                  <a:pt x="6528" y="2176"/>
                  <a:pt x="5984" y="2480"/>
                  <a:pt x="5456" y="2816"/>
                </a:cubicBezTo>
                <a:cubicBezTo>
                  <a:pt x="4928" y="3152"/>
                  <a:pt x="4448" y="3568"/>
                  <a:pt x="4000" y="4016"/>
                </a:cubicBezTo>
                <a:cubicBezTo>
                  <a:pt x="3552" y="4464"/>
                  <a:pt x="3152" y="4944"/>
                  <a:pt x="2800" y="5472"/>
                </a:cubicBezTo>
                <a:cubicBezTo>
                  <a:pt x="2448" y="6000"/>
                  <a:pt x="2160" y="6544"/>
                  <a:pt x="1920" y="7136"/>
                </a:cubicBezTo>
                <a:cubicBezTo>
                  <a:pt x="1680" y="7712"/>
                  <a:pt x="1504" y="8320"/>
                  <a:pt x="1376" y="8944"/>
                </a:cubicBezTo>
                <a:lnTo>
                  <a:pt x="800" y="8816"/>
                </a:lnTo>
                <a:lnTo>
                  <a:pt x="1392" y="8928"/>
                </a:lnTo>
                <a:cubicBezTo>
                  <a:pt x="1264" y="9552"/>
                  <a:pt x="1200" y="10176"/>
                  <a:pt x="1200" y="10800"/>
                </a:cubicBezTo>
                <a:cubicBezTo>
                  <a:pt x="1200" y="11424"/>
                  <a:pt x="1264" y="12048"/>
                  <a:pt x="1392" y="12672"/>
                </a:cubicBezTo>
                <a:lnTo>
                  <a:pt x="800" y="12784"/>
                </a:lnTo>
                <a:lnTo>
                  <a:pt x="1392" y="12672"/>
                </a:lnTo>
                <a:cubicBezTo>
                  <a:pt x="1520" y="13296"/>
                  <a:pt x="1696" y="13888"/>
                  <a:pt x="1936" y="14480"/>
                </a:cubicBezTo>
                <a:cubicBezTo>
                  <a:pt x="2176" y="15056"/>
                  <a:pt x="2480" y="15616"/>
                  <a:pt x="2816" y="16144"/>
                </a:cubicBezTo>
                <a:cubicBezTo>
                  <a:pt x="3168" y="16672"/>
                  <a:pt x="3568" y="17152"/>
                  <a:pt x="4016" y="17600"/>
                </a:cubicBezTo>
                <a:lnTo>
                  <a:pt x="3584" y="18032"/>
                </a:lnTo>
                <a:lnTo>
                  <a:pt x="4016" y="17600"/>
                </a:lnTo>
                <a:cubicBezTo>
                  <a:pt x="4464" y="18048"/>
                  <a:pt x="4944" y="18448"/>
                  <a:pt x="5472" y="18800"/>
                </a:cubicBezTo>
                <a:lnTo>
                  <a:pt x="5136" y="19296"/>
                </a:lnTo>
                <a:lnTo>
                  <a:pt x="5472" y="18800"/>
                </a:lnTo>
                <a:cubicBezTo>
                  <a:pt x="6000" y="19152"/>
                  <a:pt x="6544" y="19440"/>
                  <a:pt x="7136" y="19680"/>
                </a:cubicBezTo>
                <a:lnTo>
                  <a:pt x="6912" y="20240"/>
                </a:lnTo>
                <a:lnTo>
                  <a:pt x="7136" y="19680"/>
                </a:lnTo>
                <a:cubicBezTo>
                  <a:pt x="7712" y="19920"/>
                  <a:pt x="8320" y="20096"/>
                  <a:pt x="8944" y="20224"/>
                </a:cubicBezTo>
                <a:cubicBezTo>
                  <a:pt x="9568" y="20352"/>
                  <a:pt x="10192" y="20416"/>
                  <a:pt x="10816" y="20416"/>
                </a:cubicBezTo>
                <a:lnTo>
                  <a:pt x="10816" y="21008"/>
                </a:lnTo>
                <a:lnTo>
                  <a:pt x="10816" y="20416"/>
                </a:lnTo>
                <a:cubicBezTo>
                  <a:pt x="11440" y="20416"/>
                  <a:pt x="12064" y="20352"/>
                  <a:pt x="12688" y="20224"/>
                </a:cubicBezTo>
                <a:cubicBezTo>
                  <a:pt x="13312" y="20096"/>
                  <a:pt x="13904" y="19920"/>
                  <a:pt x="14496" y="19680"/>
                </a:cubicBezTo>
                <a:lnTo>
                  <a:pt x="14720" y="20240"/>
                </a:lnTo>
                <a:lnTo>
                  <a:pt x="14496" y="19680"/>
                </a:lnTo>
                <a:cubicBezTo>
                  <a:pt x="15072" y="19440"/>
                  <a:pt x="15632" y="19136"/>
                  <a:pt x="16160" y="18800"/>
                </a:cubicBezTo>
                <a:lnTo>
                  <a:pt x="16496" y="19296"/>
                </a:lnTo>
                <a:lnTo>
                  <a:pt x="16160" y="18800"/>
                </a:lnTo>
                <a:cubicBezTo>
                  <a:pt x="16688" y="18448"/>
                  <a:pt x="17168" y="18048"/>
                  <a:pt x="17616" y="17600"/>
                </a:cubicBezTo>
                <a:lnTo>
                  <a:pt x="18048" y="18032"/>
                </a:lnTo>
                <a:lnTo>
                  <a:pt x="17616" y="17600"/>
                </a:lnTo>
                <a:cubicBezTo>
                  <a:pt x="18064" y="17152"/>
                  <a:pt x="18464" y="16672"/>
                  <a:pt x="18816" y="16144"/>
                </a:cubicBezTo>
                <a:cubicBezTo>
                  <a:pt x="19168" y="15616"/>
                  <a:pt x="19456" y="15072"/>
                  <a:pt x="19696" y="14480"/>
                </a:cubicBezTo>
                <a:cubicBezTo>
                  <a:pt x="19936" y="13904"/>
                  <a:pt x="20112" y="13296"/>
                  <a:pt x="20240" y="12672"/>
                </a:cubicBezTo>
                <a:cubicBezTo>
                  <a:pt x="20368" y="12048"/>
                  <a:pt x="20432" y="11424"/>
                  <a:pt x="20432" y="10800"/>
                </a:cubicBezTo>
                <a:close/>
              </a:path>
            </a:pathLst>
          </a:custGeom>
          <a:solidFill>
            <a:srgbClr val="000000"/>
          </a:solidFill>
          <a:ln w="12700">
            <a:miter lim="400000"/>
          </a:ln>
        </p:spPr>
        <p:txBody>
          <a:bodyPr lIns="45719" rIns="45719"/>
          <a:lstStyle/>
          <a:p>
            <a:pPr/>
          </a:p>
        </p:txBody>
      </p:sp>
      <p:sp>
        <p:nvSpPr>
          <p:cNvPr id="190" name="Freeform 15"/>
          <p:cNvSpPr/>
          <p:nvPr/>
        </p:nvSpPr>
        <p:spPr>
          <a:xfrm>
            <a:off x="1204912" y="7531389"/>
            <a:ext cx="171451"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lnTo>
                  <a:pt x="20800" y="12784"/>
                </a:lnTo>
                <a:lnTo>
                  <a:pt x="21392" y="12896"/>
                </a:lnTo>
                <a:cubicBezTo>
                  <a:pt x="21248" y="13584"/>
                  <a:pt x="21056" y="14272"/>
                  <a:pt x="20784" y="14928"/>
                </a:cubicBezTo>
                <a:cubicBezTo>
                  <a:pt x="20512" y="15584"/>
                  <a:pt x="20176" y="16208"/>
                  <a:pt x="19792" y="16800"/>
                </a:cubicBezTo>
                <a:lnTo>
                  <a:pt x="19296" y="16464"/>
                </a:lnTo>
                <a:lnTo>
                  <a:pt x="19792" y="16800"/>
                </a:lnTo>
                <a:cubicBezTo>
                  <a:pt x="19392" y="17392"/>
                  <a:pt x="18944" y="17936"/>
                  <a:pt x="18448" y="18432"/>
                </a:cubicBezTo>
                <a:cubicBezTo>
                  <a:pt x="17952" y="18928"/>
                  <a:pt x="17408" y="19376"/>
                  <a:pt x="16816" y="19776"/>
                </a:cubicBezTo>
                <a:lnTo>
                  <a:pt x="16480" y="19280"/>
                </a:lnTo>
                <a:lnTo>
                  <a:pt x="16816" y="19776"/>
                </a:lnTo>
                <a:cubicBezTo>
                  <a:pt x="16224" y="20176"/>
                  <a:pt x="15600" y="20496"/>
                  <a:pt x="14944" y="20768"/>
                </a:cubicBezTo>
                <a:lnTo>
                  <a:pt x="14720" y="20208"/>
                </a:lnTo>
                <a:lnTo>
                  <a:pt x="14944" y="20768"/>
                </a:lnTo>
                <a:cubicBezTo>
                  <a:pt x="14288" y="21040"/>
                  <a:pt x="13616" y="21248"/>
                  <a:pt x="12912" y="21376"/>
                </a:cubicBezTo>
                <a:lnTo>
                  <a:pt x="12784" y="20800"/>
                </a:lnTo>
                <a:lnTo>
                  <a:pt x="12896" y="21392"/>
                </a:lnTo>
                <a:cubicBezTo>
                  <a:pt x="12208" y="21536"/>
                  <a:pt x="11504" y="21600"/>
                  <a:pt x="10784" y="21600"/>
                </a:cubicBezTo>
                <a:cubicBezTo>
                  <a:pt x="10080" y="21600"/>
                  <a:pt x="9376" y="21536"/>
                  <a:pt x="8672" y="21392"/>
                </a:cubicBezTo>
                <a:lnTo>
                  <a:pt x="8816" y="20800"/>
                </a:lnTo>
                <a:lnTo>
                  <a:pt x="8704" y="21392"/>
                </a:lnTo>
                <a:cubicBezTo>
                  <a:pt x="8016" y="21248"/>
                  <a:pt x="7328" y="21056"/>
                  <a:pt x="6672" y="20784"/>
                </a:cubicBezTo>
                <a:lnTo>
                  <a:pt x="6896" y="20224"/>
                </a:lnTo>
                <a:lnTo>
                  <a:pt x="6672" y="20784"/>
                </a:lnTo>
                <a:cubicBezTo>
                  <a:pt x="6016" y="20512"/>
                  <a:pt x="5392" y="20176"/>
                  <a:pt x="4800" y="19792"/>
                </a:cubicBezTo>
                <a:lnTo>
                  <a:pt x="5136" y="19296"/>
                </a:lnTo>
                <a:lnTo>
                  <a:pt x="4800" y="19792"/>
                </a:lnTo>
                <a:cubicBezTo>
                  <a:pt x="4208" y="19392"/>
                  <a:pt x="3664" y="18944"/>
                  <a:pt x="3168" y="18448"/>
                </a:cubicBezTo>
                <a:cubicBezTo>
                  <a:pt x="2672" y="17952"/>
                  <a:pt x="2224" y="17408"/>
                  <a:pt x="1824" y="16816"/>
                </a:cubicBezTo>
                <a:lnTo>
                  <a:pt x="2320" y="16480"/>
                </a:lnTo>
                <a:lnTo>
                  <a:pt x="1824" y="16816"/>
                </a:lnTo>
                <a:cubicBezTo>
                  <a:pt x="1424" y="16208"/>
                  <a:pt x="1088" y="15584"/>
                  <a:pt x="816" y="14928"/>
                </a:cubicBezTo>
                <a:lnTo>
                  <a:pt x="1376" y="14704"/>
                </a:lnTo>
                <a:lnTo>
                  <a:pt x="816" y="14928"/>
                </a:lnTo>
                <a:cubicBezTo>
                  <a:pt x="544" y="14272"/>
                  <a:pt x="352" y="13600"/>
                  <a:pt x="208" y="12912"/>
                </a:cubicBezTo>
                <a:lnTo>
                  <a:pt x="800" y="12784"/>
                </a:lnTo>
                <a:lnTo>
                  <a:pt x="208" y="12912"/>
                </a:lnTo>
                <a:cubicBezTo>
                  <a:pt x="64" y="12208"/>
                  <a:pt x="0" y="11504"/>
                  <a:pt x="0" y="10800"/>
                </a:cubicBezTo>
                <a:lnTo>
                  <a:pt x="592" y="10800"/>
                </a:lnTo>
                <a:lnTo>
                  <a:pt x="0" y="10800"/>
                </a:lnTo>
                <a:cubicBezTo>
                  <a:pt x="0" y="10096"/>
                  <a:pt x="64" y="9392"/>
                  <a:pt x="208" y="8688"/>
                </a:cubicBezTo>
                <a:cubicBezTo>
                  <a:pt x="352" y="8000"/>
                  <a:pt x="544" y="7328"/>
                  <a:pt x="816" y="6672"/>
                </a:cubicBezTo>
                <a:lnTo>
                  <a:pt x="1376" y="6896"/>
                </a:lnTo>
                <a:lnTo>
                  <a:pt x="816" y="6672"/>
                </a:lnTo>
                <a:cubicBezTo>
                  <a:pt x="1088" y="6016"/>
                  <a:pt x="1424" y="5392"/>
                  <a:pt x="1808" y="4800"/>
                </a:cubicBezTo>
                <a:lnTo>
                  <a:pt x="2304" y="5136"/>
                </a:lnTo>
                <a:lnTo>
                  <a:pt x="1824" y="4800"/>
                </a:lnTo>
                <a:cubicBezTo>
                  <a:pt x="2224" y="4208"/>
                  <a:pt x="2672" y="3664"/>
                  <a:pt x="3168" y="3168"/>
                </a:cubicBezTo>
                <a:lnTo>
                  <a:pt x="3600" y="3600"/>
                </a:lnTo>
                <a:lnTo>
                  <a:pt x="3168" y="3168"/>
                </a:lnTo>
                <a:cubicBezTo>
                  <a:pt x="3664" y="2672"/>
                  <a:pt x="4208" y="2224"/>
                  <a:pt x="4800" y="1824"/>
                </a:cubicBezTo>
                <a:lnTo>
                  <a:pt x="5136" y="2320"/>
                </a:lnTo>
                <a:lnTo>
                  <a:pt x="4800" y="1824"/>
                </a:lnTo>
                <a:cubicBezTo>
                  <a:pt x="5392" y="1424"/>
                  <a:pt x="6016" y="1088"/>
                  <a:pt x="6672" y="816"/>
                </a:cubicBezTo>
                <a:lnTo>
                  <a:pt x="6896" y="1376"/>
                </a:lnTo>
                <a:lnTo>
                  <a:pt x="6672" y="816"/>
                </a:lnTo>
                <a:cubicBezTo>
                  <a:pt x="7328" y="544"/>
                  <a:pt x="8000" y="352"/>
                  <a:pt x="8688" y="208"/>
                </a:cubicBezTo>
                <a:lnTo>
                  <a:pt x="8816" y="800"/>
                </a:lnTo>
                <a:lnTo>
                  <a:pt x="8688" y="208"/>
                </a:lnTo>
                <a:cubicBezTo>
                  <a:pt x="9392" y="64"/>
                  <a:pt x="10096" y="0"/>
                  <a:pt x="10800" y="0"/>
                </a:cubicBezTo>
                <a:lnTo>
                  <a:pt x="10800" y="608"/>
                </a:lnTo>
                <a:lnTo>
                  <a:pt x="10800" y="0"/>
                </a:lnTo>
                <a:cubicBezTo>
                  <a:pt x="11504" y="0"/>
                  <a:pt x="12208" y="64"/>
                  <a:pt x="12912" y="208"/>
                </a:cubicBezTo>
                <a:lnTo>
                  <a:pt x="12784" y="800"/>
                </a:lnTo>
                <a:lnTo>
                  <a:pt x="12912" y="208"/>
                </a:lnTo>
                <a:cubicBezTo>
                  <a:pt x="13600" y="352"/>
                  <a:pt x="14288" y="544"/>
                  <a:pt x="14944" y="816"/>
                </a:cubicBezTo>
                <a:lnTo>
                  <a:pt x="14704" y="1376"/>
                </a:lnTo>
                <a:lnTo>
                  <a:pt x="14928" y="816"/>
                </a:lnTo>
                <a:cubicBezTo>
                  <a:pt x="15584" y="1088"/>
                  <a:pt x="16208" y="1424"/>
                  <a:pt x="16800" y="1808"/>
                </a:cubicBezTo>
                <a:cubicBezTo>
                  <a:pt x="17392" y="2208"/>
                  <a:pt x="17936" y="2656"/>
                  <a:pt x="18432" y="3152"/>
                </a:cubicBezTo>
                <a:cubicBezTo>
                  <a:pt x="18928" y="3648"/>
                  <a:pt x="19376" y="4192"/>
                  <a:pt x="19776" y="4784"/>
                </a:cubicBezTo>
                <a:lnTo>
                  <a:pt x="19280" y="5120"/>
                </a:lnTo>
                <a:lnTo>
                  <a:pt x="19776" y="4784"/>
                </a:lnTo>
                <a:cubicBezTo>
                  <a:pt x="20176" y="5376"/>
                  <a:pt x="20496" y="6000"/>
                  <a:pt x="20768" y="6656"/>
                </a:cubicBezTo>
                <a:lnTo>
                  <a:pt x="20208" y="6880"/>
                </a:lnTo>
                <a:lnTo>
                  <a:pt x="20768" y="6656"/>
                </a:lnTo>
                <a:cubicBezTo>
                  <a:pt x="21040" y="7312"/>
                  <a:pt x="21248" y="7984"/>
                  <a:pt x="21376" y="8688"/>
                </a:cubicBezTo>
                <a:lnTo>
                  <a:pt x="20800" y="8816"/>
                </a:lnTo>
                <a:lnTo>
                  <a:pt x="21392" y="8704"/>
                </a:lnTo>
                <a:cubicBezTo>
                  <a:pt x="21536" y="9392"/>
                  <a:pt x="21600" y="10096"/>
                  <a:pt x="21600" y="10816"/>
                </a:cubicBezTo>
                <a:moveTo>
                  <a:pt x="20400" y="10816"/>
                </a:moveTo>
                <a:lnTo>
                  <a:pt x="20992" y="10816"/>
                </a:lnTo>
                <a:lnTo>
                  <a:pt x="20400" y="10816"/>
                </a:lnTo>
                <a:cubicBezTo>
                  <a:pt x="20400" y="10192"/>
                  <a:pt x="20336" y="9568"/>
                  <a:pt x="20208" y="8944"/>
                </a:cubicBezTo>
                <a:cubicBezTo>
                  <a:pt x="20080" y="8320"/>
                  <a:pt x="19904" y="7728"/>
                  <a:pt x="19664" y="7136"/>
                </a:cubicBezTo>
                <a:cubicBezTo>
                  <a:pt x="19424" y="6560"/>
                  <a:pt x="19120" y="6000"/>
                  <a:pt x="18784" y="5472"/>
                </a:cubicBezTo>
                <a:cubicBezTo>
                  <a:pt x="18448" y="4944"/>
                  <a:pt x="18032" y="4464"/>
                  <a:pt x="17584" y="4016"/>
                </a:cubicBezTo>
                <a:lnTo>
                  <a:pt x="18016" y="3584"/>
                </a:lnTo>
                <a:lnTo>
                  <a:pt x="17584" y="4016"/>
                </a:lnTo>
                <a:cubicBezTo>
                  <a:pt x="17136" y="3568"/>
                  <a:pt x="16656" y="3168"/>
                  <a:pt x="16128" y="2816"/>
                </a:cubicBezTo>
                <a:lnTo>
                  <a:pt x="16464" y="2320"/>
                </a:lnTo>
                <a:lnTo>
                  <a:pt x="16128" y="2816"/>
                </a:lnTo>
                <a:cubicBezTo>
                  <a:pt x="15600" y="2464"/>
                  <a:pt x="15056" y="2176"/>
                  <a:pt x="14464" y="1936"/>
                </a:cubicBezTo>
                <a:cubicBezTo>
                  <a:pt x="13872" y="1696"/>
                  <a:pt x="13296" y="1504"/>
                  <a:pt x="12672" y="1392"/>
                </a:cubicBezTo>
                <a:cubicBezTo>
                  <a:pt x="12048" y="1264"/>
                  <a:pt x="11424" y="1200"/>
                  <a:pt x="10800" y="1200"/>
                </a:cubicBezTo>
                <a:cubicBezTo>
                  <a:pt x="10176" y="1200"/>
                  <a:pt x="9552" y="1264"/>
                  <a:pt x="8928" y="1392"/>
                </a:cubicBezTo>
                <a:cubicBezTo>
                  <a:pt x="8304" y="1520"/>
                  <a:pt x="7712" y="1696"/>
                  <a:pt x="7120" y="1936"/>
                </a:cubicBezTo>
                <a:cubicBezTo>
                  <a:pt x="6528" y="2176"/>
                  <a:pt x="5984" y="2480"/>
                  <a:pt x="5456" y="2816"/>
                </a:cubicBezTo>
                <a:cubicBezTo>
                  <a:pt x="4928" y="3168"/>
                  <a:pt x="4448" y="3568"/>
                  <a:pt x="4000" y="4016"/>
                </a:cubicBezTo>
                <a:cubicBezTo>
                  <a:pt x="3552" y="4464"/>
                  <a:pt x="3152" y="4944"/>
                  <a:pt x="2800" y="5472"/>
                </a:cubicBezTo>
                <a:cubicBezTo>
                  <a:pt x="2448" y="6000"/>
                  <a:pt x="2160" y="6544"/>
                  <a:pt x="1920" y="7136"/>
                </a:cubicBezTo>
                <a:cubicBezTo>
                  <a:pt x="1680" y="7712"/>
                  <a:pt x="1504" y="8320"/>
                  <a:pt x="1376" y="8944"/>
                </a:cubicBezTo>
                <a:lnTo>
                  <a:pt x="800" y="8816"/>
                </a:lnTo>
                <a:lnTo>
                  <a:pt x="1392" y="8928"/>
                </a:lnTo>
                <a:cubicBezTo>
                  <a:pt x="1264" y="9552"/>
                  <a:pt x="1200" y="10176"/>
                  <a:pt x="1200" y="10800"/>
                </a:cubicBezTo>
                <a:cubicBezTo>
                  <a:pt x="1200" y="11424"/>
                  <a:pt x="1264" y="12048"/>
                  <a:pt x="1392" y="12672"/>
                </a:cubicBezTo>
                <a:cubicBezTo>
                  <a:pt x="1520" y="13296"/>
                  <a:pt x="1696" y="13888"/>
                  <a:pt x="1936" y="14480"/>
                </a:cubicBezTo>
                <a:cubicBezTo>
                  <a:pt x="2176" y="15056"/>
                  <a:pt x="2480" y="15616"/>
                  <a:pt x="2816" y="16144"/>
                </a:cubicBezTo>
                <a:cubicBezTo>
                  <a:pt x="3168" y="16672"/>
                  <a:pt x="3568" y="17152"/>
                  <a:pt x="4016" y="17600"/>
                </a:cubicBezTo>
                <a:lnTo>
                  <a:pt x="3584" y="18032"/>
                </a:lnTo>
                <a:lnTo>
                  <a:pt x="4016" y="17600"/>
                </a:lnTo>
                <a:cubicBezTo>
                  <a:pt x="4464" y="18048"/>
                  <a:pt x="4944" y="18448"/>
                  <a:pt x="5472" y="18800"/>
                </a:cubicBezTo>
                <a:cubicBezTo>
                  <a:pt x="6000" y="19152"/>
                  <a:pt x="6544" y="19440"/>
                  <a:pt x="7136" y="19680"/>
                </a:cubicBezTo>
                <a:cubicBezTo>
                  <a:pt x="7728" y="19920"/>
                  <a:pt x="8320" y="20096"/>
                  <a:pt x="8944" y="20224"/>
                </a:cubicBezTo>
                <a:cubicBezTo>
                  <a:pt x="9568" y="20352"/>
                  <a:pt x="10192" y="20416"/>
                  <a:pt x="10816" y="20416"/>
                </a:cubicBezTo>
                <a:lnTo>
                  <a:pt x="10816" y="21008"/>
                </a:lnTo>
                <a:lnTo>
                  <a:pt x="10816" y="20416"/>
                </a:lnTo>
                <a:cubicBezTo>
                  <a:pt x="11440" y="20416"/>
                  <a:pt x="12064" y="20352"/>
                  <a:pt x="12688" y="20224"/>
                </a:cubicBezTo>
                <a:cubicBezTo>
                  <a:pt x="13312" y="20096"/>
                  <a:pt x="13904" y="19920"/>
                  <a:pt x="14496" y="19680"/>
                </a:cubicBezTo>
                <a:cubicBezTo>
                  <a:pt x="15088" y="19440"/>
                  <a:pt x="15632" y="19136"/>
                  <a:pt x="16160" y="18800"/>
                </a:cubicBezTo>
                <a:cubicBezTo>
                  <a:pt x="16688" y="18448"/>
                  <a:pt x="17168" y="18048"/>
                  <a:pt x="17616" y="17600"/>
                </a:cubicBezTo>
                <a:lnTo>
                  <a:pt x="18048" y="18032"/>
                </a:lnTo>
                <a:lnTo>
                  <a:pt x="17616" y="17600"/>
                </a:lnTo>
                <a:cubicBezTo>
                  <a:pt x="18064" y="17152"/>
                  <a:pt x="18464" y="16672"/>
                  <a:pt x="18816" y="16144"/>
                </a:cubicBezTo>
                <a:cubicBezTo>
                  <a:pt x="19168" y="15616"/>
                  <a:pt x="19456" y="15072"/>
                  <a:pt x="19696" y="14480"/>
                </a:cubicBezTo>
                <a:lnTo>
                  <a:pt x="20256" y="14704"/>
                </a:lnTo>
                <a:lnTo>
                  <a:pt x="19696" y="14480"/>
                </a:lnTo>
                <a:cubicBezTo>
                  <a:pt x="19936" y="13904"/>
                  <a:pt x="20112" y="13296"/>
                  <a:pt x="20240" y="12672"/>
                </a:cubicBezTo>
                <a:cubicBezTo>
                  <a:pt x="20368" y="12048"/>
                  <a:pt x="20432" y="11424"/>
                  <a:pt x="20432" y="10800"/>
                </a:cubicBezTo>
                <a:close/>
              </a:path>
            </a:pathLst>
          </a:custGeom>
          <a:solidFill>
            <a:srgbClr val="000000"/>
          </a:solidFill>
          <a:ln w="12700">
            <a:miter lim="400000"/>
          </a:ln>
        </p:spPr>
        <p:txBody>
          <a:bodyPr lIns="45719" rIns="45719"/>
          <a:lstStyle/>
          <a:p>
            <a:pPr/>
          </a:p>
        </p:txBody>
      </p:sp>
      <p:sp>
        <p:nvSpPr>
          <p:cNvPr id="191" name="TextBox 16"/>
          <p:cNvSpPr txBox="1"/>
          <p:nvPr/>
        </p:nvSpPr>
        <p:spPr>
          <a:xfrm>
            <a:off x="3182244" y="635260"/>
            <a:ext cx="12161846"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b. Formulas and Functions Use built-in Excel formulas to automate calculations:</a:t>
            </a:r>
          </a:p>
        </p:txBody>
      </p:sp>
      <p:sp>
        <p:nvSpPr>
          <p:cNvPr id="192" name="TextBox 17"/>
          <p:cNvSpPr txBox="1"/>
          <p:nvPr/>
        </p:nvSpPr>
        <p:spPr>
          <a:xfrm>
            <a:off x="8403727" y="1949710"/>
            <a:ext cx="2324873" cy="6315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Examples:</a:t>
            </a:r>
          </a:p>
        </p:txBody>
      </p:sp>
      <p:sp>
        <p:nvSpPr>
          <p:cNvPr id="193" name="TextBox 18"/>
          <p:cNvSpPr txBox="1"/>
          <p:nvPr/>
        </p:nvSpPr>
        <p:spPr>
          <a:xfrm>
            <a:off x="4511573" y="2606935"/>
            <a:ext cx="11079329" cy="19269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IF for conditional logic. VLOOKUP or INDEX-MATCH for data lookups. CONCATENATE or TEXTJOIN for combining text.</a:t>
            </a:r>
          </a:p>
        </p:txBody>
      </p:sp>
      <p:sp>
        <p:nvSpPr>
          <p:cNvPr id="194" name="TextBox 19"/>
          <p:cNvSpPr txBox="1"/>
          <p:nvPr/>
        </p:nvSpPr>
        <p:spPr>
          <a:xfrm>
            <a:off x="583853" y="4578610"/>
            <a:ext cx="17462594"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c. Power Query Power Query automates data transformation tasks like cleaning, merging, or reshaping.</a:t>
            </a:r>
          </a:p>
        </p:txBody>
      </p:sp>
      <p:sp>
        <p:nvSpPr>
          <p:cNvPr id="195" name="TextBox 20"/>
          <p:cNvSpPr txBox="1"/>
          <p:nvPr/>
        </p:nvSpPr>
        <p:spPr>
          <a:xfrm>
            <a:off x="8192985" y="6550284"/>
            <a:ext cx="2754746"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How to Use:</a:t>
            </a:r>
          </a:p>
        </p:txBody>
      </p:sp>
      <p:sp>
        <p:nvSpPr>
          <p:cNvPr id="196" name="TextBox 21"/>
          <p:cNvSpPr txBox="1"/>
          <p:nvPr/>
        </p:nvSpPr>
        <p:spPr>
          <a:xfrm>
            <a:off x="2287343" y="7207509"/>
            <a:ext cx="15616971" cy="19269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Go to Data &gt; Get &amp; Transform Data. Load your data and use the editor to automate steps (e.g., removing duplicates, splitting columns).</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69" name="TextBox 2"/>
          <p:cNvSpPr txBox="1"/>
          <p:nvPr/>
        </p:nvSpPr>
        <p:spPr>
          <a:xfrm>
            <a:off x="381648" y="1613801"/>
            <a:ext cx="18259150" cy="658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E-Commerce Product Catalogs: A Detailed Explanation An e-commerce product catalog is an organized collection or listing of products offered for sale on an online store or e- commerce website. It is a critical component of an e- commerce platform, enabling customers to browse, search, and find products, compare options, and make purchasing decisions. A well-organized product catalog enhances the user experience and drives sales.</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1" name="Freeform 3"/>
          <p:cNvSpPr/>
          <p:nvPr/>
        </p:nvSpPr>
        <p:spPr>
          <a:xfrm>
            <a:off x="466725" y="1856975"/>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272" name="Freeform 5"/>
          <p:cNvSpPr/>
          <p:nvPr/>
        </p:nvSpPr>
        <p:spPr>
          <a:xfrm>
            <a:off x="466725" y="2599925"/>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273" name="Freeform 7"/>
          <p:cNvSpPr/>
          <p:nvPr/>
        </p:nvSpPr>
        <p:spPr>
          <a:xfrm>
            <a:off x="466725" y="9286475"/>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274" name="Freeform 9"/>
          <p:cNvSpPr/>
          <p:nvPr/>
        </p:nvSpPr>
        <p:spPr>
          <a:xfrm>
            <a:off x="1366837" y="3338112"/>
            <a:ext cx="200026"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lnTo>
                  <a:pt x="20887" y="12815"/>
                </a:lnTo>
                <a:lnTo>
                  <a:pt x="21394" y="12911"/>
                </a:lnTo>
                <a:cubicBezTo>
                  <a:pt x="21257" y="13610"/>
                  <a:pt x="21051" y="14281"/>
                  <a:pt x="20777" y="14939"/>
                </a:cubicBezTo>
                <a:cubicBezTo>
                  <a:pt x="20503" y="15597"/>
                  <a:pt x="20174" y="16214"/>
                  <a:pt x="19776" y="16803"/>
                </a:cubicBezTo>
                <a:lnTo>
                  <a:pt x="19351" y="16515"/>
                </a:lnTo>
                <a:lnTo>
                  <a:pt x="19776" y="16803"/>
                </a:lnTo>
                <a:cubicBezTo>
                  <a:pt x="19378" y="17392"/>
                  <a:pt x="18939" y="17941"/>
                  <a:pt x="18432" y="18434"/>
                </a:cubicBezTo>
                <a:cubicBezTo>
                  <a:pt x="17925" y="18941"/>
                  <a:pt x="17390" y="19380"/>
                  <a:pt x="16800" y="19777"/>
                </a:cubicBezTo>
                <a:cubicBezTo>
                  <a:pt x="16210" y="20175"/>
                  <a:pt x="15593" y="20504"/>
                  <a:pt x="14935" y="20778"/>
                </a:cubicBezTo>
                <a:lnTo>
                  <a:pt x="14743" y="20298"/>
                </a:lnTo>
                <a:lnTo>
                  <a:pt x="14935" y="20778"/>
                </a:lnTo>
                <a:cubicBezTo>
                  <a:pt x="14277" y="21052"/>
                  <a:pt x="13605" y="21257"/>
                  <a:pt x="12905" y="21394"/>
                </a:cubicBezTo>
                <a:lnTo>
                  <a:pt x="12809" y="20887"/>
                </a:lnTo>
                <a:lnTo>
                  <a:pt x="12905" y="21394"/>
                </a:lnTo>
                <a:cubicBezTo>
                  <a:pt x="12206" y="21531"/>
                  <a:pt x="11506" y="21600"/>
                  <a:pt x="10793" y="21600"/>
                </a:cubicBezTo>
                <a:lnTo>
                  <a:pt x="10793" y="21079"/>
                </a:lnTo>
                <a:lnTo>
                  <a:pt x="10793" y="21600"/>
                </a:lnTo>
                <a:cubicBezTo>
                  <a:pt x="10080" y="21600"/>
                  <a:pt x="9381" y="21531"/>
                  <a:pt x="8681" y="21394"/>
                </a:cubicBezTo>
                <a:lnTo>
                  <a:pt x="8777" y="20887"/>
                </a:lnTo>
                <a:lnTo>
                  <a:pt x="8681" y="21394"/>
                </a:lnTo>
                <a:cubicBezTo>
                  <a:pt x="7982" y="21257"/>
                  <a:pt x="7310" y="21052"/>
                  <a:pt x="6651" y="20778"/>
                </a:cubicBezTo>
                <a:cubicBezTo>
                  <a:pt x="5993" y="20504"/>
                  <a:pt x="5376" y="20175"/>
                  <a:pt x="4786" y="19777"/>
                </a:cubicBezTo>
                <a:cubicBezTo>
                  <a:pt x="4197" y="19380"/>
                  <a:pt x="3648" y="18941"/>
                  <a:pt x="3154" y="18434"/>
                </a:cubicBezTo>
                <a:lnTo>
                  <a:pt x="3525" y="18064"/>
                </a:lnTo>
                <a:lnTo>
                  <a:pt x="3154" y="18434"/>
                </a:lnTo>
                <a:cubicBezTo>
                  <a:pt x="2647" y="17927"/>
                  <a:pt x="2208" y="17392"/>
                  <a:pt x="1810" y="16803"/>
                </a:cubicBezTo>
                <a:lnTo>
                  <a:pt x="2235" y="16515"/>
                </a:lnTo>
                <a:lnTo>
                  <a:pt x="1810" y="16803"/>
                </a:lnTo>
                <a:cubicBezTo>
                  <a:pt x="1413" y="16214"/>
                  <a:pt x="1083" y="15597"/>
                  <a:pt x="809" y="14939"/>
                </a:cubicBezTo>
                <a:lnTo>
                  <a:pt x="1289" y="14747"/>
                </a:lnTo>
                <a:lnTo>
                  <a:pt x="809" y="14939"/>
                </a:lnTo>
                <a:cubicBezTo>
                  <a:pt x="549" y="14268"/>
                  <a:pt x="343" y="13596"/>
                  <a:pt x="206" y="12897"/>
                </a:cubicBezTo>
                <a:cubicBezTo>
                  <a:pt x="69" y="12198"/>
                  <a:pt x="0" y="11499"/>
                  <a:pt x="0" y="10786"/>
                </a:cubicBezTo>
                <a:lnTo>
                  <a:pt x="507" y="10786"/>
                </a:lnTo>
                <a:lnTo>
                  <a:pt x="0" y="10786"/>
                </a:lnTo>
                <a:cubicBezTo>
                  <a:pt x="0" y="10074"/>
                  <a:pt x="69" y="9375"/>
                  <a:pt x="206" y="8676"/>
                </a:cubicBezTo>
                <a:cubicBezTo>
                  <a:pt x="343" y="7977"/>
                  <a:pt x="549" y="7305"/>
                  <a:pt x="823" y="6647"/>
                </a:cubicBezTo>
                <a:lnTo>
                  <a:pt x="1303" y="6853"/>
                </a:lnTo>
                <a:lnTo>
                  <a:pt x="823" y="6661"/>
                </a:lnTo>
                <a:cubicBezTo>
                  <a:pt x="1097" y="6003"/>
                  <a:pt x="1426" y="5386"/>
                  <a:pt x="1824" y="4797"/>
                </a:cubicBezTo>
                <a:cubicBezTo>
                  <a:pt x="2222" y="4208"/>
                  <a:pt x="2661" y="3659"/>
                  <a:pt x="3168" y="3166"/>
                </a:cubicBezTo>
                <a:lnTo>
                  <a:pt x="3538" y="3536"/>
                </a:lnTo>
                <a:lnTo>
                  <a:pt x="3168" y="3166"/>
                </a:lnTo>
                <a:cubicBezTo>
                  <a:pt x="3675" y="2659"/>
                  <a:pt x="4210" y="2220"/>
                  <a:pt x="4800" y="1823"/>
                </a:cubicBezTo>
                <a:lnTo>
                  <a:pt x="5088" y="2248"/>
                </a:lnTo>
                <a:lnTo>
                  <a:pt x="4800" y="1823"/>
                </a:lnTo>
                <a:cubicBezTo>
                  <a:pt x="5390" y="1425"/>
                  <a:pt x="6007" y="1096"/>
                  <a:pt x="6665" y="822"/>
                </a:cubicBezTo>
                <a:cubicBezTo>
                  <a:pt x="7323" y="548"/>
                  <a:pt x="7995" y="343"/>
                  <a:pt x="8695" y="206"/>
                </a:cubicBezTo>
                <a:lnTo>
                  <a:pt x="8791" y="713"/>
                </a:lnTo>
                <a:lnTo>
                  <a:pt x="8695" y="206"/>
                </a:lnTo>
                <a:cubicBezTo>
                  <a:pt x="9394" y="69"/>
                  <a:pt x="10094" y="0"/>
                  <a:pt x="10807" y="0"/>
                </a:cubicBezTo>
                <a:lnTo>
                  <a:pt x="10807" y="521"/>
                </a:lnTo>
                <a:lnTo>
                  <a:pt x="10807" y="0"/>
                </a:lnTo>
                <a:cubicBezTo>
                  <a:pt x="11506" y="0"/>
                  <a:pt x="12206" y="69"/>
                  <a:pt x="12905" y="206"/>
                </a:cubicBezTo>
                <a:lnTo>
                  <a:pt x="12809" y="713"/>
                </a:lnTo>
                <a:lnTo>
                  <a:pt x="12905" y="206"/>
                </a:lnTo>
                <a:cubicBezTo>
                  <a:pt x="13605" y="343"/>
                  <a:pt x="14277" y="548"/>
                  <a:pt x="14935" y="822"/>
                </a:cubicBezTo>
                <a:cubicBezTo>
                  <a:pt x="15593" y="1096"/>
                  <a:pt x="16210" y="1425"/>
                  <a:pt x="16800" y="1823"/>
                </a:cubicBezTo>
                <a:lnTo>
                  <a:pt x="16512" y="2248"/>
                </a:lnTo>
                <a:lnTo>
                  <a:pt x="16800" y="1823"/>
                </a:lnTo>
                <a:cubicBezTo>
                  <a:pt x="17390" y="2220"/>
                  <a:pt x="17938" y="2659"/>
                  <a:pt x="18432" y="3166"/>
                </a:cubicBezTo>
                <a:lnTo>
                  <a:pt x="18062" y="3536"/>
                </a:lnTo>
                <a:lnTo>
                  <a:pt x="18432" y="3166"/>
                </a:lnTo>
                <a:cubicBezTo>
                  <a:pt x="18939"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moveTo>
                  <a:pt x="20571" y="10800"/>
                </a:moveTo>
                <a:lnTo>
                  <a:pt x="21079" y="10800"/>
                </a:lnTo>
                <a:lnTo>
                  <a:pt x="20571" y="10800"/>
                </a:lnTo>
                <a:cubicBezTo>
                  <a:pt x="20571" y="10156"/>
                  <a:pt x="20503" y="9525"/>
                  <a:pt x="20379" y="8895"/>
                </a:cubicBezTo>
                <a:lnTo>
                  <a:pt x="20887" y="8799"/>
                </a:lnTo>
                <a:lnTo>
                  <a:pt x="20379" y="8895"/>
                </a:lnTo>
                <a:cubicBezTo>
                  <a:pt x="20256" y="8264"/>
                  <a:pt x="20064" y="7661"/>
                  <a:pt x="19817" y="7058"/>
                </a:cubicBezTo>
                <a:lnTo>
                  <a:pt x="20297" y="6853"/>
                </a:lnTo>
                <a:lnTo>
                  <a:pt x="19817" y="7045"/>
                </a:lnTo>
                <a:cubicBezTo>
                  <a:pt x="19570" y="6455"/>
                  <a:pt x="19269" y="5893"/>
                  <a:pt x="18912" y="5359"/>
                </a:cubicBezTo>
                <a:lnTo>
                  <a:pt x="19337" y="5071"/>
                </a:lnTo>
                <a:lnTo>
                  <a:pt x="18912" y="5359"/>
                </a:lnTo>
                <a:cubicBezTo>
                  <a:pt x="18555" y="4824"/>
                  <a:pt x="18144" y="4331"/>
                  <a:pt x="17691" y="3879"/>
                </a:cubicBezTo>
                <a:cubicBezTo>
                  <a:pt x="17239" y="3426"/>
                  <a:pt x="16745" y="3015"/>
                  <a:pt x="16210" y="2659"/>
                </a:cubicBezTo>
                <a:cubicBezTo>
                  <a:pt x="15675" y="2303"/>
                  <a:pt x="15113" y="2001"/>
                  <a:pt x="14523" y="1754"/>
                </a:cubicBezTo>
                <a:lnTo>
                  <a:pt x="14715" y="1275"/>
                </a:lnTo>
                <a:lnTo>
                  <a:pt x="14523" y="1754"/>
                </a:lnTo>
                <a:cubicBezTo>
                  <a:pt x="13934" y="1508"/>
                  <a:pt x="13317" y="1329"/>
                  <a:pt x="12686" y="1192"/>
                </a:cubicBezTo>
                <a:cubicBezTo>
                  <a:pt x="12082" y="1096"/>
                  <a:pt x="11438" y="1028"/>
                  <a:pt x="10807" y="1028"/>
                </a:cubicBezTo>
                <a:cubicBezTo>
                  <a:pt x="10176" y="1028"/>
                  <a:pt x="9518" y="1096"/>
                  <a:pt x="8887" y="1220"/>
                </a:cubicBezTo>
                <a:cubicBezTo>
                  <a:pt x="8256" y="1343"/>
                  <a:pt x="7653" y="1535"/>
                  <a:pt x="7049" y="1782"/>
                </a:cubicBezTo>
                <a:lnTo>
                  <a:pt x="6857" y="1302"/>
                </a:lnTo>
                <a:lnTo>
                  <a:pt x="7049" y="1782"/>
                </a:lnTo>
                <a:cubicBezTo>
                  <a:pt x="6459" y="2028"/>
                  <a:pt x="5897" y="2330"/>
                  <a:pt x="5362" y="2686"/>
                </a:cubicBezTo>
                <a:cubicBezTo>
                  <a:pt x="4827" y="3043"/>
                  <a:pt x="4334" y="3454"/>
                  <a:pt x="3881" y="3906"/>
                </a:cubicBezTo>
                <a:cubicBezTo>
                  <a:pt x="3429" y="4358"/>
                  <a:pt x="3017" y="4852"/>
                  <a:pt x="2661" y="5386"/>
                </a:cubicBezTo>
                <a:lnTo>
                  <a:pt x="2235" y="5098"/>
                </a:lnTo>
                <a:lnTo>
                  <a:pt x="2661" y="5386"/>
                </a:lnTo>
                <a:cubicBezTo>
                  <a:pt x="2304" y="5921"/>
                  <a:pt x="2002" y="6483"/>
                  <a:pt x="1755" y="7072"/>
                </a:cubicBezTo>
                <a:cubicBezTo>
                  <a:pt x="1509" y="7661"/>
                  <a:pt x="1330" y="8278"/>
                  <a:pt x="1193" y="8909"/>
                </a:cubicBezTo>
                <a:lnTo>
                  <a:pt x="713" y="8785"/>
                </a:lnTo>
                <a:lnTo>
                  <a:pt x="1221" y="8881"/>
                </a:lnTo>
                <a:cubicBezTo>
                  <a:pt x="1097" y="9512"/>
                  <a:pt x="1029" y="10156"/>
                  <a:pt x="1029" y="10786"/>
                </a:cubicBezTo>
                <a:cubicBezTo>
                  <a:pt x="1029" y="11430"/>
                  <a:pt x="1097" y="12061"/>
                  <a:pt x="1221" y="12691"/>
                </a:cubicBezTo>
                <a:lnTo>
                  <a:pt x="713" y="12787"/>
                </a:lnTo>
                <a:lnTo>
                  <a:pt x="1221" y="12691"/>
                </a:lnTo>
                <a:cubicBezTo>
                  <a:pt x="1344" y="13322"/>
                  <a:pt x="1536" y="13925"/>
                  <a:pt x="1783" y="14528"/>
                </a:cubicBezTo>
                <a:cubicBezTo>
                  <a:pt x="2030" y="15117"/>
                  <a:pt x="2331" y="15679"/>
                  <a:pt x="2688" y="16214"/>
                </a:cubicBezTo>
                <a:cubicBezTo>
                  <a:pt x="3045" y="16748"/>
                  <a:pt x="3456" y="17242"/>
                  <a:pt x="3909" y="17694"/>
                </a:cubicBezTo>
                <a:cubicBezTo>
                  <a:pt x="4361" y="18146"/>
                  <a:pt x="4855" y="18557"/>
                  <a:pt x="5390" y="18914"/>
                </a:cubicBezTo>
                <a:lnTo>
                  <a:pt x="5102" y="19339"/>
                </a:lnTo>
                <a:lnTo>
                  <a:pt x="5390" y="18914"/>
                </a:lnTo>
                <a:cubicBezTo>
                  <a:pt x="5925" y="19270"/>
                  <a:pt x="6487" y="19572"/>
                  <a:pt x="7077" y="19818"/>
                </a:cubicBezTo>
                <a:lnTo>
                  <a:pt x="6857" y="20284"/>
                </a:lnTo>
                <a:lnTo>
                  <a:pt x="7049" y="19805"/>
                </a:lnTo>
                <a:cubicBezTo>
                  <a:pt x="7639" y="20051"/>
                  <a:pt x="8256" y="20229"/>
                  <a:pt x="8887" y="20366"/>
                </a:cubicBezTo>
                <a:cubicBezTo>
                  <a:pt x="9518" y="20490"/>
                  <a:pt x="10149" y="20558"/>
                  <a:pt x="10793" y="20558"/>
                </a:cubicBezTo>
                <a:cubicBezTo>
                  <a:pt x="11438" y="20558"/>
                  <a:pt x="12069" y="20490"/>
                  <a:pt x="12699" y="20366"/>
                </a:cubicBezTo>
                <a:cubicBezTo>
                  <a:pt x="13330" y="20243"/>
                  <a:pt x="13934" y="20051"/>
                  <a:pt x="14537" y="19805"/>
                </a:cubicBezTo>
                <a:cubicBezTo>
                  <a:pt x="15127" y="19558"/>
                  <a:pt x="15689" y="19256"/>
                  <a:pt x="16224" y="18900"/>
                </a:cubicBezTo>
                <a:lnTo>
                  <a:pt x="16512" y="19325"/>
                </a:lnTo>
                <a:lnTo>
                  <a:pt x="16224" y="18900"/>
                </a:lnTo>
                <a:cubicBezTo>
                  <a:pt x="16759" y="18544"/>
                  <a:pt x="17253" y="18132"/>
                  <a:pt x="17705" y="17680"/>
                </a:cubicBezTo>
                <a:lnTo>
                  <a:pt x="18075" y="18050"/>
                </a:lnTo>
                <a:lnTo>
                  <a:pt x="17705" y="17680"/>
                </a:lnTo>
                <a:cubicBezTo>
                  <a:pt x="18158" y="17228"/>
                  <a:pt x="18569" y="16735"/>
                  <a:pt x="18926" y="16200"/>
                </a:cubicBezTo>
                <a:cubicBezTo>
                  <a:pt x="19282" y="15665"/>
                  <a:pt x="19584" y="15104"/>
                  <a:pt x="19831" y="14514"/>
                </a:cubicBezTo>
                <a:lnTo>
                  <a:pt x="20311" y="14706"/>
                </a:lnTo>
                <a:lnTo>
                  <a:pt x="19831" y="14514"/>
                </a:lnTo>
                <a:cubicBezTo>
                  <a:pt x="20078" y="13925"/>
                  <a:pt x="20256" y="13308"/>
                  <a:pt x="20393" y="12678"/>
                </a:cubicBezTo>
                <a:cubicBezTo>
                  <a:pt x="20517" y="12047"/>
                  <a:pt x="20585" y="11417"/>
                  <a:pt x="20585" y="10773"/>
                </a:cubicBezTo>
                <a:close/>
              </a:path>
            </a:pathLst>
          </a:custGeom>
          <a:solidFill>
            <a:srgbClr val="000000"/>
          </a:solidFill>
          <a:ln w="12700">
            <a:miter lim="400000"/>
          </a:ln>
        </p:spPr>
        <p:txBody>
          <a:bodyPr lIns="45719" rIns="45719"/>
          <a:lstStyle/>
          <a:p>
            <a:pPr/>
          </a:p>
        </p:txBody>
      </p:sp>
      <p:sp>
        <p:nvSpPr>
          <p:cNvPr id="1275" name="Freeform 11"/>
          <p:cNvSpPr/>
          <p:nvPr/>
        </p:nvSpPr>
        <p:spPr>
          <a:xfrm>
            <a:off x="1366837" y="7795811"/>
            <a:ext cx="200026"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lnTo>
                  <a:pt x="20887" y="12815"/>
                </a:lnTo>
                <a:lnTo>
                  <a:pt x="21394" y="12911"/>
                </a:lnTo>
                <a:cubicBezTo>
                  <a:pt x="21257" y="13610"/>
                  <a:pt x="21051" y="14281"/>
                  <a:pt x="20777" y="14939"/>
                </a:cubicBezTo>
                <a:cubicBezTo>
                  <a:pt x="20503" y="15597"/>
                  <a:pt x="20174" y="16214"/>
                  <a:pt x="19776" y="16803"/>
                </a:cubicBezTo>
                <a:lnTo>
                  <a:pt x="19351" y="16515"/>
                </a:lnTo>
                <a:lnTo>
                  <a:pt x="19776" y="16803"/>
                </a:lnTo>
                <a:cubicBezTo>
                  <a:pt x="19378" y="17392"/>
                  <a:pt x="18939" y="17941"/>
                  <a:pt x="18432" y="18434"/>
                </a:cubicBezTo>
                <a:cubicBezTo>
                  <a:pt x="17925" y="18941"/>
                  <a:pt x="17390" y="19380"/>
                  <a:pt x="16800" y="19777"/>
                </a:cubicBezTo>
                <a:lnTo>
                  <a:pt x="16512" y="19352"/>
                </a:lnTo>
                <a:lnTo>
                  <a:pt x="16800" y="19777"/>
                </a:lnTo>
                <a:cubicBezTo>
                  <a:pt x="16210" y="20175"/>
                  <a:pt x="15593" y="20504"/>
                  <a:pt x="14935" y="20778"/>
                </a:cubicBezTo>
                <a:lnTo>
                  <a:pt x="14743" y="20298"/>
                </a:lnTo>
                <a:lnTo>
                  <a:pt x="14935" y="20778"/>
                </a:lnTo>
                <a:cubicBezTo>
                  <a:pt x="14277" y="21052"/>
                  <a:pt x="13605" y="21257"/>
                  <a:pt x="12905" y="21394"/>
                </a:cubicBezTo>
                <a:lnTo>
                  <a:pt x="12809" y="20887"/>
                </a:lnTo>
                <a:lnTo>
                  <a:pt x="12905" y="21394"/>
                </a:lnTo>
                <a:cubicBezTo>
                  <a:pt x="12206" y="21531"/>
                  <a:pt x="11506" y="21600"/>
                  <a:pt x="10793" y="21600"/>
                </a:cubicBezTo>
                <a:cubicBezTo>
                  <a:pt x="10080" y="21600"/>
                  <a:pt x="9381" y="21531"/>
                  <a:pt x="8681" y="21394"/>
                </a:cubicBezTo>
                <a:lnTo>
                  <a:pt x="8777" y="20887"/>
                </a:lnTo>
                <a:lnTo>
                  <a:pt x="8681" y="21394"/>
                </a:lnTo>
                <a:cubicBezTo>
                  <a:pt x="7982" y="21257"/>
                  <a:pt x="7310" y="21052"/>
                  <a:pt x="6651" y="20778"/>
                </a:cubicBezTo>
                <a:cubicBezTo>
                  <a:pt x="5993" y="20504"/>
                  <a:pt x="5376" y="20175"/>
                  <a:pt x="4786" y="19777"/>
                </a:cubicBezTo>
                <a:lnTo>
                  <a:pt x="5074" y="19352"/>
                </a:lnTo>
                <a:lnTo>
                  <a:pt x="4786" y="19777"/>
                </a:lnTo>
                <a:cubicBezTo>
                  <a:pt x="4197" y="19380"/>
                  <a:pt x="3648" y="18941"/>
                  <a:pt x="3154" y="18434"/>
                </a:cubicBezTo>
                <a:lnTo>
                  <a:pt x="3525" y="18064"/>
                </a:lnTo>
                <a:lnTo>
                  <a:pt x="3154" y="18434"/>
                </a:lnTo>
                <a:cubicBezTo>
                  <a:pt x="2647" y="17927"/>
                  <a:pt x="2208" y="17392"/>
                  <a:pt x="1810" y="16803"/>
                </a:cubicBezTo>
                <a:lnTo>
                  <a:pt x="2235" y="16515"/>
                </a:lnTo>
                <a:lnTo>
                  <a:pt x="1810" y="16803"/>
                </a:lnTo>
                <a:cubicBezTo>
                  <a:pt x="1413" y="16214"/>
                  <a:pt x="1083" y="15597"/>
                  <a:pt x="809" y="14939"/>
                </a:cubicBezTo>
                <a:lnTo>
                  <a:pt x="1289" y="14747"/>
                </a:lnTo>
                <a:lnTo>
                  <a:pt x="809" y="14939"/>
                </a:lnTo>
                <a:cubicBezTo>
                  <a:pt x="549" y="14268"/>
                  <a:pt x="343" y="13596"/>
                  <a:pt x="206" y="12897"/>
                </a:cubicBezTo>
                <a:cubicBezTo>
                  <a:pt x="69" y="12198"/>
                  <a:pt x="0" y="11499"/>
                  <a:pt x="0" y="10786"/>
                </a:cubicBezTo>
                <a:lnTo>
                  <a:pt x="507" y="10786"/>
                </a:lnTo>
                <a:lnTo>
                  <a:pt x="0" y="10786"/>
                </a:lnTo>
                <a:cubicBezTo>
                  <a:pt x="0" y="10074"/>
                  <a:pt x="69" y="9375"/>
                  <a:pt x="206" y="8676"/>
                </a:cubicBezTo>
                <a:cubicBezTo>
                  <a:pt x="343" y="7977"/>
                  <a:pt x="549" y="7305"/>
                  <a:pt x="823" y="6647"/>
                </a:cubicBezTo>
                <a:lnTo>
                  <a:pt x="1303" y="6853"/>
                </a:lnTo>
                <a:lnTo>
                  <a:pt x="823" y="6661"/>
                </a:lnTo>
                <a:cubicBezTo>
                  <a:pt x="1097" y="6003"/>
                  <a:pt x="1426" y="5386"/>
                  <a:pt x="1824" y="4797"/>
                </a:cubicBezTo>
                <a:lnTo>
                  <a:pt x="2249" y="5085"/>
                </a:lnTo>
                <a:lnTo>
                  <a:pt x="1824" y="4797"/>
                </a:lnTo>
                <a:cubicBezTo>
                  <a:pt x="2222" y="4208"/>
                  <a:pt x="2661" y="3659"/>
                  <a:pt x="3168" y="3166"/>
                </a:cubicBezTo>
                <a:lnTo>
                  <a:pt x="3538" y="3536"/>
                </a:lnTo>
                <a:lnTo>
                  <a:pt x="3168" y="3166"/>
                </a:lnTo>
                <a:cubicBezTo>
                  <a:pt x="3675" y="2659"/>
                  <a:pt x="4210" y="2220"/>
                  <a:pt x="4800" y="1823"/>
                </a:cubicBezTo>
                <a:lnTo>
                  <a:pt x="5088" y="2248"/>
                </a:lnTo>
                <a:lnTo>
                  <a:pt x="4800" y="1823"/>
                </a:lnTo>
                <a:cubicBezTo>
                  <a:pt x="5390" y="1425"/>
                  <a:pt x="6007" y="1096"/>
                  <a:pt x="6665" y="822"/>
                </a:cubicBezTo>
                <a:cubicBezTo>
                  <a:pt x="7323" y="548"/>
                  <a:pt x="7995" y="343"/>
                  <a:pt x="8695" y="206"/>
                </a:cubicBezTo>
                <a:lnTo>
                  <a:pt x="8791" y="713"/>
                </a:lnTo>
                <a:lnTo>
                  <a:pt x="8695" y="206"/>
                </a:lnTo>
                <a:cubicBezTo>
                  <a:pt x="9394" y="69"/>
                  <a:pt x="10094" y="0"/>
                  <a:pt x="10807" y="0"/>
                </a:cubicBezTo>
                <a:lnTo>
                  <a:pt x="10807" y="521"/>
                </a:lnTo>
                <a:lnTo>
                  <a:pt x="10807" y="0"/>
                </a:lnTo>
                <a:cubicBezTo>
                  <a:pt x="11506" y="0"/>
                  <a:pt x="12206" y="69"/>
                  <a:pt x="12905" y="206"/>
                </a:cubicBezTo>
                <a:lnTo>
                  <a:pt x="12809" y="713"/>
                </a:lnTo>
                <a:lnTo>
                  <a:pt x="12905" y="206"/>
                </a:lnTo>
                <a:cubicBezTo>
                  <a:pt x="13605" y="343"/>
                  <a:pt x="14277" y="548"/>
                  <a:pt x="14935" y="822"/>
                </a:cubicBezTo>
                <a:lnTo>
                  <a:pt x="14743" y="1302"/>
                </a:lnTo>
                <a:lnTo>
                  <a:pt x="14935" y="822"/>
                </a:lnTo>
                <a:cubicBezTo>
                  <a:pt x="15593" y="1096"/>
                  <a:pt x="16210" y="1425"/>
                  <a:pt x="16800" y="1823"/>
                </a:cubicBezTo>
                <a:lnTo>
                  <a:pt x="16512" y="2248"/>
                </a:lnTo>
                <a:lnTo>
                  <a:pt x="16800" y="1823"/>
                </a:lnTo>
                <a:cubicBezTo>
                  <a:pt x="17390" y="2220"/>
                  <a:pt x="17938" y="2659"/>
                  <a:pt x="18432" y="3166"/>
                </a:cubicBezTo>
                <a:cubicBezTo>
                  <a:pt x="18939" y="3673"/>
                  <a:pt x="19378" y="4208"/>
                  <a:pt x="19776" y="4797"/>
                </a:cubicBezTo>
                <a:lnTo>
                  <a:pt x="19351" y="5085"/>
                </a:lnTo>
                <a:lnTo>
                  <a:pt x="19776" y="4797"/>
                </a:lnTo>
                <a:cubicBezTo>
                  <a:pt x="20174" y="5386"/>
                  <a:pt x="20503" y="6003"/>
                  <a:pt x="20777" y="6661"/>
                </a:cubicBezTo>
                <a:cubicBezTo>
                  <a:pt x="21051" y="7319"/>
                  <a:pt x="21257" y="7990"/>
                  <a:pt x="21394" y="8689"/>
                </a:cubicBezTo>
                <a:lnTo>
                  <a:pt x="20887" y="8785"/>
                </a:lnTo>
                <a:lnTo>
                  <a:pt x="21394" y="8689"/>
                </a:lnTo>
                <a:cubicBezTo>
                  <a:pt x="21531" y="9388"/>
                  <a:pt x="21600" y="10087"/>
                  <a:pt x="21600" y="10800"/>
                </a:cubicBezTo>
                <a:moveTo>
                  <a:pt x="20571" y="10800"/>
                </a:moveTo>
                <a:lnTo>
                  <a:pt x="21079" y="10800"/>
                </a:lnTo>
                <a:lnTo>
                  <a:pt x="20571" y="10800"/>
                </a:lnTo>
                <a:cubicBezTo>
                  <a:pt x="20571" y="10156"/>
                  <a:pt x="20503" y="9525"/>
                  <a:pt x="20379" y="8895"/>
                </a:cubicBezTo>
                <a:cubicBezTo>
                  <a:pt x="20256" y="8264"/>
                  <a:pt x="20064" y="7661"/>
                  <a:pt x="19817" y="7058"/>
                </a:cubicBezTo>
                <a:lnTo>
                  <a:pt x="20297" y="6853"/>
                </a:lnTo>
                <a:lnTo>
                  <a:pt x="19817" y="7045"/>
                </a:lnTo>
                <a:cubicBezTo>
                  <a:pt x="19570" y="6455"/>
                  <a:pt x="19269" y="5893"/>
                  <a:pt x="18912" y="5359"/>
                </a:cubicBezTo>
                <a:cubicBezTo>
                  <a:pt x="18555" y="4824"/>
                  <a:pt x="18144" y="4331"/>
                  <a:pt x="17691" y="3879"/>
                </a:cubicBezTo>
                <a:lnTo>
                  <a:pt x="18062" y="3509"/>
                </a:lnTo>
                <a:lnTo>
                  <a:pt x="17691" y="3879"/>
                </a:lnTo>
                <a:cubicBezTo>
                  <a:pt x="17239" y="3426"/>
                  <a:pt x="16745" y="3015"/>
                  <a:pt x="16210" y="2659"/>
                </a:cubicBezTo>
                <a:cubicBezTo>
                  <a:pt x="15675" y="2303"/>
                  <a:pt x="15113" y="2001"/>
                  <a:pt x="14523" y="1754"/>
                </a:cubicBezTo>
                <a:cubicBezTo>
                  <a:pt x="13934" y="1508"/>
                  <a:pt x="13317" y="1329"/>
                  <a:pt x="12686" y="1192"/>
                </a:cubicBezTo>
                <a:cubicBezTo>
                  <a:pt x="12082" y="1096"/>
                  <a:pt x="11438" y="1028"/>
                  <a:pt x="10807" y="1028"/>
                </a:cubicBezTo>
                <a:cubicBezTo>
                  <a:pt x="10176" y="1028"/>
                  <a:pt x="9518" y="1096"/>
                  <a:pt x="8901" y="1220"/>
                </a:cubicBezTo>
                <a:cubicBezTo>
                  <a:pt x="8270" y="1343"/>
                  <a:pt x="7666" y="1535"/>
                  <a:pt x="7063" y="1782"/>
                </a:cubicBezTo>
                <a:lnTo>
                  <a:pt x="6857" y="1302"/>
                </a:lnTo>
                <a:lnTo>
                  <a:pt x="7049" y="1782"/>
                </a:lnTo>
                <a:cubicBezTo>
                  <a:pt x="6459" y="2028"/>
                  <a:pt x="5897" y="2330"/>
                  <a:pt x="5362" y="2686"/>
                </a:cubicBezTo>
                <a:cubicBezTo>
                  <a:pt x="4827" y="3043"/>
                  <a:pt x="4334" y="3454"/>
                  <a:pt x="3881" y="3906"/>
                </a:cubicBezTo>
                <a:cubicBezTo>
                  <a:pt x="3429" y="4358"/>
                  <a:pt x="3017" y="4852"/>
                  <a:pt x="2661" y="5386"/>
                </a:cubicBezTo>
                <a:cubicBezTo>
                  <a:pt x="2304" y="5921"/>
                  <a:pt x="2002" y="6483"/>
                  <a:pt x="1755" y="7072"/>
                </a:cubicBezTo>
                <a:cubicBezTo>
                  <a:pt x="1509" y="7661"/>
                  <a:pt x="1330" y="8278"/>
                  <a:pt x="1193" y="8909"/>
                </a:cubicBezTo>
                <a:lnTo>
                  <a:pt x="713" y="8785"/>
                </a:lnTo>
                <a:lnTo>
                  <a:pt x="1221" y="8881"/>
                </a:lnTo>
                <a:cubicBezTo>
                  <a:pt x="1097" y="9512"/>
                  <a:pt x="1029" y="10156"/>
                  <a:pt x="1029" y="10786"/>
                </a:cubicBezTo>
                <a:cubicBezTo>
                  <a:pt x="1029" y="11430"/>
                  <a:pt x="1097" y="12061"/>
                  <a:pt x="1221" y="12691"/>
                </a:cubicBezTo>
                <a:lnTo>
                  <a:pt x="713" y="12787"/>
                </a:lnTo>
                <a:lnTo>
                  <a:pt x="1221" y="12691"/>
                </a:lnTo>
                <a:cubicBezTo>
                  <a:pt x="1344" y="13322"/>
                  <a:pt x="1536" y="13925"/>
                  <a:pt x="1783" y="14528"/>
                </a:cubicBezTo>
                <a:cubicBezTo>
                  <a:pt x="2030" y="15117"/>
                  <a:pt x="2331" y="15679"/>
                  <a:pt x="2688" y="16214"/>
                </a:cubicBezTo>
                <a:cubicBezTo>
                  <a:pt x="3045" y="16748"/>
                  <a:pt x="3456" y="17242"/>
                  <a:pt x="3909" y="17694"/>
                </a:cubicBezTo>
                <a:cubicBezTo>
                  <a:pt x="4361" y="18146"/>
                  <a:pt x="4855" y="18557"/>
                  <a:pt x="5390" y="18914"/>
                </a:cubicBezTo>
                <a:cubicBezTo>
                  <a:pt x="5925" y="19270"/>
                  <a:pt x="6487" y="19572"/>
                  <a:pt x="7077" y="19818"/>
                </a:cubicBezTo>
                <a:lnTo>
                  <a:pt x="6857" y="20284"/>
                </a:lnTo>
                <a:lnTo>
                  <a:pt x="7049" y="19805"/>
                </a:lnTo>
                <a:cubicBezTo>
                  <a:pt x="7639" y="20051"/>
                  <a:pt x="8256" y="20229"/>
                  <a:pt x="8887" y="20366"/>
                </a:cubicBezTo>
                <a:cubicBezTo>
                  <a:pt x="9518" y="20490"/>
                  <a:pt x="10149" y="20558"/>
                  <a:pt x="10793" y="20558"/>
                </a:cubicBezTo>
                <a:lnTo>
                  <a:pt x="10793" y="21065"/>
                </a:lnTo>
                <a:lnTo>
                  <a:pt x="10793" y="20558"/>
                </a:lnTo>
                <a:cubicBezTo>
                  <a:pt x="11438" y="20558"/>
                  <a:pt x="12069" y="20490"/>
                  <a:pt x="12699" y="20366"/>
                </a:cubicBezTo>
                <a:cubicBezTo>
                  <a:pt x="13330" y="20243"/>
                  <a:pt x="13934" y="20051"/>
                  <a:pt x="14537" y="19805"/>
                </a:cubicBezTo>
                <a:cubicBezTo>
                  <a:pt x="15127" y="19558"/>
                  <a:pt x="15689" y="19256"/>
                  <a:pt x="16224" y="18900"/>
                </a:cubicBezTo>
                <a:cubicBezTo>
                  <a:pt x="16759" y="18544"/>
                  <a:pt x="17253" y="18132"/>
                  <a:pt x="17705" y="17680"/>
                </a:cubicBezTo>
                <a:lnTo>
                  <a:pt x="18075" y="18050"/>
                </a:lnTo>
                <a:lnTo>
                  <a:pt x="17705" y="17680"/>
                </a:lnTo>
                <a:cubicBezTo>
                  <a:pt x="18158" y="17228"/>
                  <a:pt x="18569" y="16735"/>
                  <a:pt x="18926" y="16200"/>
                </a:cubicBezTo>
                <a:cubicBezTo>
                  <a:pt x="19282" y="15665"/>
                  <a:pt x="19584" y="15104"/>
                  <a:pt x="19831" y="14514"/>
                </a:cubicBezTo>
                <a:lnTo>
                  <a:pt x="20311" y="14706"/>
                </a:lnTo>
                <a:lnTo>
                  <a:pt x="19831" y="14514"/>
                </a:lnTo>
                <a:cubicBezTo>
                  <a:pt x="20078" y="13925"/>
                  <a:pt x="20256" y="13308"/>
                  <a:pt x="20393" y="12678"/>
                </a:cubicBezTo>
                <a:cubicBezTo>
                  <a:pt x="20530" y="12047"/>
                  <a:pt x="20571" y="11430"/>
                  <a:pt x="20571" y="10786"/>
                </a:cubicBezTo>
                <a:close/>
              </a:path>
            </a:pathLst>
          </a:custGeom>
          <a:solidFill>
            <a:srgbClr val="000000"/>
          </a:solidFill>
          <a:ln w="12700">
            <a:miter lim="400000"/>
          </a:ln>
        </p:spPr>
        <p:txBody>
          <a:bodyPr lIns="45719" rIns="45719"/>
          <a:lstStyle/>
          <a:p>
            <a:pPr/>
          </a:p>
        </p:txBody>
      </p:sp>
      <p:sp>
        <p:nvSpPr>
          <p:cNvPr id="1276" name="Freeform 13"/>
          <p:cNvSpPr/>
          <p:nvPr/>
        </p:nvSpPr>
        <p:spPr>
          <a:xfrm>
            <a:off x="1366837" y="4824012"/>
            <a:ext cx="200026"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lnTo>
                  <a:pt x="20887" y="12815"/>
                </a:lnTo>
                <a:lnTo>
                  <a:pt x="21394" y="12911"/>
                </a:lnTo>
                <a:cubicBezTo>
                  <a:pt x="21257" y="13610"/>
                  <a:pt x="21051" y="14281"/>
                  <a:pt x="20777" y="14939"/>
                </a:cubicBezTo>
                <a:cubicBezTo>
                  <a:pt x="20503" y="15597"/>
                  <a:pt x="20174" y="16214"/>
                  <a:pt x="19776" y="16803"/>
                </a:cubicBezTo>
                <a:cubicBezTo>
                  <a:pt x="19378" y="17392"/>
                  <a:pt x="18939" y="17941"/>
                  <a:pt x="18432" y="18434"/>
                </a:cubicBezTo>
                <a:cubicBezTo>
                  <a:pt x="17925" y="18941"/>
                  <a:pt x="17390" y="19380"/>
                  <a:pt x="16800" y="19777"/>
                </a:cubicBezTo>
                <a:cubicBezTo>
                  <a:pt x="16210" y="20175"/>
                  <a:pt x="15593" y="20504"/>
                  <a:pt x="14935" y="20778"/>
                </a:cubicBezTo>
                <a:cubicBezTo>
                  <a:pt x="14277" y="21052"/>
                  <a:pt x="13605" y="21257"/>
                  <a:pt x="12905" y="21394"/>
                </a:cubicBezTo>
                <a:lnTo>
                  <a:pt x="12809" y="20887"/>
                </a:lnTo>
                <a:lnTo>
                  <a:pt x="12905" y="21394"/>
                </a:lnTo>
                <a:cubicBezTo>
                  <a:pt x="12206" y="21531"/>
                  <a:pt x="11506" y="21600"/>
                  <a:pt x="10793" y="21600"/>
                </a:cubicBezTo>
                <a:cubicBezTo>
                  <a:pt x="10080" y="21600"/>
                  <a:pt x="9381" y="21531"/>
                  <a:pt x="8681" y="21394"/>
                </a:cubicBezTo>
                <a:lnTo>
                  <a:pt x="8777" y="20887"/>
                </a:lnTo>
                <a:lnTo>
                  <a:pt x="8681" y="21394"/>
                </a:lnTo>
                <a:cubicBezTo>
                  <a:pt x="7982" y="21257"/>
                  <a:pt x="7310" y="21052"/>
                  <a:pt x="6651" y="20778"/>
                </a:cubicBezTo>
                <a:cubicBezTo>
                  <a:pt x="5993" y="20504"/>
                  <a:pt x="5376" y="20175"/>
                  <a:pt x="4786" y="19777"/>
                </a:cubicBezTo>
                <a:cubicBezTo>
                  <a:pt x="4197" y="19380"/>
                  <a:pt x="3648" y="18941"/>
                  <a:pt x="3154" y="18434"/>
                </a:cubicBezTo>
                <a:cubicBezTo>
                  <a:pt x="2647" y="17927"/>
                  <a:pt x="2208" y="17392"/>
                  <a:pt x="1810" y="16803"/>
                </a:cubicBezTo>
                <a:lnTo>
                  <a:pt x="2235" y="16515"/>
                </a:lnTo>
                <a:lnTo>
                  <a:pt x="1810" y="16803"/>
                </a:lnTo>
                <a:cubicBezTo>
                  <a:pt x="1413" y="16214"/>
                  <a:pt x="1083" y="15597"/>
                  <a:pt x="809" y="14939"/>
                </a:cubicBezTo>
                <a:cubicBezTo>
                  <a:pt x="549" y="14268"/>
                  <a:pt x="343" y="13596"/>
                  <a:pt x="206" y="12897"/>
                </a:cubicBezTo>
                <a:cubicBezTo>
                  <a:pt x="69" y="12198"/>
                  <a:pt x="0" y="11499"/>
                  <a:pt x="0" y="10786"/>
                </a:cubicBezTo>
                <a:lnTo>
                  <a:pt x="507" y="10786"/>
                </a:lnTo>
                <a:lnTo>
                  <a:pt x="0" y="10786"/>
                </a:lnTo>
                <a:cubicBezTo>
                  <a:pt x="0" y="10074"/>
                  <a:pt x="69" y="9375"/>
                  <a:pt x="206" y="8676"/>
                </a:cubicBezTo>
                <a:cubicBezTo>
                  <a:pt x="343" y="7977"/>
                  <a:pt x="549" y="7305"/>
                  <a:pt x="823" y="6647"/>
                </a:cubicBezTo>
                <a:lnTo>
                  <a:pt x="1303" y="6853"/>
                </a:lnTo>
                <a:lnTo>
                  <a:pt x="823" y="6661"/>
                </a:lnTo>
                <a:cubicBezTo>
                  <a:pt x="1097" y="6003"/>
                  <a:pt x="1426" y="5386"/>
                  <a:pt x="1824" y="4797"/>
                </a:cubicBezTo>
                <a:cubicBezTo>
                  <a:pt x="2222" y="4208"/>
                  <a:pt x="2661" y="3659"/>
                  <a:pt x="3168" y="3166"/>
                </a:cubicBezTo>
                <a:lnTo>
                  <a:pt x="3538" y="3536"/>
                </a:lnTo>
                <a:lnTo>
                  <a:pt x="3168" y="3166"/>
                </a:lnTo>
                <a:cubicBezTo>
                  <a:pt x="3675" y="2659"/>
                  <a:pt x="4210" y="2220"/>
                  <a:pt x="4800" y="1823"/>
                </a:cubicBezTo>
                <a:lnTo>
                  <a:pt x="5088" y="2248"/>
                </a:lnTo>
                <a:lnTo>
                  <a:pt x="4800" y="1823"/>
                </a:lnTo>
                <a:cubicBezTo>
                  <a:pt x="5390" y="1425"/>
                  <a:pt x="6007" y="1096"/>
                  <a:pt x="6665" y="822"/>
                </a:cubicBezTo>
                <a:lnTo>
                  <a:pt x="6857" y="1302"/>
                </a:lnTo>
                <a:lnTo>
                  <a:pt x="6665" y="822"/>
                </a:lnTo>
                <a:cubicBezTo>
                  <a:pt x="7323" y="548"/>
                  <a:pt x="7995" y="343"/>
                  <a:pt x="8695" y="206"/>
                </a:cubicBezTo>
                <a:cubicBezTo>
                  <a:pt x="9394" y="69"/>
                  <a:pt x="10094" y="0"/>
                  <a:pt x="10807" y="0"/>
                </a:cubicBezTo>
                <a:lnTo>
                  <a:pt x="10807" y="521"/>
                </a:lnTo>
                <a:lnTo>
                  <a:pt x="10807" y="0"/>
                </a:lnTo>
                <a:cubicBezTo>
                  <a:pt x="11506" y="0"/>
                  <a:pt x="12206" y="69"/>
                  <a:pt x="12905" y="206"/>
                </a:cubicBezTo>
                <a:cubicBezTo>
                  <a:pt x="13605" y="343"/>
                  <a:pt x="14277" y="548"/>
                  <a:pt x="14935" y="822"/>
                </a:cubicBezTo>
                <a:lnTo>
                  <a:pt x="14743" y="1302"/>
                </a:lnTo>
                <a:lnTo>
                  <a:pt x="14935" y="822"/>
                </a:lnTo>
                <a:cubicBezTo>
                  <a:pt x="15593" y="1096"/>
                  <a:pt x="16210" y="1425"/>
                  <a:pt x="16800" y="1823"/>
                </a:cubicBezTo>
                <a:cubicBezTo>
                  <a:pt x="17390" y="2220"/>
                  <a:pt x="17938" y="2659"/>
                  <a:pt x="18432" y="3166"/>
                </a:cubicBezTo>
                <a:cubicBezTo>
                  <a:pt x="18939" y="3673"/>
                  <a:pt x="19378" y="4208"/>
                  <a:pt x="19776" y="4797"/>
                </a:cubicBezTo>
                <a:cubicBezTo>
                  <a:pt x="20174" y="5386"/>
                  <a:pt x="20503" y="6003"/>
                  <a:pt x="20777" y="6661"/>
                </a:cubicBezTo>
                <a:cubicBezTo>
                  <a:pt x="21051" y="7319"/>
                  <a:pt x="21257" y="7990"/>
                  <a:pt x="21394" y="8689"/>
                </a:cubicBezTo>
                <a:lnTo>
                  <a:pt x="20887" y="8785"/>
                </a:lnTo>
                <a:lnTo>
                  <a:pt x="21394" y="8689"/>
                </a:lnTo>
                <a:cubicBezTo>
                  <a:pt x="21531" y="9388"/>
                  <a:pt x="21600" y="10087"/>
                  <a:pt x="21600" y="10800"/>
                </a:cubicBezTo>
                <a:moveTo>
                  <a:pt x="20571" y="10800"/>
                </a:moveTo>
                <a:lnTo>
                  <a:pt x="21079" y="10800"/>
                </a:lnTo>
                <a:lnTo>
                  <a:pt x="20571" y="10800"/>
                </a:lnTo>
                <a:cubicBezTo>
                  <a:pt x="20571" y="10156"/>
                  <a:pt x="20503" y="9525"/>
                  <a:pt x="20379" y="8895"/>
                </a:cubicBezTo>
                <a:cubicBezTo>
                  <a:pt x="20256" y="8264"/>
                  <a:pt x="20064" y="7661"/>
                  <a:pt x="19817" y="7058"/>
                </a:cubicBezTo>
                <a:lnTo>
                  <a:pt x="20297" y="6853"/>
                </a:lnTo>
                <a:lnTo>
                  <a:pt x="19817" y="7045"/>
                </a:lnTo>
                <a:cubicBezTo>
                  <a:pt x="19570" y="6455"/>
                  <a:pt x="19269" y="5893"/>
                  <a:pt x="18912" y="5359"/>
                </a:cubicBezTo>
                <a:lnTo>
                  <a:pt x="19337" y="5071"/>
                </a:lnTo>
                <a:lnTo>
                  <a:pt x="18912" y="5359"/>
                </a:lnTo>
                <a:cubicBezTo>
                  <a:pt x="18555" y="4824"/>
                  <a:pt x="18144" y="4331"/>
                  <a:pt x="17691" y="3879"/>
                </a:cubicBezTo>
                <a:lnTo>
                  <a:pt x="18062" y="3509"/>
                </a:lnTo>
                <a:lnTo>
                  <a:pt x="17691" y="3879"/>
                </a:lnTo>
                <a:cubicBezTo>
                  <a:pt x="17239" y="3426"/>
                  <a:pt x="16745" y="3015"/>
                  <a:pt x="16210" y="2659"/>
                </a:cubicBezTo>
                <a:lnTo>
                  <a:pt x="16498" y="2234"/>
                </a:lnTo>
                <a:lnTo>
                  <a:pt x="16210" y="2659"/>
                </a:lnTo>
                <a:cubicBezTo>
                  <a:pt x="15675" y="2303"/>
                  <a:pt x="15113" y="2001"/>
                  <a:pt x="14523" y="1754"/>
                </a:cubicBezTo>
                <a:cubicBezTo>
                  <a:pt x="13934" y="1508"/>
                  <a:pt x="13317" y="1329"/>
                  <a:pt x="12686" y="1192"/>
                </a:cubicBezTo>
                <a:lnTo>
                  <a:pt x="12809" y="713"/>
                </a:lnTo>
                <a:lnTo>
                  <a:pt x="12713" y="1220"/>
                </a:lnTo>
                <a:cubicBezTo>
                  <a:pt x="12082" y="1096"/>
                  <a:pt x="11438" y="1028"/>
                  <a:pt x="10807" y="1028"/>
                </a:cubicBezTo>
                <a:cubicBezTo>
                  <a:pt x="10176" y="1028"/>
                  <a:pt x="9518" y="1096"/>
                  <a:pt x="8887" y="1220"/>
                </a:cubicBezTo>
                <a:lnTo>
                  <a:pt x="8791" y="713"/>
                </a:lnTo>
                <a:lnTo>
                  <a:pt x="8887" y="1220"/>
                </a:lnTo>
                <a:cubicBezTo>
                  <a:pt x="8256" y="1343"/>
                  <a:pt x="7653" y="1535"/>
                  <a:pt x="7049" y="1782"/>
                </a:cubicBezTo>
                <a:cubicBezTo>
                  <a:pt x="6459" y="2028"/>
                  <a:pt x="5897" y="2330"/>
                  <a:pt x="5362" y="2686"/>
                </a:cubicBezTo>
                <a:cubicBezTo>
                  <a:pt x="4827" y="3043"/>
                  <a:pt x="4334" y="3454"/>
                  <a:pt x="3881" y="3906"/>
                </a:cubicBezTo>
                <a:cubicBezTo>
                  <a:pt x="3429" y="4358"/>
                  <a:pt x="3017" y="4852"/>
                  <a:pt x="2661" y="5386"/>
                </a:cubicBezTo>
                <a:lnTo>
                  <a:pt x="2235" y="5098"/>
                </a:lnTo>
                <a:lnTo>
                  <a:pt x="2661" y="5386"/>
                </a:lnTo>
                <a:cubicBezTo>
                  <a:pt x="2304" y="5921"/>
                  <a:pt x="2002" y="6483"/>
                  <a:pt x="1755" y="7072"/>
                </a:cubicBezTo>
                <a:cubicBezTo>
                  <a:pt x="1509" y="7661"/>
                  <a:pt x="1330" y="8278"/>
                  <a:pt x="1193" y="8909"/>
                </a:cubicBezTo>
                <a:lnTo>
                  <a:pt x="713" y="8785"/>
                </a:lnTo>
                <a:lnTo>
                  <a:pt x="1221" y="8881"/>
                </a:lnTo>
                <a:cubicBezTo>
                  <a:pt x="1097" y="9512"/>
                  <a:pt x="1029" y="10156"/>
                  <a:pt x="1029" y="10786"/>
                </a:cubicBezTo>
                <a:cubicBezTo>
                  <a:pt x="1029" y="11430"/>
                  <a:pt x="1097" y="12061"/>
                  <a:pt x="1221" y="12691"/>
                </a:cubicBezTo>
                <a:lnTo>
                  <a:pt x="713" y="12787"/>
                </a:lnTo>
                <a:lnTo>
                  <a:pt x="1221" y="12691"/>
                </a:lnTo>
                <a:cubicBezTo>
                  <a:pt x="1344" y="13322"/>
                  <a:pt x="1536" y="13925"/>
                  <a:pt x="1783" y="14528"/>
                </a:cubicBezTo>
                <a:lnTo>
                  <a:pt x="1303" y="14720"/>
                </a:lnTo>
                <a:lnTo>
                  <a:pt x="1783" y="14528"/>
                </a:lnTo>
                <a:cubicBezTo>
                  <a:pt x="2030" y="15117"/>
                  <a:pt x="2331" y="15679"/>
                  <a:pt x="2688" y="16214"/>
                </a:cubicBezTo>
                <a:cubicBezTo>
                  <a:pt x="3045" y="16748"/>
                  <a:pt x="3456" y="17242"/>
                  <a:pt x="3909" y="17694"/>
                </a:cubicBezTo>
                <a:lnTo>
                  <a:pt x="3538" y="18064"/>
                </a:lnTo>
                <a:lnTo>
                  <a:pt x="3909" y="17694"/>
                </a:lnTo>
                <a:cubicBezTo>
                  <a:pt x="4361" y="18146"/>
                  <a:pt x="4855" y="18557"/>
                  <a:pt x="5390" y="18914"/>
                </a:cubicBezTo>
                <a:lnTo>
                  <a:pt x="5102" y="19339"/>
                </a:lnTo>
                <a:lnTo>
                  <a:pt x="5390" y="18914"/>
                </a:lnTo>
                <a:cubicBezTo>
                  <a:pt x="5925" y="19270"/>
                  <a:pt x="6487" y="19572"/>
                  <a:pt x="7077" y="19818"/>
                </a:cubicBezTo>
                <a:lnTo>
                  <a:pt x="6857" y="20284"/>
                </a:lnTo>
                <a:lnTo>
                  <a:pt x="7049" y="19805"/>
                </a:lnTo>
                <a:cubicBezTo>
                  <a:pt x="7639" y="20051"/>
                  <a:pt x="8256" y="20229"/>
                  <a:pt x="8887" y="20366"/>
                </a:cubicBezTo>
                <a:cubicBezTo>
                  <a:pt x="9518" y="20490"/>
                  <a:pt x="10149" y="20558"/>
                  <a:pt x="10793" y="20558"/>
                </a:cubicBezTo>
                <a:lnTo>
                  <a:pt x="10793" y="21065"/>
                </a:lnTo>
                <a:lnTo>
                  <a:pt x="10793" y="20558"/>
                </a:lnTo>
                <a:cubicBezTo>
                  <a:pt x="11438" y="20558"/>
                  <a:pt x="12069" y="20490"/>
                  <a:pt x="12699" y="20366"/>
                </a:cubicBezTo>
                <a:cubicBezTo>
                  <a:pt x="13330" y="20243"/>
                  <a:pt x="13934" y="20051"/>
                  <a:pt x="14537" y="19805"/>
                </a:cubicBezTo>
                <a:lnTo>
                  <a:pt x="14729" y="20284"/>
                </a:lnTo>
                <a:lnTo>
                  <a:pt x="14537" y="19805"/>
                </a:lnTo>
                <a:cubicBezTo>
                  <a:pt x="15127" y="19558"/>
                  <a:pt x="15689" y="19256"/>
                  <a:pt x="16224" y="18900"/>
                </a:cubicBezTo>
                <a:lnTo>
                  <a:pt x="16512" y="19325"/>
                </a:lnTo>
                <a:lnTo>
                  <a:pt x="16224" y="18900"/>
                </a:lnTo>
                <a:cubicBezTo>
                  <a:pt x="16759" y="18544"/>
                  <a:pt x="17253" y="18132"/>
                  <a:pt x="17705" y="17680"/>
                </a:cubicBezTo>
                <a:lnTo>
                  <a:pt x="18075" y="18050"/>
                </a:lnTo>
                <a:lnTo>
                  <a:pt x="17705" y="17680"/>
                </a:lnTo>
                <a:cubicBezTo>
                  <a:pt x="18158" y="17228"/>
                  <a:pt x="18569" y="16735"/>
                  <a:pt x="18926" y="16200"/>
                </a:cubicBezTo>
                <a:lnTo>
                  <a:pt x="19351" y="16488"/>
                </a:lnTo>
                <a:lnTo>
                  <a:pt x="18926" y="16200"/>
                </a:lnTo>
                <a:cubicBezTo>
                  <a:pt x="19282" y="15665"/>
                  <a:pt x="19584" y="15104"/>
                  <a:pt x="19831" y="14514"/>
                </a:cubicBezTo>
                <a:lnTo>
                  <a:pt x="20311" y="14706"/>
                </a:lnTo>
                <a:lnTo>
                  <a:pt x="19831" y="14514"/>
                </a:lnTo>
                <a:cubicBezTo>
                  <a:pt x="20078" y="13925"/>
                  <a:pt x="20256" y="13308"/>
                  <a:pt x="20393" y="12678"/>
                </a:cubicBezTo>
                <a:cubicBezTo>
                  <a:pt x="20517" y="12047"/>
                  <a:pt x="20585" y="11417"/>
                  <a:pt x="20585" y="10773"/>
                </a:cubicBezTo>
                <a:close/>
              </a:path>
            </a:pathLst>
          </a:custGeom>
          <a:solidFill>
            <a:srgbClr val="000000"/>
          </a:solidFill>
          <a:ln w="12700">
            <a:miter lim="400000"/>
          </a:ln>
        </p:spPr>
        <p:txBody>
          <a:bodyPr lIns="45719" rIns="45719"/>
          <a:lstStyle/>
          <a:p>
            <a:pPr/>
          </a:p>
        </p:txBody>
      </p:sp>
      <p:sp>
        <p:nvSpPr>
          <p:cNvPr id="1277" name="TextBox 14"/>
          <p:cNvSpPr txBox="1"/>
          <p:nvPr/>
        </p:nvSpPr>
        <p:spPr>
          <a:xfrm>
            <a:off x="2800949" y="1489396"/>
            <a:ext cx="13864582"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Key Components of an E-Commerce Product Catalog Product Information:</a:t>
            </a:r>
          </a:p>
        </p:txBody>
      </p:sp>
      <p:sp>
        <p:nvSpPr>
          <p:cNvPr id="1278" name="TextBox 15"/>
          <p:cNvSpPr txBox="1"/>
          <p:nvPr/>
        </p:nvSpPr>
        <p:spPr>
          <a:xfrm>
            <a:off x="1884911" y="2975295"/>
            <a:ext cx="16658264" cy="5138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Product Title/Name: The name of the product. It should be clear, concise, and descriptive. Product Description: A detailed explanation of the product's features, benefits, and specifications. It should provide all necessary information for a customer to make an informed purchasing decision. Price: The retail price of the product, including any discounts or promotions if applicable.</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80" name="Freeform 3"/>
          <p:cNvSpPr/>
          <p:nvPr/>
        </p:nvSpPr>
        <p:spPr>
          <a:xfrm>
            <a:off x="504825" y="1285875"/>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281" name="Freeform 5"/>
          <p:cNvSpPr/>
          <p:nvPr/>
        </p:nvSpPr>
        <p:spPr>
          <a:xfrm>
            <a:off x="504825" y="3657600"/>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282" name="Freeform 7"/>
          <p:cNvSpPr/>
          <p:nvPr/>
        </p:nvSpPr>
        <p:spPr>
          <a:xfrm>
            <a:off x="504825" y="5238750"/>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283" name="Freeform 9"/>
          <p:cNvSpPr/>
          <p:nvPr/>
        </p:nvSpPr>
        <p:spPr>
          <a:xfrm>
            <a:off x="504825" y="7610475"/>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284" name="TextBox 10"/>
          <p:cNvSpPr txBox="1"/>
          <p:nvPr/>
        </p:nvSpPr>
        <p:spPr>
          <a:xfrm>
            <a:off x="1027213" y="896797"/>
            <a:ext cx="17548814" cy="78551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200"/>
              </a:lnSpc>
              <a:defRPr sz="4400">
                <a:latin typeface="Copperplate"/>
                <a:ea typeface="Copperplate"/>
                <a:cs typeface="Copperplate"/>
                <a:sym typeface="Copperplate"/>
              </a:defRPr>
            </a:lvl1pPr>
          </a:lstStyle>
          <a:p>
            <a:pPr/>
            <a:r>
              <a:t>Product Images: High-quality images that showcase the product from different angles, zoom-in options, and sometimes videos to enhance the visual appeal. Specifications: Specific details like size, color, weight, material, dimensions, and other relevant features. Product Variants: If a product comes in multiple colors, sizes, or styles, these should be included as variants that customers can choose from. SKU (Stock Keeping Unit): A unique identifier for each product or variant used for inventory management.</a:t>
            </a: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86" name="Freeform 3"/>
          <p:cNvSpPr/>
          <p:nvPr/>
        </p:nvSpPr>
        <p:spPr>
          <a:xfrm>
            <a:off x="542925" y="1911400"/>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287" name="Freeform 5"/>
          <p:cNvSpPr/>
          <p:nvPr/>
        </p:nvSpPr>
        <p:spPr>
          <a:xfrm>
            <a:off x="542925" y="4454576"/>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288" name="Freeform 7"/>
          <p:cNvSpPr/>
          <p:nvPr/>
        </p:nvSpPr>
        <p:spPr>
          <a:xfrm>
            <a:off x="542925" y="699775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289" name="TextBox 8"/>
          <p:cNvSpPr txBox="1"/>
          <p:nvPr/>
        </p:nvSpPr>
        <p:spPr>
          <a:xfrm>
            <a:off x="4686148" y="662615"/>
            <a:ext cx="9093938" cy="16567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Categories and Subcategories:</a:t>
            </a:r>
          </a:p>
        </p:txBody>
      </p:sp>
      <p:sp>
        <p:nvSpPr>
          <p:cNvPr id="1290" name="TextBox 9"/>
          <p:cNvSpPr txBox="1"/>
          <p:nvPr/>
        </p:nvSpPr>
        <p:spPr>
          <a:xfrm>
            <a:off x="1041643" y="1510341"/>
            <a:ext cx="17585647" cy="66859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Category: Products are often grouped into main categories (e.g., Electronics, Clothing, Home Goods) to help users navigate easily. Subcategories: Products can also be further segmented into subcategories (e.g., within "Electronics," you might have "Smartphones," "Laptops," "Tablets," etc.). Filters/Facets: Filters like size, price range, color, brand, etc., allow customers to refine their search based on their preferences.</a:t>
            </a: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92" name="Freeform 3"/>
          <p:cNvSpPr/>
          <p:nvPr/>
        </p:nvSpPr>
        <p:spPr>
          <a:xfrm>
            <a:off x="457200" y="1833458"/>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293" name="Freeform 5"/>
          <p:cNvSpPr/>
          <p:nvPr/>
        </p:nvSpPr>
        <p:spPr>
          <a:xfrm>
            <a:off x="457200" y="2557358"/>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294" name="Freeform 7"/>
          <p:cNvSpPr/>
          <p:nvPr/>
        </p:nvSpPr>
        <p:spPr>
          <a:xfrm>
            <a:off x="457200" y="4005157"/>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295" name="Freeform 9"/>
          <p:cNvSpPr/>
          <p:nvPr/>
        </p:nvSpPr>
        <p:spPr>
          <a:xfrm>
            <a:off x="457200" y="5452957"/>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296" name="Freeform 11"/>
          <p:cNvSpPr/>
          <p:nvPr/>
        </p:nvSpPr>
        <p:spPr>
          <a:xfrm>
            <a:off x="457200" y="6900757"/>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297" name="TextBox 12"/>
          <p:cNvSpPr txBox="1"/>
          <p:nvPr/>
        </p:nvSpPr>
        <p:spPr>
          <a:xfrm>
            <a:off x="6716762" y="764990"/>
            <a:ext cx="4951553"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Product Attributes:</a:t>
            </a:r>
          </a:p>
        </p:txBody>
      </p:sp>
      <p:sp>
        <p:nvSpPr>
          <p:cNvPr id="1298" name="TextBox 13"/>
          <p:cNvSpPr txBox="1"/>
          <p:nvPr/>
        </p:nvSpPr>
        <p:spPr>
          <a:xfrm>
            <a:off x="1027062" y="1488890"/>
            <a:ext cx="17461212" cy="70957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Brand: The name of the manufacturer or brand behind the product. Color/Material: If relevant, customers may need to know the color options or materials used for the product. Size/Dimensions: Many products, like clothing or furniture, need size options or dimensions to help customers choose the right fit. Rating &amp; Reviews: Customer feedback, reviews, and ratings help guide new customers’ purchase decisions. Availability/Stock Levels: Displays whether the product is in stock, out of stock, or available for pre-order. This helps manage customer expectations.</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00" name="Freeform 3"/>
          <p:cNvSpPr/>
          <p:nvPr/>
        </p:nvSpPr>
        <p:spPr>
          <a:xfrm>
            <a:off x="561975" y="2804160"/>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301" name="Freeform 5"/>
          <p:cNvSpPr/>
          <p:nvPr/>
        </p:nvSpPr>
        <p:spPr>
          <a:xfrm>
            <a:off x="561975" y="5461634"/>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302" name="TextBox 6"/>
          <p:cNvSpPr txBox="1"/>
          <p:nvPr/>
        </p:nvSpPr>
        <p:spPr>
          <a:xfrm>
            <a:off x="5734792" y="1480679"/>
            <a:ext cx="6954737" cy="17316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900"/>
              </a:lnSpc>
              <a:defRPr sz="4900">
                <a:latin typeface="Copperplate"/>
                <a:ea typeface="Copperplate"/>
                <a:cs typeface="Copperplate"/>
                <a:sym typeface="Copperplate"/>
              </a:defRPr>
            </a:lvl1pPr>
          </a:lstStyle>
          <a:p>
            <a:pPr/>
            <a:r>
              <a:t>Pricing and Discounts:</a:t>
            </a:r>
          </a:p>
        </p:txBody>
      </p:sp>
      <p:sp>
        <p:nvSpPr>
          <p:cNvPr id="1303" name="TextBox 7"/>
          <p:cNvSpPr txBox="1"/>
          <p:nvPr/>
        </p:nvSpPr>
        <p:spPr>
          <a:xfrm>
            <a:off x="1231105" y="2366504"/>
            <a:ext cx="17243290" cy="52368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Discounts and Promotions: A product catalog will often display if the product is on sale, the original price vs. discounted price, and any promo codes. Bulk Pricing or Wholesale Pricing: Some catalogs show special pricing for bulk purchases or wholesale buyers, which is common in B2B e-commerce.</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05" name="Freeform 3"/>
          <p:cNvSpPr/>
          <p:nvPr/>
        </p:nvSpPr>
        <p:spPr>
          <a:xfrm>
            <a:off x="638175" y="2073963"/>
            <a:ext cx="247650" cy="247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9"/>
                  <a:pt x="21534" y="12207"/>
                  <a:pt x="21390" y="12905"/>
                </a:cubicBezTo>
                <a:cubicBezTo>
                  <a:pt x="21246" y="13602"/>
                  <a:pt x="21046" y="14278"/>
                  <a:pt x="20780" y="14932"/>
                </a:cubicBezTo>
                <a:cubicBezTo>
                  <a:pt x="20514" y="15585"/>
                  <a:pt x="20171" y="16206"/>
                  <a:pt x="19783" y="16804"/>
                </a:cubicBezTo>
                <a:cubicBezTo>
                  <a:pt x="19396" y="17402"/>
                  <a:pt x="18942" y="17934"/>
                  <a:pt x="18443" y="18443"/>
                </a:cubicBezTo>
                <a:cubicBezTo>
                  <a:pt x="17945" y="18953"/>
                  <a:pt x="17391" y="19396"/>
                  <a:pt x="16804" y="19783"/>
                </a:cubicBezTo>
                <a:cubicBezTo>
                  <a:pt x="16217" y="20171"/>
                  <a:pt x="15596" y="20514"/>
                  <a:pt x="14932" y="20780"/>
                </a:cubicBezTo>
                <a:cubicBezTo>
                  <a:pt x="14267" y="21046"/>
                  <a:pt x="13602" y="21257"/>
                  <a:pt x="12905" y="21390"/>
                </a:cubicBezTo>
                <a:cubicBezTo>
                  <a:pt x="12207" y="21522"/>
                  <a:pt x="11509" y="21600"/>
                  <a:pt x="10800" y="21600"/>
                </a:cubicBezTo>
                <a:cubicBezTo>
                  <a:pt x="10091" y="21600"/>
                  <a:pt x="9393" y="21534"/>
                  <a:pt x="8695" y="21390"/>
                </a:cubicBezTo>
                <a:cubicBezTo>
                  <a:pt x="7998" y="21246"/>
                  <a:pt x="7322" y="21046"/>
                  <a:pt x="6668" y="20780"/>
                </a:cubicBezTo>
                <a:cubicBezTo>
                  <a:pt x="6015" y="20514"/>
                  <a:pt x="5394" y="20171"/>
                  <a:pt x="4796" y="19783"/>
                </a:cubicBezTo>
                <a:cubicBezTo>
                  <a:pt x="4198" y="19396"/>
                  <a:pt x="3666" y="18942"/>
                  <a:pt x="3157" y="18443"/>
                </a:cubicBezTo>
                <a:cubicBezTo>
                  <a:pt x="2647" y="17945"/>
                  <a:pt x="2215" y="17391"/>
                  <a:pt x="1817" y="16804"/>
                </a:cubicBezTo>
                <a:cubicBezTo>
                  <a:pt x="1418" y="16217"/>
                  <a:pt x="1097" y="15585"/>
                  <a:pt x="820" y="14932"/>
                </a:cubicBezTo>
                <a:cubicBezTo>
                  <a:pt x="543" y="14278"/>
                  <a:pt x="343" y="13602"/>
                  <a:pt x="210" y="12905"/>
                </a:cubicBezTo>
                <a:cubicBezTo>
                  <a:pt x="78" y="12207"/>
                  <a:pt x="0" y="11509"/>
                  <a:pt x="0" y="10800"/>
                </a:cubicBezTo>
                <a:cubicBezTo>
                  <a:pt x="0" y="10091"/>
                  <a:pt x="66" y="9393"/>
                  <a:pt x="210" y="8695"/>
                </a:cubicBezTo>
                <a:cubicBezTo>
                  <a:pt x="354" y="7998"/>
                  <a:pt x="554" y="7322"/>
                  <a:pt x="820" y="6668"/>
                </a:cubicBezTo>
                <a:cubicBezTo>
                  <a:pt x="1086" y="6015"/>
                  <a:pt x="1429" y="5394"/>
                  <a:pt x="1817" y="4796"/>
                </a:cubicBezTo>
                <a:cubicBezTo>
                  <a:pt x="2204" y="4198"/>
                  <a:pt x="2658" y="3666"/>
                  <a:pt x="3157" y="3157"/>
                </a:cubicBezTo>
                <a:cubicBezTo>
                  <a:pt x="3655" y="2647"/>
                  <a:pt x="4209" y="2215"/>
                  <a:pt x="4796" y="1817"/>
                </a:cubicBezTo>
                <a:cubicBezTo>
                  <a:pt x="5383" y="1418"/>
                  <a:pt x="6015" y="1097"/>
                  <a:pt x="6668" y="820"/>
                </a:cubicBezTo>
                <a:cubicBezTo>
                  <a:pt x="7322" y="543"/>
                  <a:pt x="7998" y="343"/>
                  <a:pt x="8695" y="210"/>
                </a:cubicBezTo>
                <a:cubicBezTo>
                  <a:pt x="9393" y="78"/>
                  <a:pt x="10091" y="0"/>
                  <a:pt x="10800" y="0"/>
                </a:cubicBezTo>
                <a:cubicBezTo>
                  <a:pt x="11509" y="0"/>
                  <a:pt x="12207" y="66"/>
                  <a:pt x="12905" y="210"/>
                </a:cubicBezTo>
                <a:cubicBezTo>
                  <a:pt x="13602" y="354"/>
                  <a:pt x="14278" y="554"/>
                  <a:pt x="14932" y="820"/>
                </a:cubicBezTo>
                <a:cubicBezTo>
                  <a:pt x="15585" y="1086"/>
                  <a:pt x="16206" y="1429"/>
                  <a:pt x="16804" y="1817"/>
                </a:cubicBezTo>
                <a:cubicBezTo>
                  <a:pt x="17402" y="2204"/>
                  <a:pt x="17934" y="2658"/>
                  <a:pt x="18443" y="3157"/>
                </a:cubicBezTo>
                <a:cubicBezTo>
                  <a:pt x="18953" y="3655"/>
                  <a:pt x="19396" y="4209"/>
                  <a:pt x="19783" y="4796"/>
                </a:cubicBezTo>
                <a:cubicBezTo>
                  <a:pt x="20171" y="5383"/>
                  <a:pt x="20514" y="6004"/>
                  <a:pt x="20780" y="6668"/>
                </a:cubicBezTo>
                <a:cubicBezTo>
                  <a:pt x="21046" y="7333"/>
                  <a:pt x="21257" y="7998"/>
                  <a:pt x="21390" y="8695"/>
                </a:cubicBezTo>
                <a:cubicBezTo>
                  <a:pt x="21522" y="9393"/>
                  <a:pt x="21600" y="10091"/>
                  <a:pt x="21600" y="10800"/>
                </a:cubicBezTo>
                <a:close/>
              </a:path>
            </a:pathLst>
          </a:custGeom>
          <a:solidFill>
            <a:srgbClr val="000000"/>
          </a:solidFill>
          <a:ln w="12700">
            <a:miter lim="400000"/>
          </a:ln>
        </p:spPr>
        <p:txBody>
          <a:bodyPr lIns="45719" rIns="45719"/>
          <a:lstStyle/>
          <a:p>
            <a:pPr/>
          </a:p>
        </p:txBody>
      </p:sp>
      <p:sp>
        <p:nvSpPr>
          <p:cNvPr id="1306" name="Freeform 5"/>
          <p:cNvSpPr/>
          <p:nvPr/>
        </p:nvSpPr>
        <p:spPr>
          <a:xfrm>
            <a:off x="638175" y="4988614"/>
            <a:ext cx="247650" cy="247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9"/>
                  <a:pt x="21534" y="12207"/>
                  <a:pt x="21390" y="12905"/>
                </a:cubicBezTo>
                <a:cubicBezTo>
                  <a:pt x="21246" y="13602"/>
                  <a:pt x="21046" y="14278"/>
                  <a:pt x="20780" y="14932"/>
                </a:cubicBezTo>
                <a:cubicBezTo>
                  <a:pt x="20514" y="15585"/>
                  <a:pt x="20171" y="16206"/>
                  <a:pt x="19783" y="16804"/>
                </a:cubicBezTo>
                <a:cubicBezTo>
                  <a:pt x="19396" y="17402"/>
                  <a:pt x="18942" y="17934"/>
                  <a:pt x="18443" y="18443"/>
                </a:cubicBezTo>
                <a:cubicBezTo>
                  <a:pt x="17945" y="18953"/>
                  <a:pt x="17391" y="19396"/>
                  <a:pt x="16804" y="19783"/>
                </a:cubicBezTo>
                <a:cubicBezTo>
                  <a:pt x="16217" y="20171"/>
                  <a:pt x="15596" y="20514"/>
                  <a:pt x="14932" y="20780"/>
                </a:cubicBezTo>
                <a:cubicBezTo>
                  <a:pt x="14267" y="21046"/>
                  <a:pt x="13602" y="21257"/>
                  <a:pt x="12905" y="21390"/>
                </a:cubicBezTo>
                <a:cubicBezTo>
                  <a:pt x="12207" y="21522"/>
                  <a:pt x="11509" y="21600"/>
                  <a:pt x="10800" y="21600"/>
                </a:cubicBezTo>
                <a:cubicBezTo>
                  <a:pt x="10091" y="21600"/>
                  <a:pt x="9393" y="21534"/>
                  <a:pt x="8695" y="21390"/>
                </a:cubicBezTo>
                <a:cubicBezTo>
                  <a:pt x="7998" y="21246"/>
                  <a:pt x="7322" y="21046"/>
                  <a:pt x="6668" y="20780"/>
                </a:cubicBezTo>
                <a:cubicBezTo>
                  <a:pt x="6015" y="20514"/>
                  <a:pt x="5394" y="20171"/>
                  <a:pt x="4796" y="19783"/>
                </a:cubicBezTo>
                <a:cubicBezTo>
                  <a:pt x="4198" y="19396"/>
                  <a:pt x="3666" y="18942"/>
                  <a:pt x="3157" y="18443"/>
                </a:cubicBezTo>
                <a:cubicBezTo>
                  <a:pt x="2647" y="17945"/>
                  <a:pt x="2215" y="17391"/>
                  <a:pt x="1817" y="16804"/>
                </a:cubicBezTo>
                <a:cubicBezTo>
                  <a:pt x="1418" y="16217"/>
                  <a:pt x="1097" y="15585"/>
                  <a:pt x="820" y="14932"/>
                </a:cubicBezTo>
                <a:cubicBezTo>
                  <a:pt x="543" y="14278"/>
                  <a:pt x="343" y="13602"/>
                  <a:pt x="210" y="12905"/>
                </a:cubicBezTo>
                <a:cubicBezTo>
                  <a:pt x="78" y="12207"/>
                  <a:pt x="0" y="11509"/>
                  <a:pt x="0" y="10800"/>
                </a:cubicBezTo>
                <a:cubicBezTo>
                  <a:pt x="0" y="10091"/>
                  <a:pt x="66" y="9393"/>
                  <a:pt x="210" y="8695"/>
                </a:cubicBezTo>
                <a:cubicBezTo>
                  <a:pt x="354" y="7998"/>
                  <a:pt x="554" y="7322"/>
                  <a:pt x="820" y="6668"/>
                </a:cubicBezTo>
                <a:cubicBezTo>
                  <a:pt x="1086" y="6015"/>
                  <a:pt x="1429" y="5394"/>
                  <a:pt x="1817" y="4796"/>
                </a:cubicBezTo>
                <a:cubicBezTo>
                  <a:pt x="2204" y="4198"/>
                  <a:pt x="2658" y="3666"/>
                  <a:pt x="3157" y="3157"/>
                </a:cubicBezTo>
                <a:cubicBezTo>
                  <a:pt x="3655" y="2647"/>
                  <a:pt x="4209" y="2215"/>
                  <a:pt x="4796" y="1817"/>
                </a:cubicBezTo>
                <a:cubicBezTo>
                  <a:pt x="5383" y="1418"/>
                  <a:pt x="6015" y="1097"/>
                  <a:pt x="6668" y="820"/>
                </a:cubicBezTo>
                <a:cubicBezTo>
                  <a:pt x="7322" y="543"/>
                  <a:pt x="7998" y="343"/>
                  <a:pt x="8695" y="210"/>
                </a:cubicBezTo>
                <a:cubicBezTo>
                  <a:pt x="9393" y="78"/>
                  <a:pt x="10091" y="0"/>
                  <a:pt x="10800" y="0"/>
                </a:cubicBezTo>
                <a:cubicBezTo>
                  <a:pt x="11509" y="0"/>
                  <a:pt x="12207" y="66"/>
                  <a:pt x="12905" y="210"/>
                </a:cubicBezTo>
                <a:cubicBezTo>
                  <a:pt x="13602" y="354"/>
                  <a:pt x="14278" y="554"/>
                  <a:pt x="14932" y="820"/>
                </a:cubicBezTo>
                <a:cubicBezTo>
                  <a:pt x="15585" y="1086"/>
                  <a:pt x="16206" y="1429"/>
                  <a:pt x="16804" y="1817"/>
                </a:cubicBezTo>
                <a:cubicBezTo>
                  <a:pt x="17402" y="2204"/>
                  <a:pt x="17934" y="2658"/>
                  <a:pt x="18443" y="3157"/>
                </a:cubicBezTo>
                <a:cubicBezTo>
                  <a:pt x="18953" y="3655"/>
                  <a:pt x="19396" y="4209"/>
                  <a:pt x="19783" y="4796"/>
                </a:cubicBezTo>
                <a:cubicBezTo>
                  <a:pt x="20171" y="5383"/>
                  <a:pt x="20514" y="6004"/>
                  <a:pt x="20780" y="6668"/>
                </a:cubicBezTo>
                <a:cubicBezTo>
                  <a:pt x="21046" y="7333"/>
                  <a:pt x="21257" y="7998"/>
                  <a:pt x="21390" y="8695"/>
                </a:cubicBezTo>
                <a:cubicBezTo>
                  <a:pt x="21522" y="9393"/>
                  <a:pt x="21600" y="10091"/>
                  <a:pt x="21600" y="10800"/>
                </a:cubicBezTo>
                <a:close/>
              </a:path>
            </a:pathLst>
          </a:custGeom>
          <a:solidFill>
            <a:srgbClr val="000000"/>
          </a:solidFill>
          <a:ln w="12700">
            <a:miter lim="400000"/>
          </a:ln>
        </p:spPr>
        <p:txBody>
          <a:bodyPr lIns="45719" rIns="45719"/>
          <a:lstStyle/>
          <a:p>
            <a:pPr/>
          </a:p>
        </p:txBody>
      </p:sp>
      <p:sp>
        <p:nvSpPr>
          <p:cNvPr id="1307" name="Freeform 7"/>
          <p:cNvSpPr/>
          <p:nvPr/>
        </p:nvSpPr>
        <p:spPr>
          <a:xfrm>
            <a:off x="638175" y="7903264"/>
            <a:ext cx="247650" cy="247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9"/>
                  <a:pt x="21534" y="12207"/>
                  <a:pt x="21390" y="12905"/>
                </a:cubicBezTo>
                <a:cubicBezTo>
                  <a:pt x="21246" y="13602"/>
                  <a:pt x="21046" y="14278"/>
                  <a:pt x="20780" y="14932"/>
                </a:cubicBezTo>
                <a:cubicBezTo>
                  <a:pt x="20514" y="15585"/>
                  <a:pt x="20171" y="16206"/>
                  <a:pt x="19783" y="16804"/>
                </a:cubicBezTo>
                <a:cubicBezTo>
                  <a:pt x="19396" y="17402"/>
                  <a:pt x="18942" y="17934"/>
                  <a:pt x="18443" y="18443"/>
                </a:cubicBezTo>
                <a:cubicBezTo>
                  <a:pt x="17945" y="18953"/>
                  <a:pt x="17391" y="19396"/>
                  <a:pt x="16804" y="19783"/>
                </a:cubicBezTo>
                <a:cubicBezTo>
                  <a:pt x="16217" y="20171"/>
                  <a:pt x="15596" y="20514"/>
                  <a:pt x="14932" y="20780"/>
                </a:cubicBezTo>
                <a:cubicBezTo>
                  <a:pt x="14267" y="21046"/>
                  <a:pt x="13602" y="21257"/>
                  <a:pt x="12905" y="21390"/>
                </a:cubicBezTo>
                <a:cubicBezTo>
                  <a:pt x="12207" y="21522"/>
                  <a:pt x="11509" y="21600"/>
                  <a:pt x="10800" y="21600"/>
                </a:cubicBezTo>
                <a:cubicBezTo>
                  <a:pt x="10091" y="21600"/>
                  <a:pt x="9393" y="21534"/>
                  <a:pt x="8695" y="21390"/>
                </a:cubicBezTo>
                <a:cubicBezTo>
                  <a:pt x="7998" y="21246"/>
                  <a:pt x="7322" y="21046"/>
                  <a:pt x="6668" y="20780"/>
                </a:cubicBezTo>
                <a:cubicBezTo>
                  <a:pt x="6015" y="20514"/>
                  <a:pt x="5394" y="20171"/>
                  <a:pt x="4796" y="19783"/>
                </a:cubicBezTo>
                <a:cubicBezTo>
                  <a:pt x="4198" y="19396"/>
                  <a:pt x="3666" y="18942"/>
                  <a:pt x="3157" y="18443"/>
                </a:cubicBezTo>
                <a:cubicBezTo>
                  <a:pt x="2647" y="17945"/>
                  <a:pt x="2215" y="17391"/>
                  <a:pt x="1817" y="16804"/>
                </a:cubicBezTo>
                <a:cubicBezTo>
                  <a:pt x="1418" y="16217"/>
                  <a:pt x="1097" y="15585"/>
                  <a:pt x="820" y="14932"/>
                </a:cubicBezTo>
                <a:cubicBezTo>
                  <a:pt x="543" y="14278"/>
                  <a:pt x="343" y="13602"/>
                  <a:pt x="210" y="12905"/>
                </a:cubicBezTo>
                <a:cubicBezTo>
                  <a:pt x="78" y="12207"/>
                  <a:pt x="0" y="11509"/>
                  <a:pt x="0" y="10800"/>
                </a:cubicBezTo>
                <a:cubicBezTo>
                  <a:pt x="0" y="10091"/>
                  <a:pt x="66" y="9393"/>
                  <a:pt x="210" y="8695"/>
                </a:cubicBezTo>
                <a:cubicBezTo>
                  <a:pt x="354" y="7998"/>
                  <a:pt x="554" y="7322"/>
                  <a:pt x="820" y="6668"/>
                </a:cubicBezTo>
                <a:cubicBezTo>
                  <a:pt x="1086" y="6015"/>
                  <a:pt x="1429" y="5394"/>
                  <a:pt x="1817" y="4796"/>
                </a:cubicBezTo>
                <a:cubicBezTo>
                  <a:pt x="2204" y="4198"/>
                  <a:pt x="2658" y="3666"/>
                  <a:pt x="3157" y="3157"/>
                </a:cubicBezTo>
                <a:cubicBezTo>
                  <a:pt x="3655" y="2647"/>
                  <a:pt x="4209" y="2215"/>
                  <a:pt x="4796" y="1817"/>
                </a:cubicBezTo>
                <a:cubicBezTo>
                  <a:pt x="5383" y="1418"/>
                  <a:pt x="6015" y="1097"/>
                  <a:pt x="6668" y="820"/>
                </a:cubicBezTo>
                <a:cubicBezTo>
                  <a:pt x="7322" y="543"/>
                  <a:pt x="7998" y="343"/>
                  <a:pt x="8695" y="210"/>
                </a:cubicBezTo>
                <a:cubicBezTo>
                  <a:pt x="9393" y="78"/>
                  <a:pt x="10091" y="0"/>
                  <a:pt x="10800" y="0"/>
                </a:cubicBezTo>
                <a:cubicBezTo>
                  <a:pt x="11509" y="0"/>
                  <a:pt x="12207" y="66"/>
                  <a:pt x="12905" y="210"/>
                </a:cubicBezTo>
                <a:cubicBezTo>
                  <a:pt x="13602" y="354"/>
                  <a:pt x="14278" y="554"/>
                  <a:pt x="14932" y="820"/>
                </a:cubicBezTo>
                <a:cubicBezTo>
                  <a:pt x="15585" y="1086"/>
                  <a:pt x="16206" y="1429"/>
                  <a:pt x="16804" y="1817"/>
                </a:cubicBezTo>
                <a:cubicBezTo>
                  <a:pt x="17402" y="2204"/>
                  <a:pt x="17934" y="2658"/>
                  <a:pt x="18443" y="3157"/>
                </a:cubicBezTo>
                <a:cubicBezTo>
                  <a:pt x="18953" y="3655"/>
                  <a:pt x="19396" y="4209"/>
                  <a:pt x="19783" y="4796"/>
                </a:cubicBezTo>
                <a:cubicBezTo>
                  <a:pt x="20171" y="5383"/>
                  <a:pt x="20514" y="6004"/>
                  <a:pt x="20780" y="6668"/>
                </a:cubicBezTo>
                <a:cubicBezTo>
                  <a:pt x="21046" y="7333"/>
                  <a:pt x="21257" y="7998"/>
                  <a:pt x="21390" y="8695"/>
                </a:cubicBezTo>
                <a:cubicBezTo>
                  <a:pt x="21522" y="9393"/>
                  <a:pt x="21600" y="10091"/>
                  <a:pt x="21600" y="10800"/>
                </a:cubicBezTo>
                <a:close/>
              </a:path>
            </a:pathLst>
          </a:custGeom>
          <a:solidFill>
            <a:srgbClr val="000000"/>
          </a:solidFill>
          <a:ln w="12700">
            <a:miter lim="400000"/>
          </a:ln>
        </p:spPr>
        <p:txBody>
          <a:bodyPr lIns="45719" rIns="45719"/>
          <a:lstStyle/>
          <a:p>
            <a:pPr/>
          </a:p>
        </p:txBody>
      </p:sp>
      <p:sp>
        <p:nvSpPr>
          <p:cNvPr id="1308" name="TextBox 8"/>
          <p:cNvSpPr txBox="1"/>
          <p:nvPr/>
        </p:nvSpPr>
        <p:spPr>
          <a:xfrm>
            <a:off x="4107208" y="625716"/>
            <a:ext cx="10274781" cy="1907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600"/>
              </a:lnSpc>
              <a:defRPr sz="5400">
                <a:latin typeface="Copperplate"/>
                <a:ea typeface="Copperplate"/>
                <a:cs typeface="Copperplate"/>
                <a:sym typeface="Copperplate"/>
              </a:defRPr>
            </a:lvl1pPr>
          </a:lstStyle>
          <a:p>
            <a:pPr/>
            <a:r>
              <a:t>Shipping and Delivery Details:</a:t>
            </a:r>
          </a:p>
        </p:txBody>
      </p:sp>
      <p:sp>
        <p:nvSpPr>
          <p:cNvPr id="1309" name="TextBox 9"/>
          <p:cNvSpPr txBox="1"/>
          <p:nvPr/>
        </p:nvSpPr>
        <p:spPr>
          <a:xfrm>
            <a:off x="1472508" y="1597265"/>
            <a:ext cx="16860832" cy="6733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600"/>
              </a:lnSpc>
              <a:defRPr sz="5400">
                <a:latin typeface="Copperplate"/>
                <a:ea typeface="Copperplate"/>
                <a:cs typeface="Copperplate"/>
                <a:sym typeface="Copperplate"/>
              </a:defRPr>
            </a:lvl1pPr>
          </a:lstStyle>
          <a:p>
            <a:pPr/>
            <a:r>
              <a:t>Shipping Costs: Information about whether shipping is free, discounted, or based on weight/size. Delivery Time Estimates: Expected delivery times for the product based on the location of the customer. Return and Refund Policies: Information about return and exchange policies for the product.</a:t>
            </a: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11" name="Freeform 2"/>
          <p:cNvSpPr/>
          <p:nvPr/>
        </p:nvSpPr>
        <p:spPr>
          <a:xfrm>
            <a:off x="1471612" y="5481151"/>
            <a:ext cx="209551" cy="209551"/>
          </a:xfrm>
          <a:prstGeom prst="rect">
            <a:avLst/>
          </a:prstGeom>
          <a:blipFill>
            <a:blip r:embed="rId3"/>
            <a:stretch>
              <a:fillRect/>
            </a:stretch>
          </a:blipFill>
          <a:ln w="12700">
            <a:miter lim="400000"/>
          </a:ln>
        </p:spPr>
        <p:txBody>
          <a:bodyPr lIns="45719" rIns="45719"/>
          <a:lstStyle/>
          <a:p>
            <a:pPr/>
          </a:p>
        </p:txBody>
      </p:sp>
      <p:sp>
        <p:nvSpPr>
          <p:cNvPr id="1312" name="Freeform 3"/>
          <p:cNvSpPr/>
          <p:nvPr/>
        </p:nvSpPr>
        <p:spPr>
          <a:xfrm>
            <a:off x="1471612" y="7062302"/>
            <a:ext cx="209551" cy="209551"/>
          </a:xfrm>
          <a:prstGeom prst="rect">
            <a:avLst/>
          </a:prstGeom>
          <a:blipFill>
            <a:blip r:embed="rId3"/>
            <a:stretch>
              <a:fillRect/>
            </a:stretch>
          </a:blipFill>
          <a:ln w="12700">
            <a:miter lim="400000"/>
          </a:ln>
        </p:spPr>
        <p:txBody>
          <a:bodyPr lIns="45719" rIns="45719"/>
          <a:lstStyle/>
          <a:p>
            <a:pPr/>
          </a:p>
        </p:txBody>
      </p:sp>
      <p:sp>
        <p:nvSpPr>
          <p:cNvPr id="1313" name="Freeform 4"/>
          <p:cNvSpPr/>
          <p:nvPr/>
        </p:nvSpPr>
        <p:spPr>
          <a:xfrm>
            <a:off x="1471612" y="2318852"/>
            <a:ext cx="209551" cy="209551"/>
          </a:xfrm>
          <a:prstGeom prst="rect">
            <a:avLst/>
          </a:prstGeom>
          <a:blipFill>
            <a:blip r:embed="rId3"/>
            <a:stretch>
              <a:fillRect/>
            </a:stretch>
          </a:blipFill>
          <a:ln w="12700">
            <a:miter lim="400000"/>
          </a:ln>
        </p:spPr>
        <p:txBody>
          <a:bodyPr lIns="45719" rIns="45719"/>
          <a:lstStyle/>
          <a:p>
            <a:pPr/>
          </a:p>
        </p:txBody>
      </p:sp>
      <p:sp>
        <p:nvSpPr>
          <p:cNvPr id="1314" name="Freeform 5"/>
          <p:cNvSpPr/>
          <p:nvPr/>
        </p:nvSpPr>
        <p:spPr>
          <a:xfrm>
            <a:off x="1471612" y="7852877"/>
            <a:ext cx="209551" cy="209551"/>
          </a:xfrm>
          <a:prstGeom prst="rect">
            <a:avLst/>
          </a:prstGeom>
          <a:blipFill>
            <a:blip r:embed="rId3"/>
            <a:stretch>
              <a:fillRect/>
            </a:stretch>
          </a:blipFill>
          <a:ln w="12700">
            <a:miter lim="400000"/>
          </a:ln>
        </p:spPr>
        <p:txBody>
          <a:bodyPr lIns="45719" rIns="45719"/>
          <a:lstStyle/>
          <a:p>
            <a:pPr/>
          </a:p>
        </p:txBody>
      </p:sp>
      <p:sp>
        <p:nvSpPr>
          <p:cNvPr id="1315" name="TextBox 6"/>
          <p:cNvSpPr txBox="1"/>
          <p:nvPr/>
        </p:nvSpPr>
        <p:spPr>
          <a:xfrm>
            <a:off x="459734" y="1143951"/>
            <a:ext cx="463677" cy="15559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200"/>
              </a:lnSpc>
              <a:defRPr sz="4400">
                <a:latin typeface="Copperplate"/>
                <a:ea typeface="Copperplate"/>
                <a:cs typeface="Copperplate"/>
                <a:sym typeface="Copperplate"/>
              </a:defRPr>
            </a:lvl1pPr>
          </a:lstStyle>
          <a:p>
            <a:pPr/>
            <a:r>
              <a:t>1.</a:t>
            </a:r>
          </a:p>
        </p:txBody>
      </p:sp>
      <p:sp>
        <p:nvSpPr>
          <p:cNvPr id="1316" name="TextBox 7"/>
          <p:cNvSpPr txBox="1"/>
          <p:nvPr/>
        </p:nvSpPr>
        <p:spPr>
          <a:xfrm>
            <a:off x="3660428" y="353377"/>
            <a:ext cx="11186352" cy="15559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200"/>
              </a:lnSpc>
              <a:defRPr sz="4400">
                <a:latin typeface="Copperplate"/>
                <a:ea typeface="Copperplate"/>
                <a:cs typeface="Copperplate"/>
                <a:sym typeface="Copperplate"/>
              </a:defRPr>
            </a:lvl1pPr>
          </a:lstStyle>
          <a:p>
            <a:pPr/>
            <a:r>
              <a:t>Types of E-Commerce Product Catalogs</a:t>
            </a:r>
          </a:p>
        </p:txBody>
      </p:sp>
      <p:sp>
        <p:nvSpPr>
          <p:cNvPr id="1317" name="TextBox 8"/>
          <p:cNvSpPr txBox="1"/>
          <p:nvPr/>
        </p:nvSpPr>
        <p:spPr>
          <a:xfrm>
            <a:off x="6723612" y="1143951"/>
            <a:ext cx="5928246" cy="15559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200"/>
              </a:lnSpc>
              <a:defRPr sz="4400">
                <a:latin typeface="Copperplate"/>
                <a:ea typeface="Copperplate"/>
                <a:cs typeface="Copperplate"/>
                <a:sym typeface="Copperplate"/>
              </a:defRPr>
            </a:lvl1pPr>
          </a:lstStyle>
          <a:p>
            <a:pPr/>
            <a:r>
              <a:t>Flat Product Catalog:</a:t>
            </a:r>
          </a:p>
        </p:txBody>
      </p:sp>
      <p:sp>
        <p:nvSpPr>
          <p:cNvPr id="1318" name="TextBox 9"/>
          <p:cNvSpPr txBox="1"/>
          <p:nvPr/>
        </p:nvSpPr>
        <p:spPr>
          <a:xfrm>
            <a:off x="2001144" y="1934526"/>
            <a:ext cx="16553137" cy="70677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200"/>
              </a:lnSpc>
              <a:defRPr sz="4400">
                <a:latin typeface="Copperplate"/>
                <a:ea typeface="Copperplate"/>
                <a:cs typeface="Copperplate"/>
                <a:sym typeface="Copperplate"/>
              </a:defRPr>
            </a:lvl1pPr>
          </a:lstStyle>
          <a:p>
            <a:pPr/>
            <a:r>
              <a:t>A flat catalog is a simple listing where products are displayed in a single list or grid view. It is typically used in smaller e-commerce stores or websites that offer a limited number of products. Customers can browse the entire catalog and select the product they wish to view in detail. Advantages: Simple to create and easy for users to browse. Disadvantages: Difficult to manage for larger inventories and may lack the organization needed for larger catalogs.</a:t>
            </a: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20" name="Freeform 3"/>
          <p:cNvSpPr/>
          <p:nvPr/>
        </p:nvSpPr>
        <p:spPr>
          <a:xfrm>
            <a:off x="504825" y="1768401"/>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321" name="Freeform 5"/>
          <p:cNvSpPr/>
          <p:nvPr/>
        </p:nvSpPr>
        <p:spPr>
          <a:xfrm>
            <a:off x="504825" y="4140127"/>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322" name="Freeform 7"/>
          <p:cNvSpPr/>
          <p:nvPr/>
        </p:nvSpPr>
        <p:spPr>
          <a:xfrm>
            <a:off x="504825" y="5721277"/>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323" name="Freeform 9"/>
          <p:cNvSpPr/>
          <p:nvPr/>
        </p:nvSpPr>
        <p:spPr>
          <a:xfrm>
            <a:off x="504825" y="7302427"/>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324" name="TextBox 10"/>
          <p:cNvSpPr txBox="1"/>
          <p:nvPr/>
        </p:nvSpPr>
        <p:spPr>
          <a:xfrm>
            <a:off x="5093341" y="588739"/>
            <a:ext cx="8263347" cy="15559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200"/>
              </a:lnSpc>
              <a:defRPr sz="4400">
                <a:latin typeface="Copperplate"/>
                <a:ea typeface="Copperplate"/>
                <a:cs typeface="Copperplate"/>
                <a:sym typeface="Copperplate"/>
              </a:defRPr>
            </a:lvl1pPr>
          </a:lstStyle>
          <a:p>
            <a:pPr/>
            <a:r>
              <a:t>Hierarchical Product Catalog:</a:t>
            </a:r>
          </a:p>
        </p:txBody>
      </p:sp>
      <p:sp>
        <p:nvSpPr>
          <p:cNvPr id="1325" name="TextBox 11"/>
          <p:cNvSpPr txBox="1"/>
          <p:nvPr/>
        </p:nvSpPr>
        <p:spPr>
          <a:xfrm>
            <a:off x="1293619" y="1379314"/>
            <a:ext cx="17005612" cy="70677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200"/>
              </a:lnSpc>
              <a:defRPr sz="4400">
                <a:latin typeface="Copperplate"/>
                <a:ea typeface="Copperplate"/>
                <a:cs typeface="Copperplate"/>
                <a:sym typeface="Copperplate"/>
              </a:defRPr>
            </a:lvl1pPr>
          </a:lstStyle>
          <a:p>
            <a:pPr/>
            <a:r>
              <a:t>This type of catalog organizes products into categories and subcategories to improve navigation. It works well for stores with a large number of products. Users can navigate through broad categories and drill down into subcategories to find the product they are looking for. Advantages: Easy to manage large inventories, offers better navigation for users. Disadvantages: Can overwhelm the customer if there are too many categories or poorly defined categories.</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27" name="Freeform 3"/>
          <p:cNvSpPr/>
          <p:nvPr/>
        </p:nvSpPr>
        <p:spPr>
          <a:xfrm>
            <a:off x="561975" y="2203447"/>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328" name="Freeform 5"/>
          <p:cNvSpPr/>
          <p:nvPr/>
        </p:nvSpPr>
        <p:spPr>
          <a:xfrm>
            <a:off x="561975" y="4860921"/>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329" name="Freeform 7"/>
          <p:cNvSpPr/>
          <p:nvPr/>
        </p:nvSpPr>
        <p:spPr>
          <a:xfrm>
            <a:off x="561975" y="7518396"/>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330" name="TextBox 8"/>
          <p:cNvSpPr txBox="1"/>
          <p:nvPr/>
        </p:nvSpPr>
        <p:spPr>
          <a:xfrm>
            <a:off x="5306024" y="879977"/>
            <a:ext cx="7829379" cy="17316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900"/>
              </a:lnSpc>
              <a:defRPr sz="4900">
                <a:latin typeface="Copperplate"/>
                <a:ea typeface="Copperplate"/>
                <a:cs typeface="Copperplate"/>
                <a:sym typeface="Copperplate"/>
              </a:defRPr>
            </a:lvl1pPr>
          </a:lstStyle>
          <a:p>
            <a:pPr/>
            <a:r>
              <a:t>Filtered Product Catalog:</a:t>
            </a:r>
          </a:p>
        </p:txBody>
      </p:sp>
      <p:sp>
        <p:nvSpPr>
          <p:cNvPr id="1331" name="TextBox 9"/>
          <p:cNvSpPr txBox="1"/>
          <p:nvPr/>
        </p:nvSpPr>
        <p:spPr>
          <a:xfrm>
            <a:off x="1165917" y="1765801"/>
            <a:ext cx="17376096" cy="69894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This type of catalog provides advanced filtering options for customers to refine their search based on criteria like size, price, color, material, brand, etc. Advantages: Makes it easier for customers to find exactly what they are looking for by narrowing down results quickly. Disadvantages: Requires a robust back-end system to handle and sort data efficiently.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8" name="Freeform 3"/>
          <p:cNvSpPr/>
          <p:nvPr/>
        </p:nvSpPr>
        <p:spPr>
          <a:xfrm>
            <a:off x="504825" y="6761616"/>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76"/>
                  <a:pt x="16785" y="19781"/>
                </a:cubicBezTo>
                <a:cubicBezTo>
                  <a:pt x="16197" y="20187"/>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99" name="TextBox 4"/>
          <p:cNvSpPr txBox="1"/>
          <p:nvPr/>
        </p:nvSpPr>
        <p:spPr>
          <a:xfrm>
            <a:off x="909789" y="710622"/>
            <a:ext cx="16797682" cy="39822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300"/>
              </a:lnSpc>
              <a:defRPr sz="4500">
                <a:latin typeface="Copperplate"/>
                <a:ea typeface="Copperplate"/>
                <a:cs typeface="Copperplate"/>
                <a:sym typeface="Copperplate"/>
              </a:defRPr>
            </a:lvl1pPr>
          </a:lstStyle>
          <a:p>
            <a:pPr/>
            <a:r>
              <a:t>d. Power Automate Integrate Excel with Microsoft Power Automate to build workflows that connect Excel to other tools like Outlook or SharePoint. 2. Automation in Google Sheets a. Google Sheets Macros Macros in Google Sheets work similarly to Excel.</a:t>
            </a:r>
          </a:p>
        </p:txBody>
      </p:sp>
      <p:sp>
        <p:nvSpPr>
          <p:cNvPr id="200" name="TextBox 5"/>
          <p:cNvSpPr txBox="1"/>
          <p:nvPr/>
        </p:nvSpPr>
        <p:spPr>
          <a:xfrm>
            <a:off x="7961556" y="6377997"/>
            <a:ext cx="3424886" cy="15819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How to Use:</a:t>
            </a:r>
          </a:p>
        </p:txBody>
      </p:sp>
      <p:sp>
        <p:nvSpPr>
          <p:cNvPr id="201" name="TextBox 6"/>
          <p:cNvSpPr txBox="1"/>
          <p:nvPr/>
        </p:nvSpPr>
        <p:spPr>
          <a:xfrm>
            <a:off x="1448695" y="7187621"/>
            <a:ext cx="488813" cy="1581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a.</a:t>
            </a:r>
          </a:p>
        </p:txBody>
      </p:sp>
      <p:sp>
        <p:nvSpPr>
          <p:cNvPr id="202" name="TextBox 7"/>
          <p:cNvSpPr txBox="1"/>
          <p:nvPr/>
        </p:nvSpPr>
        <p:spPr>
          <a:xfrm>
            <a:off x="4088901" y="7187621"/>
            <a:ext cx="12338238" cy="1581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Go to Extensions &gt; Macros &gt; Record Macro.</a:t>
            </a:r>
          </a:p>
        </p:txBody>
      </p:sp>
      <p:sp>
        <p:nvSpPr>
          <p:cNvPr id="203" name="TextBox 8"/>
          <p:cNvSpPr txBox="1"/>
          <p:nvPr/>
        </p:nvSpPr>
        <p:spPr>
          <a:xfrm>
            <a:off x="1398688" y="7997246"/>
            <a:ext cx="16787510" cy="1581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b.Perform your task, stop recording, and save the macro.</a:t>
            </a:r>
          </a:p>
        </p:txBody>
      </p:sp>
      <p:sp>
        <p:nvSpPr>
          <p:cNvPr id="204" name="TextBox 9"/>
          <p:cNvSpPr txBox="1"/>
          <p:nvPr/>
        </p:nvSpPr>
        <p:spPr>
          <a:xfrm>
            <a:off x="1449733" y="8806871"/>
            <a:ext cx="487757" cy="1581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c.</a:t>
            </a:r>
          </a:p>
        </p:txBody>
      </p:sp>
      <p:sp>
        <p:nvSpPr>
          <p:cNvPr id="205" name="TextBox 10"/>
          <p:cNvSpPr txBox="1"/>
          <p:nvPr/>
        </p:nvSpPr>
        <p:spPr>
          <a:xfrm>
            <a:off x="4431353" y="8806871"/>
            <a:ext cx="11639703" cy="1581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Reuse the macro from the Macros menu.</a:t>
            </a: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33" name="Freeform 3"/>
          <p:cNvSpPr/>
          <p:nvPr/>
        </p:nvSpPr>
        <p:spPr>
          <a:xfrm>
            <a:off x="600075" y="2105243"/>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334" name="Freeform 5"/>
          <p:cNvSpPr/>
          <p:nvPr/>
        </p:nvSpPr>
        <p:spPr>
          <a:xfrm>
            <a:off x="600075" y="5800943"/>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335" name="Freeform 7"/>
          <p:cNvSpPr/>
          <p:nvPr/>
        </p:nvSpPr>
        <p:spPr>
          <a:xfrm>
            <a:off x="600075" y="7648794"/>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336" name="TextBox 8"/>
          <p:cNvSpPr txBox="1"/>
          <p:nvPr/>
        </p:nvSpPr>
        <p:spPr>
          <a:xfrm>
            <a:off x="4986937" y="726128"/>
            <a:ext cx="8480319" cy="18065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200"/>
              </a:lnSpc>
              <a:defRPr sz="5100">
                <a:latin typeface="Copperplate"/>
                <a:ea typeface="Copperplate"/>
                <a:cs typeface="Copperplate"/>
                <a:sym typeface="Copperplate"/>
              </a:defRPr>
            </a:lvl1pPr>
          </a:lstStyle>
          <a:p>
            <a:pPr/>
            <a:r>
              <a:t>Dynamic Product Catalog:</a:t>
            </a:r>
          </a:p>
        </p:txBody>
      </p:sp>
      <p:sp>
        <p:nvSpPr>
          <p:cNvPr id="1337" name="TextBox 9"/>
          <p:cNvSpPr txBox="1"/>
          <p:nvPr/>
        </p:nvSpPr>
        <p:spPr>
          <a:xfrm>
            <a:off x="1155943" y="1650053"/>
            <a:ext cx="17440476" cy="63785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200"/>
              </a:lnSpc>
              <a:defRPr sz="5100">
                <a:latin typeface="Copperplate"/>
                <a:ea typeface="Copperplate"/>
                <a:cs typeface="Copperplate"/>
                <a:sym typeface="Copperplate"/>
              </a:defRPr>
            </a:lvl1pPr>
          </a:lstStyle>
          <a:p>
            <a:pPr/>
            <a:r>
              <a:t>A dynamic catalog updates automatically as new products are added, stock levels change, or prices are updated. This is often used in large, fast-moving e- commerce platforms. Advantages: Keeps the catalog fresh and accurate, reduces manual work. Disadvantages: May require complex integration with inventory systems.</a:t>
            </a:r>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39" name="Freeform 2"/>
          <p:cNvSpPr/>
          <p:nvPr/>
        </p:nvSpPr>
        <p:spPr>
          <a:xfrm>
            <a:off x="1271587" y="6987578"/>
            <a:ext cx="180975" cy="180976"/>
          </a:xfrm>
          <a:prstGeom prst="rect">
            <a:avLst/>
          </a:prstGeom>
          <a:blipFill>
            <a:blip r:embed="rId3"/>
            <a:stretch>
              <a:fillRect/>
            </a:stretch>
          </a:blipFill>
          <a:ln w="12700">
            <a:miter lim="400000"/>
          </a:ln>
        </p:spPr>
        <p:txBody>
          <a:bodyPr lIns="45719" rIns="45719"/>
          <a:lstStyle/>
          <a:p>
            <a:pPr/>
          </a:p>
        </p:txBody>
      </p:sp>
      <p:sp>
        <p:nvSpPr>
          <p:cNvPr id="1340" name="Freeform 3"/>
          <p:cNvSpPr/>
          <p:nvPr/>
        </p:nvSpPr>
        <p:spPr>
          <a:xfrm>
            <a:off x="1271587" y="4930178"/>
            <a:ext cx="180975" cy="180976"/>
          </a:xfrm>
          <a:prstGeom prst="rect">
            <a:avLst/>
          </a:prstGeom>
          <a:blipFill>
            <a:blip r:embed="rId3"/>
            <a:stretch>
              <a:fillRect/>
            </a:stretch>
          </a:blipFill>
          <a:ln w="12700">
            <a:miter lim="400000"/>
          </a:ln>
        </p:spPr>
        <p:txBody>
          <a:bodyPr lIns="45719" rIns="45719"/>
          <a:lstStyle/>
          <a:p>
            <a:pPr/>
          </a:p>
        </p:txBody>
      </p:sp>
      <p:sp>
        <p:nvSpPr>
          <p:cNvPr id="1341" name="Freeform 4"/>
          <p:cNvSpPr/>
          <p:nvPr/>
        </p:nvSpPr>
        <p:spPr>
          <a:xfrm>
            <a:off x="1271587" y="2186977"/>
            <a:ext cx="180975" cy="180976"/>
          </a:xfrm>
          <a:prstGeom prst="rect">
            <a:avLst/>
          </a:prstGeom>
          <a:blipFill>
            <a:blip r:embed="rId3"/>
            <a:stretch>
              <a:fillRect/>
            </a:stretch>
          </a:blipFill>
          <a:ln w="12700">
            <a:miter lim="400000"/>
          </a:ln>
        </p:spPr>
        <p:txBody>
          <a:bodyPr lIns="45719" rIns="45719"/>
          <a:lstStyle/>
          <a:p>
            <a:pPr/>
          </a:p>
        </p:txBody>
      </p:sp>
      <p:sp>
        <p:nvSpPr>
          <p:cNvPr id="1342" name="TextBox 5"/>
          <p:cNvSpPr txBox="1"/>
          <p:nvPr/>
        </p:nvSpPr>
        <p:spPr>
          <a:xfrm>
            <a:off x="398563" y="1159858"/>
            <a:ext cx="401785"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1.</a:t>
            </a:r>
          </a:p>
        </p:txBody>
      </p:sp>
      <p:sp>
        <p:nvSpPr>
          <p:cNvPr id="1343" name="TextBox 6"/>
          <p:cNvSpPr txBox="1"/>
          <p:nvPr/>
        </p:nvSpPr>
        <p:spPr>
          <a:xfrm>
            <a:off x="390372" y="3903059"/>
            <a:ext cx="410128" cy="1354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2.</a:t>
            </a:r>
          </a:p>
        </p:txBody>
      </p:sp>
      <p:sp>
        <p:nvSpPr>
          <p:cNvPr id="1344" name="TextBox 7"/>
          <p:cNvSpPr txBox="1"/>
          <p:nvPr/>
        </p:nvSpPr>
        <p:spPr>
          <a:xfrm>
            <a:off x="374894" y="5960459"/>
            <a:ext cx="425920" cy="1354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3.</a:t>
            </a:r>
          </a:p>
        </p:txBody>
      </p:sp>
      <p:sp>
        <p:nvSpPr>
          <p:cNvPr id="1345" name="TextBox 8"/>
          <p:cNvSpPr txBox="1"/>
          <p:nvPr/>
        </p:nvSpPr>
        <p:spPr>
          <a:xfrm>
            <a:off x="2462812" y="474059"/>
            <a:ext cx="13629582" cy="1354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Features for E-Commerce Product Catalog Management</a:t>
            </a:r>
          </a:p>
        </p:txBody>
      </p:sp>
      <p:sp>
        <p:nvSpPr>
          <p:cNvPr id="1346" name="TextBox 9"/>
          <p:cNvSpPr txBox="1"/>
          <p:nvPr/>
        </p:nvSpPr>
        <p:spPr>
          <a:xfrm>
            <a:off x="7037937" y="1159858"/>
            <a:ext cx="5154874"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Search Functionality:</a:t>
            </a:r>
          </a:p>
        </p:txBody>
      </p:sp>
      <p:sp>
        <p:nvSpPr>
          <p:cNvPr id="1347" name="TextBox 10"/>
          <p:cNvSpPr txBox="1"/>
          <p:nvPr/>
        </p:nvSpPr>
        <p:spPr>
          <a:xfrm>
            <a:off x="1978370" y="1845659"/>
            <a:ext cx="16335386" cy="20399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A robust search feature with keyword search, filters, and predictive search helps customers quickly find what they’re looking for within the catalog.</a:t>
            </a:r>
          </a:p>
        </p:txBody>
      </p:sp>
      <p:sp>
        <p:nvSpPr>
          <p:cNvPr id="1348" name="TextBox 11"/>
          <p:cNvSpPr txBox="1"/>
          <p:nvPr/>
        </p:nvSpPr>
        <p:spPr>
          <a:xfrm>
            <a:off x="7560468" y="3903059"/>
            <a:ext cx="4089036" cy="1354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Product Tagging:</a:t>
            </a:r>
          </a:p>
        </p:txBody>
      </p:sp>
      <p:sp>
        <p:nvSpPr>
          <p:cNvPr id="1349" name="TextBox 12"/>
          <p:cNvSpPr txBox="1"/>
          <p:nvPr/>
        </p:nvSpPr>
        <p:spPr>
          <a:xfrm>
            <a:off x="1702002" y="4588859"/>
            <a:ext cx="16899362" cy="20399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Products can be tagged with keywords related to their features, style, or usage. This helps in better categorization and searchability.</a:t>
            </a:r>
          </a:p>
        </p:txBody>
      </p:sp>
      <p:sp>
        <p:nvSpPr>
          <p:cNvPr id="1350" name="TextBox 13"/>
          <p:cNvSpPr txBox="1"/>
          <p:nvPr/>
        </p:nvSpPr>
        <p:spPr>
          <a:xfrm>
            <a:off x="7658699" y="5960459"/>
            <a:ext cx="3888782" cy="1354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Personalization:</a:t>
            </a:r>
          </a:p>
        </p:txBody>
      </p:sp>
      <p:sp>
        <p:nvSpPr>
          <p:cNvPr id="1351" name="TextBox 14"/>
          <p:cNvSpPr txBox="1"/>
          <p:nvPr/>
        </p:nvSpPr>
        <p:spPr>
          <a:xfrm>
            <a:off x="2577255" y="6646258"/>
            <a:ext cx="15113680" cy="20399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Personalized catalogs that recommend products based on the customer’s past behavior, preferences, or browsing history.</a:t>
            </a: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53" name="Freeform 2"/>
          <p:cNvSpPr/>
          <p:nvPr/>
        </p:nvSpPr>
        <p:spPr>
          <a:xfrm>
            <a:off x="1500187" y="2558128"/>
            <a:ext cx="219075" cy="219076"/>
          </a:xfrm>
          <a:prstGeom prst="rect">
            <a:avLst/>
          </a:prstGeom>
          <a:blipFill>
            <a:blip r:embed="rId3"/>
            <a:stretch>
              <a:fillRect/>
            </a:stretch>
          </a:blipFill>
          <a:ln w="12700">
            <a:miter lim="400000"/>
          </a:ln>
        </p:spPr>
        <p:txBody>
          <a:bodyPr lIns="45719" rIns="45719"/>
          <a:lstStyle/>
          <a:p>
            <a:pPr/>
          </a:p>
        </p:txBody>
      </p:sp>
      <p:sp>
        <p:nvSpPr>
          <p:cNvPr id="1354" name="Freeform 3"/>
          <p:cNvSpPr/>
          <p:nvPr/>
        </p:nvSpPr>
        <p:spPr>
          <a:xfrm>
            <a:off x="1500187" y="5796629"/>
            <a:ext cx="219075" cy="219076"/>
          </a:xfrm>
          <a:prstGeom prst="rect">
            <a:avLst/>
          </a:prstGeom>
          <a:blipFill>
            <a:blip r:embed="rId4"/>
            <a:stretch>
              <a:fillRect/>
            </a:stretch>
          </a:blipFill>
          <a:ln w="12700">
            <a:miter lim="400000"/>
          </a:ln>
        </p:spPr>
        <p:txBody>
          <a:bodyPr lIns="45719" rIns="45719"/>
          <a:lstStyle/>
          <a:p>
            <a:pPr/>
          </a:p>
        </p:txBody>
      </p:sp>
      <p:sp>
        <p:nvSpPr>
          <p:cNvPr id="1355" name="TextBox 4"/>
          <p:cNvSpPr txBox="1"/>
          <p:nvPr/>
        </p:nvSpPr>
        <p:spPr>
          <a:xfrm>
            <a:off x="470143" y="1360122"/>
            <a:ext cx="473935" cy="16047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400"/>
              </a:lnSpc>
              <a:defRPr sz="4500">
                <a:latin typeface="Copperplate"/>
                <a:ea typeface="Copperplate"/>
                <a:cs typeface="Copperplate"/>
                <a:sym typeface="Copperplate"/>
              </a:defRPr>
            </a:lvl1pPr>
          </a:lstStyle>
          <a:p>
            <a:pPr/>
            <a:r>
              <a:t>1.</a:t>
            </a:r>
          </a:p>
        </p:txBody>
      </p:sp>
      <p:sp>
        <p:nvSpPr>
          <p:cNvPr id="1356" name="TextBox 5"/>
          <p:cNvSpPr txBox="1"/>
          <p:nvPr/>
        </p:nvSpPr>
        <p:spPr>
          <a:xfrm>
            <a:off x="460323" y="4598622"/>
            <a:ext cx="483958" cy="16047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400"/>
              </a:lnSpc>
              <a:defRPr sz="4500">
                <a:latin typeface="Copperplate"/>
                <a:ea typeface="Copperplate"/>
                <a:cs typeface="Copperplate"/>
                <a:sym typeface="Copperplate"/>
              </a:defRPr>
            </a:lvl1pPr>
          </a:lstStyle>
          <a:p>
            <a:pPr/>
            <a:r>
              <a:t>2.</a:t>
            </a:r>
          </a:p>
        </p:txBody>
      </p:sp>
      <p:sp>
        <p:nvSpPr>
          <p:cNvPr id="1357" name="TextBox 6"/>
          <p:cNvSpPr txBox="1"/>
          <p:nvPr/>
        </p:nvSpPr>
        <p:spPr>
          <a:xfrm>
            <a:off x="4475407" y="1369647"/>
            <a:ext cx="10536774" cy="7818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Content Management System (CMS):</a:t>
            </a:r>
          </a:p>
        </p:txBody>
      </p:sp>
      <p:sp>
        <p:nvSpPr>
          <p:cNvPr id="1358" name="TextBox 7"/>
          <p:cNvSpPr txBox="1"/>
          <p:nvPr/>
        </p:nvSpPr>
        <p:spPr>
          <a:xfrm>
            <a:off x="2089252" y="2179272"/>
            <a:ext cx="16417434" cy="31821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300"/>
              </a:lnSpc>
              <a:defRPr sz="4500">
                <a:latin typeface="Copperplate"/>
                <a:ea typeface="Copperplate"/>
                <a:cs typeface="Copperplate"/>
                <a:sym typeface="Copperplate"/>
              </a:defRPr>
            </a:lvl1pPr>
          </a:lstStyle>
          <a:p>
            <a:pPr/>
            <a:r>
              <a:t>An e-commerce catalog is usually powered by a CMS that allows store owners to add, update, or remove products, manage inventory, and optimize product details.</a:t>
            </a:r>
          </a:p>
        </p:txBody>
      </p:sp>
      <p:sp>
        <p:nvSpPr>
          <p:cNvPr id="1359" name="TextBox 8"/>
          <p:cNvSpPr txBox="1"/>
          <p:nvPr/>
        </p:nvSpPr>
        <p:spPr>
          <a:xfrm>
            <a:off x="5930208" y="4608147"/>
            <a:ext cx="7568957" cy="15819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Multi-Channel Integration:</a:t>
            </a:r>
          </a:p>
        </p:txBody>
      </p:sp>
      <p:sp>
        <p:nvSpPr>
          <p:cNvPr id="1360" name="TextBox 9"/>
          <p:cNvSpPr txBox="1"/>
          <p:nvPr/>
        </p:nvSpPr>
        <p:spPr>
          <a:xfrm>
            <a:off x="2330347" y="5417772"/>
            <a:ext cx="15925763" cy="31821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300"/>
              </a:lnSpc>
              <a:defRPr sz="4500">
                <a:latin typeface="Copperplate"/>
                <a:ea typeface="Copperplate"/>
                <a:cs typeface="Copperplate"/>
                <a:sym typeface="Copperplate"/>
              </a:defRPr>
            </a:lvl1pPr>
          </a:lstStyle>
          <a:p>
            <a:pPr/>
            <a:r>
              <a:t>The catalog should be compatible with various sales channels, including marketplaces (like Amazon, eBay), mobile apps, and social media platforms (like Instagram or Facebook).</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62" name="Freeform 2"/>
          <p:cNvSpPr/>
          <p:nvPr/>
        </p:nvSpPr>
        <p:spPr>
          <a:xfrm>
            <a:off x="1204912" y="2119311"/>
            <a:ext cx="171451" cy="171451"/>
          </a:xfrm>
          <a:prstGeom prst="rect">
            <a:avLst/>
          </a:prstGeom>
          <a:blipFill>
            <a:blip r:embed="rId3"/>
            <a:stretch>
              <a:fillRect/>
            </a:stretch>
          </a:blipFill>
          <a:ln w="12700">
            <a:miter lim="400000"/>
          </a:ln>
        </p:spPr>
        <p:txBody>
          <a:bodyPr lIns="45719" rIns="45719"/>
          <a:lstStyle/>
          <a:p>
            <a:pPr/>
          </a:p>
        </p:txBody>
      </p:sp>
      <p:sp>
        <p:nvSpPr>
          <p:cNvPr id="1363" name="Freeform 3"/>
          <p:cNvSpPr/>
          <p:nvPr/>
        </p:nvSpPr>
        <p:spPr>
          <a:xfrm>
            <a:off x="1204912" y="4748212"/>
            <a:ext cx="171451" cy="171451"/>
          </a:xfrm>
          <a:prstGeom prst="rect">
            <a:avLst/>
          </a:prstGeom>
          <a:blipFill>
            <a:blip r:embed="rId3"/>
            <a:stretch>
              <a:fillRect/>
            </a:stretch>
          </a:blipFill>
          <a:ln w="12700">
            <a:miter lim="400000"/>
          </a:ln>
        </p:spPr>
        <p:txBody>
          <a:bodyPr lIns="45719" rIns="45719"/>
          <a:lstStyle/>
          <a:p>
            <a:pPr/>
          </a:p>
        </p:txBody>
      </p:sp>
      <p:sp>
        <p:nvSpPr>
          <p:cNvPr id="1364" name="Freeform 4"/>
          <p:cNvSpPr/>
          <p:nvPr/>
        </p:nvSpPr>
        <p:spPr>
          <a:xfrm>
            <a:off x="1204912" y="7377111"/>
            <a:ext cx="171451" cy="171451"/>
          </a:xfrm>
          <a:prstGeom prst="rect">
            <a:avLst/>
          </a:prstGeom>
          <a:blipFill>
            <a:blip r:embed="rId3"/>
            <a:stretch>
              <a:fillRect/>
            </a:stretch>
          </a:blipFill>
          <a:ln w="12700">
            <a:miter lim="400000"/>
          </a:ln>
        </p:spPr>
        <p:txBody>
          <a:bodyPr lIns="45719" rIns="45719"/>
          <a:lstStyle/>
          <a:p>
            <a:pPr/>
          </a:p>
        </p:txBody>
      </p:sp>
      <p:sp>
        <p:nvSpPr>
          <p:cNvPr id="1365" name="TextBox 5"/>
          <p:cNvSpPr txBox="1"/>
          <p:nvPr/>
        </p:nvSpPr>
        <p:spPr>
          <a:xfrm>
            <a:off x="378027" y="1138209"/>
            <a:ext cx="381315"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1.</a:t>
            </a:r>
          </a:p>
        </p:txBody>
      </p:sp>
      <p:sp>
        <p:nvSpPr>
          <p:cNvPr id="1366" name="TextBox 6"/>
          <p:cNvSpPr txBox="1"/>
          <p:nvPr/>
        </p:nvSpPr>
        <p:spPr>
          <a:xfrm>
            <a:off x="370284" y="3767108"/>
            <a:ext cx="389212"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2.</a:t>
            </a:r>
          </a:p>
        </p:txBody>
      </p:sp>
      <p:sp>
        <p:nvSpPr>
          <p:cNvPr id="1367" name="TextBox 7"/>
          <p:cNvSpPr txBox="1"/>
          <p:nvPr/>
        </p:nvSpPr>
        <p:spPr>
          <a:xfrm>
            <a:off x="355549" y="6396008"/>
            <a:ext cx="404242"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3.</a:t>
            </a:r>
          </a:p>
        </p:txBody>
      </p:sp>
      <p:sp>
        <p:nvSpPr>
          <p:cNvPr id="1368" name="TextBox 8"/>
          <p:cNvSpPr txBox="1"/>
          <p:nvPr/>
        </p:nvSpPr>
        <p:spPr>
          <a:xfrm>
            <a:off x="343937" y="8367683"/>
            <a:ext cx="416082"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4.</a:t>
            </a:r>
          </a:p>
        </p:txBody>
      </p:sp>
      <p:sp>
        <p:nvSpPr>
          <p:cNvPr id="1369" name="TextBox 9"/>
          <p:cNvSpPr txBox="1"/>
          <p:nvPr/>
        </p:nvSpPr>
        <p:spPr>
          <a:xfrm>
            <a:off x="2508198" y="480984"/>
            <a:ext cx="13536884"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Benefits of a Well-Organized E-Commerce Product Catalog</a:t>
            </a:r>
          </a:p>
        </p:txBody>
      </p:sp>
      <p:sp>
        <p:nvSpPr>
          <p:cNvPr id="1370" name="TextBox 10"/>
          <p:cNvSpPr txBox="1"/>
          <p:nvPr/>
        </p:nvSpPr>
        <p:spPr>
          <a:xfrm>
            <a:off x="6491735" y="1138209"/>
            <a:ext cx="6225074" cy="6315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Improved User Experience:</a:t>
            </a:r>
          </a:p>
        </p:txBody>
      </p:sp>
      <p:sp>
        <p:nvSpPr>
          <p:cNvPr id="1371" name="TextBox 11"/>
          <p:cNvSpPr txBox="1"/>
          <p:nvPr/>
        </p:nvSpPr>
        <p:spPr>
          <a:xfrm>
            <a:off x="2087318" y="1795434"/>
            <a:ext cx="16024850" cy="19269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An organized and easy-to-navigate catalog helps customers find what they want quickly, improving their shopping experience and reducing bounce rates.</a:t>
            </a:r>
          </a:p>
        </p:txBody>
      </p:sp>
      <p:sp>
        <p:nvSpPr>
          <p:cNvPr id="1372" name="TextBox 12"/>
          <p:cNvSpPr txBox="1"/>
          <p:nvPr/>
        </p:nvSpPr>
        <p:spPr>
          <a:xfrm>
            <a:off x="7715401" y="3767108"/>
            <a:ext cx="3728915"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Increased Sales:</a:t>
            </a:r>
          </a:p>
        </p:txBody>
      </p:sp>
      <p:sp>
        <p:nvSpPr>
          <p:cNvPr id="1373" name="TextBox 13"/>
          <p:cNvSpPr txBox="1"/>
          <p:nvPr/>
        </p:nvSpPr>
        <p:spPr>
          <a:xfrm>
            <a:off x="1899646" y="4424333"/>
            <a:ext cx="16407690" cy="19269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With better organization, customers can easily compare products, see relevant options, and make purchase decisions faster, leading to higher conversion rates.</a:t>
            </a:r>
          </a:p>
        </p:txBody>
      </p:sp>
      <p:sp>
        <p:nvSpPr>
          <p:cNvPr id="1374" name="TextBox 14"/>
          <p:cNvSpPr txBox="1"/>
          <p:nvPr/>
        </p:nvSpPr>
        <p:spPr>
          <a:xfrm>
            <a:off x="6064148" y="6396008"/>
            <a:ext cx="7097458"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Better Inventory Management:</a:t>
            </a:r>
          </a:p>
        </p:txBody>
      </p:sp>
      <p:sp>
        <p:nvSpPr>
          <p:cNvPr id="1375" name="TextBox 15"/>
          <p:cNvSpPr txBox="1"/>
          <p:nvPr/>
        </p:nvSpPr>
        <p:spPr>
          <a:xfrm>
            <a:off x="1684438" y="7053233"/>
            <a:ext cx="16846916"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A catalog allows store owners to easily track product availability, manage stock, and receive alerts when products are low in inventory.</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77" name="Freeform 3"/>
          <p:cNvSpPr/>
          <p:nvPr/>
        </p:nvSpPr>
        <p:spPr>
          <a:xfrm>
            <a:off x="533400" y="1292866"/>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378" name="Freeform 5"/>
          <p:cNvSpPr/>
          <p:nvPr/>
        </p:nvSpPr>
        <p:spPr>
          <a:xfrm>
            <a:off x="533400" y="2121541"/>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379" name="Freeform 7"/>
          <p:cNvSpPr/>
          <p:nvPr/>
        </p:nvSpPr>
        <p:spPr>
          <a:xfrm>
            <a:off x="533400" y="4607566"/>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76"/>
                  <a:pt x="16785" y="19781"/>
                </a:cubicBezTo>
                <a:cubicBezTo>
                  <a:pt x="16197" y="20187"/>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380" name="Freeform 9"/>
          <p:cNvSpPr/>
          <p:nvPr/>
        </p:nvSpPr>
        <p:spPr>
          <a:xfrm>
            <a:off x="533400" y="5436241"/>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381" name="TextBox 10"/>
          <p:cNvSpPr txBox="1"/>
          <p:nvPr/>
        </p:nvSpPr>
        <p:spPr>
          <a:xfrm>
            <a:off x="1552127" y="886234"/>
            <a:ext cx="16522409" cy="658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SEO Benefits: Detailed product descriptions, relevant keywords, and optimized images can improve search engine rankings, making the products easier to find online. Enhanced Marketing Opportunities: With a well-organized catalog, e-commerce stores can highlight seasonal sales, offer related product recommendations, or run targeted promotions based on catalog data.</a:t>
            </a:r>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83" name="TextBox 2"/>
          <p:cNvSpPr txBox="1"/>
          <p:nvPr/>
        </p:nvSpPr>
        <p:spPr>
          <a:xfrm>
            <a:off x="2287790" y="505054"/>
            <a:ext cx="13986579" cy="14810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900"/>
              </a:lnSpc>
              <a:defRPr sz="4200">
                <a:latin typeface="Copperplate"/>
                <a:ea typeface="Copperplate"/>
                <a:cs typeface="Copperplate"/>
                <a:sym typeface="Copperplate"/>
              </a:defRPr>
            </a:lvl1pPr>
          </a:lstStyle>
          <a:p>
            <a:pPr/>
            <a:r>
              <a:t>Technologies Behind E-Commerce Product Catalogs</a:t>
            </a:r>
          </a:p>
        </p:txBody>
      </p:sp>
      <p:sp>
        <p:nvSpPr>
          <p:cNvPr id="1384" name="TextBox 3"/>
          <p:cNvSpPr txBox="1"/>
          <p:nvPr/>
        </p:nvSpPr>
        <p:spPr>
          <a:xfrm>
            <a:off x="439341" y="1267053"/>
            <a:ext cx="443066" cy="14810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900"/>
              </a:lnSpc>
              <a:defRPr sz="4200">
                <a:latin typeface="Copperplate"/>
                <a:ea typeface="Copperplate"/>
                <a:cs typeface="Copperplate"/>
                <a:sym typeface="Copperplate"/>
              </a:defRPr>
            </a:lvl1pPr>
          </a:lstStyle>
          <a:p>
            <a:pPr/>
            <a:r>
              <a:t>1.</a:t>
            </a:r>
          </a:p>
        </p:txBody>
      </p:sp>
      <p:sp>
        <p:nvSpPr>
          <p:cNvPr id="1385" name="TextBox 4"/>
          <p:cNvSpPr txBox="1"/>
          <p:nvPr/>
        </p:nvSpPr>
        <p:spPr>
          <a:xfrm>
            <a:off x="1070972" y="1267054"/>
            <a:ext cx="17415700" cy="44782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E-Commerce Platforms: Many e-commerce platforms, such as Shopify, WooCommerce, Magento, and BigCommerce, come with built-in tools to manage product catalogs efficiently. Product Information Management (PIM) Systems: Large enterprises often use PIM systems to manage product catalogs, centralize product data, and ensure consistency across all channels.</a:t>
            </a:r>
          </a:p>
        </p:txBody>
      </p:sp>
      <p:sp>
        <p:nvSpPr>
          <p:cNvPr id="1386" name="TextBox 5"/>
          <p:cNvSpPr txBox="1"/>
          <p:nvPr/>
        </p:nvSpPr>
        <p:spPr>
          <a:xfrm>
            <a:off x="430262" y="3553054"/>
            <a:ext cx="452325" cy="14810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900"/>
              </a:lnSpc>
              <a:defRPr sz="4200">
                <a:latin typeface="Copperplate"/>
                <a:ea typeface="Copperplate"/>
                <a:cs typeface="Copperplate"/>
                <a:sym typeface="Copperplate"/>
              </a:defRPr>
            </a:lvl1pPr>
          </a:lstStyle>
          <a:p>
            <a:pPr/>
            <a:r>
              <a:t>2.</a:t>
            </a:r>
          </a:p>
        </p:txBody>
      </p:sp>
      <p:sp>
        <p:nvSpPr>
          <p:cNvPr id="1387" name="TextBox 6"/>
          <p:cNvSpPr txBox="1"/>
          <p:nvPr/>
        </p:nvSpPr>
        <p:spPr>
          <a:xfrm>
            <a:off x="413146" y="6601053"/>
            <a:ext cx="18123258" cy="7317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900"/>
              </a:lnSpc>
              <a:defRPr sz="4200">
                <a:latin typeface="Copperplate"/>
                <a:ea typeface="Copperplate"/>
                <a:cs typeface="Copperplate"/>
                <a:sym typeface="Copperplate"/>
              </a:defRPr>
            </a:lvl1pPr>
          </a:lstStyle>
          <a:p>
            <a:pPr/>
            <a:r>
              <a:t>3.Database Management: An e-commerce catalog is often stored in</a:t>
            </a:r>
          </a:p>
        </p:txBody>
      </p:sp>
      <p:sp>
        <p:nvSpPr>
          <p:cNvPr id="1388" name="TextBox 7"/>
          <p:cNvSpPr txBox="1"/>
          <p:nvPr/>
        </p:nvSpPr>
        <p:spPr>
          <a:xfrm>
            <a:off x="1206845" y="7363053"/>
            <a:ext cx="17138582" cy="22303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databases that are designed to handle large volumes of product information and support fast querying and retrieval of data.</a:t>
            </a: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90" name="TextBox 2"/>
          <p:cNvSpPr txBox="1"/>
          <p:nvPr/>
        </p:nvSpPr>
        <p:spPr>
          <a:xfrm>
            <a:off x="42119" y="892492"/>
            <a:ext cx="18567694" cy="77274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Summary An e-commerce product catalog is a detailed, organized listing of all the products available for sale on an online store. It typically includes product names, descriptions, images, prices, categories, and variants, and is designed to facilitate easy browsing, searching, and purchasing. An effective product catalog enhances the customer experience, drives sales, and helps e-commerce businesses efficiently manage inventory and product information. Whether simple or complex, a well-structured catalog is vital for any successful e-commerce operation.</a:t>
            </a:r>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92" name="TextBox 2"/>
          <p:cNvSpPr txBox="1"/>
          <p:nvPr/>
        </p:nvSpPr>
        <p:spPr>
          <a:xfrm>
            <a:off x="43901" y="1506673"/>
            <a:ext cx="18564140" cy="62803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200"/>
              </a:lnSpc>
              <a:defRPr sz="4400">
                <a:latin typeface="Copperplate"/>
                <a:ea typeface="Copperplate"/>
                <a:cs typeface="Copperplate"/>
                <a:sym typeface="Copperplate"/>
              </a:defRPr>
            </a:lvl1pPr>
          </a:lstStyle>
          <a:p>
            <a:pPr/>
            <a:r>
              <a:t>Management in Excel: Management in Excel typically refers to the use of Excel to organize, analyze, and make decisions regarding data, especially in business or project contexts. Excel is often used for tasks like financial management, project tracking, inventory control, customer relationship management, and reporting. The term "management" encompasses various activities that users perform to handle data effectively and make informed decisions.</a:t>
            </a:r>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94" name="Freeform 2"/>
          <p:cNvSpPr/>
          <p:nvPr/>
        </p:nvSpPr>
        <p:spPr>
          <a:xfrm>
            <a:off x="1366837" y="3658553"/>
            <a:ext cx="200025" cy="200026"/>
          </a:xfrm>
          <a:prstGeom prst="rect">
            <a:avLst/>
          </a:prstGeom>
          <a:blipFill>
            <a:blip r:embed="rId3"/>
            <a:stretch>
              <a:fillRect/>
            </a:stretch>
          </a:blipFill>
          <a:ln w="12700">
            <a:miter lim="400000"/>
          </a:ln>
        </p:spPr>
        <p:txBody>
          <a:bodyPr lIns="45719" rIns="45719"/>
          <a:lstStyle/>
          <a:p>
            <a:pPr/>
          </a:p>
        </p:txBody>
      </p:sp>
      <p:sp>
        <p:nvSpPr>
          <p:cNvPr id="1395" name="Freeform 3"/>
          <p:cNvSpPr/>
          <p:nvPr/>
        </p:nvSpPr>
        <p:spPr>
          <a:xfrm>
            <a:off x="1366837" y="6630352"/>
            <a:ext cx="200025" cy="200026"/>
          </a:xfrm>
          <a:prstGeom prst="rect">
            <a:avLst/>
          </a:prstGeom>
          <a:blipFill>
            <a:blip r:embed="rId3"/>
            <a:stretch>
              <a:fillRect/>
            </a:stretch>
          </a:blipFill>
          <a:ln w="12700">
            <a:miter lim="400000"/>
          </a:ln>
        </p:spPr>
        <p:txBody>
          <a:bodyPr lIns="45719" rIns="45719"/>
          <a:lstStyle/>
          <a:p>
            <a:pPr/>
          </a:p>
        </p:txBody>
      </p:sp>
      <p:sp>
        <p:nvSpPr>
          <p:cNvPr id="1396" name="TextBox 4"/>
          <p:cNvSpPr txBox="1"/>
          <p:nvPr/>
        </p:nvSpPr>
        <p:spPr>
          <a:xfrm>
            <a:off x="429225" y="2552786"/>
            <a:ext cx="432654"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1.</a:t>
            </a:r>
          </a:p>
        </p:txBody>
      </p:sp>
      <p:sp>
        <p:nvSpPr>
          <p:cNvPr id="1397" name="TextBox 5"/>
          <p:cNvSpPr txBox="1"/>
          <p:nvPr/>
        </p:nvSpPr>
        <p:spPr>
          <a:xfrm>
            <a:off x="4696567" y="1809836"/>
            <a:ext cx="9072631"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Key Areas of Management in Excel:</a:t>
            </a:r>
          </a:p>
        </p:txBody>
      </p:sp>
      <p:sp>
        <p:nvSpPr>
          <p:cNvPr id="1398" name="TextBox 6"/>
          <p:cNvSpPr txBox="1"/>
          <p:nvPr/>
        </p:nvSpPr>
        <p:spPr>
          <a:xfrm>
            <a:off x="7216672" y="2552786"/>
            <a:ext cx="4856484"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Data Organization:</a:t>
            </a:r>
          </a:p>
        </p:txBody>
      </p:sp>
      <p:sp>
        <p:nvSpPr>
          <p:cNvPr id="1399" name="TextBox 7"/>
          <p:cNvSpPr txBox="1"/>
          <p:nvPr/>
        </p:nvSpPr>
        <p:spPr>
          <a:xfrm>
            <a:off x="1855146" y="3295736"/>
            <a:ext cx="16718814" cy="5138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Tables: Structuring data in tables helps in organizing it into rows and columns with clear headers for each category (e.g., customer name, sales amount, dates, etc.). Tables make data easier to manage, edit, and analyze. Sorting and Filtering: Excel provides options to sort data alphabetically or numerically, and apply filters to view only the data that meets specific criteria.</a:t>
            </a:r>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01" name="Freeform 3"/>
          <p:cNvSpPr/>
          <p:nvPr/>
        </p:nvSpPr>
        <p:spPr>
          <a:xfrm>
            <a:off x="495300" y="2058666"/>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402" name="Freeform 5"/>
          <p:cNvSpPr/>
          <p:nvPr/>
        </p:nvSpPr>
        <p:spPr>
          <a:xfrm>
            <a:off x="495300" y="4401816"/>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403" name="Freeform 7"/>
          <p:cNvSpPr/>
          <p:nvPr/>
        </p:nvSpPr>
        <p:spPr>
          <a:xfrm>
            <a:off x="495300" y="6744967"/>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404" name="TextBox 8"/>
          <p:cNvSpPr txBox="1"/>
          <p:nvPr/>
        </p:nvSpPr>
        <p:spPr>
          <a:xfrm>
            <a:off x="7254478" y="892502"/>
            <a:ext cx="3854454"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Data Analysis:</a:t>
            </a:r>
          </a:p>
        </p:txBody>
      </p:sp>
      <p:sp>
        <p:nvSpPr>
          <p:cNvPr id="1405" name="TextBox 9"/>
          <p:cNvSpPr txBox="1"/>
          <p:nvPr/>
        </p:nvSpPr>
        <p:spPr>
          <a:xfrm>
            <a:off x="965748" y="1673551"/>
            <a:ext cx="17652226" cy="69527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Formulas and Functions: Excel has built-in functions like SUM, AVERAGE, VLOOKUP, INDEX/MATCH, IF statements, etc., to perform calculations, automate tasks, and make sense of data. Pivot Tables: Pivot tables are powerful tools for summarizing and analyzing large datasets. They allow you to group, filter, and calculate data in various ways. Charts and Graphs: Excel allows users to create various types of visualizations (bar charts, line graphs, pie charts, etc.) to present data clearly for management reviews.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7" name="Freeform 3"/>
          <p:cNvSpPr/>
          <p:nvPr/>
        </p:nvSpPr>
        <p:spPr>
          <a:xfrm>
            <a:off x="746379" y="5511927"/>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208" name="Freeform 5"/>
          <p:cNvSpPr/>
          <p:nvPr/>
        </p:nvSpPr>
        <p:spPr>
          <a:xfrm>
            <a:off x="746379" y="9112377"/>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209" name="Freeform 7"/>
          <p:cNvSpPr/>
          <p:nvPr/>
        </p:nvSpPr>
        <p:spPr>
          <a:xfrm>
            <a:off x="746379" y="9712452"/>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210" name="Freeform 9"/>
          <p:cNvSpPr/>
          <p:nvPr/>
        </p:nvSpPr>
        <p:spPr>
          <a:xfrm>
            <a:off x="2982362" y="1395097"/>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211" name="Freeform 11"/>
          <p:cNvSpPr/>
          <p:nvPr/>
        </p:nvSpPr>
        <p:spPr>
          <a:xfrm>
            <a:off x="3711025" y="1990411"/>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lnTo>
                  <a:pt x="20770" y="12791"/>
                </a:lnTo>
                <a:lnTo>
                  <a:pt x="21397" y="12909"/>
                </a:lnTo>
                <a:cubicBezTo>
                  <a:pt x="21261" y="13604"/>
                  <a:pt x="21058" y="14281"/>
                  <a:pt x="20787" y="14942"/>
                </a:cubicBezTo>
                <a:lnTo>
                  <a:pt x="20194" y="14705"/>
                </a:lnTo>
                <a:lnTo>
                  <a:pt x="20787" y="14942"/>
                </a:lnTo>
                <a:cubicBezTo>
                  <a:pt x="20516" y="15603"/>
                  <a:pt x="20177" y="16213"/>
                  <a:pt x="19787" y="16806"/>
                </a:cubicBezTo>
                <a:cubicBezTo>
                  <a:pt x="19398" y="17399"/>
                  <a:pt x="18940" y="17941"/>
                  <a:pt x="18449" y="18449"/>
                </a:cubicBezTo>
                <a:cubicBezTo>
                  <a:pt x="17941" y="18957"/>
                  <a:pt x="17399" y="19398"/>
                  <a:pt x="16806" y="19787"/>
                </a:cubicBezTo>
                <a:lnTo>
                  <a:pt x="16450" y="19262"/>
                </a:lnTo>
                <a:lnTo>
                  <a:pt x="16806" y="19787"/>
                </a:lnTo>
                <a:cubicBezTo>
                  <a:pt x="16213" y="20177"/>
                  <a:pt x="15586" y="20516"/>
                  <a:pt x="14942" y="20787"/>
                </a:cubicBezTo>
                <a:lnTo>
                  <a:pt x="14705" y="20194"/>
                </a:lnTo>
                <a:lnTo>
                  <a:pt x="14942" y="20787"/>
                </a:lnTo>
                <a:cubicBezTo>
                  <a:pt x="14281" y="21058"/>
                  <a:pt x="13604" y="21261"/>
                  <a:pt x="12909" y="21397"/>
                </a:cubicBezTo>
                <a:lnTo>
                  <a:pt x="12791" y="20770"/>
                </a:lnTo>
                <a:lnTo>
                  <a:pt x="12909" y="21397"/>
                </a:lnTo>
                <a:cubicBezTo>
                  <a:pt x="12215" y="21532"/>
                  <a:pt x="11503" y="21600"/>
                  <a:pt x="10808" y="21600"/>
                </a:cubicBezTo>
                <a:lnTo>
                  <a:pt x="10808" y="20956"/>
                </a:lnTo>
                <a:lnTo>
                  <a:pt x="10808" y="21600"/>
                </a:lnTo>
                <a:cubicBezTo>
                  <a:pt x="10097" y="21600"/>
                  <a:pt x="9402" y="21532"/>
                  <a:pt x="8708" y="21397"/>
                </a:cubicBezTo>
                <a:cubicBezTo>
                  <a:pt x="8013" y="21261"/>
                  <a:pt x="7336" y="21058"/>
                  <a:pt x="6675" y="20787"/>
                </a:cubicBezTo>
                <a:lnTo>
                  <a:pt x="6912" y="20194"/>
                </a:lnTo>
                <a:lnTo>
                  <a:pt x="6675" y="20787"/>
                </a:lnTo>
                <a:cubicBezTo>
                  <a:pt x="6014" y="20516"/>
                  <a:pt x="5404" y="20177"/>
                  <a:pt x="4811" y="19787"/>
                </a:cubicBezTo>
                <a:lnTo>
                  <a:pt x="5167" y="19262"/>
                </a:lnTo>
                <a:lnTo>
                  <a:pt x="4811" y="19787"/>
                </a:lnTo>
                <a:cubicBezTo>
                  <a:pt x="4218" y="19398"/>
                  <a:pt x="3676" y="18940"/>
                  <a:pt x="3168" y="18449"/>
                </a:cubicBezTo>
                <a:lnTo>
                  <a:pt x="3625" y="17992"/>
                </a:lnTo>
                <a:lnTo>
                  <a:pt x="3168" y="18449"/>
                </a:lnTo>
                <a:cubicBezTo>
                  <a:pt x="2660" y="17941"/>
                  <a:pt x="2219" y="17399"/>
                  <a:pt x="1830" y="16806"/>
                </a:cubicBezTo>
                <a:lnTo>
                  <a:pt x="2355" y="16450"/>
                </a:lnTo>
                <a:lnTo>
                  <a:pt x="1830" y="16806"/>
                </a:lnTo>
                <a:cubicBezTo>
                  <a:pt x="1423" y="16213"/>
                  <a:pt x="1101" y="15586"/>
                  <a:pt x="830" y="14925"/>
                </a:cubicBezTo>
                <a:lnTo>
                  <a:pt x="1423" y="14688"/>
                </a:lnTo>
                <a:lnTo>
                  <a:pt x="830" y="14925"/>
                </a:lnTo>
                <a:cubicBezTo>
                  <a:pt x="559" y="14281"/>
                  <a:pt x="339" y="13604"/>
                  <a:pt x="203" y="12909"/>
                </a:cubicBezTo>
                <a:lnTo>
                  <a:pt x="830" y="12791"/>
                </a:lnTo>
                <a:lnTo>
                  <a:pt x="203" y="12909"/>
                </a:lnTo>
                <a:cubicBezTo>
                  <a:pt x="68" y="12215"/>
                  <a:pt x="0" y="11503"/>
                  <a:pt x="0" y="10808"/>
                </a:cubicBezTo>
                <a:lnTo>
                  <a:pt x="644" y="10808"/>
                </a:lnTo>
                <a:lnTo>
                  <a:pt x="0" y="10808"/>
                </a:lnTo>
                <a:cubicBezTo>
                  <a:pt x="0" y="10097"/>
                  <a:pt x="68" y="9402"/>
                  <a:pt x="203" y="8708"/>
                </a:cubicBezTo>
                <a:lnTo>
                  <a:pt x="830" y="8826"/>
                </a:lnTo>
                <a:lnTo>
                  <a:pt x="203" y="8708"/>
                </a:lnTo>
                <a:cubicBezTo>
                  <a:pt x="339" y="8013"/>
                  <a:pt x="542" y="7336"/>
                  <a:pt x="813" y="6675"/>
                </a:cubicBezTo>
                <a:lnTo>
                  <a:pt x="1406" y="6912"/>
                </a:lnTo>
                <a:lnTo>
                  <a:pt x="813" y="6675"/>
                </a:lnTo>
                <a:cubicBezTo>
                  <a:pt x="1084" y="6014"/>
                  <a:pt x="1423" y="5404"/>
                  <a:pt x="1813" y="4811"/>
                </a:cubicBezTo>
                <a:lnTo>
                  <a:pt x="2338" y="5167"/>
                </a:lnTo>
                <a:lnTo>
                  <a:pt x="1813" y="4811"/>
                </a:lnTo>
                <a:cubicBezTo>
                  <a:pt x="2202" y="4218"/>
                  <a:pt x="2660" y="3676"/>
                  <a:pt x="3151" y="3168"/>
                </a:cubicBezTo>
                <a:lnTo>
                  <a:pt x="3608" y="3625"/>
                </a:lnTo>
                <a:lnTo>
                  <a:pt x="3151" y="3168"/>
                </a:lnTo>
                <a:cubicBezTo>
                  <a:pt x="3659" y="2660"/>
                  <a:pt x="4201" y="2219"/>
                  <a:pt x="4794" y="1830"/>
                </a:cubicBezTo>
                <a:lnTo>
                  <a:pt x="5150" y="2355"/>
                </a:lnTo>
                <a:lnTo>
                  <a:pt x="4794" y="1830"/>
                </a:lnTo>
                <a:cubicBezTo>
                  <a:pt x="5387" y="1440"/>
                  <a:pt x="6014" y="1101"/>
                  <a:pt x="6658" y="830"/>
                </a:cubicBezTo>
                <a:lnTo>
                  <a:pt x="6895" y="1423"/>
                </a:lnTo>
                <a:lnTo>
                  <a:pt x="6675" y="830"/>
                </a:lnTo>
                <a:cubicBezTo>
                  <a:pt x="7319" y="559"/>
                  <a:pt x="7996" y="339"/>
                  <a:pt x="8691" y="203"/>
                </a:cubicBezTo>
                <a:cubicBezTo>
                  <a:pt x="9385" y="68"/>
                  <a:pt x="10097" y="0"/>
                  <a:pt x="10808" y="0"/>
                </a:cubicBezTo>
                <a:lnTo>
                  <a:pt x="10808" y="644"/>
                </a:lnTo>
                <a:lnTo>
                  <a:pt x="10808" y="0"/>
                </a:lnTo>
                <a:cubicBezTo>
                  <a:pt x="11520" y="0"/>
                  <a:pt x="12215" y="68"/>
                  <a:pt x="12909" y="203"/>
                </a:cubicBezTo>
                <a:lnTo>
                  <a:pt x="12791" y="830"/>
                </a:lnTo>
                <a:lnTo>
                  <a:pt x="12909" y="203"/>
                </a:lnTo>
                <a:cubicBezTo>
                  <a:pt x="13604" y="339"/>
                  <a:pt x="14281" y="542"/>
                  <a:pt x="14942" y="813"/>
                </a:cubicBezTo>
                <a:lnTo>
                  <a:pt x="14688" y="1406"/>
                </a:lnTo>
                <a:lnTo>
                  <a:pt x="14925" y="830"/>
                </a:lnTo>
                <a:cubicBezTo>
                  <a:pt x="15586" y="1101"/>
                  <a:pt x="16196" y="1440"/>
                  <a:pt x="16789" y="1830"/>
                </a:cubicBezTo>
                <a:lnTo>
                  <a:pt x="16433" y="2355"/>
                </a:lnTo>
                <a:lnTo>
                  <a:pt x="16789" y="1830"/>
                </a:lnTo>
                <a:cubicBezTo>
                  <a:pt x="17382" y="2219"/>
                  <a:pt x="17924" y="2677"/>
                  <a:pt x="18432" y="3168"/>
                </a:cubicBezTo>
                <a:cubicBezTo>
                  <a:pt x="18940" y="3676"/>
                  <a:pt x="19381" y="4218"/>
                  <a:pt x="19770" y="4811"/>
                </a:cubicBezTo>
                <a:lnTo>
                  <a:pt x="19245" y="5167"/>
                </a:lnTo>
                <a:lnTo>
                  <a:pt x="19770" y="4811"/>
                </a:lnTo>
                <a:cubicBezTo>
                  <a:pt x="20160" y="5404"/>
                  <a:pt x="20499" y="6031"/>
                  <a:pt x="20770" y="6675"/>
                </a:cubicBezTo>
                <a:lnTo>
                  <a:pt x="20177" y="6912"/>
                </a:lnTo>
                <a:lnTo>
                  <a:pt x="20770" y="6675"/>
                </a:lnTo>
                <a:cubicBezTo>
                  <a:pt x="21041" y="7336"/>
                  <a:pt x="21244" y="8013"/>
                  <a:pt x="21380" y="8708"/>
                </a:cubicBezTo>
                <a:lnTo>
                  <a:pt x="20753" y="8826"/>
                </a:lnTo>
                <a:lnTo>
                  <a:pt x="21380" y="8708"/>
                </a:lnTo>
                <a:cubicBezTo>
                  <a:pt x="21515" y="9402"/>
                  <a:pt x="21583" y="10114"/>
                  <a:pt x="21583" y="10808"/>
                </a:cubicBezTo>
                <a:lnTo>
                  <a:pt x="20939" y="10808"/>
                </a:lnTo>
                <a:lnTo>
                  <a:pt x="21583" y="10808"/>
                </a:lnTo>
                <a:moveTo>
                  <a:pt x="20312" y="10808"/>
                </a:moveTo>
                <a:cubicBezTo>
                  <a:pt x="20312" y="10182"/>
                  <a:pt x="20245" y="9555"/>
                  <a:pt x="20126" y="8945"/>
                </a:cubicBezTo>
                <a:cubicBezTo>
                  <a:pt x="20008" y="8335"/>
                  <a:pt x="19821" y="7742"/>
                  <a:pt x="19584" y="7149"/>
                </a:cubicBezTo>
                <a:cubicBezTo>
                  <a:pt x="19347" y="6573"/>
                  <a:pt x="19059" y="6014"/>
                  <a:pt x="18703" y="5506"/>
                </a:cubicBezTo>
                <a:cubicBezTo>
                  <a:pt x="18347" y="4998"/>
                  <a:pt x="17958" y="4506"/>
                  <a:pt x="17517" y="4066"/>
                </a:cubicBezTo>
                <a:lnTo>
                  <a:pt x="17975" y="3608"/>
                </a:lnTo>
                <a:lnTo>
                  <a:pt x="17517" y="4066"/>
                </a:lnTo>
                <a:cubicBezTo>
                  <a:pt x="17077" y="3625"/>
                  <a:pt x="16585" y="3236"/>
                  <a:pt x="16077" y="2880"/>
                </a:cubicBezTo>
                <a:cubicBezTo>
                  <a:pt x="15569" y="2524"/>
                  <a:pt x="15010" y="2236"/>
                  <a:pt x="14434" y="1999"/>
                </a:cubicBezTo>
                <a:cubicBezTo>
                  <a:pt x="13875" y="1762"/>
                  <a:pt x="13265" y="1576"/>
                  <a:pt x="12655" y="1457"/>
                </a:cubicBezTo>
                <a:cubicBezTo>
                  <a:pt x="12045" y="1338"/>
                  <a:pt x="11418" y="1271"/>
                  <a:pt x="10808" y="1271"/>
                </a:cubicBezTo>
                <a:cubicBezTo>
                  <a:pt x="10199" y="1271"/>
                  <a:pt x="9555" y="1338"/>
                  <a:pt x="8945" y="1457"/>
                </a:cubicBezTo>
                <a:lnTo>
                  <a:pt x="8809" y="830"/>
                </a:lnTo>
                <a:lnTo>
                  <a:pt x="8928" y="1457"/>
                </a:lnTo>
                <a:cubicBezTo>
                  <a:pt x="8318" y="1576"/>
                  <a:pt x="7725" y="1762"/>
                  <a:pt x="7132" y="1999"/>
                </a:cubicBezTo>
                <a:cubicBezTo>
                  <a:pt x="6556" y="2236"/>
                  <a:pt x="5997" y="2524"/>
                  <a:pt x="5489" y="2880"/>
                </a:cubicBezTo>
                <a:cubicBezTo>
                  <a:pt x="4981" y="3236"/>
                  <a:pt x="4489" y="3625"/>
                  <a:pt x="4049" y="4066"/>
                </a:cubicBezTo>
                <a:cubicBezTo>
                  <a:pt x="3608" y="4506"/>
                  <a:pt x="3219" y="4998"/>
                  <a:pt x="2863" y="5506"/>
                </a:cubicBezTo>
                <a:cubicBezTo>
                  <a:pt x="2507" y="6014"/>
                  <a:pt x="2219" y="6573"/>
                  <a:pt x="1982" y="7149"/>
                </a:cubicBezTo>
                <a:cubicBezTo>
                  <a:pt x="1745" y="7725"/>
                  <a:pt x="1559" y="8318"/>
                  <a:pt x="1440" y="8945"/>
                </a:cubicBezTo>
                <a:cubicBezTo>
                  <a:pt x="1321" y="9555"/>
                  <a:pt x="1254" y="10182"/>
                  <a:pt x="1254" y="10808"/>
                </a:cubicBezTo>
                <a:cubicBezTo>
                  <a:pt x="1254" y="11435"/>
                  <a:pt x="1321" y="12062"/>
                  <a:pt x="1440" y="12672"/>
                </a:cubicBezTo>
                <a:cubicBezTo>
                  <a:pt x="1559" y="13282"/>
                  <a:pt x="1745" y="13875"/>
                  <a:pt x="1982" y="14468"/>
                </a:cubicBezTo>
                <a:cubicBezTo>
                  <a:pt x="2219" y="15044"/>
                  <a:pt x="2507" y="15603"/>
                  <a:pt x="2863" y="16111"/>
                </a:cubicBezTo>
                <a:cubicBezTo>
                  <a:pt x="3219" y="16619"/>
                  <a:pt x="3608" y="17111"/>
                  <a:pt x="4049" y="17551"/>
                </a:cubicBezTo>
                <a:cubicBezTo>
                  <a:pt x="4489" y="17992"/>
                  <a:pt x="4981" y="18381"/>
                  <a:pt x="5489" y="18737"/>
                </a:cubicBezTo>
                <a:cubicBezTo>
                  <a:pt x="5997" y="19093"/>
                  <a:pt x="6556" y="19381"/>
                  <a:pt x="7132" y="19618"/>
                </a:cubicBezTo>
                <a:cubicBezTo>
                  <a:pt x="7708" y="19855"/>
                  <a:pt x="8301" y="20041"/>
                  <a:pt x="8928" y="20160"/>
                </a:cubicBezTo>
                <a:lnTo>
                  <a:pt x="8809" y="20787"/>
                </a:lnTo>
                <a:lnTo>
                  <a:pt x="8928" y="20160"/>
                </a:lnTo>
                <a:cubicBezTo>
                  <a:pt x="9538" y="20279"/>
                  <a:pt x="10165" y="20346"/>
                  <a:pt x="10792" y="20346"/>
                </a:cubicBezTo>
                <a:cubicBezTo>
                  <a:pt x="11418" y="20346"/>
                  <a:pt x="12045" y="20279"/>
                  <a:pt x="12655" y="20160"/>
                </a:cubicBezTo>
                <a:cubicBezTo>
                  <a:pt x="13265" y="20041"/>
                  <a:pt x="13858" y="19855"/>
                  <a:pt x="14451" y="19618"/>
                </a:cubicBezTo>
                <a:cubicBezTo>
                  <a:pt x="15027" y="19381"/>
                  <a:pt x="15586" y="19093"/>
                  <a:pt x="16094" y="18737"/>
                </a:cubicBezTo>
                <a:cubicBezTo>
                  <a:pt x="16602" y="18381"/>
                  <a:pt x="17094" y="17992"/>
                  <a:pt x="17534" y="17551"/>
                </a:cubicBezTo>
                <a:lnTo>
                  <a:pt x="17992" y="18008"/>
                </a:lnTo>
                <a:lnTo>
                  <a:pt x="17534" y="17551"/>
                </a:lnTo>
                <a:cubicBezTo>
                  <a:pt x="17975" y="17111"/>
                  <a:pt x="18364" y="16619"/>
                  <a:pt x="18720" y="16111"/>
                </a:cubicBezTo>
                <a:lnTo>
                  <a:pt x="19245" y="16467"/>
                </a:lnTo>
                <a:lnTo>
                  <a:pt x="18720" y="16111"/>
                </a:lnTo>
                <a:cubicBezTo>
                  <a:pt x="19076" y="15586"/>
                  <a:pt x="19364" y="15044"/>
                  <a:pt x="19601" y="14468"/>
                </a:cubicBezTo>
                <a:cubicBezTo>
                  <a:pt x="19838" y="13892"/>
                  <a:pt x="20024" y="13299"/>
                  <a:pt x="20143" y="12672"/>
                </a:cubicBezTo>
                <a:cubicBezTo>
                  <a:pt x="20262" y="12045"/>
                  <a:pt x="20329" y="11435"/>
                  <a:pt x="20329" y="10808"/>
                </a:cubicBezTo>
                <a:close/>
              </a:path>
            </a:pathLst>
          </a:custGeom>
          <a:solidFill>
            <a:srgbClr val="000000"/>
          </a:solidFill>
          <a:ln w="12700">
            <a:miter lim="400000"/>
          </a:ln>
        </p:spPr>
        <p:txBody>
          <a:bodyPr lIns="45719" rIns="45719"/>
          <a:lstStyle/>
          <a:p>
            <a:pPr/>
          </a:p>
        </p:txBody>
      </p:sp>
      <p:sp>
        <p:nvSpPr>
          <p:cNvPr id="212" name="Freeform 13"/>
          <p:cNvSpPr/>
          <p:nvPr/>
        </p:nvSpPr>
        <p:spPr>
          <a:xfrm>
            <a:off x="3711025" y="2590486"/>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lnTo>
                  <a:pt x="19262" y="16450"/>
                </a:lnTo>
                <a:lnTo>
                  <a:pt x="19787" y="16806"/>
                </a:lnTo>
                <a:cubicBezTo>
                  <a:pt x="19398" y="17399"/>
                  <a:pt x="18940" y="17941"/>
                  <a:pt x="18449" y="18449"/>
                </a:cubicBezTo>
                <a:cubicBezTo>
                  <a:pt x="17941" y="18957"/>
                  <a:pt x="17399" y="19398"/>
                  <a:pt x="16806" y="19787"/>
                </a:cubicBezTo>
                <a:lnTo>
                  <a:pt x="16450" y="19262"/>
                </a:lnTo>
                <a:lnTo>
                  <a:pt x="16806" y="19787"/>
                </a:lnTo>
                <a:cubicBezTo>
                  <a:pt x="16213" y="20177"/>
                  <a:pt x="15586" y="20516"/>
                  <a:pt x="14942" y="20787"/>
                </a:cubicBezTo>
                <a:lnTo>
                  <a:pt x="14705" y="20194"/>
                </a:lnTo>
                <a:lnTo>
                  <a:pt x="14942" y="20787"/>
                </a:lnTo>
                <a:cubicBezTo>
                  <a:pt x="14281" y="21058"/>
                  <a:pt x="13604" y="21261"/>
                  <a:pt x="12909" y="21397"/>
                </a:cubicBezTo>
                <a:cubicBezTo>
                  <a:pt x="12215" y="21532"/>
                  <a:pt x="11503" y="21600"/>
                  <a:pt x="10808" y="21600"/>
                </a:cubicBezTo>
                <a:lnTo>
                  <a:pt x="10808" y="20956"/>
                </a:lnTo>
                <a:lnTo>
                  <a:pt x="10808" y="21600"/>
                </a:lnTo>
                <a:cubicBezTo>
                  <a:pt x="10097" y="21600"/>
                  <a:pt x="9402" y="21532"/>
                  <a:pt x="8708" y="21397"/>
                </a:cubicBezTo>
                <a:cubicBezTo>
                  <a:pt x="8013" y="21261"/>
                  <a:pt x="7336" y="21058"/>
                  <a:pt x="6675" y="20787"/>
                </a:cubicBezTo>
                <a:lnTo>
                  <a:pt x="6912" y="20194"/>
                </a:lnTo>
                <a:lnTo>
                  <a:pt x="6675" y="20787"/>
                </a:lnTo>
                <a:cubicBezTo>
                  <a:pt x="6014" y="20516"/>
                  <a:pt x="5404" y="20177"/>
                  <a:pt x="4811" y="19787"/>
                </a:cubicBezTo>
                <a:lnTo>
                  <a:pt x="5167" y="19262"/>
                </a:lnTo>
                <a:lnTo>
                  <a:pt x="4811" y="19787"/>
                </a:lnTo>
                <a:cubicBezTo>
                  <a:pt x="4218" y="19398"/>
                  <a:pt x="3676" y="18940"/>
                  <a:pt x="3168" y="18449"/>
                </a:cubicBezTo>
                <a:lnTo>
                  <a:pt x="3625" y="17992"/>
                </a:lnTo>
                <a:lnTo>
                  <a:pt x="3168" y="18449"/>
                </a:lnTo>
                <a:cubicBezTo>
                  <a:pt x="2660" y="17941"/>
                  <a:pt x="2219" y="17399"/>
                  <a:pt x="1830" y="16806"/>
                </a:cubicBezTo>
                <a:lnTo>
                  <a:pt x="2355" y="16450"/>
                </a:lnTo>
                <a:lnTo>
                  <a:pt x="1830" y="16806"/>
                </a:lnTo>
                <a:cubicBezTo>
                  <a:pt x="1423" y="16213"/>
                  <a:pt x="1101" y="15586"/>
                  <a:pt x="830" y="14925"/>
                </a:cubicBezTo>
                <a:lnTo>
                  <a:pt x="1423" y="14688"/>
                </a:lnTo>
                <a:lnTo>
                  <a:pt x="830" y="14925"/>
                </a:lnTo>
                <a:cubicBezTo>
                  <a:pt x="559" y="14281"/>
                  <a:pt x="339" y="13604"/>
                  <a:pt x="203" y="12909"/>
                </a:cubicBezTo>
                <a:lnTo>
                  <a:pt x="830" y="12791"/>
                </a:lnTo>
                <a:lnTo>
                  <a:pt x="203" y="12909"/>
                </a:lnTo>
                <a:cubicBezTo>
                  <a:pt x="68" y="12215"/>
                  <a:pt x="0" y="11503"/>
                  <a:pt x="0" y="10808"/>
                </a:cubicBezTo>
                <a:lnTo>
                  <a:pt x="644" y="10808"/>
                </a:lnTo>
                <a:lnTo>
                  <a:pt x="0" y="10808"/>
                </a:lnTo>
                <a:cubicBezTo>
                  <a:pt x="0" y="10097"/>
                  <a:pt x="68" y="9402"/>
                  <a:pt x="203" y="8708"/>
                </a:cubicBezTo>
                <a:lnTo>
                  <a:pt x="830" y="8826"/>
                </a:lnTo>
                <a:lnTo>
                  <a:pt x="203" y="8708"/>
                </a:lnTo>
                <a:cubicBezTo>
                  <a:pt x="339" y="8013"/>
                  <a:pt x="542" y="7336"/>
                  <a:pt x="813" y="6675"/>
                </a:cubicBezTo>
                <a:lnTo>
                  <a:pt x="1406" y="6912"/>
                </a:lnTo>
                <a:lnTo>
                  <a:pt x="813" y="6675"/>
                </a:lnTo>
                <a:cubicBezTo>
                  <a:pt x="1084" y="6014"/>
                  <a:pt x="1423" y="5404"/>
                  <a:pt x="1813" y="4811"/>
                </a:cubicBezTo>
                <a:lnTo>
                  <a:pt x="2338" y="5167"/>
                </a:lnTo>
                <a:lnTo>
                  <a:pt x="1813" y="4811"/>
                </a:lnTo>
                <a:cubicBezTo>
                  <a:pt x="2202" y="4218"/>
                  <a:pt x="2660" y="3676"/>
                  <a:pt x="3151" y="3168"/>
                </a:cubicBezTo>
                <a:cubicBezTo>
                  <a:pt x="3659" y="2660"/>
                  <a:pt x="4201" y="2219"/>
                  <a:pt x="4794" y="1830"/>
                </a:cubicBezTo>
                <a:lnTo>
                  <a:pt x="5150" y="2355"/>
                </a:lnTo>
                <a:lnTo>
                  <a:pt x="4794" y="1830"/>
                </a:lnTo>
                <a:cubicBezTo>
                  <a:pt x="5387" y="1440"/>
                  <a:pt x="6014" y="1101"/>
                  <a:pt x="6658" y="830"/>
                </a:cubicBezTo>
                <a:lnTo>
                  <a:pt x="6895" y="1423"/>
                </a:lnTo>
                <a:lnTo>
                  <a:pt x="6675" y="830"/>
                </a:lnTo>
                <a:cubicBezTo>
                  <a:pt x="7319" y="559"/>
                  <a:pt x="7996" y="339"/>
                  <a:pt x="8691" y="203"/>
                </a:cubicBezTo>
                <a:cubicBezTo>
                  <a:pt x="9385" y="68"/>
                  <a:pt x="10097" y="0"/>
                  <a:pt x="10808" y="0"/>
                </a:cubicBezTo>
                <a:lnTo>
                  <a:pt x="10808" y="644"/>
                </a:lnTo>
                <a:lnTo>
                  <a:pt x="10808" y="0"/>
                </a:lnTo>
                <a:cubicBezTo>
                  <a:pt x="11520" y="0"/>
                  <a:pt x="12215" y="68"/>
                  <a:pt x="12909" y="203"/>
                </a:cubicBezTo>
                <a:lnTo>
                  <a:pt x="12791" y="830"/>
                </a:lnTo>
                <a:lnTo>
                  <a:pt x="12909" y="203"/>
                </a:lnTo>
                <a:cubicBezTo>
                  <a:pt x="13604" y="339"/>
                  <a:pt x="14281" y="542"/>
                  <a:pt x="14942" y="813"/>
                </a:cubicBezTo>
                <a:lnTo>
                  <a:pt x="14688" y="1406"/>
                </a:lnTo>
                <a:lnTo>
                  <a:pt x="14925" y="830"/>
                </a:lnTo>
                <a:cubicBezTo>
                  <a:pt x="15586" y="1101"/>
                  <a:pt x="16196" y="1440"/>
                  <a:pt x="16789" y="1830"/>
                </a:cubicBezTo>
                <a:lnTo>
                  <a:pt x="16433" y="2355"/>
                </a:lnTo>
                <a:lnTo>
                  <a:pt x="16789" y="1830"/>
                </a:lnTo>
                <a:cubicBezTo>
                  <a:pt x="17382" y="2219"/>
                  <a:pt x="17924" y="2677"/>
                  <a:pt x="18432" y="3168"/>
                </a:cubicBezTo>
                <a:cubicBezTo>
                  <a:pt x="18940" y="3676"/>
                  <a:pt x="19381" y="4218"/>
                  <a:pt x="19770" y="4811"/>
                </a:cubicBezTo>
                <a:lnTo>
                  <a:pt x="19245" y="5167"/>
                </a:lnTo>
                <a:lnTo>
                  <a:pt x="19770" y="4811"/>
                </a:lnTo>
                <a:cubicBezTo>
                  <a:pt x="20160" y="5404"/>
                  <a:pt x="20499" y="6031"/>
                  <a:pt x="20770" y="6675"/>
                </a:cubicBezTo>
                <a:cubicBezTo>
                  <a:pt x="21041" y="7336"/>
                  <a:pt x="21244" y="8013"/>
                  <a:pt x="21380" y="8708"/>
                </a:cubicBezTo>
                <a:cubicBezTo>
                  <a:pt x="21515" y="9402"/>
                  <a:pt x="21583" y="10114"/>
                  <a:pt x="21583" y="10808"/>
                </a:cubicBezTo>
                <a:lnTo>
                  <a:pt x="20939" y="10808"/>
                </a:lnTo>
                <a:lnTo>
                  <a:pt x="21583" y="10808"/>
                </a:lnTo>
                <a:moveTo>
                  <a:pt x="20312" y="10808"/>
                </a:moveTo>
                <a:cubicBezTo>
                  <a:pt x="20312" y="10182"/>
                  <a:pt x="20245" y="9555"/>
                  <a:pt x="20126" y="8945"/>
                </a:cubicBezTo>
                <a:lnTo>
                  <a:pt x="20753" y="8826"/>
                </a:lnTo>
                <a:lnTo>
                  <a:pt x="20126" y="8945"/>
                </a:lnTo>
                <a:cubicBezTo>
                  <a:pt x="20008" y="8335"/>
                  <a:pt x="19821" y="7742"/>
                  <a:pt x="19584" y="7149"/>
                </a:cubicBezTo>
                <a:lnTo>
                  <a:pt x="20177" y="6912"/>
                </a:lnTo>
                <a:lnTo>
                  <a:pt x="19584" y="7149"/>
                </a:lnTo>
                <a:cubicBezTo>
                  <a:pt x="19347" y="6573"/>
                  <a:pt x="19059" y="6014"/>
                  <a:pt x="18703" y="5506"/>
                </a:cubicBezTo>
                <a:cubicBezTo>
                  <a:pt x="18347" y="4998"/>
                  <a:pt x="17958" y="4506"/>
                  <a:pt x="17517" y="4066"/>
                </a:cubicBezTo>
                <a:lnTo>
                  <a:pt x="17975" y="3608"/>
                </a:lnTo>
                <a:lnTo>
                  <a:pt x="17517" y="4066"/>
                </a:lnTo>
                <a:cubicBezTo>
                  <a:pt x="17077" y="3625"/>
                  <a:pt x="16585" y="3236"/>
                  <a:pt x="16077" y="2880"/>
                </a:cubicBezTo>
                <a:cubicBezTo>
                  <a:pt x="15569" y="2524"/>
                  <a:pt x="15010" y="2236"/>
                  <a:pt x="14434" y="1999"/>
                </a:cubicBezTo>
                <a:cubicBezTo>
                  <a:pt x="13858" y="1762"/>
                  <a:pt x="13265" y="1576"/>
                  <a:pt x="12655" y="1457"/>
                </a:cubicBezTo>
                <a:cubicBezTo>
                  <a:pt x="12045" y="1338"/>
                  <a:pt x="11418" y="1271"/>
                  <a:pt x="10808" y="1271"/>
                </a:cubicBezTo>
                <a:cubicBezTo>
                  <a:pt x="10199" y="1271"/>
                  <a:pt x="9555" y="1338"/>
                  <a:pt x="8945" y="1457"/>
                </a:cubicBezTo>
                <a:lnTo>
                  <a:pt x="8809" y="830"/>
                </a:lnTo>
                <a:lnTo>
                  <a:pt x="8928" y="1457"/>
                </a:lnTo>
                <a:cubicBezTo>
                  <a:pt x="8318" y="1576"/>
                  <a:pt x="7725" y="1762"/>
                  <a:pt x="7132" y="1999"/>
                </a:cubicBezTo>
                <a:cubicBezTo>
                  <a:pt x="6539" y="2236"/>
                  <a:pt x="5997" y="2524"/>
                  <a:pt x="5489" y="2880"/>
                </a:cubicBezTo>
                <a:cubicBezTo>
                  <a:pt x="4981" y="3236"/>
                  <a:pt x="4489" y="3625"/>
                  <a:pt x="4049" y="4066"/>
                </a:cubicBezTo>
                <a:lnTo>
                  <a:pt x="3592" y="3608"/>
                </a:lnTo>
                <a:lnTo>
                  <a:pt x="4049" y="4066"/>
                </a:lnTo>
                <a:cubicBezTo>
                  <a:pt x="3608" y="4506"/>
                  <a:pt x="3219" y="4998"/>
                  <a:pt x="2863" y="5506"/>
                </a:cubicBezTo>
                <a:cubicBezTo>
                  <a:pt x="2507" y="6014"/>
                  <a:pt x="2219" y="6573"/>
                  <a:pt x="1982" y="7149"/>
                </a:cubicBezTo>
                <a:cubicBezTo>
                  <a:pt x="1745" y="7725"/>
                  <a:pt x="1559" y="8318"/>
                  <a:pt x="1440" y="8945"/>
                </a:cubicBezTo>
                <a:cubicBezTo>
                  <a:pt x="1321" y="9555"/>
                  <a:pt x="1254" y="10182"/>
                  <a:pt x="1254" y="10808"/>
                </a:cubicBezTo>
                <a:cubicBezTo>
                  <a:pt x="1254" y="11435"/>
                  <a:pt x="1321" y="12062"/>
                  <a:pt x="1440" y="12672"/>
                </a:cubicBezTo>
                <a:cubicBezTo>
                  <a:pt x="1559" y="13282"/>
                  <a:pt x="1745" y="13875"/>
                  <a:pt x="1982" y="14468"/>
                </a:cubicBezTo>
                <a:cubicBezTo>
                  <a:pt x="2219" y="15044"/>
                  <a:pt x="2507" y="15603"/>
                  <a:pt x="2863" y="16111"/>
                </a:cubicBezTo>
                <a:cubicBezTo>
                  <a:pt x="3219" y="16636"/>
                  <a:pt x="3608" y="17111"/>
                  <a:pt x="4049" y="17551"/>
                </a:cubicBezTo>
                <a:cubicBezTo>
                  <a:pt x="4489" y="17992"/>
                  <a:pt x="4981" y="18381"/>
                  <a:pt x="5489" y="18737"/>
                </a:cubicBezTo>
                <a:cubicBezTo>
                  <a:pt x="5997" y="19093"/>
                  <a:pt x="6556" y="19381"/>
                  <a:pt x="7132" y="19618"/>
                </a:cubicBezTo>
                <a:cubicBezTo>
                  <a:pt x="7708" y="19855"/>
                  <a:pt x="8301" y="20041"/>
                  <a:pt x="8928" y="20160"/>
                </a:cubicBezTo>
                <a:lnTo>
                  <a:pt x="8809" y="20787"/>
                </a:lnTo>
                <a:lnTo>
                  <a:pt x="8928" y="20160"/>
                </a:lnTo>
                <a:cubicBezTo>
                  <a:pt x="9538" y="20279"/>
                  <a:pt x="10165" y="20346"/>
                  <a:pt x="10792" y="20346"/>
                </a:cubicBezTo>
                <a:cubicBezTo>
                  <a:pt x="11418" y="20346"/>
                  <a:pt x="12045" y="20279"/>
                  <a:pt x="12655" y="20160"/>
                </a:cubicBezTo>
                <a:lnTo>
                  <a:pt x="12774" y="20787"/>
                </a:lnTo>
                <a:lnTo>
                  <a:pt x="12655" y="20160"/>
                </a:lnTo>
                <a:cubicBezTo>
                  <a:pt x="13265" y="20041"/>
                  <a:pt x="13858" y="19855"/>
                  <a:pt x="14451" y="19618"/>
                </a:cubicBezTo>
                <a:cubicBezTo>
                  <a:pt x="15044" y="19381"/>
                  <a:pt x="15586" y="19093"/>
                  <a:pt x="16094" y="18737"/>
                </a:cubicBezTo>
                <a:cubicBezTo>
                  <a:pt x="16602" y="18381"/>
                  <a:pt x="17094" y="17992"/>
                  <a:pt x="17534" y="17551"/>
                </a:cubicBezTo>
                <a:lnTo>
                  <a:pt x="17992" y="18008"/>
                </a:lnTo>
                <a:lnTo>
                  <a:pt x="17534" y="17551"/>
                </a:lnTo>
                <a:cubicBezTo>
                  <a:pt x="17975" y="17111"/>
                  <a:pt x="18364" y="16619"/>
                  <a:pt x="18720" y="16111"/>
                </a:cubicBezTo>
                <a:cubicBezTo>
                  <a:pt x="19076" y="15586"/>
                  <a:pt x="19364" y="15044"/>
                  <a:pt x="19601" y="14468"/>
                </a:cubicBezTo>
                <a:lnTo>
                  <a:pt x="20194" y="14705"/>
                </a:lnTo>
                <a:lnTo>
                  <a:pt x="19601" y="14468"/>
                </a:lnTo>
                <a:cubicBezTo>
                  <a:pt x="19838" y="13892"/>
                  <a:pt x="20024" y="13299"/>
                  <a:pt x="20143" y="12672"/>
                </a:cubicBezTo>
                <a:lnTo>
                  <a:pt x="20770" y="12791"/>
                </a:lnTo>
                <a:lnTo>
                  <a:pt x="20143" y="12672"/>
                </a:lnTo>
                <a:cubicBezTo>
                  <a:pt x="20262" y="12062"/>
                  <a:pt x="20329" y="11435"/>
                  <a:pt x="20329" y="10808"/>
                </a:cubicBezTo>
                <a:close/>
              </a:path>
            </a:pathLst>
          </a:custGeom>
          <a:solidFill>
            <a:srgbClr val="000000"/>
          </a:solidFill>
          <a:ln w="12700">
            <a:miter lim="400000"/>
          </a:ln>
        </p:spPr>
        <p:txBody>
          <a:bodyPr lIns="45719" rIns="45719"/>
          <a:lstStyle/>
          <a:p>
            <a:pPr/>
          </a:p>
        </p:txBody>
      </p:sp>
      <p:sp>
        <p:nvSpPr>
          <p:cNvPr id="213" name="Freeform 15"/>
          <p:cNvSpPr/>
          <p:nvPr/>
        </p:nvSpPr>
        <p:spPr>
          <a:xfrm>
            <a:off x="3711025" y="3190561"/>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lnTo>
                  <a:pt x="20194" y="14705"/>
                </a:lnTo>
                <a:lnTo>
                  <a:pt x="20787" y="14942"/>
                </a:lnTo>
                <a:cubicBezTo>
                  <a:pt x="20516" y="15603"/>
                  <a:pt x="20177" y="16213"/>
                  <a:pt x="19787" y="16806"/>
                </a:cubicBezTo>
                <a:cubicBezTo>
                  <a:pt x="19398" y="17399"/>
                  <a:pt x="18940" y="17941"/>
                  <a:pt x="18449" y="18449"/>
                </a:cubicBezTo>
                <a:cubicBezTo>
                  <a:pt x="17941" y="18957"/>
                  <a:pt x="17399" y="19398"/>
                  <a:pt x="16806" y="19787"/>
                </a:cubicBezTo>
                <a:lnTo>
                  <a:pt x="16450" y="19262"/>
                </a:lnTo>
                <a:lnTo>
                  <a:pt x="16806" y="19787"/>
                </a:lnTo>
                <a:cubicBezTo>
                  <a:pt x="16213" y="20177"/>
                  <a:pt x="15586" y="20516"/>
                  <a:pt x="14942" y="20787"/>
                </a:cubicBezTo>
                <a:lnTo>
                  <a:pt x="14705" y="20194"/>
                </a:lnTo>
                <a:lnTo>
                  <a:pt x="14942" y="20787"/>
                </a:lnTo>
                <a:cubicBezTo>
                  <a:pt x="14281" y="21058"/>
                  <a:pt x="13604" y="21261"/>
                  <a:pt x="12909" y="21397"/>
                </a:cubicBezTo>
                <a:lnTo>
                  <a:pt x="12791" y="20770"/>
                </a:lnTo>
                <a:lnTo>
                  <a:pt x="12909" y="21397"/>
                </a:lnTo>
                <a:cubicBezTo>
                  <a:pt x="12215" y="21532"/>
                  <a:pt x="11503" y="21600"/>
                  <a:pt x="10808" y="21600"/>
                </a:cubicBezTo>
                <a:lnTo>
                  <a:pt x="10808" y="20956"/>
                </a:lnTo>
                <a:lnTo>
                  <a:pt x="10808" y="21600"/>
                </a:lnTo>
                <a:cubicBezTo>
                  <a:pt x="10097" y="21600"/>
                  <a:pt x="9402" y="21532"/>
                  <a:pt x="8708" y="21397"/>
                </a:cubicBezTo>
                <a:cubicBezTo>
                  <a:pt x="8013" y="21261"/>
                  <a:pt x="7336" y="21058"/>
                  <a:pt x="6675" y="20787"/>
                </a:cubicBezTo>
                <a:lnTo>
                  <a:pt x="6912" y="20194"/>
                </a:lnTo>
                <a:lnTo>
                  <a:pt x="6675" y="20787"/>
                </a:lnTo>
                <a:cubicBezTo>
                  <a:pt x="6014" y="20516"/>
                  <a:pt x="5404" y="20177"/>
                  <a:pt x="4811" y="19787"/>
                </a:cubicBezTo>
                <a:lnTo>
                  <a:pt x="5167" y="19262"/>
                </a:lnTo>
                <a:lnTo>
                  <a:pt x="4811" y="19787"/>
                </a:lnTo>
                <a:cubicBezTo>
                  <a:pt x="4218" y="19398"/>
                  <a:pt x="3676" y="18940"/>
                  <a:pt x="3168" y="18449"/>
                </a:cubicBezTo>
                <a:cubicBezTo>
                  <a:pt x="2660" y="17941"/>
                  <a:pt x="2219" y="17399"/>
                  <a:pt x="1830" y="16806"/>
                </a:cubicBezTo>
                <a:cubicBezTo>
                  <a:pt x="1423" y="16213"/>
                  <a:pt x="1101" y="15586"/>
                  <a:pt x="830" y="14925"/>
                </a:cubicBezTo>
                <a:lnTo>
                  <a:pt x="1423" y="14688"/>
                </a:lnTo>
                <a:lnTo>
                  <a:pt x="830" y="14925"/>
                </a:lnTo>
                <a:cubicBezTo>
                  <a:pt x="559" y="14281"/>
                  <a:pt x="339" y="13604"/>
                  <a:pt x="203" y="12909"/>
                </a:cubicBezTo>
                <a:lnTo>
                  <a:pt x="830" y="12791"/>
                </a:lnTo>
                <a:lnTo>
                  <a:pt x="203" y="12909"/>
                </a:lnTo>
                <a:cubicBezTo>
                  <a:pt x="68" y="12215"/>
                  <a:pt x="0" y="11503"/>
                  <a:pt x="0" y="10808"/>
                </a:cubicBezTo>
                <a:lnTo>
                  <a:pt x="644" y="10808"/>
                </a:lnTo>
                <a:lnTo>
                  <a:pt x="0" y="10808"/>
                </a:lnTo>
                <a:cubicBezTo>
                  <a:pt x="0" y="10097"/>
                  <a:pt x="68" y="9402"/>
                  <a:pt x="203" y="8708"/>
                </a:cubicBezTo>
                <a:lnTo>
                  <a:pt x="830" y="8826"/>
                </a:lnTo>
                <a:lnTo>
                  <a:pt x="203" y="8708"/>
                </a:lnTo>
                <a:cubicBezTo>
                  <a:pt x="339" y="8013"/>
                  <a:pt x="542" y="7336"/>
                  <a:pt x="813" y="6675"/>
                </a:cubicBezTo>
                <a:lnTo>
                  <a:pt x="1406" y="6912"/>
                </a:lnTo>
                <a:lnTo>
                  <a:pt x="813" y="6675"/>
                </a:lnTo>
                <a:cubicBezTo>
                  <a:pt x="1084" y="6014"/>
                  <a:pt x="1423" y="5404"/>
                  <a:pt x="1813" y="4811"/>
                </a:cubicBezTo>
                <a:lnTo>
                  <a:pt x="2338" y="5167"/>
                </a:lnTo>
                <a:lnTo>
                  <a:pt x="1813" y="4811"/>
                </a:lnTo>
                <a:cubicBezTo>
                  <a:pt x="2202" y="4218"/>
                  <a:pt x="2660" y="3676"/>
                  <a:pt x="3151" y="3168"/>
                </a:cubicBezTo>
                <a:cubicBezTo>
                  <a:pt x="3659" y="2660"/>
                  <a:pt x="4201" y="2219"/>
                  <a:pt x="4794" y="1830"/>
                </a:cubicBezTo>
                <a:lnTo>
                  <a:pt x="5150" y="2355"/>
                </a:lnTo>
                <a:lnTo>
                  <a:pt x="4794" y="1830"/>
                </a:lnTo>
                <a:cubicBezTo>
                  <a:pt x="5387" y="1440"/>
                  <a:pt x="6014" y="1101"/>
                  <a:pt x="6658" y="830"/>
                </a:cubicBezTo>
                <a:lnTo>
                  <a:pt x="6895" y="1423"/>
                </a:lnTo>
                <a:lnTo>
                  <a:pt x="6675" y="830"/>
                </a:lnTo>
                <a:cubicBezTo>
                  <a:pt x="7319" y="559"/>
                  <a:pt x="7996" y="339"/>
                  <a:pt x="8691" y="203"/>
                </a:cubicBezTo>
                <a:cubicBezTo>
                  <a:pt x="9385" y="68"/>
                  <a:pt x="10097" y="0"/>
                  <a:pt x="10808" y="0"/>
                </a:cubicBezTo>
                <a:lnTo>
                  <a:pt x="10808" y="644"/>
                </a:lnTo>
                <a:lnTo>
                  <a:pt x="10808" y="0"/>
                </a:lnTo>
                <a:cubicBezTo>
                  <a:pt x="11520" y="0"/>
                  <a:pt x="12215" y="68"/>
                  <a:pt x="12909" y="203"/>
                </a:cubicBezTo>
                <a:lnTo>
                  <a:pt x="12791" y="830"/>
                </a:lnTo>
                <a:lnTo>
                  <a:pt x="12909" y="203"/>
                </a:lnTo>
                <a:cubicBezTo>
                  <a:pt x="13604" y="339"/>
                  <a:pt x="14281" y="542"/>
                  <a:pt x="14942" y="813"/>
                </a:cubicBezTo>
                <a:lnTo>
                  <a:pt x="14688" y="1406"/>
                </a:lnTo>
                <a:lnTo>
                  <a:pt x="14925" y="830"/>
                </a:lnTo>
                <a:cubicBezTo>
                  <a:pt x="15586" y="1101"/>
                  <a:pt x="16196" y="1440"/>
                  <a:pt x="16789" y="1830"/>
                </a:cubicBezTo>
                <a:lnTo>
                  <a:pt x="16433" y="2355"/>
                </a:lnTo>
                <a:lnTo>
                  <a:pt x="16789" y="1830"/>
                </a:lnTo>
                <a:cubicBezTo>
                  <a:pt x="17382" y="2219"/>
                  <a:pt x="17924" y="2677"/>
                  <a:pt x="18432" y="3168"/>
                </a:cubicBezTo>
                <a:cubicBezTo>
                  <a:pt x="18940" y="3676"/>
                  <a:pt x="19381" y="4218"/>
                  <a:pt x="19770" y="4811"/>
                </a:cubicBezTo>
                <a:lnTo>
                  <a:pt x="19245" y="5167"/>
                </a:lnTo>
                <a:lnTo>
                  <a:pt x="19770" y="4811"/>
                </a:lnTo>
                <a:cubicBezTo>
                  <a:pt x="20160" y="5404"/>
                  <a:pt x="20499" y="6031"/>
                  <a:pt x="20770" y="6675"/>
                </a:cubicBezTo>
                <a:cubicBezTo>
                  <a:pt x="21041" y="7336"/>
                  <a:pt x="21244" y="8013"/>
                  <a:pt x="21380" y="8708"/>
                </a:cubicBezTo>
                <a:lnTo>
                  <a:pt x="20753" y="8826"/>
                </a:lnTo>
                <a:lnTo>
                  <a:pt x="21380" y="8708"/>
                </a:lnTo>
                <a:cubicBezTo>
                  <a:pt x="21515" y="9402"/>
                  <a:pt x="21583" y="10114"/>
                  <a:pt x="21583" y="10808"/>
                </a:cubicBezTo>
                <a:lnTo>
                  <a:pt x="20939" y="10808"/>
                </a:lnTo>
                <a:lnTo>
                  <a:pt x="21583" y="10808"/>
                </a:lnTo>
                <a:moveTo>
                  <a:pt x="20312" y="10808"/>
                </a:moveTo>
                <a:cubicBezTo>
                  <a:pt x="20312" y="10182"/>
                  <a:pt x="20245" y="9555"/>
                  <a:pt x="20126" y="8945"/>
                </a:cubicBezTo>
                <a:cubicBezTo>
                  <a:pt x="20008" y="8335"/>
                  <a:pt x="19821" y="7742"/>
                  <a:pt x="19584" y="7149"/>
                </a:cubicBezTo>
                <a:lnTo>
                  <a:pt x="20177" y="6912"/>
                </a:lnTo>
                <a:lnTo>
                  <a:pt x="19584" y="7149"/>
                </a:lnTo>
                <a:cubicBezTo>
                  <a:pt x="19347" y="6573"/>
                  <a:pt x="19059" y="6014"/>
                  <a:pt x="18703" y="5506"/>
                </a:cubicBezTo>
                <a:cubicBezTo>
                  <a:pt x="18347" y="4998"/>
                  <a:pt x="17958" y="4506"/>
                  <a:pt x="17517" y="4066"/>
                </a:cubicBezTo>
                <a:lnTo>
                  <a:pt x="17975" y="3608"/>
                </a:lnTo>
                <a:lnTo>
                  <a:pt x="17517" y="4066"/>
                </a:lnTo>
                <a:cubicBezTo>
                  <a:pt x="17077" y="3625"/>
                  <a:pt x="16585" y="3236"/>
                  <a:pt x="16077" y="2880"/>
                </a:cubicBezTo>
                <a:cubicBezTo>
                  <a:pt x="15569" y="2524"/>
                  <a:pt x="15010" y="2236"/>
                  <a:pt x="14434" y="1999"/>
                </a:cubicBezTo>
                <a:cubicBezTo>
                  <a:pt x="13858" y="1762"/>
                  <a:pt x="13265" y="1576"/>
                  <a:pt x="12655" y="1457"/>
                </a:cubicBezTo>
                <a:cubicBezTo>
                  <a:pt x="12045" y="1338"/>
                  <a:pt x="11418" y="1271"/>
                  <a:pt x="10808" y="1271"/>
                </a:cubicBezTo>
                <a:cubicBezTo>
                  <a:pt x="10199" y="1271"/>
                  <a:pt x="9555" y="1338"/>
                  <a:pt x="8945" y="1457"/>
                </a:cubicBezTo>
                <a:lnTo>
                  <a:pt x="8809" y="830"/>
                </a:lnTo>
                <a:lnTo>
                  <a:pt x="8928" y="1457"/>
                </a:lnTo>
                <a:cubicBezTo>
                  <a:pt x="8318" y="1576"/>
                  <a:pt x="7725" y="1762"/>
                  <a:pt x="7132" y="1999"/>
                </a:cubicBezTo>
                <a:cubicBezTo>
                  <a:pt x="6539" y="2236"/>
                  <a:pt x="5997" y="2524"/>
                  <a:pt x="5489" y="2880"/>
                </a:cubicBezTo>
                <a:cubicBezTo>
                  <a:pt x="4981" y="3236"/>
                  <a:pt x="4489" y="3625"/>
                  <a:pt x="4049" y="4066"/>
                </a:cubicBezTo>
                <a:lnTo>
                  <a:pt x="3592" y="3608"/>
                </a:lnTo>
                <a:lnTo>
                  <a:pt x="4049" y="4066"/>
                </a:lnTo>
                <a:cubicBezTo>
                  <a:pt x="3608" y="4506"/>
                  <a:pt x="3219" y="4998"/>
                  <a:pt x="2863" y="5506"/>
                </a:cubicBezTo>
                <a:cubicBezTo>
                  <a:pt x="2507" y="6014"/>
                  <a:pt x="2219" y="6573"/>
                  <a:pt x="1982" y="7149"/>
                </a:cubicBezTo>
                <a:cubicBezTo>
                  <a:pt x="1745" y="7725"/>
                  <a:pt x="1559" y="8318"/>
                  <a:pt x="1440" y="8945"/>
                </a:cubicBezTo>
                <a:cubicBezTo>
                  <a:pt x="1321" y="9555"/>
                  <a:pt x="1254" y="10182"/>
                  <a:pt x="1254" y="10808"/>
                </a:cubicBezTo>
                <a:cubicBezTo>
                  <a:pt x="1254" y="11435"/>
                  <a:pt x="1321" y="12062"/>
                  <a:pt x="1440" y="12672"/>
                </a:cubicBezTo>
                <a:cubicBezTo>
                  <a:pt x="1559" y="13282"/>
                  <a:pt x="1745" y="13875"/>
                  <a:pt x="1982" y="14468"/>
                </a:cubicBezTo>
                <a:cubicBezTo>
                  <a:pt x="2219" y="15044"/>
                  <a:pt x="2507" y="15603"/>
                  <a:pt x="2863" y="16111"/>
                </a:cubicBezTo>
                <a:lnTo>
                  <a:pt x="2338" y="16467"/>
                </a:lnTo>
                <a:lnTo>
                  <a:pt x="2863" y="16111"/>
                </a:lnTo>
                <a:cubicBezTo>
                  <a:pt x="3219" y="16636"/>
                  <a:pt x="3608" y="17111"/>
                  <a:pt x="4049" y="17551"/>
                </a:cubicBezTo>
                <a:lnTo>
                  <a:pt x="3592" y="18008"/>
                </a:lnTo>
                <a:lnTo>
                  <a:pt x="4049" y="17551"/>
                </a:lnTo>
                <a:cubicBezTo>
                  <a:pt x="4489" y="17992"/>
                  <a:pt x="4981" y="18381"/>
                  <a:pt x="5489" y="18737"/>
                </a:cubicBezTo>
                <a:cubicBezTo>
                  <a:pt x="5997" y="19093"/>
                  <a:pt x="6556" y="19381"/>
                  <a:pt x="7132" y="19618"/>
                </a:cubicBezTo>
                <a:cubicBezTo>
                  <a:pt x="7708" y="19855"/>
                  <a:pt x="8301" y="20041"/>
                  <a:pt x="8928" y="20160"/>
                </a:cubicBezTo>
                <a:lnTo>
                  <a:pt x="8809" y="20787"/>
                </a:lnTo>
                <a:lnTo>
                  <a:pt x="8928" y="20160"/>
                </a:lnTo>
                <a:cubicBezTo>
                  <a:pt x="9538" y="20279"/>
                  <a:pt x="10165" y="20346"/>
                  <a:pt x="10792" y="20346"/>
                </a:cubicBezTo>
                <a:cubicBezTo>
                  <a:pt x="11418" y="20346"/>
                  <a:pt x="12045" y="20279"/>
                  <a:pt x="12655" y="20160"/>
                </a:cubicBezTo>
                <a:cubicBezTo>
                  <a:pt x="13265" y="20041"/>
                  <a:pt x="13858" y="19855"/>
                  <a:pt x="14451" y="19618"/>
                </a:cubicBezTo>
                <a:cubicBezTo>
                  <a:pt x="15027" y="19381"/>
                  <a:pt x="15586" y="19093"/>
                  <a:pt x="16094" y="18737"/>
                </a:cubicBezTo>
                <a:cubicBezTo>
                  <a:pt x="16602" y="18381"/>
                  <a:pt x="17094" y="17992"/>
                  <a:pt x="17534" y="17551"/>
                </a:cubicBezTo>
                <a:lnTo>
                  <a:pt x="17992" y="18008"/>
                </a:lnTo>
                <a:lnTo>
                  <a:pt x="17534" y="17551"/>
                </a:lnTo>
                <a:cubicBezTo>
                  <a:pt x="17975" y="17111"/>
                  <a:pt x="18364" y="16619"/>
                  <a:pt x="18720" y="16111"/>
                </a:cubicBezTo>
                <a:lnTo>
                  <a:pt x="19245" y="16467"/>
                </a:lnTo>
                <a:lnTo>
                  <a:pt x="18720" y="16111"/>
                </a:lnTo>
                <a:cubicBezTo>
                  <a:pt x="19076" y="15586"/>
                  <a:pt x="19364" y="15044"/>
                  <a:pt x="19601" y="14468"/>
                </a:cubicBezTo>
                <a:cubicBezTo>
                  <a:pt x="19838" y="13892"/>
                  <a:pt x="20024" y="13299"/>
                  <a:pt x="20143" y="12672"/>
                </a:cubicBezTo>
                <a:lnTo>
                  <a:pt x="20770" y="12791"/>
                </a:lnTo>
                <a:lnTo>
                  <a:pt x="20143" y="12672"/>
                </a:lnTo>
                <a:cubicBezTo>
                  <a:pt x="20262" y="12062"/>
                  <a:pt x="20329" y="11435"/>
                  <a:pt x="20329" y="10808"/>
                </a:cubicBezTo>
                <a:close/>
              </a:path>
            </a:pathLst>
          </a:custGeom>
          <a:solidFill>
            <a:srgbClr val="000000"/>
          </a:solidFill>
          <a:ln w="12700">
            <a:miter lim="400000"/>
          </a:ln>
        </p:spPr>
        <p:txBody>
          <a:bodyPr lIns="45719" rIns="45719"/>
          <a:lstStyle/>
          <a:p>
            <a:pPr/>
          </a:p>
        </p:txBody>
      </p:sp>
      <p:sp>
        <p:nvSpPr>
          <p:cNvPr id="214" name="TextBox 16"/>
          <p:cNvSpPr txBox="1"/>
          <p:nvPr/>
        </p:nvSpPr>
        <p:spPr>
          <a:xfrm>
            <a:off x="3288658" y="-112196"/>
            <a:ext cx="11944818"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b. Formulas and Functions Google Sheets also supports powerful built-in functions:</a:t>
            </a:r>
          </a:p>
        </p:txBody>
      </p:sp>
      <p:sp>
        <p:nvSpPr>
          <p:cNvPr id="215" name="TextBox 17"/>
          <p:cNvSpPr txBox="1"/>
          <p:nvPr/>
        </p:nvSpPr>
        <p:spPr>
          <a:xfrm>
            <a:off x="8463705" y="1087955"/>
            <a:ext cx="2136344" cy="5814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Examples:</a:t>
            </a:r>
          </a:p>
        </p:txBody>
      </p:sp>
      <p:sp>
        <p:nvSpPr>
          <p:cNvPr id="216" name="TextBox 18"/>
          <p:cNvSpPr txBox="1"/>
          <p:nvPr/>
        </p:nvSpPr>
        <p:spPr>
          <a:xfrm>
            <a:off x="4079080" y="1688029"/>
            <a:ext cx="11829556" cy="17752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ARRAYFORMULA for applying formulas to entire ranges. IMPORTRANGE to pull data from other sheets. GOOGLEFINANCE for stock market data.</a:t>
            </a:r>
          </a:p>
        </p:txBody>
      </p:sp>
      <p:sp>
        <p:nvSpPr>
          <p:cNvPr id="217" name="TextBox 19"/>
          <p:cNvSpPr txBox="1"/>
          <p:nvPr/>
        </p:nvSpPr>
        <p:spPr>
          <a:xfrm>
            <a:off x="583119" y="3528393"/>
            <a:ext cx="17464050" cy="240517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3400"/>
              </a:lnSpc>
              <a:defRPr sz="3300">
                <a:latin typeface="Copperplate"/>
                <a:ea typeface="Copperplate"/>
                <a:cs typeface="Copperplate"/>
                <a:sym typeface="Copperplate"/>
              </a:defRPr>
            </a:pPr>
            <a:r>
              <a:t>c. Apps Script</a:t>
            </a:r>
          </a:p>
          <a:p>
            <a:pPr algn="ctr">
              <a:lnSpc>
                <a:spcPts val="6000"/>
              </a:lnSpc>
              <a:defRPr sz="3300">
                <a:latin typeface="Copperplate"/>
                <a:ea typeface="Copperplate"/>
                <a:cs typeface="Copperplate"/>
                <a:sym typeface="Copperplate"/>
              </a:defRPr>
            </a:pPr>
            <a:r>
              <a:t>Google Apps Script is a JavaScript-based language to create custom functions and</a:t>
            </a:r>
          </a:p>
          <a:p>
            <a:pPr algn="ctr">
              <a:lnSpc>
                <a:spcPts val="3400"/>
              </a:lnSpc>
              <a:defRPr sz="3300">
                <a:latin typeface="Copperplate"/>
                <a:ea typeface="Copperplate"/>
                <a:cs typeface="Copperplate"/>
                <a:sym typeface="Copperplate"/>
              </a:defRPr>
            </a:pPr>
            <a:r>
              <a:t>automate complex tasks.</a:t>
            </a:r>
          </a:p>
        </p:txBody>
      </p:sp>
      <p:sp>
        <p:nvSpPr>
          <p:cNvPr id="218" name="TextBox 20"/>
          <p:cNvSpPr txBox="1"/>
          <p:nvPr/>
        </p:nvSpPr>
        <p:spPr>
          <a:xfrm>
            <a:off x="8269937" y="5080968"/>
            <a:ext cx="2531365" cy="7135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000"/>
              </a:lnSpc>
              <a:defRPr sz="3300">
                <a:latin typeface="Copperplate"/>
                <a:ea typeface="Copperplate"/>
                <a:cs typeface="Copperplate"/>
                <a:sym typeface="Copperplate"/>
              </a:defRPr>
            </a:lvl1pPr>
          </a:lstStyle>
          <a:p>
            <a:pPr/>
            <a:r>
              <a:t>How to Use:</a:t>
            </a:r>
          </a:p>
        </p:txBody>
      </p:sp>
      <p:sp>
        <p:nvSpPr>
          <p:cNvPr id="219" name="TextBox 21"/>
          <p:cNvSpPr txBox="1"/>
          <p:nvPr/>
        </p:nvSpPr>
        <p:spPr>
          <a:xfrm>
            <a:off x="1408518" y="5928693"/>
            <a:ext cx="399022" cy="11453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ts val="3400"/>
              </a:lnSpc>
              <a:defRPr sz="3300">
                <a:latin typeface="Copperplate"/>
                <a:ea typeface="Copperplate"/>
                <a:cs typeface="Copperplate"/>
                <a:sym typeface="Copperplate"/>
              </a:defRPr>
            </a:pPr>
            <a:r>
              <a:t>a.</a:t>
            </a:r>
          </a:p>
          <a:p>
            <a:pPr algn="just">
              <a:lnSpc>
                <a:spcPts val="6000"/>
              </a:lnSpc>
              <a:defRPr sz="3300">
                <a:latin typeface="Copperplate"/>
                <a:ea typeface="Copperplate"/>
                <a:cs typeface="Copperplate"/>
                <a:sym typeface="Copperplate"/>
              </a:defRPr>
            </a:pPr>
            <a:r>
              <a:t>b.</a:t>
            </a:r>
          </a:p>
        </p:txBody>
      </p:sp>
      <p:sp>
        <p:nvSpPr>
          <p:cNvPr id="220" name="TextBox 22"/>
          <p:cNvSpPr txBox="1"/>
          <p:nvPr/>
        </p:nvSpPr>
        <p:spPr>
          <a:xfrm>
            <a:off x="2421141" y="5928693"/>
            <a:ext cx="15211796" cy="240517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3400"/>
              </a:lnSpc>
              <a:defRPr sz="3300">
                <a:latin typeface="Copperplate"/>
                <a:ea typeface="Copperplate"/>
                <a:cs typeface="Copperplate"/>
                <a:sym typeface="Copperplate"/>
              </a:defRPr>
            </a:pPr>
            <a:r>
              <a:t>Go to Extensions &gt; Apps Script.</a:t>
            </a:r>
          </a:p>
          <a:p>
            <a:pPr algn="ctr">
              <a:lnSpc>
                <a:spcPts val="6000"/>
              </a:lnSpc>
              <a:defRPr sz="3300">
                <a:latin typeface="Copperplate"/>
                <a:ea typeface="Copperplate"/>
                <a:cs typeface="Copperplate"/>
                <a:sym typeface="Copperplate"/>
              </a:defRPr>
            </a:pPr>
            <a:r>
              <a:t>Write scripts to automate tasks (e.g., formatting cells, sending emails, or</a:t>
            </a:r>
          </a:p>
          <a:p>
            <a:pPr algn="ctr">
              <a:lnSpc>
                <a:spcPts val="3400"/>
              </a:lnSpc>
              <a:defRPr sz="3300">
                <a:latin typeface="Copperplate"/>
                <a:ea typeface="Copperplate"/>
                <a:cs typeface="Copperplate"/>
                <a:sym typeface="Copperplate"/>
              </a:defRPr>
            </a:pPr>
            <a:r>
              <a:t>generating reports).</a:t>
            </a:r>
          </a:p>
        </p:txBody>
      </p:sp>
      <p:sp>
        <p:nvSpPr>
          <p:cNvPr id="221" name="TextBox 23"/>
          <p:cNvSpPr txBox="1"/>
          <p:nvPr/>
        </p:nvSpPr>
        <p:spPr>
          <a:xfrm>
            <a:off x="1988353" y="7481268"/>
            <a:ext cx="14597235" cy="164317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6000"/>
              </a:lnSpc>
              <a:defRPr sz="3300">
                <a:latin typeface="Copperplate"/>
                <a:ea typeface="Copperplate"/>
                <a:cs typeface="Copperplate"/>
                <a:sym typeface="Copperplate"/>
              </a:defRPr>
            </a:pPr>
            <a:r>
              <a:t>d. Add-ons</a:t>
            </a:r>
          </a:p>
          <a:p>
            <a:pPr algn="ctr">
              <a:lnSpc>
                <a:spcPts val="3400"/>
              </a:lnSpc>
              <a:defRPr sz="3300">
                <a:latin typeface="Copperplate"/>
                <a:ea typeface="Copperplate"/>
                <a:cs typeface="Copperplate"/>
                <a:sym typeface="Copperplate"/>
              </a:defRPr>
            </a:pPr>
            <a:r>
              <a:t>Google Sheets supports third-party add-ons for automation, such as:</a:t>
            </a:r>
          </a:p>
        </p:txBody>
      </p:sp>
      <p:sp>
        <p:nvSpPr>
          <p:cNvPr id="222" name="TextBox 24"/>
          <p:cNvSpPr txBox="1"/>
          <p:nvPr/>
        </p:nvSpPr>
        <p:spPr>
          <a:xfrm>
            <a:off x="3871769" y="8681418"/>
            <a:ext cx="11503791" cy="164317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6000"/>
              </a:lnSpc>
              <a:defRPr sz="3300">
                <a:latin typeface="Copperplate"/>
                <a:ea typeface="Copperplate"/>
                <a:cs typeface="Copperplate"/>
                <a:sym typeface="Copperplate"/>
              </a:defRPr>
            </a:pPr>
            <a:r>
              <a:t>AutoCrat: For document generation.</a:t>
            </a:r>
          </a:p>
          <a:p>
            <a:pPr algn="ctr">
              <a:lnSpc>
                <a:spcPts val="3400"/>
              </a:lnSpc>
              <a:defRPr sz="3300">
                <a:latin typeface="Copperplate"/>
                <a:ea typeface="Copperplate"/>
                <a:cs typeface="Copperplate"/>
                <a:sym typeface="Copperplate"/>
              </a:defRPr>
            </a:pPr>
            <a:r>
              <a:t>Sheetgo: For workflow management and data transfer.</a:t>
            </a:r>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07" name="Freeform 3"/>
          <p:cNvSpPr/>
          <p:nvPr/>
        </p:nvSpPr>
        <p:spPr>
          <a:xfrm>
            <a:off x="428625" y="124586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408" name="Freeform 5"/>
          <p:cNvSpPr/>
          <p:nvPr/>
        </p:nvSpPr>
        <p:spPr>
          <a:xfrm>
            <a:off x="428625" y="19316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409" name="Freeform 7"/>
          <p:cNvSpPr/>
          <p:nvPr/>
        </p:nvSpPr>
        <p:spPr>
          <a:xfrm>
            <a:off x="428625" y="39890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410" name="Freeform 9"/>
          <p:cNvSpPr/>
          <p:nvPr/>
        </p:nvSpPr>
        <p:spPr>
          <a:xfrm>
            <a:off x="428625" y="53606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411" name="Freeform 11"/>
          <p:cNvSpPr/>
          <p:nvPr/>
        </p:nvSpPr>
        <p:spPr>
          <a:xfrm>
            <a:off x="428625" y="60464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412" name="Freeform 13"/>
          <p:cNvSpPr/>
          <p:nvPr/>
        </p:nvSpPr>
        <p:spPr>
          <a:xfrm>
            <a:off x="428625" y="741806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413" name="TextBox 14"/>
          <p:cNvSpPr txBox="1"/>
          <p:nvPr/>
        </p:nvSpPr>
        <p:spPr>
          <a:xfrm>
            <a:off x="862307" y="899788"/>
            <a:ext cx="17753372" cy="61547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Financial and Budget Management: Budgeting: Excel is often used for financial planning, budgeting, and forecasting. Users can create detailed financial models, track expenses, and manage cash flows. Reporting: Customizable reports can be generated to present data in a meaningful way to managers and stakeholders. Task and Project Management: Gantt Charts: Excel can be used to create Gantt charts to manage project timelines and track progress. Task Lists: Managers can create to-do lists, project task trackers, and workflows to ensure projects stay on track.</a:t>
            </a:r>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15" name="Freeform 3"/>
          <p:cNvSpPr/>
          <p:nvPr/>
        </p:nvSpPr>
        <p:spPr>
          <a:xfrm>
            <a:off x="457200" y="874194"/>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416" name="Freeform 5"/>
          <p:cNvSpPr/>
          <p:nvPr/>
        </p:nvSpPr>
        <p:spPr>
          <a:xfrm>
            <a:off x="457200" y="1598094"/>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417" name="Freeform 7"/>
          <p:cNvSpPr/>
          <p:nvPr/>
        </p:nvSpPr>
        <p:spPr>
          <a:xfrm>
            <a:off x="457200" y="3045895"/>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418" name="Freeform 9"/>
          <p:cNvSpPr/>
          <p:nvPr/>
        </p:nvSpPr>
        <p:spPr>
          <a:xfrm>
            <a:off x="457200" y="5217595"/>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419" name="Freeform 11"/>
          <p:cNvSpPr/>
          <p:nvPr/>
        </p:nvSpPr>
        <p:spPr>
          <a:xfrm>
            <a:off x="457200" y="5941495"/>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420" name="Freeform 13"/>
          <p:cNvSpPr/>
          <p:nvPr/>
        </p:nvSpPr>
        <p:spPr>
          <a:xfrm>
            <a:off x="457200" y="8113194"/>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421" name="TextBox 14"/>
          <p:cNvSpPr txBox="1"/>
          <p:nvPr/>
        </p:nvSpPr>
        <p:spPr>
          <a:xfrm>
            <a:off x="926754" y="529618"/>
            <a:ext cx="17665780" cy="78069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Inventory and Resource Management: Inventory Tracking: Excel is often used for managing inventory, tracking stock levels, orders, and deliveries. Resource Allocation: It can be used to manage the allocation of resources, such as staff schedules, project assignments, and material inventory. Automation and Macros: Excel Macros: Macros are automated sequences of commands and actions that users can record or write using Visual Basic for Applications (VBA) to perform repetitive tasks with a single click. Conditional Formatting: Excel allows users to set rules for formatting cells based on the values they contain, helping highlight key data points.</a:t>
            </a:r>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23" name="TextBox 2"/>
          <p:cNvSpPr txBox="1"/>
          <p:nvPr/>
        </p:nvSpPr>
        <p:spPr>
          <a:xfrm>
            <a:off x="118024" y="1094964"/>
            <a:ext cx="18412998" cy="68872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sz="4800">
                <a:latin typeface="Copperplate"/>
                <a:ea typeface="Copperplate"/>
                <a:cs typeface="Copperplate"/>
                <a:sym typeface="Copperplate"/>
              </a:defRPr>
            </a:lvl1pPr>
          </a:lstStyle>
          <a:p>
            <a:pPr/>
            <a:r>
              <a:t>Database Integration for Customer Database with Search and Filter: Database integration in the context of customer databases refers to the process of connecting Excel or another data management tool to a database (e.g., SQL, MySQL, or Microsoft Access) where customer data is stored. This integration enables the importing, updating, and querying of customer information from an external database directly within Excel.</a:t>
            </a:r>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25" name="Freeform 3"/>
          <p:cNvSpPr/>
          <p:nvPr/>
        </p:nvSpPr>
        <p:spPr>
          <a:xfrm>
            <a:off x="457200" y="1574559"/>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426" name="Freeform 5"/>
          <p:cNvSpPr/>
          <p:nvPr/>
        </p:nvSpPr>
        <p:spPr>
          <a:xfrm>
            <a:off x="457200" y="4470158"/>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427" name="Freeform 7"/>
          <p:cNvSpPr/>
          <p:nvPr/>
        </p:nvSpPr>
        <p:spPr>
          <a:xfrm>
            <a:off x="457200" y="6641858"/>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428" name="TextBox 8"/>
          <p:cNvSpPr txBox="1"/>
          <p:nvPr/>
        </p:nvSpPr>
        <p:spPr>
          <a:xfrm>
            <a:off x="5844330" y="506081"/>
            <a:ext cx="6731270"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Connecting to a Database:</a:t>
            </a:r>
          </a:p>
        </p:txBody>
      </p:sp>
      <p:sp>
        <p:nvSpPr>
          <p:cNvPr id="1429" name="TextBox 9"/>
          <p:cNvSpPr txBox="1"/>
          <p:nvPr/>
        </p:nvSpPr>
        <p:spPr>
          <a:xfrm>
            <a:off x="945204" y="1229981"/>
            <a:ext cx="17628194" cy="78069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Using Power Query (Excel): Excel has a built-in tool called Power Query that allows users to connect to external databases (SQL Server, Access, etc.) and import customer data. This enables users to pull real-time data directly into their spreadsheets. ODBC Connections: Excel also supports Open Database Connectivity (ODBC), allowing users to establish a connection to a database (e.g., MySQL or SQL Server) for querying data. APIs (for Web-Based CRMs): For cloud-based customer databases (e.g., Salesforce), users can integrate customer data using APIs or third-party add-ins that pull customer data from the CRM into Excel.</a:t>
            </a:r>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31" name="Freeform 3"/>
          <p:cNvSpPr/>
          <p:nvPr/>
        </p:nvSpPr>
        <p:spPr>
          <a:xfrm>
            <a:off x="844419" y="2203447"/>
            <a:ext cx="2286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432" name="Freeform 5"/>
          <p:cNvSpPr/>
          <p:nvPr/>
        </p:nvSpPr>
        <p:spPr>
          <a:xfrm>
            <a:off x="844419" y="5746746"/>
            <a:ext cx="2286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1433" name="TextBox 6"/>
          <p:cNvSpPr txBox="1"/>
          <p:nvPr/>
        </p:nvSpPr>
        <p:spPr>
          <a:xfrm>
            <a:off x="3742249" y="879977"/>
            <a:ext cx="11307376" cy="17316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900"/>
              </a:lnSpc>
              <a:defRPr sz="4900">
                <a:latin typeface="Copperplate"/>
                <a:ea typeface="Copperplate"/>
                <a:cs typeface="Copperplate"/>
                <a:sym typeface="Copperplate"/>
              </a:defRPr>
            </a:lvl1pPr>
          </a:lstStyle>
          <a:p>
            <a:pPr/>
            <a:r>
              <a:t>Importing Customer Data into Excel:</a:t>
            </a:r>
          </a:p>
        </p:txBody>
      </p:sp>
      <p:sp>
        <p:nvSpPr>
          <p:cNvPr id="1434" name="TextBox 7"/>
          <p:cNvSpPr txBox="1"/>
          <p:nvPr/>
        </p:nvSpPr>
        <p:spPr>
          <a:xfrm>
            <a:off x="1452677" y="1765801"/>
            <a:ext cx="17079174" cy="69894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Data Import: You can import large customer datasets, including names, addresses, contact info, purchase history, etc., into Excel directly from a connected database. Automatic Updates: Once connected, the data in Excel can be set to refresh automatically when the source database is updated, ensuring that the latest customer information is always available.</a:t>
            </a:r>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36" name="Freeform 3"/>
          <p:cNvSpPr/>
          <p:nvPr/>
        </p:nvSpPr>
        <p:spPr>
          <a:xfrm>
            <a:off x="533400" y="2566988"/>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437" name="Freeform 5"/>
          <p:cNvSpPr/>
          <p:nvPr/>
        </p:nvSpPr>
        <p:spPr>
          <a:xfrm>
            <a:off x="533400" y="5053012"/>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76"/>
                  <a:pt x="16785" y="19781"/>
                </a:cubicBezTo>
                <a:cubicBezTo>
                  <a:pt x="16197" y="20187"/>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438" name="TextBox 6"/>
          <p:cNvSpPr txBox="1"/>
          <p:nvPr/>
        </p:nvSpPr>
        <p:spPr>
          <a:xfrm>
            <a:off x="3102320" y="1331690"/>
            <a:ext cx="12324847" cy="16307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500"/>
              </a:lnSpc>
              <a:defRPr sz="4600">
                <a:latin typeface="Copperplate"/>
                <a:ea typeface="Copperplate"/>
                <a:cs typeface="Copperplate"/>
                <a:sym typeface="Copperplate"/>
              </a:defRPr>
            </a:lvl1pPr>
          </a:lstStyle>
          <a:p>
            <a:pPr/>
            <a:r>
              <a:t>Customer Database Management in Excel:</a:t>
            </a:r>
          </a:p>
        </p:txBody>
      </p:sp>
      <p:sp>
        <p:nvSpPr>
          <p:cNvPr id="1439" name="TextBox 7"/>
          <p:cNvSpPr txBox="1"/>
          <p:nvPr/>
        </p:nvSpPr>
        <p:spPr>
          <a:xfrm>
            <a:off x="1075286" y="2160365"/>
            <a:ext cx="17494960" cy="57582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Customer Records: Each customer record can be stored as a row in the Excel sheet, with columns for various attributes like name, email, phone number, address, etc. Data Validation: You can use Excel’s data validation tools to ensure the accuracy and consistency of customer data, such as enforcing correct email formats, phone numbers, etc.</a:t>
            </a:r>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41" name="Freeform 3"/>
          <p:cNvSpPr/>
          <p:nvPr/>
        </p:nvSpPr>
        <p:spPr>
          <a:xfrm>
            <a:off x="206721" y="795022"/>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442" name="Freeform 5"/>
          <p:cNvSpPr/>
          <p:nvPr/>
        </p:nvSpPr>
        <p:spPr>
          <a:xfrm>
            <a:off x="206721" y="4995548"/>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443" name="Freeform 7"/>
          <p:cNvSpPr/>
          <p:nvPr/>
        </p:nvSpPr>
        <p:spPr>
          <a:xfrm>
            <a:off x="935383" y="7391086"/>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lnTo>
                  <a:pt x="20194" y="14705"/>
                </a:lnTo>
                <a:lnTo>
                  <a:pt x="20787" y="14942"/>
                </a:lnTo>
                <a:cubicBezTo>
                  <a:pt x="20516" y="15603"/>
                  <a:pt x="20177" y="16213"/>
                  <a:pt x="19787" y="16806"/>
                </a:cubicBezTo>
                <a:lnTo>
                  <a:pt x="19262" y="16450"/>
                </a:lnTo>
                <a:lnTo>
                  <a:pt x="19787" y="16806"/>
                </a:lnTo>
                <a:cubicBezTo>
                  <a:pt x="19398" y="17399"/>
                  <a:pt x="18940" y="17941"/>
                  <a:pt x="18449" y="18449"/>
                </a:cubicBezTo>
                <a:cubicBezTo>
                  <a:pt x="17941" y="18957"/>
                  <a:pt x="17399" y="19398"/>
                  <a:pt x="16806" y="19787"/>
                </a:cubicBezTo>
                <a:cubicBezTo>
                  <a:pt x="16213" y="20177"/>
                  <a:pt x="15586" y="20516"/>
                  <a:pt x="14942" y="20787"/>
                </a:cubicBezTo>
                <a:lnTo>
                  <a:pt x="14705" y="20194"/>
                </a:lnTo>
                <a:lnTo>
                  <a:pt x="14942" y="20787"/>
                </a:lnTo>
                <a:cubicBezTo>
                  <a:pt x="14281" y="21058"/>
                  <a:pt x="13604" y="21261"/>
                  <a:pt x="12909" y="21397"/>
                </a:cubicBezTo>
                <a:lnTo>
                  <a:pt x="12791" y="20770"/>
                </a:lnTo>
                <a:lnTo>
                  <a:pt x="12909" y="21397"/>
                </a:lnTo>
                <a:cubicBezTo>
                  <a:pt x="12215" y="21532"/>
                  <a:pt x="11503" y="21600"/>
                  <a:pt x="10808" y="21600"/>
                </a:cubicBezTo>
                <a:cubicBezTo>
                  <a:pt x="10097" y="21600"/>
                  <a:pt x="9402" y="21532"/>
                  <a:pt x="8708" y="21397"/>
                </a:cubicBezTo>
                <a:lnTo>
                  <a:pt x="8826" y="20770"/>
                </a:lnTo>
                <a:lnTo>
                  <a:pt x="8708" y="21397"/>
                </a:lnTo>
                <a:cubicBezTo>
                  <a:pt x="8013" y="21261"/>
                  <a:pt x="7336" y="21058"/>
                  <a:pt x="6675" y="20787"/>
                </a:cubicBezTo>
                <a:lnTo>
                  <a:pt x="6912" y="20194"/>
                </a:lnTo>
                <a:lnTo>
                  <a:pt x="6675" y="20787"/>
                </a:lnTo>
                <a:cubicBezTo>
                  <a:pt x="6014" y="20516"/>
                  <a:pt x="5404" y="20177"/>
                  <a:pt x="4811" y="19787"/>
                </a:cubicBezTo>
                <a:cubicBezTo>
                  <a:pt x="4218" y="19398"/>
                  <a:pt x="3676" y="18940"/>
                  <a:pt x="3168" y="18449"/>
                </a:cubicBezTo>
                <a:lnTo>
                  <a:pt x="3625" y="17992"/>
                </a:lnTo>
                <a:lnTo>
                  <a:pt x="3168" y="18449"/>
                </a:lnTo>
                <a:cubicBezTo>
                  <a:pt x="2660" y="17941"/>
                  <a:pt x="2219" y="17399"/>
                  <a:pt x="1830" y="16806"/>
                </a:cubicBezTo>
                <a:lnTo>
                  <a:pt x="2355" y="16450"/>
                </a:lnTo>
                <a:lnTo>
                  <a:pt x="1830" y="16806"/>
                </a:lnTo>
                <a:cubicBezTo>
                  <a:pt x="1423" y="16213"/>
                  <a:pt x="1101" y="15586"/>
                  <a:pt x="830" y="14925"/>
                </a:cubicBezTo>
                <a:lnTo>
                  <a:pt x="1423" y="14688"/>
                </a:lnTo>
                <a:lnTo>
                  <a:pt x="830" y="14925"/>
                </a:lnTo>
                <a:cubicBezTo>
                  <a:pt x="559" y="14281"/>
                  <a:pt x="339" y="13604"/>
                  <a:pt x="203" y="12909"/>
                </a:cubicBezTo>
                <a:lnTo>
                  <a:pt x="830" y="12791"/>
                </a:lnTo>
                <a:lnTo>
                  <a:pt x="203" y="12909"/>
                </a:lnTo>
                <a:cubicBezTo>
                  <a:pt x="68" y="12215"/>
                  <a:pt x="0" y="11503"/>
                  <a:pt x="0" y="10792"/>
                </a:cubicBezTo>
                <a:lnTo>
                  <a:pt x="627" y="10792"/>
                </a:lnTo>
                <a:lnTo>
                  <a:pt x="0" y="10792"/>
                </a:lnTo>
                <a:cubicBezTo>
                  <a:pt x="0" y="10080"/>
                  <a:pt x="68" y="9385"/>
                  <a:pt x="203" y="8691"/>
                </a:cubicBezTo>
                <a:lnTo>
                  <a:pt x="830" y="8809"/>
                </a:lnTo>
                <a:lnTo>
                  <a:pt x="203" y="8691"/>
                </a:lnTo>
                <a:cubicBezTo>
                  <a:pt x="339" y="7996"/>
                  <a:pt x="542" y="7319"/>
                  <a:pt x="813" y="6658"/>
                </a:cubicBezTo>
                <a:lnTo>
                  <a:pt x="1406" y="6895"/>
                </a:lnTo>
                <a:lnTo>
                  <a:pt x="813" y="6658"/>
                </a:lnTo>
                <a:cubicBezTo>
                  <a:pt x="1084" y="5997"/>
                  <a:pt x="1423" y="5387"/>
                  <a:pt x="1813" y="4794"/>
                </a:cubicBezTo>
                <a:lnTo>
                  <a:pt x="2338" y="5150"/>
                </a:lnTo>
                <a:lnTo>
                  <a:pt x="1813" y="4794"/>
                </a:lnTo>
                <a:cubicBezTo>
                  <a:pt x="2202" y="4201"/>
                  <a:pt x="2660" y="3659"/>
                  <a:pt x="3151" y="3151"/>
                </a:cubicBezTo>
                <a:lnTo>
                  <a:pt x="3608" y="3608"/>
                </a:lnTo>
                <a:lnTo>
                  <a:pt x="3151" y="3151"/>
                </a:lnTo>
                <a:cubicBezTo>
                  <a:pt x="3659" y="2643"/>
                  <a:pt x="4201" y="2202"/>
                  <a:pt x="4794" y="1813"/>
                </a:cubicBezTo>
                <a:lnTo>
                  <a:pt x="5150" y="2338"/>
                </a:lnTo>
                <a:lnTo>
                  <a:pt x="4794" y="1813"/>
                </a:lnTo>
                <a:cubicBezTo>
                  <a:pt x="5387" y="1423"/>
                  <a:pt x="6014" y="1084"/>
                  <a:pt x="6658" y="813"/>
                </a:cubicBezTo>
                <a:cubicBezTo>
                  <a:pt x="7319" y="559"/>
                  <a:pt x="7996" y="339"/>
                  <a:pt x="8691" y="203"/>
                </a:cubicBezTo>
                <a:lnTo>
                  <a:pt x="8809" y="830"/>
                </a:lnTo>
                <a:lnTo>
                  <a:pt x="8691" y="203"/>
                </a:lnTo>
                <a:cubicBezTo>
                  <a:pt x="9385" y="68"/>
                  <a:pt x="10097" y="0"/>
                  <a:pt x="10792" y="0"/>
                </a:cubicBezTo>
                <a:cubicBezTo>
                  <a:pt x="11503" y="0"/>
                  <a:pt x="12198" y="68"/>
                  <a:pt x="12892" y="203"/>
                </a:cubicBezTo>
                <a:lnTo>
                  <a:pt x="12791" y="830"/>
                </a:lnTo>
                <a:lnTo>
                  <a:pt x="12909" y="203"/>
                </a:lnTo>
                <a:cubicBezTo>
                  <a:pt x="13604" y="339"/>
                  <a:pt x="14281" y="542"/>
                  <a:pt x="14942" y="813"/>
                </a:cubicBezTo>
                <a:cubicBezTo>
                  <a:pt x="15603" y="1084"/>
                  <a:pt x="16213" y="1423"/>
                  <a:pt x="16806" y="1813"/>
                </a:cubicBezTo>
                <a:cubicBezTo>
                  <a:pt x="17399" y="2202"/>
                  <a:pt x="17941" y="2660"/>
                  <a:pt x="18449" y="3151"/>
                </a:cubicBezTo>
                <a:lnTo>
                  <a:pt x="17992" y="3608"/>
                </a:lnTo>
                <a:lnTo>
                  <a:pt x="18449" y="3151"/>
                </a:lnTo>
                <a:cubicBezTo>
                  <a:pt x="18957" y="3659"/>
                  <a:pt x="19398" y="4201"/>
                  <a:pt x="19787" y="4794"/>
                </a:cubicBezTo>
                <a:lnTo>
                  <a:pt x="19262" y="5150"/>
                </a:lnTo>
                <a:lnTo>
                  <a:pt x="19787" y="4794"/>
                </a:lnTo>
                <a:cubicBezTo>
                  <a:pt x="20177" y="5387"/>
                  <a:pt x="20516" y="6014"/>
                  <a:pt x="20787" y="6658"/>
                </a:cubicBezTo>
                <a:lnTo>
                  <a:pt x="20194" y="6895"/>
                </a:lnTo>
                <a:lnTo>
                  <a:pt x="20787" y="6658"/>
                </a:lnTo>
                <a:cubicBezTo>
                  <a:pt x="21058" y="7319"/>
                  <a:pt x="21261" y="7996"/>
                  <a:pt x="21397" y="8691"/>
                </a:cubicBezTo>
                <a:cubicBezTo>
                  <a:pt x="21532" y="9385"/>
                  <a:pt x="21600" y="10097"/>
                  <a:pt x="21600" y="10792"/>
                </a:cubicBezTo>
                <a:lnTo>
                  <a:pt x="20956" y="10792"/>
                </a:lnTo>
                <a:lnTo>
                  <a:pt x="21600" y="10792"/>
                </a:lnTo>
                <a:moveTo>
                  <a:pt x="20329" y="10792"/>
                </a:moveTo>
                <a:cubicBezTo>
                  <a:pt x="20329" y="10165"/>
                  <a:pt x="20262" y="9538"/>
                  <a:pt x="20143" y="8928"/>
                </a:cubicBezTo>
                <a:lnTo>
                  <a:pt x="20770" y="8809"/>
                </a:lnTo>
                <a:lnTo>
                  <a:pt x="20143" y="8928"/>
                </a:lnTo>
                <a:cubicBezTo>
                  <a:pt x="20024" y="8318"/>
                  <a:pt x="19838" y="7725"/>
                  <a:pt x="19601" y="7132"/>
                </a:cubicBezTo>
                <a:cubicBezTo>
                  <a:pt x="19364" y="6539"/>
                  <a:pt x="19076" y="5997"/>
                  <a:pt x="18720" y="5489"/>
                </a:cubicBezTo>
                <a:cubicBezTo>
                  <a:pt x="18364" y="4964"/>
                  <a:pt x="17975" y="4489"/>
                  <a:pt x="17534" y="4049"/>
                </a:cubicBezTo>
                <a:cubicBezTo>
                  <a:pt x="17094" y="3608"/>
                  <a:pt x="16602" y="3219"/>
                  <a:pt x="16094" y="2863"/>
                </a:cubicBezTo>
                <a:lnTo>
                  <a:pt x="16450" y="2338"/>
                </a:lnTo>
                <a:lnTo>
                  <a:pt x="16094" y="2863"/>
                </a:lnTo>
                <a:cubicBezTo>
                  <a:pt x="15569" y="2507"/>
                  <a:pt x="15027" y="2219"/>
                  <a:pt x="14451" y="1982"/>
                </a:cubicBezTo>
                <a:lnTo>
                  <a:pt x="14688" y="1406"/>
                </a:lnTo>
                <a:lnTo>
                  <a:pt x="14451" y="1999"/>
                </a:lnTo>
                <a:cubicBezTo>
                  <a:pt x="13875" y="1762"/>
                  <a:pt x="13265" y="1576"/>
                  <a:pt x="12655" y="1457"/>
                </a:cubicBezTo>
                <a:cubicBezTo>
                  <a:pt x="12045" y="1338"/>
                  <a:pt x="11418" y="1271"/>
                  <a:pt x="10792" y="1271"/>
                </a:cubicBezTo>
                <a:lnTo>
                  <a:pt x="10792" y="644"/>
                </a:lnTo>
                <a:lnTo>
                  <a:pt x="10792" y="1271"/>
                </a:lnTo>
                <a:cubicBezTo>
                  <a:pt x="10165" y="1271"/>
                  <a:pt x="9538" y="1338"/>
                  <a:pt x="8928" y="1457"/>
                </a:cubicBezTo>
                <a:cubicBezTo>
                  <a:pt x="8318" y="1576"/>
                  <a:pt x="7725" y="1762"/>
                  <a:pt x="7132" y="1999"/>
                </a:cubicBezTo>
                <a:lnTo>
                  <a:pt x="6912" y="1406"/>
                </a:lnTo>
                <a:lnTo>
                  <a:pt x="7149" y="1999"/>
                </a:lnTo>
                <a:cubicBezTo>
                  <a:pt x="6573" y="2236"/>
                  <a:pt x="6014" y="2524"/>
                  <a:pt x="5506" y="2880"/>
                </a:cubicBezTo>
                <a:cubicBezTo>
                  <a:pt x="4981" y="3236"/>
                  <a:pt x="4506" y="3625"/>
                  <a:pt x="4066" y="4066"/>
                </a:cubicBezTo>
                <a:cubicBezTo>
                  <a:pt x="3625" y="4506"/>
                  <a:pt x="3236" y="4998"/>
                  <a:pt x="2880" y="5506"/>
                </a:cubicBezTo>
                <a:cubicBezTo>
                  <a:pt x="2524" y="6014"/>
                  <a:pt x="2236" y="6573"/>
                  <a:pt x="1999" y="7149"/>
                </a:cubicBezTo>
                <a:cubicBezTo>
                  <a:pt x="1762" y="7725"/>
                  <a:pt x="1576" y="8318"/>
                  <a:pt x="1457" y="8945"/>
                </a:cubicBezTo>
                <a:cubicBezTo>
                  <a:pt x="1338" y="9555"/>
                  <a:pt x="1271" y="10182"/>
                  <a:pt x="1271" y="10808"/>
                </a:cubicBezTo>
                <a:cubicBezTo>
                  <a:pt x="1271" y="11435"/>
                  <a:pt x="1338" y="12062"/>
                  <a:pt x="1457" y="12672"/>
                </a:cubicBezTo>
                <a:cubicBezTo>
                  <a:pt x="1576" y="13282"/>
                  <a:pt x="1762" y="13875"/>
                  <a:pt x="1999" y="14468"/>
                </a:cubicBezTo>
                <a:cubicBezTo>
                  <a:pt x="2236" y="15061"/>
                  <a:pt x="2524" y="15603"/>
                  <a:pt x="2880" y="16111"/>
                </a:cubicBezTo>
                <a:cubicBezTo>
                  <a:pt x="3236" y="16636"/>
                  <a:pt x="3625" y="17111"/>
                  <a:pt x="4066" y="17551"/>
                </a:cubicBezTo>
                <a:cubicBezTo>
                  <a:pt x="4506" y="17992"/>
                  <a:pt x="4998" y="18381"/>
                  <a:pt x="5506" y="18737"/>
                </a:cubicBezTo>
                <a:lnTo>
                  <a:pt x="5150" y="19262"/>
                </a:lnTo>
                <a:lnTo>
                  <a:pt x="5506" y="18737"/>
                </a:lnTo>
                <a:cubicBezTo>
                  <a:pt x="6031" y="19093"/>
                  <a:pt x="6573" y="19381"/>
                  <a:pt x="7149" y="19618"/>
                </a:cubicBezTo>
                <a:cubicBezTo>
                  <a:pt x="7725" y="19855"/>
                  <a:pt x="8318" y="20041"/>
                  <a:pt x="8945" y="20160"/>
                </a:cubicBezTo>
                <a:cubicBezTo>
                  <a:pt x="9572" y="20279"/>
                  <a:pt x="10182" y="20346"/>
                  <a:pt x="10808" y="20346"/>
                </a:cubicBezTo>
                <a:lnTo>
                  <a:pt x="10808" y="20973"/>
                </a:lnTo>
                <a:lnTo>
                  <a:pt x="10808" y="20346"/>
                </a:lnTo>
                <a:cubicBezTo>
                  <a:pt x="11435" y="20346"/>
                  <a:pt x="12062" y="20279"/>
                  <a:pt x="12672" y="20160"/>
                </a:cubicBezTo>
                <a:cubicBezTo>
                  <a:pt x="13282" y="20041"/>
                  <a:pt x="13875" y="19855"/>
                  <a:pt x="14468" y="19618"/>
                </a:cubicBezTo>
                <a:cubicBezTo>
                  <a:pt x="15044" y="19381"/>
                  <a:pt x="15603" y="19093"/>
                  <a:pt x="16111" y="18737"/>
                </a:cubicBezTo>
                <a:lnTo>
                  <a:pt x="16467" y="19262"/>
                </a:lnTo>
                <a:lnTo>
                  <a:pt x="16111" y="18737"/>
                </a:lnTo>
                <a:cubicBezTo>
                  <a:pt x="16636" y="18381"/>
                  <a:pt x="17111" y="17992"/>
                  <a:pt x="17551" y="17551"/>
                </a:cubicBezTo>
                <a:lnTo>
                  <a:pt x="18008" y="18008"/>
                </a:lnTo>
                <a:lnTo>
                  <a:pt x="17551" y="17551"/>
                </a:lnTo>
                <a:cubicBezTo>
                  <a:pt x="17992" y="17111"/>
                  <a:pt x="18381" y="16619"/>
                  <a:pt x="18737" y="16111"/>
                </a:cubicBezTo>
                <a:cubicBezTo>
                  <a:pt x="19093" y="15586"/>
                  <a:pt x="19381" y="15044"/>
                  <a:pt x="19618" y="14468"/>
                </a:cubicBezTo>
                <a:cubicBezTo>
                  <a:pt x="19855" y="13892"/>
                  <a:pt x="20041" y="13299"/>
                  <a:pt x="20160" y="12672"/>
                </a:cubicBezTo>
                <a:lnTo>
                  <a:pt x="20787" y="12791"/>
                </a:lnTo>
                <a:lnTo>
                  <a:pt x="20160" y="12672"/>
                </a:lnTo>
                <a:cubicBezTo>
                  <a:pt x="20279" y="12062"/>
                  <a:pt x="20346" y="11435"/>
                  <a:pt x="20346" y="10808"/>
                </a:cubicBezTo>
                <a:close/>
              </a:path>
            </a:pathLst>
          </a:custGeom>
          <a:solidFill>
            <a:srgbClr val="000000"/>
          </a:solidFill>
          <a:ln w="12700">
            <a:miter lim="400000"/>
          </a:ln>
        </p:spPr>
        <p:txBody>
          <a:bodyPr lIns="45719" rIns="45719"/>
          <a:lstStyle/>
          <a:p>
            <a:pPr/>
          </a:p>
        </p:txBody>
      </p:sp>
      <p:sp>
        <p:nvSpPr>
          <p:cNvPr id="1444" name="Freeform 9"/>
          <p:cNvSpPr/>
          <p:nvPr/>
        </p:nvSpPr>
        <p:spPr>
          <a:xfrm>
            <a:off x="935383" y="8591236"/>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lnTo>
                  <a:pt x="20194" y="14705"/>
                </a:lnTo>
                <a:lnTo>
                  <a:pt x="20787" y="14942"/>
                </a:lnTo>
                <a:cubicBezTo>
                  <a:pt x="20516" y="15603"/>
                  <a:pt x="20177" y="16213"/>
                  <a:pt x="19787" y="16806"/>
                </a:cubicBezTo>
                <a:lnTo>
                  <a:pt x="19262" y="16450"/>
                </a:lnTo>
                <a:lnTo>
                  <a:pt x="19787" y="16806"/>
                </a:lnTo>
                <a:cubicBezTo>
                  <a:pt x="19398" y="17399"/>
                  <a:pt x="18940" y="17941"/>
                  <a:pt x="18449" y="18449"/>
                </a:cubicBezTo>
                <a:cubicBezTo>
                  <a:pt x="17941" y="18957"/>
                  <a:pt x="17399" y="19398"/>
                  <a:pt x="16806" y="19787"/>
                </a:cubicBezTo>
                <a:lnTo>
                  <a:pt x="16450" y="19262"/>
                </a:lnTo>
                <a:lnTo>
                  <a:pt x="16806" y="19787"/>
                </a:lnTo>
                <a:cubicBezTo>
                  <a:pt x="16213" y="20177"/>
                  <a:pt x="15586" y="20516"/>
                  <a:pt x="14942" y="20787"/>
                </a:cubicBezTo>
                <a:cubicBezTo>
                  <a:pt x="14281" y="21058"/>
                  <a:pt x="13604" y="21261"/>
                  <a:pt x="12909" y="21397"/>
                </a:cubicBezTo>
                <a:lnTo>
                  <a:pt x="12791" y="20770"/>
                </a:lnTo>
                <a:lnTo>
                  <a:pt x="12909" y="21397"/>
                </a:lnTo>
                <a:cubicBezTo>
                  <a:pt x="12215" y="21532"/>
                  <a:pt x="11503" y="21600"/>
                  <a:pt x="10808" y="21600"/>
                </a:cubicBezTo>
                <a:cubicBezTo>
                  <a:pt x="10097" y="21600"/>
                  <a:pt x="9402" y="21532"/>
                  <a:pt x="8708" y="21397"/>
                </a:cubicBezTo>
                <a:lnTo>
                  <a:pt x="8826" y="20770"/>
                </a:lnTo>
                <a:lnTo>
                  <a:pt x="8708" y="21397"/>
                </a:lnTo>
                <a:cubicBezTo>
                  <a:pt x="8013" y="21261"/>
                  <a:pt x="7336" y="21058"/>
                  <a:pt x="6675" y="20787"/>
                </a:cubicBezTo>
                <a:cubicBezTo>
                  <a:pt x="6014" y="20516"/>
                  <a:pt x="5404" y="20177"/>
                  <a:pt x="4811" y="19787"/>
                </a:cubicBezTo>
                <a:cubicBezTo>
                  <a:pt x="4218" y="19398"/>
                  <a:pt x="3676" y="18940"/>
                  <a:pt x="3168" y="18449"/>
                </a:cubicBezTo>
                <a:cubicBezTo>
                  <a:pt x="2660" y="17941"/>
                  <a:pt x="2219" y="17399"/>
                  <a:pt x="1830" y="16806"/>
                </a:cubicBezTo>
                <a:lnTo>
                  <a:pt x="2355" y="16450"/>
                </a:lnTo>
                <a:lnTo>
                  <a:pt x="1830" y="16806"/>
                </a:lnTo>
                <a:cubicBezTo>
                  <a:pt x="1423" y="16213"/>
                  <a:pt x="1101" y="15586"/>
                  <a:pt x="830" y="14925"/>
                </a:cubicBezTo>
                <a:lnTo>
                  <a:pt x="1423" y="14688"/>
                </a:lnTo>
                <a:lnTo>
                  <a:pt x="830" y="14925"/>
                </a:lnTo>
                <a:cubicBezTo>
                  <a:pt x="559" y="14281"/>
                  <a:pt x="339" y="13604"/>
                  <a:pt x="203" y="12909"/>
                </a:cubicBezTo>
                <a:cubicBezTo>
                  <a:pt x="68" y="12215"/>
                  <a:pt x="0" y="11503"/>
                  <a:pt x="0" y="10792"/>
                </a:cubicBezTo>
                <a:lnTo>
                  <a:pt x="627" y="10792"/>
                </a:lnTo>
                <a:lnTo>
                  <a:pt x="0" y="10792"/>
                </a:lnTo>
                <a:cubicBezTo>
                  <a:pt x="0" y="10080"/>
                  <a:pt x="68" y="9385"/>
                  <a:pt x="203" y="8691"/>
                </a:cubicBezTo>
                <a:lnTo>
                  <a:pt x="830" y="8809"/>
                </a:lnTo>
                <a:lnTo>
                  <a:pt x="203" y="8691"/>
                </a:lnTo>
                <a:cubicBezTo>
                  <a:pt x="339" y="7996"/>
                  <a:pt x="542" y="7319"/>
                  <a:pt x="813" y="6658"/>
                </a:cubicBezTo>
                <a:lnTo>
                  <a:pt x="1406" y="6895"/>
                </a:lnTo>
                <a:lnTo>
                  <a:pt x="813" y="6658"/>
                </a:lnTo>
                <a:cubicBezTo>
                  <a:pt x="1084" y="5997"/>
                  <a:pt x="1423" y="5387"/>
                  <a:pt x="1813" y="4794"/>
                </a:cubicBezTo>
                <a:cubicBezTo>
                  <a:pt x="2202" y="4201"/>
                  <a:pt x="2660" y="3659"/>
                  <a:pt x="3151" y="3151"/>
                </a:cubicBezTo>
                <a:lnTo>
                  <a:pt x="3608" y="3608"/>
                </a:lnTo>
                <a:lnTo>
                  <a:pt x="3151" y="3151"/>
                </a:lnTo>
                <a:cubicBezTo>
                  <a:pt x="3659" y="2643"/>
                  <a:pt x="4201" y="2202"/>
                  <a:pt x="4794" y="1813"/>
                </a:cubicBezTo>
                <a:lnTo>
                  <a:pt x="5150" y="2338"/>
                </a:lnTo>
                <a:lnTo>
                  <a:pt x="4794" y="1813"/>
                </a:lnTo>
                <a:cubicBezTo>
                  <a:pt x="5387" y="1423"/>
                  <a:pt x="6014" y="1084"/>
                  <a:pt x="6658" y="813"/>
                </a:cubicBezTo>
                <a:cubicBezTo>
                  <a:pt x="7319" y="559"/>
                  <a:pt x="7996" y="339"/>
                  <a:pt x="8691" y="203"/>
                </a:cubicBezTo>
                <a:lnTo>
                  <a:pt x="8809" y="830"/>
                </a:lnTo>
                <a:lnTo>
                  <a:pt x="8691" y="203"/>
                </a:lnTo>
                <a:cubicBezTo>
                  <a:pt x="9385" y="68"/>
                  <a:pt x="10097" y="0"/>
                  <a:pt x="10808" y="0"/>
                </a:cubicBezTo>
                <a:lnTo>
                  <a:pt x="10808" y="644"/>
                </a:lnTo>
                <a:lnTo>
                  <a:pt x="10808" y="0"/>
                </a:lnTo>
                <a:cubicBezTo>
                  <a:pt x="11520" y="0"/>
                  <a:pt x="12215" y="68"/>
                  <a:pt x="12909" y="203"/>
                </a:cubicBezTo>
                <a:lnTo>
                  <a:pt x="12791" y="830"/>
                </a:lnTo>
                <a:lnTo>
                  <a:pt x="12909" y="203"/>
                </a:lnTo>
                <a:cubicBezTo>
                  <a:pt x="13604" y="339"/>
                  <a:pt x="14281" y="542"/>
                  <a:pt x="14942" y="813"/>
                </a:cubicBezTo>
                <a:cubicBezTo>
                  <a:pt x="15603" y="1084"/>
                  <a:pt x="16213" y="1423"/>
                  <a:pt x="16806" y="1813"/>
                </a:cubicBezTo>
                <a:cubicBezTo>
                  <a:pt x="17399" y="2202"/>
                  <a:pt x="17941" y="2660"/>
                  <a:pt x="18449" y="3151"/>
                </a:cubicBezTo>
                <a:lnTo>
                  <a:pt x="17992" y="3608"/>
                </a:lnTo>
                <a:lnTo>
                  <a:pt x="18449" y="3151"/>
                </a:lnTo>
                <a:cubicBezTo>
                  <a:pt x="18957" y="3659"/>
                  <a:pt x="19398" y="4201"/>
                  <a:pt x="19787" y="4794"/>
                </a:cubicBezTo>
                <a:cubicBezTo>
                  <a:pt x="20177" y="5387"/>
                  <a:pt x="20516" y="6014"/>
                  <a:pt x="20787" y="6658"/>
                </a:cubicBezTo>
                <a:lnTo>
                  <a:pt x="20194" y="6895"/>
                </a:lnTo>
                <a:lnTo>
                  <a:pt x="20787" y="6658"/>
                </a:lnTo>
                <a:cubicBezTo>
                  <a:pt x="21058" y="7319"/>
                  <a:pt x="21261" y="7996"/>
                  <a:pt x="21397" y="8691"/>
                </a:cubicBezTo>
                <a:cubicBezTo>
                  <a:pt x="21532" y="9385"/>
                  <a:pt x="21600" y="10097"/>
                  <a:pt x="21600" y="10792"/>
                </a:cubicBezTo>
                <a:lnTo>
                  <a:pt x="20956" y="10792"/>
                </a:lnTo>
                <a:lnTo>
                  <a:pt x="21600" y="10792"/>
                </a:lnTo>
                <a:moveTo>
                  <a:pt x="20329" y="10792"/>
                </a:moveTo>
                <a:cubicBezTo>
                  <a:pt x="20329" y="10165"/>
                  <a:pt x="20262" y="9538"/>
                  <a:pt x="20143" y="8928"/>
                </a:cubicBezTo>
                <a:lnTo>
                  <a:pt x="20770" y="8809"/>
                </a:lnTo>
                <a:lnTo>
                  <a:pt x="20143" y="8928"/>
                </a:lnTo>
                <a:cubicBezTo>
                  <a:pt x="20024" y="8318"/>
                  <a:pt x="19838" y="7725"/>
                  <a:pt x="19601" y="7132"/>
                </a:cubicBezTo>
                <a:cubicBezTo>
                  <a:pt x="19364" y="6539"/>
                  <a:pt x="19076" y="5997"/>
                  <a:pt x="18720" y="5489"/>
                </a:cubicBezTo>
                <a:lnTo>
                  <a:pt x="19245" y="5133"/>
                </a:lnTo>
                <a:lnTo>
                  <a:pt x="18720" y="5489"/>
                </a:lnTo>
                <a:cubicBezTo>
                  <a:pt x="18364" y="4964"/>
                  <a:pt x="17975" y="4489"/>
                  <a:pt x="17534" y="4049"/>
                </a:cubicBezTo>
                <a:cubicBezTo>
                  <a:pt x="17094" y="3608"/>
                  <a:pt x="16602" y="3219"/>
                  <a:pt x="16094" y="2863"/>
                </a:cubicBezTo>
                <a:lnTo>
                  <a:pt x="16450" y="2338"/>
                </a:lnTo>
                <a:lnTo>
                  <a:pt x="16094" y="2863"/>
                </a:lnTo>
                <a:cubicBezTo>
                  <a:pt x="15569" y="2507"/>
                  <a:pt x="15027" y="2219"/>
                  <a:pt x="14451" y="1982"/>
                </a:cubicBezTo>
                <a:lnTo>
                  <a:pt x="14688" y="1406"/>
                </a:lnTo>
                <a:lnTo>
                  <a:pt x="14451" y="1999"/>
                </a:lnTo>
                <a:cubicBezTo>
                  <a:pt x="13875" y="1762"/>
                  <a:pt x="13265" y="1576"/>
                  <a:pt x="12655" y="1457"/>
                </a:cubicBezTo>
                <a:cubicBezTo>
                  <a:pt x="12045" y="1338"/>
                  <a:pt x="11418" y="1271"/>
                  <a:pt x="10808" y="1271"/>
                </a:cubicBezTo>
                <a:cubicBezTo>
                  <a:pt x="10199" y="1271"/>
                  <a:pt x="9555" y="1338"/>
                  <a:pt x="8945" y="1457"/>
                </a:cubicBezTo>
                <a:cubicBezTo>
                  <a:pt x="8335" y="1576"/>
                  <a:pt x="7742" y="1762"/>
                  <a:pt x="7149" y="1999"/>
                </a:cubicBezTo>
                <a:lnTo>
                  <a:pt x="6912" y="1406"/>
                </a:lnTo>
                <a:lnTo>
                  <a:pt x="7149" y="1999"/>
                </a:lnTo>
                <a:cubicBezTo>
                  <a:pt x="6573" y="2236"/>
                  <a:pt x="6014" y="2524"/>
                  <a:pt x="5506" y="2880"/>
                </a:cubicBezTo>
                <a:cubicBezTo>
                  <a:pt x="4981" y="3236"/>
                  <a:pt x="4506" y="3625"/>
                  <a:pt x="4066" y="4066"/>
                </a:cubicBezTo>
                <a:cubicBezTo>
                  <a:pt x="3625" y="4506"/>
                  <a:pt x="3236" y="4998"/>
                  <a:pt x="2880" y="5506"/>
                </a:cubicBezTo>
                <a:lnTo>
                  <a:pt x="2355" y="5150"/>
                </a:lnTo>
                <a:lnTo>
                  <a:pt x="2880" y="5506"/>
                </a:lnTo>
                <a:cubicBezTo>
                  <a:pt x="2524" y="6031"/>
                  <a:pt x="2236" y="6573"/>
                  <a:pt x="1999" y="7149"/>
                </a:cubicBezTo>
                <a:cubicBezTo>
                  <a:pt x="1762" y="7725"/>
                  <a:pt x="1576" y="8335"/>
                  <a:pt x="1457" y="8945"/>
                </a:cubicBezTo>
                <a:cubicBezTo>
                  <a:pt x="1338" y="9555"/>
                  <a:pt x="1271" y="10182"/>
                  <a:pt x="1271" y="10792"/>
                </a:cubicBezTo>
                <a:cubicBezTo>
                  <a:pt x="1271" y="11418"/>
                  <a:pt x="1338" y="12045"/>
                  <a:pt x="1457" y="12655"/>
                </a:cubicBezTo>
                <a:lnTo>
                  <a:pt x="830" y="12774"/>
                </a:lnTo>
                <a:lnTo>
                  <a:pt x="1457" y="12655"/>
                </a:lnTo>
                <a:cubicBezTo>
                  <a:pt x="1576" y="13265"/>
                  <a:pt x="1762" y="13858"/>
                  <a:pt x="1999" y="14451"/>
                </a:cubicBezTo>
                <a:cubicBezTo>
                  <a:pt x="2236" y="15044"/>
                  <a:pt x="2524" y="15586"/>
                  <a:pt x="2880" y="16094"/>
                </a:cubicBezTo>
                <a:cubicBezTo>
                  <a:pt x="3236" y="16602"/>
                  <a:pt x="3625" y="17094"/>
                  <a:pt x="4066" y="17534"/>
                </a:cubicBezTo>
                <a:lnTo>
                  <a:pt x="3608" y="17992"/>
                </a:lnTo>
                <a:lnTo>
                  <a:pt x="4066" y="17534"/>
                </a:lnTo>
                <a:cubicBezTo>
                  <a:pt x="4506" y="17975"/>
                  <a:pt x="4998" y="18364"/>
                  <a:pt x="5506" y="18720"/>
                </a:cubicBezTo>
                <a:lnTo>
                  <a:pt x="5150" y="19245"/>
                </a:lnTo>
                <a:lnTo>
                  <a:pt x="5506" y="18720"/>
                </a:lnTo>
                <a:cubicBezTo>
                  <a:pt x="6031" y="19076"/>
                  <a:pt x="6573" y="19364"/>
                  <a:pt x="7149" y="19601"/>
                </a:cubicBezTo>
                <a:lnTo>
                  <a:pt x="6912" y="20194"/>
                </a:lnTo>
                <a:lnTo>
                  <a:pt x="7149" y="19601"/>
                </a:lnTo>
                <a:cubicBezTo>
                  <a:pt x="7725" y="19838"/>
                  <a:pt x="8318" y="20024"/>
                  <a:pt x="8945" y="20143"/>
                </a:cubicBezTo>
                <a:cubicBezTo>
                  <a:pt x="9572" y="20262"/>
                  <a:pt x="10182" y="20329"/>
                  <a:pt x="10808" y="20329"/>
                </a:cubicBezTo>
                <a:lnTo>
                  <a:pt x="10808" y="20956"/>
                </a:lnTo>
                <a:lnTo>
                  <a:pt x="10808" y="20329"/>
                </a:lnTo>
                <a:cubicBezTo>
                  <a:pt x="11435" y="20329"/>
                  <a:pt x="12062" y="20262"/>
                  <a:pt x="12672" y="20143"/>
                </a:cubicBezTo>
                <a:cubicBezTo>
                  <a:pt x="13282" y="20024"/>
                  <a:pt x="13875" y="19838"/>
                  <a:pt x="14468" y="19601"/>
                </a:cubicBezTo>
                <a:lnTo>
                  <a:pt x="14705" y="20194"/>
                </a:lnTo>
                <a:lnTo>
                  <a:pt x="14468" y="19601"/>
                </a:lnTo>
                <a:cubicBezTo>
                  <a:pt x="15044" y="19364"/>
                  <a:pt x="15603" y="19076"/>
                  <a:pt x="16111" y="18720"/>
                </a:cubicBezTo>
                <a:cubicBezTo>
                  <a:pt x="16636" y="18364"/>
                  <a:pt x="17111" y="17975"/>
                  <a:pt x="17551" y="17534"/>
                </a:cubicBezTo>
                <a:lnTo>
                  <a:pt x="18008" y="17992"/>
                </a:lnTo>
                <a:lnTo>
                  <a:pt x="17551" y="17534"/>
                </a:lnTo>
                <a:cubicBezTo>
                  <a:pt x="17992" y="17094"/>
                  <a:pt x="18381" y="16602"/>
                  <a:pt x="18737" y="16094"/>
                </a:cubicBezTo>
                <a:cubicBezTo>
                  <a:pt x="19093" y="15569"/>
                  <a:pt x="19381" y="15027"/>
                  <a:pt x="19618" y="14451"/>
                </a:cubicBezTo>
                <a:cubicBezTo>
                  <a:pt x="19855" y="13875"/>
                  <a:pt x="20041" y="13282"/>
                  <a:pt x="20160" y="12655"/>
                </a:cubicBezTo>
                <a:lnTo>
                  <a:pt x="20787" y="12774"/>
                </a:lnTo>
                <a:lnTo>
                  <a:pt x="20160" y="12655"/>
                </a:lnTo>
                <a:cubicBezTo>
                  <a:pt x="20279" y="12045"/>
                  <a:pt x="20346" y="11418"/>
                  <a:pt x="20346" y="10792"/>
                </a:cubicBezTo>
                <a:close/>
              </a:path>
            </a:pathLst>
          </a:custGeom>
          <a:solidFill>
            <a:srgbClr val="000000"/>
          </a:solidFill>
          <a:ln w="12700">
            <a:miter lim="400000"/>
          </a:ln>
        </p:spPr>
        <p:txBody>
          <a:bodyPr lIns="45719" rIns="45719"/>
          <a:lstStyle/>
          <a:p>
            <a:pPr/>
          </a:p>
        </p:txBody>
      </p:sp>
      <p:sp>
        <p:nvSpPr>
          <p:cNvPr id="1445" name="Freeform 11"/>
          <p:cNvSpPr/>
          <p:nvPr/>
        </p:nvSpPr>
        <p:spPr>
          <a:xfrm>
            <a:off x="935383" y="5590861"/>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lnTo>
                  <a:pt x="20194" y="14705"/>
                </a:lnTo>
                <a:lnTo>
                  <a:pt x="20787" y="14942"/>
                </a:lnTo>
                <a:cubicBezTo>
                  <a:pt x="20516" y="15603"/>
                  <a:pt x="20177" y="16213"/>
                  <a:pt x="19787" y="16806"/>
                </a:cubicBezTo>
                <a:cubicBezTo>
                  <a:pt x="19398" y="17399"/>
                  <a:pt x="18940" y="17941"/>
                  <a:pt x="18449" y="18449"/>
                </a:cubicBezTo>
                <a:cubicBezTo>
                  <a:pt x="17941" y="18957"/>
                  <a:pt x="17399" y="19398"/>
                  <a:pt x="16806" y="19787"/>
                </a:cubicBezTo>
                <a:cubicBezTo>
                  <a:pt x="16213" y="20177"/>
                  <a:pt x="15586" y="20516"/>
                  <a:pt x="14942" y="20787"/>
                </a:cubicBezTo>
                <a:cubicBezTo>
                  <a:pt x="14281" y="21058"/>
                  <a:pt x="13604" y="21261"/>
                  <a:pt x="12909" y="21397"/>
                </a:cubicBezTo>
                <a:lnTo>
                  <a:pt x="12791" y="20770"/>
                </a:lnTo>
                <a:lnTo>
                  <a:pt x="12909" y="21397"/>
                </a:lnTo>
                <a:cubicBezTo>
                  <a:pt x="12215" y="21532"/>
                  <a:pt x="11503" y="21600"/>
                  <a:pt x="10808" y="21600"/>
                </a:cubicBezTo>
                <a:cubicBezTo>
                  <a:pt x="10097" y="21600"/>
                  <a:pt x="9402" y="21532"/>
                  <a:pt x="8708" y="21397"/>
                </a:cubicBezTo>
                <a:lnTo>
                  <a:pt x="8826" y="20770"/>
                </a:lnTo>
                <a:lnTo>
                  <a:pt x="8708" y="21397"/>
                </a:lnTo>
                <a:cubicBezTo>
                  <a:pt x="8013" y="21261"/>
                  <a:pt x="7336" y="21058"/>
                  <a:pt x="6675" y="20787"/>
                </a:cubicBezTo>
                <a:cubicBezTo>
                  <a:pt x="6014" y="20516"/>
                  <a:pt x="5404" y="20177"/>
                  <a:pt x="4811" y="19787"/>
                </a:cubicBezTo>
                <a:cubicBezTo>
                  <a:pt x="4218" y="19398"/>
                  <a:pt x="3676" y="18940"/>
                  <a:pt x="3168" y="18449"/>
                </a:cubicBezTo>
                <a:cubicBezTo>
                  <a:pt x="2660" y="17941"/>
                  <a:pt x="2219" y="17399"/>
                  <a:pt x="1830" y="16806"/>
                </a:cubicBezTo>
                <a:lnTo>
                  <a:pt x="2355" y="16450"/>
                </a:lnTo>
                <a:lnTo>
                  <a:pt x="1830" y="16806"/>
                </a:lnTo>
                <a:cubicBezTo>
                  <a:pt x="1423" y="16213"/>
                  <a:pt x="1101" y="15586"/>
                  <a:pt x="830" y="14925"/>
                </a:cubicBezTo>
                <a:lnTo>
                  <a:pt x="1423" y="14688"/>
                </a:lnTo>
                <a:lnTo>
                  <a:pt x="830" y="14925"/>
                </a:lnTo>
                <a:cubicBezTo>
                  <a:pt x="559" y="14281"/>
                  <a:pt x="339" y="13604"/>
                  <a:pt x="203" y="12909"/>
                </a:cubicBezTo>
                <a:lnTo>
                  <a:pt x="830" y="12791"/>
                </a:lnTo>
                <a:lnTo>
                  <a:pt x="203" y="12909"/>
                </a:lnTo>
                <a:cubicBezTo>
                  <a:pt x="68" y="12215"/>
                  <a:pt x="0" y="11503"/>
                  <a:pt x="0" y="10792"/>
                </a:cubicBezTo>
                <a:lnTo>
                  <a:pt x="627" y="10792"/>
                </a:lnTo>
                <a:lnTo>
                  <a:pt x="0" y="10792"/>
                </a:lnTo>
                <a:cubicBezTo>
                  <a:pt x="0" y="10080"/>
                  <a:pt x="68" y="9385"/>
                  <a:pt x="203" y="8691"/>
                </a:cubicBezTo>
                <a:cubicBezTo>
                  <a:pt x="339" y="7996"/>
                  <a:pt x="542" y="7319"/>
                  <a:pt x="813" y="6658"/>
                </a:cubicBezTo>
                <a:cubicBezTo>
                  <a:pt x="1084" y="5997"/>
                  <a:pt x="1423" y="5387"/>
                  <a:pt x="1813" y="4794"/>
                </a:cubicBezTo>
                <a:cubicBezTo>
                  <a:pt x="2202" y="4201"/>
                  <a:pt x="2660" y="3659"/>
                  <a:pt x="3151" y="3151"/>
                </a:cubicBezTo>
                <a:lnTo>
                  <a:pt x="3608" y="3608"/>
                </a:lnTo>
                <a:lnTo>
                  <a:pt x="3151" y="3151"/>
                </a:lnTo>
                <a:cubicBezTo>
                  <a:pt x="3659" y="2643"/>
                  <a:pt x="4201" y="2202"/>
                  <a:pt x="4794" y="1813"/>
                </a:cubicBezTo>
                <a:lnTo>
                  <a:pt x="5150" y="2338"/>
                </a:lnTo>
                <a:lnTo>
                  <a:pt x="4794" y="1813"/>
                </a:lnTo>
                <a:cubicBezTo>
                  <a:pt x="5387" y="1423"/>
                  <a:pt x="6014" y="1084"/>
                  <a:pt x="6658" y="813"/>
                </a:cubicBezTo>
                <a:lnTo>
                  <a:pt x="6895" y="1406"/>
                </a:lnTo>
                <a:lnTo>
                  <a:pt x="6675" y="830"/>
                </a:lnTo>
                <a:cubicBezTo>
                  <a:pt x="7319" y="559"/>
                  <a:pt x="7996" y="339"/>
                  <a:pt x="8691" y="203"/>
                </a:cubicBezTo>
                <a:lnTo>
                  <a:pt x="8809" y="830"/>
                </a:lnTo>
                <a:lnTo>
                  <a:pt x="8691" y="203"/>
                </a:lnTo>
                <a:cubicBezTo>
                  <a:pt x="9385" y="68"/>
                  <a:pt x="10097" y="0"/>
                  <a:pt x="10808" y="0"/>
                </a:cubicBezTo>
                <a:lnTo>
                  <a:pt x="10808" y="644"/>
                </a:lnTo>
                <a:lnTo>
                  <a:pt x="10808" y="0"/>
                </a:lnTo>
                <a:cubicBezTo>
                  <a:pt x="11520" y="0"/>
                  <a:pt x="12215" y="68"/>
                  <a:pt x="12909" y="203"/>
                </a:cubicBezTo>
                <a:lnTo>
                  <a:pt x="12791" y="830"/>
                </a:lnTo>
                <a:lnTo>
                  <a:pt x="12909" y="203"/>
                </a:lnTo>
                <a:cubicBezTo>
                  <a:pt x="13604" y="339"/>
                  <a:pt x="14281" y="542"/>
                  <a:pt x="14942" y="813"/>
                </a:cubicBezTo>
                <a:lnTo>
                  <a:pt x="14688" y="1406"/>
                </a:lnTo>
                <a:lnTo>
                  <a:pt x="14925" y="830"/>
                </a:lnTo>
                <a:cubicBezTo>
                  <a:pt x="15586" y="1101"/>
                  <a:pt x="16196" y="1440"/>
                  <a:pt x="16789" y="1830"/>
                </a:cubicBezTo>
                <a:cubicBezTo>
                  <a:pt x="17382" y="2219"/>
                  <a:pt x="17924" y="2677"/>
                  <a:pt x="18432" y="3168"/>
                </a:cubicBezTo>
                <a:lnTo>
                  <a:pt x="17975" y="3625"/>
                </a:lnTo>
                <a:lnTo>
                  <a:pt x="18432" y="3168"/>
                </a:lnTo>
                <a:cubicBezTo>
                  <a:pt x="18940" y="3676"/>
                  <a:pt x="19381" y="4218"/>
                  <a:pt x="19770" y="4811"/>
                </a:cubicBezTo>
                <a:lnTo>
                  <a:pt x="19245" y="5167"/>
                </a:lnTo>
                <a:lnTo>
                  <a:pt x="19770" y="4811"/>
                </a:lnTo>
                <a:cubicBezTo>
                  <a:pt x="20160" y="5404"/>
                  <a:pt x="20499" y="6031"/>
                  <a:pt x="20770" y="6675"/>
                </a:cubicBezTo>
                <a:cubicBezTo>
                  <a:pt x="21041" y="7336"/>
                  <a:pt x="21244" y="8013"/>
                  <a:pt x="21380" y="8708"/>
                </a:cubicBezTo>
                <a:cubicBezTo>
                  <a:pt x="21515" y="9402"/>
                  <a:pt x="21583" y="10114"/>
                  <a:pt x="21583" y="10808"/>
                </a:cubicBezTo>
                <a:lnTo>
                  <a:pt x="20939" y="10808"/>
                </a:lnTo>
                <a:lnTo>
                  <a:pt x="21583" y="10808"/>
                </a:lnTo>
                <a:moveTo>
                  <a:pt x="20312" y="10808"/>
                </a:moveTo>
                <a:cubicBezTo>
                  <a:pt x="20312" y="10182"/>
                  <a:pt x="20245" y="9555"/>
                  <a:pt x="20126" y="8945"/>
                </a:cubicBezTo>
                <a:lnTo>
                  <a:pt x="20753" y="8826"/>
                </a:lnTo>
                <a:lnTo>
                  <a:pt x="20126" y="8945"/>
                </a:lnTo>
                <a:cubicBezTo>
                  <a:pt x="20008" y="8335"/>
                  <a:pt x="19821" y="7742"/>
                  <a:pt x="19584" y="7149"/>
                </a:cubicBezTo>
                <a:lnTo>
                  <a:pt x="20177" y="6912"/>
                </a:lnTo>
                <a:lnTo>
                  <a:pt x="19584" y="7149"/>
                </a:lnTo>
                <a:cubicBezTo>
                  <a:pt x="19347" y="6573"/>
                  <a:pt x="19059" y="6014"/>
                  <a:pt x="18703" y="5506"/>
                </a:cubicBezTo>
                <a:cubicBezTo>
                  <a:pt x="18347" y="4981"/>
                  <a:pt x="17958" y="4506"/>
                  <a:pt x="17517" y="4066"/>
                </a:cubicBezTo>
                <a:cubicBezTo>
                  <a:pt x="17077" y="3625"/>
                  <a:pt x="16585" y="3236"/>
                  <a:pt x="16077" y="2880"/>
                </a:cubicBezTo>
                <a:lnTo>
                  <a:pt x="16433" y="2355"/>
                </a:lnTo>
                <a:lnTo>
                  <a:pt x="16077" y="2880"/>
                </a:lnTo>
                <a:cubicBezTo>
                  <a:pt x="15552" y="2524"/>
                  <a:pt x="15010" y="2236"/>
                  <a:pt x="14434" y="1999"/>
                </a:cubicBezTo>
                <a:cubicBezTo>
                  <a:pt x="13875" y="1762"/>
                  <a:pt x="13265" y="1576"/>
                  <a:pt x="12655" y="1457"/>
                </a:cubicBezTo>
                <a:cubicBezTo>
                  <a:pt x="12045" y="1338"/>
                  <a:pt x="11418" y="1271"/>
                  <a:pt x="10808" y="1271"/>
                </a:cubicBezTo>
                <a:cubicBezTo>
                  <a:pt x="10199" y="1271"/>
                  <a:pt x="9555" y="1338"/>
                  <a:pt x="8945" y="1457"/>
                </a:cubicBezTo>
                <a:cubicBezTo>
                  <a:pt x="8335" y="1576"/>
                  <a:pt x="7742" y="1762"/>
                  <a:pt x="7149" y="1999"/>
                </a:cubicBezTo>
                <a:cubicBezTo>
                  <a:pt x="6573" y="2236"/>
                  <a:pt x="6014" y="2524"/>
                  <a:pt x="5506" y="2880"/>
                </a:cubicBezTo>
                <a:cubicBezTo>
                  <a:pt x="4981" y="3236"/>
                  <a:pt x="4506" y="3625"/>
                  <a:pt x="4066" y="4066"/>
                </a:cubicBezTo>
                <a:cubicBezTo>
                  <a:pt x="3625" y="4506"/>
                  <a:pt x="3236" y="4998"/>
                  <a:pt x="2880" y="5506"/>
                </a:cubicBezTo>
                <a:lnTo>
                  <a:pt x="2355" y="5150"/>
                </a:lnTo>
                <a:lnTo>
                  <a:pt x="2880" y="5506"/>
                </a:lnTo>
                <a:cubicBezTo>
                  <a:pt x="2524" y="6031"/>
                  <a:pt x="2236" y="6573"/>
                  <a:pt x="1999" y="7149"/>
                </a:cubicBezTo>
                <a:lnTo>
                  <a:pt x="1406" y="6912"/>
                </a:lnTo>
                <a:lnTo>
                  <a:pt x="1999" y="7149"/>
                </a:lnTo>
                <a:cubicBezTo>
                  <a:pt x="1762" y="7725"/>
                  <a:pt x="1576" y="8318"/>
                  <a:pt x="1457" y="8945"/>
                </a:cubicBezTo>
                <a:lnTo>
                  <a:pt x="830" y="8809"/>
                </a:lnTo>
                <a:lnTo>
                  <a:pt x="1457" y="8928"/>
                </a:lnTo>
                <a:cubicBezTo>
                  <a:pt x="1338" y="9538"/>
                  <a:pt x="1271" y="10165"/>
                  <a:pt x="1271" y="10792"/>
                </a:cubicBezTo>
                <a:cubicBezTo>
                  <a:pt x="1271" y="11418"/>
                  <a:pt x="1338" y="12045"/>
                  <a:pt x="1457" y="12655"/>
                </a:cubicBezTo>
                <a:cubicBezTo>
                  <a:pt x="1576" y="13265"/>
                  <a:pt x="1762" y="13858"/>
                  <a:pt x="1999" y="14451"/>
                </a:cubicBezTo>
                <a:cubicBezTo>
                  <a:pt x="2236" y="15044"/>
                  <a:pt x="2524" y="15586"/>
                  <a:pt x="2880" y="16094"/>
                </a:cubicBezTo>
                <a:cubicBezTo>
                  <a:pt x="3236" y="16602"/>
                  <a:pt x="3625" y="17094"/>
                  <a:pt x="4066" y="17534"/>
                </a:cubicBezTo>
                <a:lnTo>
                  <a:pt x="3608" y="17992"/>
                </a:lnTo>
                <a:lnTo>
                  <a:pt x="4066" y="17534"/>
                </a:lnTo>
                <a:cubicBezTo>
                  <a:pt x="4506" y="17975"/>
                  <a:pt x="4998" y="18364"/>
                  <a:pt x="5506" y="18720"/>
                </a:cubicBezTo>
                <a:lnTo>
                  <a:pt x="5150" y="19245"/>
                </a:lnTo>
                <a:lnTo>
                  <a:pt x="5506" y="18720"/>
                </a:lnTo>
                <a:cubicBezTo>
                  <a:pt x="6031" y="19076"/>
                  <a:pt x="6573" y="19364"/>
                  <a:pt x="7149" y="19601"/>
                </a:cubicBezTo>
                <a:lnTo>
                  <a:pt x="6912" y="20194"/>
                </a:lnTo>
                <a:lnTo>
                  <a:pt x="7149" y="19601"/>
                </a:lnTo>
                <a:cubicBezTo>
                  <a:pt x="7725" y="19838"/>
                  <a:pt x="8318" y="20024"/>
                  <a:pt x="8945" y="20143"/>
                </a:cubicBezTo>
                <a:cubicBezTo>
                  <a:pt x="9572" y="20262"/>
                  <a:pt x="10182" y="20329"/>
                  <a:pt x="10808" y="20329"/>
                </a:cubicBezTo>
                <a:lnTo>
                  <a:pt x="10808" y="20956"/>
                </a:lnTo>
                <a:lnTo>
                  <a:pt x="10808" y="20329"/>
                </a:lnTo>
                <a:cubicBezTo>
                  <a:pt x="11435" y="20329"/>
                  <a:pt x="12062" y="20262"/>
                  <a:pt x="12672" y="20143"/>
                </a:cubicBezTo>
                <a:cubicBezTo>
                  <a:pt x="13282" y="20024"/>
                  <a:pt x="13875" y="19838"/>
                  <a:pt x="14468" y="19601"/>
                </a:cubicBezTo>
                <a:lnTo>
                  <a:pt x="14705" y="20194"/>
                </a:lnTo>
                <a:lnTo>
                  <a:pt x="14468" y="19601"/>
                </a:lnTo>
                <a:cubicBezTo>
                  <a:pt x="15044" y="19364"/>
                  <a:pt x="15603" y="19076"/>
                  <a:pt x="16111" y="18720"/>
                </a:cubicBezTo>
                <a:lnTo>
                  <a:pt x="16467" y="19245"/>
                </a:lnTo>
                <a:lnTo>
                  <a:pt x="16111" y="18720"/>
                </a:lnTo>
                <a:cubicBezTo>
                  <a:pt x="16636" y="18364"/>
                  <a:pt x="17111" y="17975"/>
                  <a:pt x="17551" y="17534"/>
                </a:cubicBezTo>
                <a:lnTo>
                  <a:pt x="18008" y="17992"/>
                </a:lnTo>
                <a:lnTo>
                  <a:pt x="17551" y="17534"/>
                </a:lnTo>
                <a:cubicBezTo>
                  <a:pt x="17992" y="17094"/>
                  <a:pt x="18381" y="16602"/>
                  <a:pt x="18737" y="16094"/>
                </a:cubicBezTo>
                <a:lnTo>
                  <a:pt x="19262" y="16450"/>
                </a:lnTo>
                <a:lnTo>
                  <a:pt x="18737" y="16094"/>
                </a:lnTo>
                <a:cubicBezTo>
                  <a:pt x="19093" y="15569"/>
                  <a:pt x="19381" y="15027"/>
                  <a:pt x="19618" y="14451"/>
                </a:cubicBezTo>
                <a:cubicBezTo>
                  <a:pt x="19855" y="13875"/>
                  <a:pt x="20041" y="13282"/>
                  <a:pt x="20160" y="12655"/>
                </a:cubicBezTo>
                <a:lnTo>
                  <a:pt x="20787" y="12774"/>
                </a:lnTo>
                <a:lnTo>
                  <a:pt x="20160" y="12655"/>
                </a:lnTo>
                <a:cubicBezTo>
                  <a:pt x="20279" y="12045"/>
                  <a:pt x="20346" y="11418"/>
                  <a:pt x="20346" y="10792"/>
                </a:cubicBezTo>
                <a:close/>
              </a:path>
            </a:pathLst>
          </a:custGeom>
          <a:solidFill>
            <a:srgbClr val="000000"/>
          </a:solidFill>
          <a:ln w="12700">
            <a:miter lim="400000"/>
          </a:ln>
        </p:spPr>
        <p:txBody>
          <a:bodyPr lIns="45719" rIns="45719"/>
          <a:lstStyle/>
          <a:p>
            <a:pPr/>
          </a:p>
        </p:txBody>
      </p:sp>
      <p:sp>
        <p:nvSpPr>
          <p:cNvPr id="1446" name="Freeform 13"/>
          <p:cNvSpPr/>
          <p:nvPr/>
        </p:nvSpPr>
        <p:spPr>
          <a:xfrm>
            <a:off x="935383" y="1390335"/>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lnTo>
                  <a:pt x="20194" y="14705"/>
                </a:lnTo>
                <a:lnTo>
                  <a:pt x="20787" y="14942"/>
                </a:lnTo>
                <a:cubicBezTo>
                  <a:pt x="20516" y="15603"/>
                  <a:pt x="20177" y="16213"/>
                  <a:pt x="19787" y="16806"/>
                </a:cubicBezTo>
                <a:lnTo>
                  <a:pt x="19262" y="16450"/>
                </a:lnTo>
                <a:lnTo>
                  <a:pt x="19787" y="16806"/>
                </a:lnTo>
                <a:cubicBezTo>
                  <a:pt x="19398" y="17399"/>
                  <a:pt x="18940" y="17941"/>
                  <a:pt x="18449" y="18449"/>
                </a:cubicBezTo>
                <a:cubicBezTo>
                  <a:pt x="17941" y="18957"/>
                  <a:pt x="17399" y="19398"/>
                  <a:pt x="16806" y="19787"/>
                </a:cubicBezTo>
                <a:cubicBezTo>
                  <a:pt x="16213" y="20177"/>
                  <a:pt x="15586" y="20516"/>
                  <a:pt x="14942" y="20787"/>
                </a:cubicBezTo>
                <a:cubicBezTo>
                  <a:pt x="14281" y="21058"/>
                  <a:pt x="13604" y="21261"/>
                  <a:pt x="12909" y="21397"/>
                </a:cubicBezTo>
                <a:lnTo>
                  <a:pt x="12791" y="20770"/>
                </a:lnTo>
                <a:lnTo>
                  <a:pt x="12909" y="21397"/>
                </a:lnTo>
                <a:cubicBezTo>
                  <a:pt x="12215" y="21532"/>
                  <a:pt x="11503" y="21600"/>
                  <a:pt x="10808" y="21600"/>
                </a:cubicBezTo>
                <a:lnTo>
                  <a:pt x="10808" y="20956"/>
                </a:lnTo>
                <a:lnTo>
                  <a:pt x="10808" y="21600"/>
                </a:lnTo>
                <a:cubicBezTo>
                  <a:pt x="10097" y="21600"/>
                  <a:pt x="9402" y="21532"/>
                  <a:pt x="8708" y="21397"/>
                </a:cubicBezTo>
                <a:lnTo>
                  <a:pt x="8826" y="20770"/>
                </a:lnTo>
                <a:lnTo>
                  <a:pt x="8708" y="21397"/>
                </a:lnTo>
                <a:cubicBezTo>
                  <a:pt x="8013" y="21261"/>
                  <a:pt x="7336" y="21058"/>
                  <a:pt x="6675" y="20787"/>
                </a:cubicBezTo>
                <a:cubicBezTo>
                  <a:pt x="6014" y="20516"/>
                  <a:pt x="5404" y="20177"/>
                  <a:pt x="4811" y="19787"/>
                </a:cubicBezTo>
                <a:cubicBezTo>
                  <a:pt x="4218" y="19398"/>
                  <a:pt x="3676" y="18940"/>
                  <a:pt x="3168" y="18449"/>
                </a:cubicBezTo>
                <a:lnTo>
                  <a:pt x="3625" y="17992"/>
                </a:lnTo>
                <a:lnTo>
                  <a:pt x="3168" y="18449"/>
                </a:lnTo>
                <a:cubicBezTo>
                  <a:pt x="2660" y="17941"/>
                  <a:pt x="2219" y="17399"/>
                  <a:pt x="1830" y="16806"/>
                </a:cubicBezTo>
                <a:lnTo>
                  <a:pt x="2355" y="16450"/>
                </a:lnTo>
                <a:lnTo>
                  <a:pt x="1830" y="16806"/>
                </a:lnTo>
                <a:cubicBezTo>
                  <a:pt x="1423" y="16213"/>
                  <a:pt x="1101" y="15586"/>
                  <a:pt x="830" y="14925"/>
                </a:cubicBezTo>
                <a:lnTo>
                  <a:pt x="1423" y="14688"/>
                </a:lnTo>
                <a:lnTo>
                  <a:pt x="830" y="14925"/>
                </a:lnTo>
                <a:cubicBezTo>
                  <a:pt x="559" y="14281"/>
                  <a:pt x="339" y="13604"/>
                  <a:pt x="203" y="12909"/>
                </a:cubicBezTo>
                <a:lnTo>
                  <a:pt x="830" y="12791"/>
                </a:lnTo>
                <a:lnTo>
                  <a:pt x="203" y="12909"/>
                </a:lnTo>
                <a:cubicBezTo>
                  <a:pt x="68" y="12215"/>
                  <a:pt x="0" y="11503"/>
                  <a:pt x="0" y="10792"/>
                </a:cubicBezTo>
                <a:lnTo>
                  <a:pt x="627" y="10792"/>
                </a:lnTo>
                <a:lnTo>
                  <a:pt x="0" y="10792"/>
                </a:lnTo>
                <a:cubicBezTo>
                  <a:pt x="0" y="10080"/>
                  <a:pt x="68" y="9385"/>
                  <a:pt x="203" y="8691"/>
                </a:cubicBezTo>
                <a:lnTo>
                  <a:pt x="830" y="8809"/>
                </a:lnTo>
                <a:lnTo>
                  <a:pt x="203" y="8691"/>
                </a:lnTo>
                <a:cubicBezTo>
                  <a:pt x="339" y="7996"/>
                  <a:pt x="542" y="7319"/>
                  <a:pt x="813" y="6658"/>
                </a:cubicBezTo>
                <a:lnTo>
                  <a:pt x="1406" y="6895"/>
                </a:lnTo>
                <a:lnTo>
                  <a:pt x="813" y="6658"/>
                </a:lnTo>
                <a:cubicBezTo>
                  <a:pt x="1084" y="5997"/>
                  <a:pt x="1423" y="5387"/>
                  <a:pt x="1813" y="4794"/>
                </a:cubicBezTo>
                <a:lnTo>
                  <a:pt x="2338" y="5150"/>
                </a:lnTo>
                <a:lnTo>
                  <a:pt x="1813" y="4794"/>
                </a:lnTo>
                <a:cubicBezTo>
                  <a:pt x="2202" y="4201"/>
                  <a:pt x="2660" y="3659"/>
                  <a:pt x="3151" y="3151"/>
                </a:cubicBezTo>
                <a:lnTo>
                  <a:pt x="3608" y="3608"/>
                </a:lnTo>
                <a:lnTo>
                  <a:pt x="3151" y="3151"/>
                </a:lnTo>
                <a:cubicBezTo>
                  <a:pt x="3659" y="2643"/>
                  <a:pt x="4201" y="2202"/>
                  <a:pt x="4794" y="1813"/>
                </a:cubicBezTo>
                <a:lnTo>
                  <a:pt x="5150" y="2338"/>
                </a:lnTo>
                <a:lnTo>
                  <a:pt x="4794" y="1813"/>
                </a:lnTo>
                <a:cubicBezTo>
                  <a:pt x="5387" y="1423"/>
                  <a:pt x="6014" y="1084"/>
                  <a:pt x="6658" y="813"/>
                </a:cubicBezTo>
                <a:cubicBezTo>
                  <a:pt x="7319" y="559"/>
                  <a:pt x="7996" y="339"/>
                  <a:pt x="8691" y="203"/>
                </a:cubicBezTo>
                <a:lnTo>
                  <a:pt x="8809" y="830"/>
                </a:lnTo>
                <a:lnTo>
                  <a:pt x="8691" y="203"/>
                </a:lnTo>
                <a:cubicBezTo>
                  <a:pt x="9385" y="68"/>
                  <a:pt x="10097" y="0"/>
                  <a:pt x="10808" y="0"/>
                </a:cubicBezTo>
                <a:lnTo>
                  <a:pt x="10808" y="644"/>
                </a:lnTo>
                <a:lnTo>
                  <a:pt x="10808" y="0"/>
                </a:lnTo>
                <a:cubicBezTo>
                  <a:pt x="11520" y="0"/>
                  <a:pt x="12215" y="68"/>
                  <a:pt x="12909" y="203"/>
                </a:cubicBezTo>
                <a:lnTo>
                  <a:pt x="12791" y="830"/>
                </a:lnTo>
                <a:lnTo>
                  <a:pt x="12909" y="203"/>
                </a:lnTo>
                <a:cubicBezTo>
                  <a:pt x="13604" y="339"/>
                  <a:pt x="14281" y="542"/>
                  <a:pt x="14942" y="813"/>
                </a:cubicBezTo>
                <a:cubicBezTo>
                  <a:pt x="15603" y="1084"/>
                  <a:pt x="16213" y="1423"/>
                  <a:pt x="16806" y="1813"/>
                </a:cubicBezTo>
                <a:cubicBezTo>
                  <a:pt x="17399" y="2202"/>
                  <a:pt x="17941" y="2660"/>
                  <a:pt x="18449" y="3151"/>
                </a:cubicBezTo>
                <a:lnTo>
                  <a:pt x="17992" y="3608"/>
                </a:lnTo>
                <a:lnTo>
                  <a:pt x="18449" y="3151"/>
                </a:lnTo>
                <a:cubicBezTo>
                  <a:pt x="18957" y="3659"/>
                  <a:pt x="19398" y="4201"/>
                  <a:pt x="19787" y="4794"/>
                </a:cubicBezTo>
                <a:lnTo>
                  <a:pt x="19262" y="5150"/>
                </a:lnTo>
                <a:lnTo>
                  <a:pt x="19787" y="4794"/>
                </a:lnTo>
                <a:cubicBezTo>
                  <a:pt x="20177" y="5387"/>
                  <a:pt x="20516" y="6014"/>
                  <a:pt x="20787" y="6658"/>
                </a:cubicBezTo>
                <a:lnTo>
                  <a:pt x="20194" y="6895"/>
                </a:lnTo>
                <a:lnTo>
                  <a:pt x="20787" y="6658"/>
                </a:lnTo>
                <a:cubicBezTo>
                  <a:pt x="21058" y="7319"/>
                  <a:pt x="21261" y="7996"/>
                  <a:pt x="21397" y="8691"/>
                </a:cubicBezTo>
                <a:cubicBezTo>
                  <a:pt x="21532" y="9385"/>
                  <a:pt x="21600" y="10097"/>
                  <a:pt x="21600" y="10792"/>
                </a:cubicBezTo>
                <a:lnTo>
                  <a:pt x="20956" y="10792"/>
                </a:lnTo>
                <a:lnTo>
                  <a:pt x="21600" y="10792"/>
                </a:lnTo>
                <a:moveTo>
                  <a:pt x="20329" y="10792"/>
                </a:moveTo>
                <a:cubicBezTo>
                  <a:pt x="20329" y="10165"/>
                  <a:pt x="20262" y="9538"/>
                  <a:pt x="20143" y="8928"/>
                </a:cubicBezTo>
                <a:lnTo>
                  <a:pt x="20770" y="8809"/>
                </a:lnTo>
                <a:lnTo>
                  <a:pt x="20143" y="8928"/>
                </a:lnTo>
                <a:cubicBezTo>
                  <a:pt x="20024" y="8318"/>
                  <a:pt x="19838" y="7725"/>
                  <a:pt x="19601" y="7132"/>
                </a:cubicBezTo>
                <a:cubicBezTo>
                  <a:pt x="19364" y="6556"/>
                  <a:pt x="19076" y="5997"/>
                  <a:pt x="18720" y="5489"/>
                </a:cubicBezTo>
                <a:cubicBezTo>
                  <a:pt x="18364" y="4964"/>
                  <a:pt x="17975" y="4489"/>
                  <a:pt x="17534" y="4049"/>
                </a:cubicBezTo>
                <a:cubicBezTo>
                  <a:pt x="17094" y="3608"/>
                  <a:pt x="16602" y="3219"/>
                  <a:pt x="16094" y="2863"/>
                </a:cubicBezTo>
                <a:lnTo>
                  <a:pt x="16450" y="2338"/>
                </a:lnTo>
                <a:lnTo>
                  <a:pt x="16094" y="2863"/>
                </a:lnTo>
                <a:cubicBezTo>
                  <a:pt x="15569" y="2507"/>
                  <a:pt x="15027" y="2219"/>
                  <a:pt x="14451" y="1982"/>
                </a:cubicBezTo>
                <a:lnTo>
                  <a:pt x="14688" y="1406"/>
                </a:lnTo>
                <a:lnTo>
                  <a:pt x="14451" y="1999"/>
                </a:lnTo>
                <a:cubicBezTo>
                  <a:pt x="13875" y="1762"/>
                  <a:pt x="13265" y="1576"/>
                  <a:pt x="12655" y="1457"/>
                </a:cubicBezTo>
                <a:cubicBezTo>
                  <a:pt x="12045" y="1338"/>
                  <a:pt x="11418" y="1271"/>
                  <a:pt x="10808" y="1271"/>
                </a:cubicBezTo>
                <a:cubicBezTo>
                  <a:pt x="10199" y="1271"/>
                  <a:pt x="9555" y="1338"/>
                  <a:pt x="8945" y="1457"/>
                </a:cubicBezTo>
                <a:cubicBezTo>
                  <a:pt x="8335" y="1576"/>
                  <a:pt x="7742" y="1762"/>
                  <a:pt x="7149" y="1999"/>
                </a:cubicBezTo>
                <a:lnTo>
                  <a:pt x="6912" y="1406"/>
                </a:lnTo>
                <a:lnTo>
                  <a:pt x="7149" y="1999"/>
                </a:lnTo>
                <a:cubicBezTo>
                  <a:pt x="6573" y="2236"/>
                  <a:pt x="6014" y="2524"/>
                  <a:pt x="5506" y="2880"/>
                </a:cubicBezTo>
                <a:cubicBezTo>
                  <a:pt x="4981" y="3236"/>
                  <a:pt x="4506" y="3625"/>
                  <a:pt x="4066" y="4066"/>
                </a:cubicBezTo>
                <a:cubicBezTo>
                  <a:pt x="3625" y="4506"/>
                  <a:pt x="3236" y="4998"/>
                  <a:pt x="2880" y="5506"/>
                </a:cubicBezTo>
                <a:cubicBezTo>
                  <a:pt x="2524" y="6014"/>
                  <a:pt x="2236" y="6573"/>
                  <a:pt x="1999" y="7149"/>
                </a:cubicBezTo>
                <a:cubicBezTo>
                  <a:pt x="1762" y="7725"/>
                  <a:pt x="1576" y="8318"/>
                  <a:pt x="1457" y="8945"/>
                </a:cubicBezTo>
                <a:cubicBezTo>
                  <a:pt x="1338" y="9572"/>
                  <a:pt x="1271" y="10182"/>
                  <a:pt x="1271" y="10808"/>
                </a:cubicBezTo>
                <a:cubicBezTo>
                  <a:pt x="1271" y="11435"/>
                  <a:pt x="1338" y="12062"/>
                  <a:pt x="1457" y="12672"/>
                </a:cubicBezTo>
                <a:cubicBezTo>
                  <a:pt x="1576" y="13282"/>
                  <a:pt x="1762" y="13875"/>
                  <a:pt x="1999" y="14468"/>
                </a:cubicBezTo>
                <a:cubicBezTo>
                  <a:pt x="2236" y="15061"/>
                  <a:pt x="2524" y="15603"/>
                  <a:pt x="2880" y="16111"/>
                </a:cubicBezTo>
                <a:cubicBezTo>
                  <a:pt x="3236" y="16636"/>
                  <a:pt x="3625" y="17111"/>
                  <a:pt x="4066" y="17551"/>
                </a:cubicBezTo>
                <a:cubicBezTo>
                  <a:pt x="4506" y="17992"/>
                  <a:pt x="4998" y="18381"/>
                  <a:pt x="5506" y="18737"/>
                </a:cubicBezTo>
                <a:lnTo>
                  <a:pt x="5150" y="19262"/>
                </a:lnTo>
                <a:lnTo>
                  <a:pt x="5506" y="18737"/>
                </a:lnTo>
                <a:cubicBezTo>
                  <a:pt x="6031" y="19093"/>
                  <a:pt x="6573" y="19381"/>
                  <a:pt x="7149" y="19618"/>
                </a:cubicBezTo>
                <a:lnTo>
                  <a:pt x="6912" y="20211"/>
                </a:lnTo>
                <a:lnTo>
                  <a:pt x="7149" y="19618"/>
                </a:lnTo>
                <a:cubicBezTo>
                  <a:pt x="7725" y="19855"/>
                  <a:pt x="8318" y="20041"/>
                  <a:pt x="8945" y="20160"/>
                </a:cubicBezTo>
                <a:cubicBezTo>
                  <a:pt x="9572" y="20279"/>
                  <a:pt x="10182" y="20346"/>
                  <a:pt x="10808" y="20346"/>
                </a:cubicBezTo>
                <a:cubicBezTo>
                  <a:pt x="11435" y="20346"/>
                  <a:pt x="12062" y="20279"/>
                  <a:pt x="12672" y="20160"/>
                </a:cubicBezTo>
                <a:cubicBezTo>
                  <a:pt x="13282" y="20041"/>
                  <a:pt x="13875" y="19855"/>
                  <a:pt x="14468" y="19618"/>
                </a:cubicBezTo>
                <a:lnTo>
                  <a:pt x="14705" y="20211"/>
                </a:lnTo>
                <a:lnTo>
                  <a:pt x="14468" y="19618"/>
                </a:lnTo>
                <a:cubicBezTo>
                  <a:pt x="15044" y="19381"/>
                  <a:pt x="15603" y="19093"/>
                  <a:pt x="16111" y="18737"/>
                </a:cubicBezTo>
                <a:lnTo>
                  <a:pt x="16467" y="19262"/>
                </a:lnTo>
                <a:lnTo>
                  <a:pt x="16111" y="18737"/>
                </a:lnTo>
                <a:cubicBezTo>
                  <a:pt x="16636" y="18381"/>
                  <a:pt x="17111" y="17992"/>
                  <a:pt x="17551" y="17551"/>
                </a:cubicBezTo>
                <a:lnTo>
                  <a:pt x="18008" y="18008"/>
                </a:lnTo>
                <a:lnTo>
                  <a:pt x="17551" y="17551"/>
                </a:lnTo>
                <a:cubicBezTo>
                  <a:pt x="17992" y="17111"/>
                  <a:pt x="18381" y="16619"/>
                  <a:pt x="18737" y="16111"/>
                </a:cubicBezTo>
                <a:cubicBezTo>
                  <a:pt x="19093" y="15586"/>
                  <a:pt x="19381" y="15044"/>
                  <a:pt x="19618" y="14468"/>
                </a:cubicBezTo>
                <a:cubicBezTo>
                  <a:pt x="19855" y="13892"/>
                  <a:pt x="20041" y="13299"/>
                  <a:pt x="20160" y="12672"/>
                </a:cubicBezTo>
                <a:lnTo>
                  <a:pt x="20787" y="12791"/>
                </a:lnTo>
                <a:lnTo>
                  <a:pt x="20160" y="12672"/>
                </a:lnTo>
                <a:cubicBezTo>
                  <a:pt x="20279" y="12062"/>
                  <a:pt x="20346" y="11435"/>
                  <a:pt x="20346" y="10808"/>
                </a:cubicBezTo>
                <a:close/>
              </a:path>
            </a:pathLst>
          </a:custGeom>
          <a:solidFill>
            <a:srgbClr val="000000"/>
          </a:solidFill>
          <a:ln w="12700">
            <a:miter lim="400000"/>
          </a:ln>
        </p:spPr>
        <p:txBody>
          <a:bodyPr lIns="45719" rIns="45719"/>
          <a:lstStyle/>
          <a:p>
            <a:pPr/>
          </a:p>
        </p:txBody>
      </p:sp>
      <p:sp>
        <p:nvSpPr>
          <p:cNvPr id="1447" name="Freeform 15"/>
          <p:cNvSpPr/>
          <p:nvPr/>
        </p:nvSpPr>
        <p:spPr>
          <a:xfrm>
            <a:off x="935383" y="3190561"/>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lnTo>
                  <a:pt x="19262" y="16450"/>
                </a:lnTo>
                <a:lnTo>
                  <a:pt x="19787" y="16806"/>
                </a:lnTo>
                <a:cubicBezTo>
                  <a:pt x="19398" y="17399"/>
                  <a:pt x="18940" y="17941"/>
                  <a:pt x="18449" y="18449"/>
                </a:cubicBezTo>
                <a:cubicBezTo>
                  <a:pt x="17941" y="18957"/>
                  <a:pt x="17399" y="19398"/>
                  <a:pt x="16806" y="19787"/>
                </a:cubicBezTo>
                <a:cubicBezTo>
                  <a:pt x="16213" y="20177"/>
                  <a:pt x="15586" y="20516"/>
                  <a:pt x="14942" y="20787"/>
                </a:cubicBezTo>
                <a:cubicBezTo>
                  <a:pt x="14281" y="21058"/>
                  <a:pt x="13604" y="21261"/>
                  <a:pt x="12909" y="21397"/>
                </a:cubicBezTo>
                <a:cubicBezTo>
                  <a:pt x="12215" y="21532"/>
                  <a:pt x="11503" y="21600"/>
                  <a:pt x="10808" y="21600"/>
                </a:cubicBezTo>
                <a:lnTo>
                  <a:pt x="10808" y="20956"/>
                </a:lnTo>
                <a:lnTo>
                  <a:pt x="10808" y="21600"/>
                </a:lnTo>
                <a:cubicBezTo>
                  <a:pt x="10097"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41"/>
                  <a:pt x="2219" y="17399"/>
                  <a:pt x="1830" y="16806"/>
                </a:cubicBezTo>
                <a:lnTo>
                  <a:pt x="2355" y="16450"/>
                </a:lnTo>
                <a:lnTo>
                  <a:pt x="1830" y="16806"/>
                </a:lnTo>
                <a:cubicBezTo>
                  <a:pt x="1423" y="16213"/>
                  <a:pt x="1101" y="15586"/>
                  <a:pt x="830" y="14925"/>
                </a:cubicBezTo>
                <a:cubicBezTo>
                  <a:pt x="559" y="14281"/>
                  <a:pt x="339" y="13604"/>
                  <a:pt x="203" y="12909"/>
                </a:cubicBezTo>
                <a:lnTo>
                  <a:pt x="830" y="12791"/>
                </a:lnTo>
                <a:lnTo>
                  <a:pt x="203" y="12909"/>
                </a:lnTo>
                <a:cubicBezTo>
                  <a:pt x="68" y="12215"/>
                  <a:pt x="0" y="11503"/>
                  <a:pt x="0" y="10792"/>
                </a:cubicBezTo>
                <a:lnTo>
                  <a:pt x="627" y="10792"/>
                </a:lnTo>
                <a:lnTo>
                  <a:pt x="0" y="10792"/>
                </a:lnTo>
                <a:cubicBezTo>
                  <a:pt x="0" y="10080"/>
                  <a:pt x="68" y="9385"/>
                  <a:pt x="203" y="8691"/>
                </a:cubicBezTo>
                <a:lnTo>
                  <a:pt x="830" y="8809"/>
                </a:lnTo>
                <a:lnTo>
                  <a:pt x="203" y="8691"/>
                </a:lnTo>
                <a:cubicBezTo>
                  <a:pt x="339" y="7996"/>
                  <a:pt x="542" y="7319"/>
                  <a:pt x="813" y="6658"/>
                </a:cubicBezTo>
                <a:cubicBezTo>
                  <a:pt x="1084" y="5997"/>
                  <a:pt x="1423" y="5387"/>
                  <a:pt x="1813" y="4794"/>
                </a:cubicBezTo>
                <a:lnTo>
                  <a:pt x="2338" y="5150"/>
                </a:lnTo>
                <a:lnTo>
                  <a:pt x="1813" y="4794"/>
                </a:lnTo>
                <a:cubicBezTo>
                  <a:pt x="2202" y="4201"/>
                  <a:pt x="2660" y="3659"/>
                  <a:pt x="3151" y="3151"/>
                </a:cubicBezTo>
                <a:lnTo>
                  <a:pt x="3608" y="3608"/>
                </a:lnTo>
                <a:lnTo>
                  <a:pt x="3151" y="3151"/>
                </a:lnTo>
                <a:cubicBezTo>
                  <a:pt x="3659" y="2643"/>
                  <a:pt x="4201" y="2202"/>
                  <a:pt x="4794" y="1813"/>
                </a:cubicBezTo>
                <a:lnTo>
                  <a:pt x="5150" y="2338"/>
                </a:lnTo>
                <a:lnTo>
                  <a:pt x="4794" y="1813"/>
                </a:lnTo>
                <a:cubicBezTo>
                  <a:pt x="5387" y="1423"/>
                  <a:pt x="6014" y="1084"/>
                  <a:pt x="6658" y="813"/>
                </a:cubicBezTo>
                <a:cubicBezTo>
                  <a:pt x="7319" y="559"/>
                  <a:pt x="7996" y="339"/>
                  <a:pt x="8691" y="203"/>
                </a:cubicBezTo>
                <a:lnTo>
                  <a:pt x="8809" y="830"/>
                </a:lnTo>
                <a:lnTo>
                  <a:pt x="8691" y="203"/>
                </a:lnTo>
                <a:cubicBezTo>
                  <a:pt x="9385" y="68"/>
                  <a:pt x="10097" y="0"/>
                  <a:pt x="10808" y="0"/>
                </a:cubicBezTo>
                <a:lnTo>
                  <a:pt x="10808" y="644"/>
                </a:lnTo>
                <a:lnTo>
                  <a:pt x="10808" y="0"/>
                </a:lnTo>
                <a:cubicBezTo>
                  <a:pt x="11520" y="0"/>
                  <a:pt x="12215" y="68"/>
                  <a:pt x="12909" y="203"/>
                </a:cubicBezTo>
                <a:lnTo>
                  <a:pt x="12791" y="830"/>
                </a:lnTo>
                <a:lnTo>
                  <a:pt x="12909" y="203"/>
                </a:lnTo>
                <a:cubicBezTo>
                  <a:pt x="13604" y="339"/>
                  <a:pt x="14281" y="542"/>
                  <a:pt x="14942" y="813"/>
                </a:cubicBezTo>
                <a:cubicBezTo>
                  <a:pt x="15603" y="1084"/>
                  <a:pt x="16213" y="1423"/>
                  <a:pt x="16806" y="1813"/>
                </a:cubicBezTo>
                <a:cubicBezTo>
                  <a:pt x="17399" y="2202"/>
                  <a:pt x="17941" y="2660"/>
                  <a:pt x="18449" y="3151"/>
                </a:cubicBezTo>
                <a:lnTo>
                  <a:pt x="17992" y="3608"/>
                </a:lnTo>
                <a:lnTo>
                  <a:pt x="18449" y="3151"/>
                </a:lnTo>
                <a:cubicBezTo>
                  <a:pt x="18957" y="3659"/>
                  <a:pt x="19398" y="4201"/>
                  <a:pt x="19787" y="4794"/>
                </a:cubicBezTo>
                <a:lnTo>
                  <a:pt x="19262" y="5150"/>
                </a:lnTo>
                <a:lnTo>
                  <a:pt x="19787" y="4794"/>
                </a:lnTo>
                <a:cubicBezTo>
                  <a:pt x="20177" y="5387"/>
                  <a:pt x="20516" y="6014"/>
                  <a:pt x="20787" y="6658"/>
                </a:cubicBezTo>
                <a:cubicBezTo>
                  <a:pt x="21058" y="7319"/>
                  <a:pt x="21261" y="7996"/>
                  <a:pt x="21397" y="8691"/>
                </a:cubicBezTo>
                <a:cubicBezTo>
                  <a:pt x="21532" y="9385"/>
                  <a:pt x="21600" y="10097"/>
                  <a:pt x="21600" y="10792"/>
                </a:cubicBezTo>
                <a:lnTo>
                  <a:pt x="20956" y="10792"/>
                </a:lnTo>
                <a:lnTo>
                  <a:pt x="21600" y="10792"/>
                </a:lnTo>
                <a:moveTo>
                  <a:pt x="20329" y="10792"/>
                </a:moveTo>
                <a:cubicBezTo>
                  <a:pt x="20329" y="10165"/>
                  <a:pt x="20262" y="9538"/>
                  <a:pt x="20143" y="8928"/>
                </a:cubicBezTo>
                <a:lnTo>
                  <a:pt x="20770" y="8809"/>
                </a:lnTo>
                <a:lnTo>
                  <a:pt x="20143" y="8928"/>
                </a:lnTo>
                <a:cubicBezTo>
                  <a:pt x="20024" y="8318"/>
                  <a:pt x="19838" y="7725"/>
                  <a:pt x="19601" y="7132"/>
                </a:cubicBezTo>
                <a:lnTo>
                  <a:pt x="20194" y="6895"/>
                </a:lnTo>
                <a:lnTo>
                  <a:pt x="19601" y="7132"/>
                </a:lnTo>
                <a:cubicBezTo>
                  <a:pt x="19364" y="6556"/>
                  <a:pt x="19076" y="5997"/>
                  <a:pt x="18720" y="5489"/>
                </a:cubicBezTo>
                <a:cubicBezTo>
                  <a:pt x="18364" y="4964"/>
                  <a:pt x="17975" y="4489"/>
                  <a:pt x="17534" y="4049"/>
                </a:cubicBezTo>
                <a:cubicBezTo>
                  <a:pt x="17094" y="3608"/>
                  <a:pt x="16602" y="3219"/>
                  <a:pt x="16094" y="2863"/>
                </a:cubicBezTo>
                <a:lnTo>
                  <a:pt x="16450" y="2338"/>
                </a:lnTo>
                <a:lnTo>
                  <a:pt x="16094" y="2863"/>
                </a:lnTo>
                <a:cubicBezTo>
                  <a:pt x="15569" y="2507"/>
                  <a:pt x="15027" y="2219"/>
                  <a:pt x="14451" y="1982"/>
                </a:cubicBezTo>
                <a:lnTo>
                  <a:pt x="14688" y="1406"/>
                </a:lnTo>
                <a:lnTo>
                  <a:pt x="14451" y="1999"/>
                </a:lnTo>
                <a:cubicBezTo>
                  <a:pt x="13875" y="1762"/>
                  <a:pt x="13265" y="1576"/>
                  <a:pt x="12655" y="1457"/>
                </a:cubicBezTo>
                <a:cubicBezTo>
                  <a:pt x="12045" y="1338"/>
                  <a:pt x="11418" y="1271"/>
                  <a:pt x="10808" y="1271"/>
                </a:cubicBezTo>
                <a:cubicBezTo>
                  <a:pt x="10199" y="1271"/>
                  <a:pt x="9555" y="1338"/>
                  <a:pt x="8945" y="1457"/>
                </a:cubicBezTo>
                <a:cubicBezTo>
                  <a:pt x="8335" y="1576"/>
                  <a:pt x="7742" y="1762"/>
                  <a:pt x="7149" y="1999"/>
                </a:cubicBezTo>
                <a:lnTo>
                  <a:pt x="6912" y="1406"/>
                </a:lnTo>
                <a:lnTo>
                  <a:pt x="7149" y="1999"/>
                </a:lnTo>
                <a:cubicBezTo>
                  <a:pt x="6573" y="2236"/>
                  <a:pt x="6014" y="2524"/>
                  <a:pt x="5506" y="2880"/>
                </a:cubicBezTo>
                <a:cubicBezTo>
                  <a:pt x="4981" y="3236"/>
                  <a:pt x="4506" y="3625"/>
                  <a:pt x="4066" y="4066"/>
                </a:cubicBezTo>
                <a:cubicBezTo>
                  <a:pt x="3625" y="4506"/>
                  <a:pt x="3236" y="4998"/>
                  <a:pt x="2880" y="5506"/>
                </a:cubicBezTo>
                <a:cubicBezTo>
                  <a:pt x="2524" y="6014"/>
                  <a:pt x="2236" y="6573"/>
                  <a:pt x="1999" y="7149"/>
                </a:cubicBezTo>
                <a:lnTo>
                  <a:pt x="1406" y="6912"/>
                </a:lnTo>
                <a:lnTo>
                  <a:pt x="1999" y="7149"/>
                </a:lnTo>
                <a:cubicBezTo>
                  <a:pt x="1762" y="7725"/>
                  <a:pt x="1576" y="8318"/>
                  <a:pt x="1457" y="8945"/>
                </a:cubicBezTo>
                <a:cubicBezTo>
                  <a:pt x="1338" y="9572"/>
                  <a:pt x="1271" y="10182"/>
                  <a:pt x="1271" y="10808"/>
                </a:cubicBezTo>
                <a:cubicBezTo>
                  <a:pt x="1271" y="11435"/>
                  <a:pt x="1338" y="12062"/>
                  <a:pt x="1457" y="12672"/>
                </a:cubicBezTo>
                <a:cubicBezTo>
                  <a:pt x="1576" y="13282"/>
                  <a:pt x="1762" y="13875"/>
                  <a:pt x="1999" y="14468"/>
                </a:cubicBezTo>
                <a:lnTo>
                  <a:pt x="1406" y="14705"/>
                </a:lnTo>
                <a:lnTo>
                  <a:pt x="1999" y="14468"/>
                </a:lnTo>
                <a:cubicBezTo>
                  <a:pt x="2236" y="15044"/>
                  <a:pt x="2524" y="15603"/>
                  <a:pt x="2880" y="16111"/>
                </a:cubicBezTo>
                <a:cubicBezTo>
                  <a:pt x="3236" y="16619"/>
                  <a:pt x="3625" y="17111"/>
                  <a:pt x="4066" y="17551"/>
                </a:cubicBezTo>
                <a:lnTo>
                  <a:pt x="3608" y="18008"/>
                </a:lnTo>
                <a:lnTo>
                  <a:pt x="4066" y="17551"/>
                </a:lnTo>
                <a:cubicBezTo>
                  <a:pt x="4506" y="17992"/>
                  <a:pt x="4998" y="18381"/>
                  <a:pt x="5506" y="18737"/>
                </a:cubicBezTo>
                <a:lnTo>
                  <a:pt x="5150" y="19262"/>
                </a:lnTo>
                <a:lnTo>
                  <a:pt x="5506" y="18737"/>
                </a:lnTo>
                <a:cubicBezTo>
                  <a:pt x="6031" y="19093"/>
                  <a:pt x="6573" y="19381"/>
                  <a:pt x="7149" y="19618"/>
                </a:cubicBezTo>
                <a:lnTo>
                  <a:pt x="6912" y="20211"/>
                </a:lnTo>
                <a:lnTo>
                  <a:pt x="7149" y="19618"/>
                </a:lnTo>
                <a:cubicBezTo>
                  <a:pt x="7725" y="19855"/>
                  <a:pt x="8318" y="20041"/>
                  <a:pt x="8945" y="20160"/>
                </a:cubicBezTo>
                <a:lnTo>
                  <a:pt x="8826" y="20787"/>
                </a:lnTo>
                <a:lnTo>
                  <a:pt x="8945" y="20160"/>
                </a:lnTo>
                <a:cubicBezTo>
                  <a:pt x="9555" y="20279"/>
                  <a:pt x="10182" y="20346"/>
                  <a:pt x="10808" y="20346"/>
                </a:cubicBezTo>
                <a:cubicBezTo>
                  <a:pt x="11435" y="20346"/>
                  <a:pt x="12062" y="20279"/>
                  <a:pt x="12672" y="20160"/>
                </a:cubicBezTo>
                <a:lnTo>
                  <a:pt x="12791" y="20787"/>
                </a:lnTo>
                <a:lnTo>
                  <a:pt x="12672" y="20160"/>
                </a:lnTo>
                <a:cubicBezTo>
                  <a:pt x="13282" y="20041"/>
                  <a:pt x="13875" y="19855"/>
                  <a:pt x="14468" y="19618"/>
                </a:cubicBezTo>
                <a:lnTo>
                  <a:pt x="14705" y="20211"/>
                </a:lnTo>
                <a:lnTo>
                  <a:pt x="14468" y="19618"/>
                </a:lnTo>
                <a:cubicBezTo>
                  <a:pt x="15044" y="19381"/>
                  <a:pt x="15603" y="19093"/>
                  <a:pt x="16111" y="18737"/>
                </a:cubicBezTo>
                <a:lnTo>
                  <a:pt x="16467" y="19262"/>
                </a:lnTo>
                <a:lnTo>
                  <a:pt x="16111" y="18737"/>
                </a:lnTo>
                <a:cubicBezTo>
                  <a:pt x="16636" y="18381"/>
                  <a:pt x="17111" y="17992"/>
                  <a:pt x="17551" y="17551"/>
                </a:cubicBezTo>
                <a:lnTo>
                  <a:pt x="18008" y="18008"/>
                </a:lnTo>
                <a:lnTo>
                  <a:pt x="17551" y="17551"/>
                </a:lnTo>
                <a:cubicBezTo>
                  <a:pt x="17992" y="17111"/>
                  <a:pt x="18381" y="16619"/>
                  <a:pt x="18737" y="16111"/>
                </a:cubicBezTo>
                <a:cubicBezTo>
                  <a:pt x="19093" y="15586"/>
                  <a:pt x="19381" y="15044"/>
                  <a:pt x="19618" y="14468"/>
                </a:cubicBezTo>
                <a:lnTo>
                  <a:pt x="20211" y="14705"/>
                </a:lnTo>
                <a:lnTo>
                  <a:pt x="19618" y="14468"/>
                </a:lnTo>
                <a:cubicBezTo>
                  <a:pt x="19855" y="13892"/>
                  <a:pt x="20041" y="13299"/>
                  <a:pt x="20160" y="12672"/>
                </a:cubicBezTo>
                <a:lnTo>
                  <a:pt x="20787" y="12791"/>
                </a:lnTo>
                <a:lnTo>
                  <a:pt x="20160" y="12672"/>
                </a:lnTo>
                <a:cubicBezTo>
                  <a:pt x="20279" y="12062"/>
                  <a:pt x="20346" y="11435"/>
                  <a:pt x="20346" y="10808"/>
                </a:cubicBezTo>
                <a:close/>
              </a:path>
            </a:pathLst>
          </a:custGeom>
          <a:solidFill>
            <a:srgbClr val="000000"/>
          </a:solidFill>
          <a:ln w="12700">
            <a:miter lim="400000"/>
          </a:ln>
        </p:spPr>
        <p:txBody>
          <a:bodyPr lIns="45719" rIns="45719"/>
          <a:lstStyle/>
          <a:p>
            <a:pPr/>
          </a:p>
        </p:txBody>
      </p:sp>
      <p:sp>
        <p:nvSpPr>
          <p:cNvPr id="1448" name="TextBox 16"/>
          <p:cNvSpPr txBox="1"/>
          <p:nvPr/>
        </p:nvSpPr>
        <p:spPr>
          <a:xfrm>
            <a:off x="5731669" y="-112196"/>
            <a:ext cx="6624923"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Search and Filter Functionality:</a:t>
            </a:r>
          </a:p>
        </p:txBody>
      </p:sp>
      <p:sp>
        <p:nvSpPr>
          <p:cNvPr id="1449" name="TextBox 17"/>
          <p:cNvSpPr txBox="1"/>
          <p:nvPr/>
        </p:nvSpPr>
        <p:spPr>
          <a:xfrm>
            <a:off x="7142854" y="487880"/>
            <a:ext cx="4494820"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Search Functionality:</a:t>
            </a:r>
          </a:p>
        </p:txBody>
      </p:sp>
      <p:sp>
        <p:nvSpPr>
          <p:cNvPr id="1450" name="TextBox 18"/>
          <p:cNvSpPr txBox="1"/>
          <p:nvPr/>
        </p:nvSpPr>
        <p:spPr>
          <a:xfrm>
            <a:off x="1354931" y="1087955"/>
            <a:ext cx="17050760" cy="29690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Excel Search: Excel’s built-in "Find" feature can be used to quickly locate customer data by searching specific values (e.g., searching for a customer name or order number). Advanced Search: You can set up advanced search options using Excel functions like VLOOKUP, INDEX/MATCH, or create custom search fields using drop-down lists or forms.</a:t>
            </a:r>
          </a:p>
        </p:txBody>
      </p:sp>
      <p:sp>
        <p:nvSpPr>
          <p:cNvPr id="1451" name="TextBox 19"/>
          <p:cNvSpPr txBox="1"/>
          <p:nvPr/>
        </p:nvSpPr>
        <p:spPr>
          <a:xfrm>
            <a:off x="7317275" y="4688404"/>
            <a:ext cx="4138937"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Filter Functionality:</a:t>
            </a:r>
          </a:p>
        </p:txBody>
      </p:sp>
      <p:sp>
        <p:nvSpPr>
          <p:cNvPr id="1452" name="TextBox 20"/>
          <p:cNvSpPr txBox="1"/>
          <p:nvPr/>
        </p:nvSpPr>
        <p:spPr>
          <a:xfrm>
            <a:off x="1535458" y="5288479"/>
            <a:ext cx="16682630" cy="47597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AutoFilter: Excel has an AutoFilter feature that allows users to filter data based on column headers. This makes it easy to display only the rows that meet specific criteria (e.g., filtering customers by region or subscription plan). Advanced Filtering: Advanced filters in Excel allow for more complex filtering, such as filtering customer data based on multiple criteria or using formulas. Slicers: Excel also has slicers (visual filters) that can be added to tables or PivotTables, making it easier for users to interact with and filter large sets of data.</a:t>
            </a:r>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54" name="Freeform 3"/>
          <p:cNvSpPr/>
          <p:nvPr/>
        </p:nvSpPr>
        <p:spPr>
          <a:xfrm>
            <a:off x="542925" y="2452745"/>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455" name="Freeform 5"/>
          <p:cNvSpPr/>
          <p:nvPr/>
        </p:nvSpPr>
        <p:spPr>
          <a:xfrm>
            <a:off x="542925" y="5843644"/>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456" name="TextBox 6"/>
          <p:cNvSpPr txBox="1"/>
          <p:nvPr/>
        </p:nvSpPr>
        <p:spPr>
          <a:xfrm>
            <a:off x="5698330" y="1203960"/>
            <a:ext cx="7028985" cy="16567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Reporting and Analysis:</a:t>
            </a:r>
          </a:p>
        </p:txBody>
      </p:sp>
      <p:sp>
        <p:nvSpPr>
          <p:cNvPr id="1457" name="TextBox 7"/>
          <p:cNvSpPr txBox="1"/>
          <p:nvPr/>
        </p:nvSpPr>
        <p:spPr>
          <a:xfrm>
            <a:off x="1047749" y="2051685"/>
            <a:ext cx="17573208" cy="66859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PivotTables for Reporting: You can use PivotTables to summarize and analyze customer data. For example, you can create reports to see customer purchase history, average order values, or the number of orders by region. Conditional Formatting: Apply conditional formatting rules to highlight specific customer data based on criteria like recent activity, high-value customers, or overdue payments.</a:t>
            </a:r>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59" name="Freeform 3"/>
          <p:cNvSpPr/>
          <p:nvPr/>
        </p:nvSpPr>
        <p:spPr>
          <a:xfrm>
            <a:off x="552450" y="1929183"/>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460" name="Freeform 5"/>
          <p:cNvSpPr/>
          <p:nvPr/>
        </p:nvSpPr>
        <p:spPr>
          <a:xfrm>
            <a:off x="552450" y="6263059"/>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461" name="TextBox 6"/>
          <p:cNvSpPr txBox="1"/>
          <p:nvPr/>
        </p:nvSpPr>
        <p:spPr>
          <a:xfrm>
            <a:off x="7288110" y="647767"/>
            <a:ext cx="3785865" cy="8420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800"/>
              </a:lnSpc>
              <a:defRPr sz="4800">
                <a:latin typeface="Copperplate"/>
                <a:ea typeface="Copperplate"/>
                <a:cs typeface="Copperplate"/>
                <a:sym typeface="Copperplate"/>
              </a:defRPr>
            </a:lvl1pPr>
          </a:lstStyle>
          <a:p>
            <a:pPr/>
            <a:r>
              <a:t>Automation:</a:t>
            </a:r>
          </a:p>
        </p:txBody>
      </p:sp>
      <p:sp>
        <p:nvSpPr>
          <p:cNvPr id="1462" name="TextBox 7"/>
          <p:cNvSpPr txBox="1"/>
          <p:nvPr/>
        </p:nvSpPr>
        <p:spPr>
          <a:xfrm>
            <a:off x="1128122" y="1514541"/>
            <a:ext cx="17431208" cy="77508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sz="4800">
                <a:latin typeface="Copperplate"/>
                <a:ea typeface="Copperplate"/>
                <a:cs typeface="Copperplate"/>
                <a:sym typeface="Copperplate"/>
              </a:defRPr>
            </a:lvl1pPr>
          </a:lstStyle>
          <a:p>
            <a:pPr/>
            <a:r>
              <a:t>Macros for Filtering and Searching: Macros can automate repetitive tasks such as applying filters, generating reports, or exporting data. You can record a macro that filters customer data based on input parameters and refreshes the database. Real-Time Integration: Using Power Query or database queries, Excel can be set up to pull in the latest customer data automatically without manual input, reducing the time and errors associated with updating customer records.</a:t>
            </a:r>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64" name="Freeform 3"/>
          <p:cNvSpPr/>
          <p:nvPr/>
        </p:nvSpPr>
        <p:spPr>
          <a:xfrm>
            <a:off x="428625" y="26174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465" name="Freeform 5"/>
          <p:cNvSpPr/>
          <p:nvPr/>
        </p:nvSpPr>
        <p:spPr>
          <a:xfrm>
            <a:off x="428625" y="46748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466" name="Freeform 7"/>
          <p:cNvSpPr/>
          <p:nvPr/>
        </p:nvSpPr>
        <p:spPr>
          <a:xfrm>
            <a:off x="428625" y="673226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467" name="Freeform 9"/>
          <p:cNvSpPr/>
          <p:nvPr/>
        </p:nvSpPr>
        <p:spPr>
          <a:xfrm>
            <a:off x="428625" y="878966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468" name="TextBox 10"/>
          <p:cNvSpPr txBox="1"/>
          <p:nvPr/>
        </p:nvSpPr>
        <p:spPr>
          <a:xfrm>
            <a:off x="1633985" y="899788"/>
            <a:ext cx="15320335"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Benefits of Database Integration and Search/Filter in Customer Management:</a:t>
            </a:r>
          </a:p>
        </p:txBody>
      </p:sp>
      <p:sp>
        <p:nvSpPr>
          <p:cNvPr id="1469" name="TextBox 11"/>
          <p:cNvSpPr txBox="1"/>
          <p:nvPr/>
        </p:nvSpPr>
        <p:spPr>
          <a:xfrm>
            <a:off x="933449" y="2271388"/>
            <a:ext cx="17608116" cy="61547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Improved Data Accuracy: By integrating Excel with an external database, you ensure that customer information is centralized, consistent, and up- to-date. Efficient Data Management: The ability to search and filter customer data within Excel speeds up decision-making and helps identify important customer segments or trends. Better Customer Insights: Through analysis and reporting, you can gain valuable insights into customer behavior, preferences, and buying patterns. Time-Saving: By automating data import and reporting tasks, you save time and reduce manual entry errors.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24" name="Freeform 3"/>
          <p:cNvSpPr/>
          <p:nvPr/>
        </p:nvSpPr>
        <p:spPr>
          <a:xfrm>
            <a:off x="561975" y="3596440"/>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225" name="Freeform 5"/>
          <p:cNvSpPr/>
          <p:nvPr/>
        </p:nvSpPr>
        <p:spPr>
          <a:xfrm>
            <a:off x="561975" y="6253915"/>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16"/>
                </a:cubicBezTo>
                <a:cubicBezTo>
                  <a:pt x="7332" y="540"/>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226" name="Freeform 7"/>
          <p:cNvSpPr/>
          <p:nvPr/>
        </p:nvSpPr>
        <p:spPr>
          <a:xfrm>
            <a:off x="1643061" y="4477501"/>
            <a:ext cx="238126"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lnTo>
                  <a:pt x="20966" y="12826"/>
                </a:lnTo>
                <a:lnTo>
                  <a:pt x="21393" y="12907"/>
                </a:lnTo>
                <a:cubicBezTo>
                  <a:pt x="21254" y="13598"/>
                  <a:pt x="21047" y="14277"/>
                  <a:pt x="20782" y="14933"/>
                </a:cubicBezTo>
                <a:lnTo>
                  <a:pt x="20379" y="14772"/>
                </a:lnTo>
                <a:lnTo>
                  <a:pt x="20782" y="14933"/>
                </a:lnTo>
                <a:cubicBezTo>
                  <a:pt x="20506" y="15590"/>
                  <a:pt x="20183" y="16212"/>
                  <a:pt x="19780" y="16799"/>
                </a:cubicBezTo>
                <a:lnTo>
                  <a:pt x="19423" y="16557"/>
                </a:lnTo>
                <a:lnTo>
                  <a:pt x="19780" y="16799"/>
                </a:lnTo>
                <a:cubicBezTo>
                  <a:pt x="19388" y="17386"/>
                  <a:pt x="18939" y="17939"/>
                  <a:pt x="18432" y="18434"/>
                </a:cubicBezTo>
                <a:cubicBezTo>
                  <a:pt x="17925" y="18940"/>
                  <a:pt x="17384" y="19378"/>
                  <a:pt x="16796" y="19781"/>
                </a:cubicBezTo>
                <a:cubicBezTo>
                  <a:pt x="16209" y="20172"/>
                  <a:pt x="15587" y="20506"/>
                  <a:pt x="14930" y="20783"/>
                </a:cubicBezTo>
                <a:cubicBezTo>
                  <a:pt x="14273" y="21059"/>
                  <a:pt x="13594" y="21255"/>
                  <a:pt x="12902" y="21393"/>
                </a:cubicBezTo>
                <a:cubicBezTo>
                  <a:pt x="12211" y="21531"/>
                  <a:pt x="11508" y="21600"/>
                  <a:pt x="10794" y="21600"/>
                </a:cubicBezTo>
                <a:cubicBezTo>
                  <a:pt x="10080" y="21600"/>
                  <a:pt x="9377" y="21531"/>
                  <a:pt x="8686" y="21393"/>
                </a:cubicBezTo>
                <a:cubicBezTo>
                  <a:pt x="7995" y="21255"/>
                  <a:pt x="7315" y="21047"/>
                  <a:pt x="6659" y="20783"/>
                </a:cubicBezTo>
                <a:lnTo>
                  <a:pt x="6820" y="20380"/>
                </a:lnTo>
                <a:lnTo>
                  <a:pt x="6659" y="20783"/>
                </a:lnTo>
                <a:cubicBezTo>
                  <a:pt x="6002" y="20506"/>
                  <a:pt x="5380" y="20184"/>
                  <a:pt x="4792" y="19781"/>
                </a:cubicBezTo>
                <a:lnTo>
                  <a:pt x="5034" y="19424"/>
                </a:lnTo>
                <a:lnTo>
                  <a:pt x="4792" y="19781"/>
                </a:lnTo>
                <a:cubicBezTo>
                  <a:pt x="4205" y="19389"/>
                  <a:pt x="3652" y="18940"/>
                  <a:pt x="3156" y="18434"/>
                </a:cubicBezTo>
                <a:cubicBezTo>
                  <a:pt x="2650" y="17927"/>
                  <a:pt x="2212" y="17386"/>
                  <a:pt x="1809" y="16799"/>
                </a:cubicBezTo>
                <a:cubicBezTo>
                  <a:pt x="1417" y="16212"/>
                  <a:pt x="1083" y="15590"/>
                  <a:pt x="806" y="14933"/>
                </a:cubicBezTo>
                <a:cubicBezTo>
                  <a:pt x="553" y="14266"/>
                  <a:pt x="346" y="13598"/>
                  <a:pt x="207" y="12896"/>
                </a:cubicBezTo>
                <a:lnTo>
                  <a:pt x="634" y="12815"/>
                </a:lnTo>
                <a:lnTo>
                  <a:pt x="207" y="12896"/>
                </a:lnTo>
                <a:cubicBezTo>
                  <a:pt x="69" y="12205"/>
                  <a:pt x="0" y="11502"/>
                  <a:pt x="0" y="10788"/>
                </a:cubicBezTo>
                <a:lnTo>
                  <a:pt x="426" y="10788"/>
                </a:lnTo>
                <a:lnTo>
                  <a:pt x="0" y="10788"/>
                </a:lnTo>
                <a:cubicBezTo>
                  <a:pt x="0" y="10075"/>
                  <a:pt x="69" y="9372"/>
                  <a:pt x="207" y="8681"/>
                </a:cubicBezTo>
                <a:lnTo>
                  <a:pt x="634" y="8762"/>
                </a:lnTo>
                <a:lnTo>
                  <a:pt x="207" y="8681"/>
                </a:lnTo>
                <a:cubicBezTo>
                  <a:pt x="346" y="7991"/>
                  <a:pt x="553" y="7311"/>
                  <a:pt x="818" y="6655"/>
                </a:cubicBezTo>
                <a:cubicBezTo>
                  <a:pt x="1094" y="5999"/>
                  <a:pt x="1417" y="5377"/>
                  <a:pt x="1820" y="4790"/>
                </a:cubicBezTo>
                <a:cubicBezTo>
                  <a:pt x="2212" y="4203"/>
                  <a:pt x="2661" y="3650"/>
                  <a:pt x="3168" y="3155"/>
                </a:cubicBezTo>
                <a:lnTo>
                  <a:pt x="3479" y="3466"/>
                </a:lnTo>
                <a:lnTo>
                  <a:pt x="3168" y="3155"/>
                </a:lnTo>
                <a:cubicBezTo>
                  <a:pt x="3675" y="2648"/>
                  <a:pt x="4216" y="2211"/>
                  <a:pt x="4804" y="1808"/>
                </a:cubicBezTo>
                <a:cubicBezTo>
                  <a:pt x="5391" y="1428"/>
                  <a:pt x="6013" y="1094"/>
                  <a:pt x="6670" y="817"/>
                </a:cubicBezTo>
                <a:lnTo>
                  <a:pt x="6831" y="1220"/>
                </a:lnTo>
                <a:lnTo>
                  <a:pt x="6670" y="817"/>
                </a:lnTo>
                <a:cubicBezTo>
                  <a:pt x="7327" y="553"/>
                  <a:pt x="7995" y="345"/>
                  <a:pt x="8698" y="207"/>
                </a:cubicBezTo>
                <a:cubicBezTo>
                  <a:pt x="9389" y="69"/>
                  <a:pt x="10092" y="0"/>
                  <a:pt x="10794" y="0"/>
                </a:cubicBezTo>
                <a:cubicBezTo>
                  <a:pt x="11508" y="0"/>
                  <a:pt x="12211" y="69"/>
                  <a:pt x="12902" y="207"/>
                </a:cubicBezTo>
                <a:cubicBezTo>
                  <a:pt x="13594" y="345"/>
                  <a:pt x="14273" y="553"/>
                  <a:pt x="14930" y="817"/>
                </a:cubicBezTo>
                <a:cubicBezTo>
                  <a:pt x="15587" y="1094"/>
                  <a:pt x="16209" y="1416"/>
                  <a:pt x="16796" y="1819"/>
                </a:cubicBezTo>
                <a:cubicBezTo>
                  <a:pt x="17384" y="2211"/>
                  <a:pt x="17937" y="2660"/>
                  <a:pt x="18432" y="3166"/>
                </a:cubicBezTo>
                <a:lnTo>
                  <a:pt x="18121" y="3477"/>
                </a:lnTo>
                <a:lnTo>
                  <a:pt x="18432" y="3166"/>
                </a:lnTo>
                <a:cubicBezTo>
                  <a:pt x="18939" y="3673"/>
                  <a:pt x="19377" y="4214"/>
                  <a:pt x="19780" y="4801"/>
                </a:cubicBezTo>
                <a:cubicBezTo>
                  <a:pt x="20172" y="5388"/>
                  <a:pt x="20506" y="6010"/>
                  <a:pt x="20782" y="6667"/>
                </a:cubicBezTo>
                <a:lnTo>
                  <a:pt x="20379" y="6828"/>
                </a:lnTo>
                <a:lnTo>
                  <a:pt x="20782" y="6667"/>
                </a:lnTo>
                <a:cubicBezTo>
                  <a:pt x="21059" y="7323"/>
                  <a:pt x="21254" y="8002"/>
                  <a:pt x="21393" y="8693"/>
                </a:cubicBezTo>
                <a:cubicBezTo>
                  <a:pt x="21531" y="9384"/>
                  <a:pt x="21600" y="10086"/>
                  <a:pt x="21600" y="10800"/>
                </a:cubicBezTo>
                <a:moveTo>
                  <a:pt x="20736" y="10800"/>
                </a:moveTo>
                <a:lnTo>
                  <a:pt x="21162" y="10800"/>
                </a:lnTo>
                <a:lnTo>
                  <a:pt x="20736" y="10800"/>
                </a:lnTo>
                <a:cubicBezTo>
                  <a:pt x="20736" y="10144"/>
                  <a:pt x="20667" y="9499"/>
                  <a:pt x="20540" y="8866"/>
                </a:cubicBezTo>
                <a:lnTo>
                  <a:pt x="20966" y="8785"/>
                </a:lnTo>
                <a:lnTo>
                  <a:pt x="20540" y="8866"/>
                </a:lnTo>
                <a:cubicBezTo>
                  <a:pt x="20413" y="8221"/>
                  <a:pt x="20229" y="7611"/>
                  <a:pt x="19976" y="7000"/>
                </a:cubicBezTo>
                <a:cubicBezTo>
                  <a:pt x="19722" y="6402"/>
                  <a:pt x="19423" y="5826"/>
                  <a:pt x="19054" y="5285"/>
                </a:cubicBezTo>
                <a:lnTo>
                  <a:pt x="19411" y="5043"/>
                </a:lnTo>
                <a:lnTo>
                  <a:pt x="19054" y="5285"/>
                </a:lnTo>
                <a:cubicBezTo>
                  <a:pt x="18697" y="4744"/>
                  <a:pt x="18282" y="4237"/>
                  <a:pt x="17821" y="3777"/>
                </a:cubicBezTo>
                <a:cubicBezTo>
                  <a:pt x="17361" y="3316"/>
                  <a:pt x="16854" y="2901"/>
                  <a:pt x="16312" y="2545"/>
                </a:cubicBezTo>
                <a:lnTo>
                  <a:pt x="16554" y="2188"/>
                </a:lnTo>
                <a:lnTo>
                  <a:pt x="16312" y="2545"/>
                </a:lnTo>
                <a:cubicBezTo>
                  <a:pt x="15771" y="2188"/>
                  <a:pt x="15195" y="1877"/>
                  <a:pt x="14596" y="1623"/>
                </a:cubicBezTo>
                <a:lnTo>
                  <a:pt x="14757" y="1220"/>
                </a:lnTo>
                <a:lnTo>
                  <a:pt x="14596" y="1623"/>
                </a:lnTo>
                <a:cubicBezTo>
                  <a:pt x="13997" y="1370"/>
                  <a:pt x="13375" y="1186"/>
                  <a:pt x="12730" y="1059"/>
                </a:cubicBezTo>
                <a:lnTo>
                  <a:pt x="12810" y="633"/>
                </a:lnTo>
                <a:lnTo>
                  <a:pt x="12730" y="1059"/>
                </a:lnTo>
                <a:cubicBezTo>
                  <a:pt x="12096" y="933"/>
                  <a:pt x="11451" y="864"/>
                  <a:pt x="10794" y="864"/>
                </a:cubicBezTo>
                <a:lnTo>
                  <a:pt x="10794" y="438"/>
                </a:lnTo>
                <a:lnTo>
                  <a:pt x="10794" y="864"/>
                </a:lnTo>
                <a:cubicBezTo>
                  <a:pt x="10138" y="864"/>
                  <a:pt x="9492" y="933"/>
                  <a:pt x="8859" y="1059"/>
                </a:cubicBezTo>
                <a:lnTo>
                  <a:pt x="8778" y="633"/>
                </a:lnTo>
                <a:lnTo>
                  <a:pt x="8859" y="1059"/>
                </a:lnTo>
                <a:cubicBezTo>
                  <a:pt x="8214" y="1186"/>
                  <a:pt x="7603" y="1370"/>
                  <a:pt x="6993" y="1623"/>
                </a:cubicBezTo>
                <a:cubicBezTo>
                  <a:pt x="6382" y="1877"/>
                  <a:pt x="5818" y="2176"/>
                  <a:pt x="5276" y="2545"/>
                </a:cubicBezTo>
                <a:lnTo>
                  <a:pt x="5034" y="2188"/>
                </a:lnTo>
                <a:lnTo>
                  <a:pt x="5276" y="2545"/>
                </a:lnTo>
                <a:cubicBezTo>
                  <a:pt x="4735" y="2901"/>
                  <a:pt x="4228" y="3316"/>
                  <a:pt x="3767" y="3777"/>
                </a:cubicBezTo>
                <a:cubicBezTo>
                  <a:pt x="3306" y="4237"/>
                  <a:pt x="2892" y="4744"/>
                  <a:pt x="2534" y="5285"/>
                </a:cubicBezTo>
                <a:lnTo>
                  <a:pt x="2177" y="5043"/>
                </a:lnTo>
                <a:lnTo>
                  <a:pt x="2534" y="5285"/>
                </a:lnTo>
                <a:cubicBezTo>
                  <a:pt x="2177" y="5826"/>
                  <a:pt x="1866" y="6402"/>
                  <a:pt x="1613" y="7000"/>
                </a:cubicBezTo>
                <a:lnTo>
                  <a:pt x="1210" y="6839"/>
                </a:lnTo>
                <a:lnTo>
                  <a:pt x="1613" y="7000"/>
                </a:lnTo>
                <a:cubicBezTo>
                  <a:pt x="1359" y="7599"/>
                  <a:pt x="1175" y="8221"/>
                  <a:pt x="1048" y="8866"/>
                </a:cubicBezTo>
                <a:cubicBezTo>
                  <a:pt x="933" y="9499"/>
                  <a:pt x="864" y="10144"/>
                  <a:pt x="864" y="10788"/>
                </a:cubicBezTo>
                <a:cubicBezTo>
                  <a:pt x="864" y="11445"/>
                  <a:pt x="933" y="12090"/>
                  <a:pt x="1060" y="12723"/>
                </a:cubicBezTo>
                <a:cubicBezTo>
                  <a:pt x="1187" y="13368"/>
                  <a:pt x="1371" y="13978"/>
                  <a:pt x="1624" y="14588"/>
                </a:cubicBezTo>
                <a:lnTo>
                  <a:pt x="1221" y="14749"/>
                </a:lnTo>
                <a:lnTo>
                  <a:pt x="1624" y="14588"/>
                </a:lnTo>
                <a:cubicBezTo>
                  <a:pt x="1878" y="15187"/>
                  <a:pt x="2177" y="15762"/>
                  <a:pt x="2546" y="16304"/>
                </a:cubicBezTo>
                <a:lnTo>
                  <a:pt x="2189" y="16545"/>
                </a:lnTo>
                <a:lnTo>
                  <a:pt x="2546" y="16304"/>
                </a:lnTo>
                <a:cubicBezTo>
                  <a:pt x="2903" y="16845"/>
                  <a:pt x="3318" y="17351"/>
                  <a:pt x="3779" y="17812"/>
                </a:cubicBezTo>
                <a:lnTo>
                  <a:pt x="3468" y="18123"/>
                </a:lnTo>
                <a:lnTo>
                  <a:pt x="3779" y="17812"/>
                </a:lnTo>
                <a:cubicBezTo>
                  <a:pt x="4239" y="18272"/>
                  <a:pt x="4746" y="18687"/>
                  <a:pt x="5288" y="19044"/>
                </a:cubicBezTo>
                <a:cubicBezTo>
                  <a:pt x="5829" y="19401"/>
                  <a:pt x="6405" y="19712"/>
                  <a:pt x="7004" y="19965"/>
                </a:cubicBezTo>
                <a:cubicBezTo>
                  <a:pt x="7603" y="20218"/>
                  <a:pt x="8225" y="20403"/>
                  <a:pt x="8870" y="20529"/>
                </a:cubicBezTo>
                <a:lnTo>
                  <a:pt x="8790" y="20955"/>
                </a:lnTo>
                <a:lnTo>
                  <a:pt x="8870" y="20529"/>
                </a:lnTo>
                <a:cubicBezTo>
                  <a:pt x="9516" y="20656"/>
                  <a:pt x="10161" y="20725"/>
                  <a:pt x="10806" y="20725"/>
                </a:cubicBezTo>
                <a:lnTo>
                  <a:pt x="10806" y="21151"/>
                </a:lnTo>
                <a:lnTo>
                  <a:pt x="10806" y="20725"/>
                </a:lnTo>
                <a:cubicBezTo>
                  <a:pt x="11462" y="20725"/>
                  <a:pt x="12108" y="20656"/>
                  <a:pt x="12741" y="20529"/>
                </a:cubicBezTo>
                <a:lnTo>
                  <a:pt x="12822" y="20955"/>
                </a:lnTo>
                <a:lnTo>
                  <a:pt x="12741" y="20529"/>
                </a:lnTo>
                <a:cubicBezTo>
                  <a:pt x="13386" y="20403"/>
                  <a:pt x="13997" y="20218"/>
                  <a:pt x="14607" y="19965"/>
                </a:cubicBezTo>
                <a:lnTo>
                  <a:pt x="14769" y="20368"/>
                </a:lnTo>
                <a:lnTo>
                  <a:pt x="14607" y="19965"/>
                </a:lnTo>
                <a:cubicBezTo>
                  <a:pt x="15206" y="19712"/>
                  <a:pt x="15782" y="19412"/>
                  <a:pt x="16324" y="19044"/>
                </a:cubicBezTo>
                <a:lnTo>
                  <a:pt x="16566" y="19401"/>
                </a:lnTo>
                <a:lnTo>
                  <a:pt x="16324" y="19044"/>
                </a:lnTo>
                <a:cubicBezTo>
                  <a:pt x="16865" y="18687"/>
                  <a:pt x="17372" y="18272"/>
                  <a:pt x="17833" y="17812"/>
                </a:cubicBezTo>
                <a:lnTo>
                  <a:pt x="18144" y="18123"/>
                </a:lnTo>
                <a:lnTo>
                  <a:pt x="17833" y="17812"/>
                </a:lnTo>
                <a:cubicBezTo>
                  <a:pt x="18294" y="17351"/>
                  <a:pt x="18708" y="16845"/>
                  <a:pt x="19066" y="16304"/>
                </a:cubicBezTo>
                <a:cubicBezTo>
                  <a:pt x="19423" y="15762"/>
                  <a:pt x="19734" y="15187"/>
                  <a:pt x="19987" y="14588"/>
                </a:cubicBezTo>
                <a:cubicBezTo>
                  <a:pt x="20241" y="13989"/>
                  <a:pt x="20425" y="13368"/>
                  <a:pt x="20552" y="12723"/>
                </a:cubicBezTo>
                <a:cubicBezTo>
                  <a:pt x="20678" y="12078"/>
                  <a:pt x="20736" y="11445"/>
                  <a:pt x="20736" y="10788"/>
                </a:cubicBezTo>
                <a:close/>
              </a:path>
            </a:pathLst>
          </a:custGeom>
          <a:solidFill>
            <a:srgbClr val="000000"/>
          </a:solidFill>
          <a:ln w="12700">
            <a:miter lim="400000"/>
          </a:ln>
        </p:spPr>
        <p:txBody>
          <a:bodyPr lIns="45719" rIns="45719"/>
          <a:lstStyle/>
          <a:p>
            <a:pPr/>
          </a:p>
        </p:txBody>
      </p:sp>
      <p:sp>
        <p:nvSpPr>
          <p:cNvPr id="227" name="Freeform 9"/>
          <p:cNvSpPr/>
          <p:nvPr/>
        </p:nvSpPr>
        <p:spPr>
          <a:xfrm>
            <a:off x="1643061" y="7134976"/>
            <a:ext cx="238253"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8" y="10800"/>
                </a:moveTo>
                <a:cubicBezTo>
                  <a:pt x="21588" y="11514"/>
                  <a:pt x="21519" y="12216"/>
                  <a:pt x="21381" y="12907"/>
                </a:cubicBezTo>
                <a:lnTo>
                  <a:pt x="20955" y="12826"/>
                </a:lnTo>
                <a:lnTo>
                  <a:pt x="21381" y="12907"/>
                </a:lnTo>
                <a:cubicBezTo>
                  <a:pt x="21243" y="13598"/>
                  <a:pt x="21036" y="14277"/>
                  <a:pt x="20771" y="14933"/>
                </a:cubicBezTo>
                <a:lnTo>
                  <a:pt x="20368" y="14772"/>
                </a:lnTo>
                <a:lnTo>
                  <a:pt x="20771" y="14933"/>
                </a:lnTo>
                <a:cubicBezTo>
                  <a:pt x="20495" y="15590"/>
                  <a:pt x="20172" y="16212"/>
                  <a:pt x="19769" y="16799"/>
                </a:cubicBezTo>
                <a:lnTo>
                  <a:pt x="19412" y="16557"/>
                </a:lnTo>
                <a:lnTo>
                  <a:pt x="19769" y="16799"/>
                </a:lnTo>
                <a:cubicBezTo>
                  <a:pt x="19378" y="17386"/>
                  <a:pt x="18929" y="17939"/>
                  <a:pt x="18422" y="18434"/>
                </a:cubicBezTo>
                <a:cubicBezTo>
                  <a:pt x="17916" y="18940"/>
                  <a:pt x="17374" y="19378"/>
                  <a:pt x="16787" y="19781"/>
                </a:cubicBezTo>
                <a:lnTo>
                  <a:pt x="16545" y="19424"/>
                </a:lnTo>
                <a:lnTo>
                  <a:pt x="16787" y="19781"/>
                </a:lnTo>
                <a:cubicBezTo>
                  <a:pt x="16200" y="20172"/>
                  <a:pt x="15578" y="20506"/>
                  <a:pt x="14922" y="20783"/>
                </a:cubicBezTo>
                <a:cubicBezTo>
                  <a:pt x="14266" y="21059"/>
                  <a:pt x="13586" y="21255"/>
                  <a:pt x="12896" y="21393"/>
                </a:cubicBezTo>
                <a:cubicBezTo>
                  <a:pt x="12205" y="21531"/>
                  <a:pt x="11502" y="21600"/>
                  <a:pt x="10788" y="21600"/>
                </a:cubicBezTo>
                <a:lnTo>
                  <a:pt x="10788" y="21162"/>
                </a:lnTo>
                <a:lnTo>
                  <a:pt x="10788" y="21600"/>
                </a:lnTo>
                <a:cubicBezTo>
                  <a:pt x="10075" y="21600"/>
                  <a:pt x="9372" y="21531"/>
                  <a:pt x="8681" y="21393"/>
                </a:cubicBezTo>
                <a:cubicBezTo>
                  <a:pt x="7991" y="21255"/>
                  <a:pt x="7311" y="21047"/>
                  <a:pt x="6655" y="20783"/>
                </a:cubicBezTo>
                <a:lnTo>
                  <a:pt x="6816" y="20380"/>
                </a:lnTo>
                <a:lnTo>
                  <a:pt x="6655" y="20783"/>
                </a:lnTo>
                <a:cubicBezTo>
                  <a:pt x="5999" y="20506"/>
                  <a:pt x="5377" y="20184"/>
                  <a:pt x="4790" y="19781"/>
                </a:cubicBezTo>
                <a:lnTo>
                  <a:pt x="5032" y="19424"/>
                </a:lnTo>
                <a:lnTo>
                  <a:pt x="4790" y="19781"/>
                </a:lnTo>
                <a:cubicBezTo>
                  <a:pt x="4203" y="19389"/>
                  <a:pt x="3650" y="18940"/>
                  <a:pt x="3155" y="18434"/>
                </a:cubicBezTo>
                <a:cubicBezTo>
                  <a:pt x="2648" y="17927"/>
                  <a:pt x="2211" y="17386"/>
                  <a:pt x="1808" y="16799"/>
                </a:cubicBezTo>
                <a:lnTo>
                  <a:pt x="2165" y="16557"/>
                </a:lnTo>
                <a:lnTo>
                  <a:pt x="1808" y="16799"/>
                </a:lnTo>
                <a:cubicBezTo>
                  <a:pt x="1416" y="16212"/>
                  <a:pt x="1082" y="15590"/>
                  <a:pt x="806" y="14933"/>
                </a:cubicBezTo>
                <a:lnTo>
                  <a:pt x="1209" y="14772"/>
                </a:lnTo>
                <a:lnTo>
                  <a:pt x="806" y="14933"/>
                </a:lnTo>
                <a:cubicBezTo>
                  <a:pt x="553" y="14266"/>
                  <a:pt x="345" y="13598"/>
                  <a:pt x="207" y="12896"/>
                </a:cubicBezTo>
                <a:lnTo>
                  <a:pt x="633" y="12815"/>
                </a:lnTo>
                <a:lnTo>
                  <a:pt x="207" y="12896"/>
                </a:lnTo>
                <a:cubicBezTo>
                  <a:pt x="69" y="12205"/>
                  <a:pt x="0" y="11502"/>
                  <a:pt x="0" y="10788"/>
                </a:cubicBezTo>
                <a:lnTo>
                  <a:pt x="426" y="10788"/>
                </a:lnTo>
                <a:lnTo>
                  <a:pt x="0" y="10788"/>
                </a:lnTo>
                <a:cubicBezTo>
                  <a:pt x="0" y="10075"/>
                  <a:pt x="69" y="9372"/>
                  <a:pt x="207" y="8681"/>
                </a:cubicBezTo>
                <a:lnTo>
                  <a:pt x="633" y="8762"/>
                </a:lnTo>
                <a:lnTo>
                  <a:pt x="207" y="8681"/>
                </a:lnTo>
                <a:cubicBezTo>
                  <a:pt x="345" y="7991"/>
                  <a:pt x="553" y="7311"/>
                  <a:pt x="817" y="6655"/>
                </a:cubicBezTo>
                <a:cubicBezTo>
                  <a:pt x="1094" y="5999"/>
                  <a:pt x="1416" y="5377"/>
                  <a:pt x="1819" y="4790"/>
                </a:cubicBezTo>
                <a:cubicBezTo>
                  <a:pt x="2211" y="4203"/>
                  <a:pt x="2660" y="3650"/>
                  <a:pt x="3166" y="3155"/>
                </a:cubicBezTo>
                <a:lnTo>
                  <a:pt x="3477" y="3466"/>
                </a:lnTo>
                <a:lnTo>
                  <a:pt x="3166" y="3155"/>
                </a:lnTo>
                <a:cubicBezTo>
                  <a:pt x="3673" y="2648"/>
                  <a:pt x="4214" y="2211"/>
                  <a:pt x="4801" y="1808"/>
                </a:cubicBezTo>
                <a:lnTo>
                  <a:pt x="5043" y="2165"/>
                </a:lnTo>
                <a:lnTo>
                  <a:pt x="4801" y="1808"/>
                </a:lnTo>
                <a:cubicBezTo>
                  <a:pt x="5388" y="1428"/>
                  <a:pt x="6010" y="1094"/>
                  <a:pt x="6667" y="817"/>
                </a:cubicBezTo>
                <a:lnTo>
                  <a:pt x="6828" y="1220"/>
                </a:lnTo>
                <a:lnTo>
                  <a:pt x="6667" y="817"/>
                </a:lnTo>
                <a:cubicBezTo>
                  <a:pt x="7323" y="553"/>
                  <a:pt x="7991" y="345"/>
                  <a:pt x="8693" y="207"/>
                </a:cubicBezTo>
                <a:cubicBezTo>
                  <a:pt x="9384" y="69"/>
                  <a:pt x="10086" y="0"/>
                  <a:pt x="10800" y="0"/>
                </a:cubicBezTo>
                <a:lnTo>
                  <a:pt x="10800" y="438"/>
                </a:lnTo>
                <a:lnTo>
                  <a:pt x="10800" y="0"/>
                </a:lnTo>
                <a:cubicBezTo>
                  <a:pt x="11514" y="0"/>
                  <a:pt x="12216" y="69"/>
                  <a:pt x="12907" y="207"/>
                </a:cubicBezTo>
                <a:cubicBezTo>
                  <a:pt x="13598" y="345"/>
                  <a:pt x="14277" y="553"/>
                  <a:pt x="14933" y="817"/>
                </a:cubicBezTo>
                <a:lnTo>
                  <a:pt x="14772" y="1220"/>
                </a:lnTo>
                <a:lnTo>
                  <a:pt x="14933" y="817"/>
                </a:lnTo>
                <a:cubicBezTo>
                  <a:pt x="15590" y="1094"/>
                  <a:pt x="16212" y="1416"/>
                  <a:pt x="16799" y="1819"/>
                </a:cubicBezTo>
                <a:cubicBezTo>
                  <a:pt x="17386" y="2211"/>
                  <a:pt x="17939" y="2660"/>
                  <a:pt x="18434" y="3166"/>
                </a:cubicBezTo>
                <a:lnTo>
                  <a:pt x="18123" y="3477"/>
                </a:lnTo>
                <a:lnTo>
                  <a:pt x="18434" y="3166"/>
                </a:lnTo>
                <a:cubicBezTo>
                  <a:pt x="18940" y="3673"/>
                  <a:pt x="19378" y="4214"/>
                  <a:pt x="19781" y="4801"/>
                </a:cubicBezTo>
                <a:cubicBezTo>
                  <a:pt x="20172" y="5388"/>
                  <a:pt x="20506" y="6010"/>
                  <a:pt x="20783" y="6667"/>
                </a:cubicBezTo>
                <a:lnTo>
                  <a:pt x="20380" y="6828"/>
                </a:lnTo>
                <a:lnTo>
                  <a:pt x="20783" y="6667"/>
                </a:lnTo>
                <a:cubicBezTo>
                  <a:pt x="21059" y="7323"/>
                  <a:pt x="21255" y="8002"/>
                  <a:pt x="21393" y="8693"/>
                </a:cubicBezTo>
                <a:cubicBezTo>
                  <a:pt x="21531" y="9384"/>
                  <a:pt x="21600" y="10086"/>
                  <a:pt x="21600" y="10800"/>
                </a:cubicBezTo>
                <a:moveTo>
                  <a:pt x="20736" y="10800"/>
                </a:moveTo>
                <a:lnTo>
                  <a:pt x="21162" y="10800"/>
                </a:lnTo>
                <a:lnTo>
                  <a:pt x="20736" y="10800"/>
                </a:lnTo>
                <a:cubicBezTo>
                  <a:pt x="20736" y="10144"/>
                  <a:pt x="20667" y="9499"/>
                  <a:pt x="20541" y="8866"/>
                </a:cubicBezTo>
                <a:lnTo>
                  <a:pt x="20967" y="8785"/>
                </a:lnTo>
                <a:lnTo>
                  <a:pt x="20541" y="8866"/>
                </a:lnTo>
                <a:cubicBezTo>
                  <a:pt x="20414" y="8221"/>
                  <a:pt x="20230" y="7611"/>
                  <a:pt x="19977" y="7000"/>
                </a:cubicBezTo>
                <a:cubicBezTo>
                  <a:pt x="19723" y="6390"/>
                  <a:pt x="19424" y="5826"/>
                  <a:pt x="19055" y="5285"/>
                </a:cubicBezTo>
                <a:lnTo>
                  <a:pt x="19412" y="5043"/>
                </a:lnTo>
                <a:lnTo>
                  <a:pt x="19055" y="5285"/>
                </a:lnTo>
                <a:cubicBezTo>
                  <a:pt x="18699" y="4744"/>
                  <a:pt x="18284" y="4237"/>
                  <a:pt x="17823" y="3777"/>
                </a:cubicBezTo>
                <a:cubicBezTo>
                  <a:pt x="17363" y="3316"/>
                  <a:pt x="16856" y="2901"/>
                  <a:pt x="16315" y="2545"/>
                </a:cubicBezTo>
                <a:lnTo>
                  <a:pt x="16557" y="2188"/>
                </a:lnTo>
                <a:lnTo>
                  <a:pt x="16315" y="2545"/>
                </a:lnTo>
                <a:cubicBezTo>
                  <a:pt x="15774" y="2188"/>
                  <a:pt x="15198" y="1877"/>
                  <a:pt x="14600" y="1623"/>
                </a:cubicBezTo>
                <a:cubicBezTo>
                  <a:pt x="14001" y="1370"/>
                  <a:pt x="13379" y="1186"/>
                  <a:pt x="12734" y="1059"/>
                </a:cubicBezTo>
                <a:lnTo>
                  <a:pt x="12815" y="633"/>
                </a:lnTo>
                <a:lnTo>
                  <a:pt x="12734" y="1059"/>
                </a:lnTo>
                <a:cubicBezTo>
                  <a:pt x="12090" y="933"/>
                  <a:pt x="11445" y="864"/>
                  <a:pt x="10800" y="864"/>
                </a:cubicBezTo>
                <a:cubicBezTo>
                  <a:pt x="10155" y="864"/>
                  <a:pt x="9499" y="933"/>
                  <a:pt x="8854" y="1059"/>
                </a:cubicBezTo>
                <a:lnTo>
                  <a:pt x="8774" y="633"/>
                </a:lnTo>
                <a:lnTo>
                  <a:pt x="8854" y="1059"/>
                </a:lnTo>
                <a:cubicBezTo>
                  <a:pt x="8209" y="1186"/>
                  <a:pt x="7599" y="1370"/>
                  <a:pt x="6989" y="1623"/>
                </a:cubicBezTo>
                <a:cubicBezTo>
                  <a:pt x="6390" y="1877"/>
                  <a:pt x="5814" y="2176"/>
                  <a:pt x="5273" y="2545"/>
                </a:cubicBezTo>
                <a:cubicBezTo>
                  <a:pt x="4732" y="2913"/>
                  <a:pt x="4226" y="3316"/>
                  <a:pt x="3765" y="3777"/>
                </a:cubicBezTo>
                <a:cubicBezTo>
                  <a:pt x="3304" y="4237"/>
                  <a:pt x="2890" y="4744"/>
                  <a:pt x="2533" y="5285"/>
                </a:cubicBezTo>
                <a:lnTo>
                  <a:pt x="2176" y="5043"/>
                </a:lnTo>
                <a:lnTo>
                  <a:pt x="2533" y="5285"/>
                </a:lnTo>
                <a:cubicBezTo>
                  <a:pt x="2176" y="5826"/>
                  <a:pt x="1865" y="6402"/>
                  <a:pt x="1612" y="7000"/>
                </a:cubicBezTo>
                <a:lnTo>
                  <a:pt x="1209" y="6839"/>
                </a:lnTo>
                <a:lnTo>
                  <a:pt x="1612" y="7000"/>
                </a:lnTo>
                <a:cubicBezTo>
                  <a:pt x="1359" y="7599"/>
                  <a:pt x="1174" y="8221"/>
                  <a:pt x="1048" y="8866"/>
                </a:cubicBezTo>
                <a:cubicBezTo>
                  <a:pt x="933" y="9499"/>
                  <a:pt x="864" y="10144"/>
                  <a:pt x="864" y="10788"/>
                </a:cubicBezTo>
                <a:cubicBezTo>
                  <a:pt x="864" y="11445"/>
                  <a:pt x="933" y="12090"/>
                  <a:pt x="1059" y="12723"/>
                </a:cubicBezTo>
                <a:cubicBezTo>
                  <a:pt x="1186" y="13368"/>
                  <a:pt x="1370" y="13978"/>
                  <a:pt x="1623" y="14588"/>
                </a:cubicBezTo>
                <a:cubicBezTo>
                  <a:pt x="1877" y="15187"/>
                  <a:pt x="2176" y="15762"/>
                  <a:pt x="2545" y="16304"/>
                </a:cubicBezTo>
                <a:cubicBezTo>
                  <a:pt x="2901" y="16845"/>
                  <a:pt x="3316" y="17351"/>
                  <a:pt x="3777" y="17812"/>
                </a:cubicBezTo>
                <a:lnTo>
                  <a:pt x="3466" y="18123"/>
                </a:lnTo>
                <a:lnTo>
                  <a:pt x="3777" y="17812"/>
                </a:lnTo>
                <a:cubicBezTo>
                  <a:pt x="4237" y="18272"/>
                  <a:pt x="4744" y="18687"/>
                  <a:pt x="5285" y="19044"/>
                </a:cubicBezTo>
                <a:cubicBezTo>
                  <a:pt x="5826" y="19401"/>
                  <a:pt x="6402" y="19712"/>
                  <a:pt x="7000" y="19965"/>
                </a:cubicBezTo>
                <a:cubicBezTo>
                  <a:pt x="7599" y="20218"/>
                  <a:pt x="8221" y="20403"/>
                  <a:pt x="8866" y="20529"/>
                </a:cubicBezTo>
                <a:lnTo>
                  <a:pt x="8785" y="20955"/>
                </a:lnTo>
                <a:lnTo>
                  <a:pt x="8866" y="20529"/>
                </a:lnTo>
                <a:cubicBezTo>
                  <a:pt x="9510" y="20656"/>
                  <a:pt x="10155" y="20725"/>
                  <a:pt x="10800" y="20725"/>
                </a:cubicBezTo>
                <a:cubicBezTo>
                  <a:pt x="11445" y="20725"/>
                  <a:pt x="12101" y="20656"/>
                  <a:pt x="12734" y="20529"/>
                </a:cubicBezTo>
                <a:lnTo>
                  <a:pt x="12815" y="20955"/>
                </a:lnTo>
                <a:lnTo>
                  <a:pt x="12734" y="20529"/>
                </a:lnTo>
                <a:cubicBezTo>
                  <a:pt x="13379" y="20403"/>
                  <a:pt x="13989" y="20218"/>
                  <a:pt x="14600" y="19965"/>
                </a:cubicBezTo>
                <a:lnTo>
                  <a:pt x="14761" y="20368"/>
                </a:lnTo>
                <a:lnTo>
                  <a:pt x="14600" y="19965"/>
                </a:lnTo>
                <a:cubicBezTo>
                  <a:pt x="15198" y="19712"/>
                  <a:pt x="15774" y="19412"/>
                  <a:pt x="16315" y="19044"/>
                </a:cubicBezTo>
                <a:cubicBezTo>
                  <a:pt x="16856" y="18687"/>
                  <a:pt x="17363" y="18272"/>
                  <a:pt x="17823" y="17812"/>
                </a:cubicBezTo>
                <a:lnTo>
                  <a:pt x="18134" y="18123"/>
                </a:lnTo>
                <a:lnTo>
                  <a:pt x="17823" y="17812"/>
                </a:lnTo>
                <a:cubicBezTo>
                  <a:pt x="18284" y="17351"/>
                  <a:pt x="18699" y="16845"/>
                  <a:pt x="19055" y="16304"/>
                </a:cubicBezTo>
                <a:cubicBezTo>
                  <a:pt x="19412" y="15762"/>
                  <a:pt x="19723" y="15187"/>
                  <a:pt x="19977" y="14588"/>
                </a:cubicBezTo>
                <a:cubicBezTo>
                  <a:pt x="20230" y="13989"/>
                  <a:pt x="20414" y="13368"/>
                  <a:pt x="20541" y="12723"/>
                </a:cubicBezTo>
                <a:cubicBezTo>
                  <a:pt x="20667" y="12078"/>
                  <a:pt x="20736" y="11433"/>
                  <a:pt x="20736" y="10788"/>
                </a:cubicBezTo>
                <a:close/>
              </a:path>
            </a:pathLst>
          </a:custGeom>
          <a:solidFill>
            <a:srgbClr val="000000"/>
          </a:solidFill>
          <a:ln w="12700">
            <a:miter lim="400000"/>
          </a:ln>
        </p:spPr>
        <p:txBody>
          <a:bodyPr lIns="45719" rIns="45719"/>
          <a:lstStyle/>
          <a:p>
            <a:pPr/>
          </a:p>
        </p:txBody>
      </p:sp>
      <p:sp>
        <p:nvSpPr>
          <p:cNvPr id="228" name="TextBox 10"/>
          <p:cNvSpPr txBox="1"/>
          <p:nvPr/>
        </p:nvSpPr>
        <p:spPr>
          <a:xfrm>
            <a:off x="849658" y="501319"/>
            <a:ext cx="16920440" cy="26079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3. Cross-Platform Automation with Python Both Excel and Google Sheets can be automated using Python:</a:t>
            </a:r>
          </a:p>
        </p:txBody>
      </p:sp>
      <p:sp>
        <p:nvSpPr>
          <p:cNvPr id="229" name="TextBox 11"/>
          <p:cNvSpPr txBox="1"/>
          <p:nvPr/>
        </p:nvSpPr>
        <p:spPr>
          <a:xfrm>
            <a:off x="8212035" y="3158794"/>
            <a:ext cx="3002110" cy="17316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900"/>
              </a:lnSpc>
              <a:defRPr sz="4900">
                <a:latin typeface="Copperplate"/>
                <a:ea typeface="Copperplate"/>
                <a:cs typeface="Copperplate"/>
                <a:sym typeface="Copperplate"/>
              </a:defRPr>
            </a:lvl1pPr>
          </a:lstStyle>
          <a:p>
            <a:pPr/>
            <a:r>
              <a:t>For Excel:</a:t>
            </a:r>
          </a:p>
        </p:txBody>
      </p:sp>
      <p:sp>
        <p:nvSpPr>
          <p:cNvPr id="230" name="TextBox 12"/>
          <p:cNvSpPr txBox="1"/>
          <p:nvPr/>
        </p:nvSpPr>
        <p:spPr>
          <a:xfrm>
            <a:off x="2584551" y="4044620"/>
            <a:ext cx="15583177" cy="17316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Use libraries like openpyxl, pandas, or pywin32 for reading, writing, and automating tasks.</a:t>
            </a:r>
          </a:p>
        </p:txBody>
      </p:sp>
      <p:sp>
        <p:nvSpPr>
          <p:cNvPr id="231" name="TextBox 13"/>
          <p:cNvSpPr txBox="1"/>
          <p:nvPr/>
        </p:nvSpPr>
        <p:spPr>
          <a:xfrm>
            <a:off x="6814098" y="5816270"/>
            <a:ext cx="5854009" cy="17316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900"/>
              </a:lnSpc>
              <a:defRPr sz="4900">
                <a:latin typeface="Copperplate"/>
                <a:ea typeface="Copperplate"/>
                <a:cs typeface="Copperplate"/>
                <a:sym typeface="Copperplate"/>
              </a:defRPr>
            </a:lvl1pPr>
          </a:lstStyle>
          <a:p>
            <a:pPr/>
            <a:r>
              <a:t>For Google Sheets:</a:t>
            </a:r>
          </a:p>
        </p:txBody>
      </p:sp>
      <p:sp>
        <p:nvSpPr>
          <p:cNvPr id="232" name="TextBox 14"/>
          <p:cNvSpPr txBox="1"/>
          <p:nvPr/>
        </p:nvSpPr>
        <p:spPr>
          <a:xfrm>
            <a:off x="2300439" y="6702094"/>
            <a:ext cx="16162784" cy="26079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Use the gspread library along with Google API credentials to manipulate Sheets programmatically.</a:t>
            </a:r>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71" name="Freeform 3"/>
          <p:cNvSpPr/>
          <p:nvPr/>
        </p:nvSpPr>
        <p:spPr>
          <a:xfrm>
            <a:off x="533400" y="1837020"/>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472" name="Freeform 5"/>
          <p:cNvSpPr/>
          <p:nvPr/>
        </p:nvSpPr>
        <p:spPr>
          <a:xfrm>
            <a:off x="533400" y="4323045"/>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76"/>
                  <a:pt x="16785" y="19781"/>
                </a:cubicBezTo>
                <a:cubicBezTo>
                  <a:pt x="16197" y="20187"/>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473" name="Freeform 7"/>
          <p:cNvSpPr/>
          <p:nvPr/>
        </p:nvSpPr>
        <p:spPr>
          <a:xfrm>
            <a:off x="533400" y="6809069"/>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474" name="TextBox 8"/>
          <p:cNvSpPr txBox="1"/>
          <p:nvPr/>
        </p:nvSpPr>
        <p:spPr>
          <a:xfrm>
            <a:off x="6265964" y="601723"/>
            <a:ext cx="5870992" cy="16307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500"/>
              </a:lnSpc>
              <a:defRPr sz="4600">
                <a:latin typeface="Copperplate"/>
                <a:ea typeface="Copperplate"/>
                <a:cs typeface="Copperplate"/>
                <a:sym typeface="Copperplate"/>
              </a:defRPr>
            </a:lvl1pPr>
          </a:lstStyle>
          <a:p>
            <a:pPr/>
            <a:r>
              <a:t>Real-Life Use Cases:</a:t>
            </a:r>
          </a:p>
        </p:txBody>
      </p:sp>
      <p:sp>
        <p:nvSpPr>
          <p:cNvPr id="1475" name="TextBox 9"/>
          <p:cNvSpPr txBox="1"/>
          <p:nvPr/>
        </p:nvSpPr>
        <p:spPr>
          <a:xfrm>
            <a:off x="1125141" y="1430397"/>
            <a:ext cx="17393299" cy="74092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Sales Management: Sales teams can track customer details, segment them into categories (e.g., high-value clients), and use filters to focus on specific groups. Customer Support: Customer service teams can filter customer records based on issues, ticket status, or product type to prioritize their efforts. Marketing Campaigns: Marketers can filter customer data by demographics, purchase history, or other criteria to target the right audience with specific promotions.</a:t>
            </a:r>
          </a:p>
        </p:txBody>
      </p:sp>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77" name="Freeform 3"/>
          <p:cNvSpPr/>
          <p:nvPr/>
        </p:nvSpPr>
        <p:spPr>
          <a:xfrm>
            <a:off x="466725" y="2013585"/>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478" name="Freeform 5"/>
          <p:cNvSpPr/>
          <p:nvPr/>
        </p:nvSpPr>
        <p:spPr>
          <a:xfrm>
            <a:off x="466725" y="4242434"/>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479" name="Freeform 7"/>
          <p:cNvSpPr/>
          <p:nvPr/>
        </p:nvSpPr>
        <p:spPr>
          <a:xfrm>
            <a:off x="466725" y="7214234"/>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480" name="TextBox 8"/>
          <p:cNvSpPr txBox="1"/>
          <p:nvPr/>
        </p:nvSpPr>
        <p:spPr>
          <a:xfrm>
            <a:off x="7847114" y="903056"/>
            <a:ext cx="2645503" cy="7184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Summary:</a:t>
            </a:r>
          </a:p>
        </p:txBody>
      </p:sp>
      <p:sp>
        <p:nvSpPr>
          <p:cNvPr id="1481" name="TextBox 9"/>
          <p:cNvSpPr txBox="1"/>
          <p:nvPr/>
        </p:nvSpPr>
        <p:spPr>
          <a:xfrm>
            <a:off x="1102222" y="1646005"/>
            <a:ext cx="17329930" cy="73478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Management in Excel refers to organizing, analyzing, and reporting data within Excel, whether for financial management, project tracking, or customer relationship management. Database Integration for Customer Databases enables the connection of Excel with external databases to manage customer records efficiently, allowing real-time updates and easy data retrieval. Search and Filter Functions in Excel help quickly locate, analyze, and report on specific customer data based on custom criteria, saving time and improving the accuracy of decision-making.</a:t>
            </a:r>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83" name="TextBox 2"/>
          <p:cNvSpPr txBox="1"/>
          <p:nvPr/>
        </p:nvSpPr>
        <p:spPr>
          <a:xfrm>
            <a:off x="25602" y="1172031"/>
            <a:ext cx="18601288" cy="85696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200"/>
              </a:lnSpc>
              <a:defRPr sz="3700">
                <a:latin typeface="Copperplate"/>
                <a:ea typeface="Copperplate"/>
                <a:cs typeface="Copperplate"/>
                <a:sym typeface="Copperplate"/>
              </a:defRPr>
            </a:lvl1pPr>
          </a:lstStyle>
          <a:p>
            <a:pPr/>
            <a:r>
              <a:t>Stack Budgeting: An Overview Stack budgeting is a strategic approach in which budgeting decisions are made based on a hierarchy or "stack" of financial priorities, often organized in layers. Each layer or "stack" represents a different category or priority, and the budget allocation flows from the most critical to the least essential items. The concept is designed to ensure that essential needs are met first, and funds are allocated in a way that aligns with long-term financial goals and immediate needs. In the context of business, personal finance, or project management, stack budgeting involves layering financial commitments to allow for flexibility, efficiency, and focus on the highest priorities before addressing less important expenditures. It’s often compared to methods like zero-based budgeting or priority-based budgeting, but with a clear stacking structure.</a:t>
            </a:r>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85" name="Freeform 2"/>
          <p:cNvSpPr/>
          <p:nvPr/>
        </p:nvSpPr>
        <p:spPr>
          <a:xfrm>
            <a:off x="1100137" y="7570393"/>
            <a:ext cx="161925" cy="161926"/>
          </a:xfrm>
          <a:prstGeom prst="rect">
            <a:avLst/>
          </a:prstGeom>
          <a:blipFill>
            <a:blip r:embed="rId3"/>
            <a:stretch>
              <a:fillRect/>
            </a:stretch>
          </a:blipFill>
          <a:ln w="12700">
            <a:miter lim="400000"/>
          </a:ln>
        </p:spPr>
        <p:txBody>
          <a:bodyPr lIns="45719" rIns="45719"/>
          <a:lstStyle/>
          <a:p>
            <a:pPr/>
          </a:p>
        </p:txBody>
      </p:sp>
      <p:sp>
        <p:nvSpPr>
          <p:cNvPr id="1486" name="Freeform 3"/>
          <p:cNvSpPr/>
          <p:nvPr/>
        </p:nvSpPr>
        <p:spPr>
          <a:xfrm>
            <a:off x="1100137" y="4570019"/>
            <a:ext cx="161925" cy="161926"/>
          </a:xfrm>
          <a:prstGeom prst="rect">
            <a:avLst/>
          </a:prstGeom>
          <a:blipFill>
            <a:blip r:embed="rId3"/>
            <a:stretch>
              <a:fillRect/>
            </a:stretch>
          </a:blipFill>
          <a:ln w="12700">
            <a:miter lim="400000"/>
          </a:ln>
        </p:spPr>
        <p:txBody>
          <a:bodyPr lIns="45719" rIns="45719"/>
          <a:lstStyle/>
          <a:p>
            <a:pPr/>
          </a:p>
        </p:txBody>
      </p:sp>
      <p:sp>
        <p:nvSpPr>
          <p:cNvPr id="1487" name="Freeform 4"/>
          <p:cNvSpPr/>
          <p:nvPr/>
        </p:nvSpPr>
        <p:spPr>
          <a:xfrm>
            <a:off x="1100137" y="1569644"/>
            <a:ext cx="161925" cy="161926"/>
          </a:xfrm>
          <a:prstGeom prst="rect">
            <a:avLst/>
          </a:prstGeom>
          <a:blipFill>
            <a:blip r:embed="rId3"/>
            <a:stretch>
              <a:fillRect/>
            </a:stretch>
          </a:blipFill>
          <a:ln w="12700">
            <a:miter lim="400000"/>
          </a:ln>
        </p:spPr>
        <p:txBody>
          <a:bodyPr lIns="45719" rIns="45719"/>
          <a:lstStyle/>
          <a:p>
            <a:pPr/>
          </a:p>
        </p:txBody>
      </p:sp>
      <p:sp>
        <p:nvSpPr>
          <p:cNvPr id="1488" name="TextBox 5"/>
          <p:cNvSpPr txBox="1"/>
          <p:nvPr/>
        </p:nvSpPr>
        <p:spPr>
          <a:xfrm>
            <a:off x="347366" y="667188"/>
            <a:ext cx="350292"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1.</a:t>
            </a:r>
          </a:p>
        </p:txBody>
      </p:sp>
      <p:sp>
        <p:nvSpPr>
          <p:cNvPr id="1489" name="TextBox 6"/>
          <p:cNvSpPr txBox="1"/>
          <p:nvPr/>
        </p:nvSpPr>
        <p:spPr>
          <a:xfrm>
            <a:off x="340071" y="3667562"/>
            <a:ext cx="357731"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2.</a:t>
            </a:r>
          </a:p>
        </p:txBody>
      </p:sp>
      <p:sp>
        <p:nvSpPr>
          <p:cNvPr id="1490" name="TextBox 7"/>
          <p:cNvSpPr txBox="1"/>
          <p:nvPr/>
        </p:nvSpPr>
        <p:spPr>
          <a:xfrm>
            <a:off x="326678" y="6667937"/>
            <a:ext cx="371401"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3.</a:t>
            </a:r>
          </a:p>
        </p:txBody>
      </p:sp>
      <p:sp>
        <p:nvSpPr>
          <p:cNvPr id="1491" name="TextBox 8"/>
          <p:cNvSpPr txBox="1"/>
          <p:nvPr/>
        </p:nvSpPr>
        <p:spPr>
          <a:xfrm>
            <a:off x="5737916" y="67113"/>
            <a:ext cx="6948118"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Key Features of Stack Budgeting:</a:t>
            </a:r>
          </a:p>
        </p:txBody>
      </p:sp>
      <p:sp>
        <p:nvSpPr>
          <p:cNvPr id="1492" name="TextBox 9"/>
          <p:cNvSpPr txBox="1"/>
          <p:nvPr/>
        </p:nvSpPr>
        <p:spPr>
          <a:xfrm>
            <a:off x="6842073" y="667188"/>
            <a:ext cx="5444405"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Priority-Based Allocation:</a:t>
            </a:r>
          </a:p>
        </p:txBody>
      </p:sp>
      <p:sp>
        <p:nvSpPr>
          <p:cNvPr id="1493" name="TextBox 10"/>
          <p:cNvSpPr txBox="1"/>
          <p:nvPr/>
        </p:nvSpPr>
        <p:spPr>
          <a:xfrm>
            <a:off x="1544840" y="1267262"/>
            <a:ext cx="16999584" cy="23721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Stack budgeting works on the premise that some expenses are more important than others. For example, a business might prioritize payroll, rent, and utilities in the first stack, while marketing and non-essential operational costs might be in the lower stacks.</a:t>
            </a:r>
          </a:p>
        </p:txBody>
      </p:sp>
      <p:sp>
        <p:nvSpPr>
          <p:cNvPr id="1494" name="TextBox 11"/>
          <p:cNvSpPr txBox="1"/>
          <p:nvPr/>
        </p:nvSpPr>
        <p:spPr>
          <a:xfrm>
            <a:off x="7540076" y="3667562"/>
            <a:ext cx="4020456" cy="581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Layered Approach:</a:t>
            </a:r>
          </a:p>
        </p:txBody>
      </p:sp>
      <p:sp>
        <p:nvSpPr>
          <p:cNvPr id="1495" name="TextBox 12"/>
          <p:cNvSpPr txBox="1"/>
          <p:nvPr/>
        </p:nvSpPr>
        <p:spPr>
          <a:xfrm>
            <a:off x="1531295" y="4267637"/>
            <a:ext cx="17027320" cy="23721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Expenses are organized into stacks or tiers. The first stack would receive the most immediate or essential funding, while subsequent stacks (representing less critical needs) would receive funding only if there is money remaining after the top-priority needs are covered.</a:t>
            </a:r>
          </a:p>
        </p:txBody>
      </p:sp>
      <p:sp>
        <p:nvSpPr>
          <p:cNvPr id="1496" name="TextBox 13"/>
          <p:cNvSpPr txBox="1"/>
          <p:nvPr/>
        </p:nvSpPr>
        <p:spPr>
          <a:xfrm>
            <a:off x="8450312" y="6667937"/>
            <a:ext cx="2163652"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Flexibility:</a:t>
            </a:r>
          </a:p>
        </p:txBody>
      </p:sp>
      <p:sp>
        <p:nvSpPr>
          <p:cNvPr id="1497" name="TextBox 14"/>
          <p:cNvSpPr txBox="1"/>
          <p:nvPr/>
        </p:nvSpPr>
        <p:spPr>
          <a:xfrm>
            <a:off x="1772544" y="7268012"/>
            <a:ext cx="16534887" cy="23721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This method allows for adjustments based on financial conditions. If there is more money available, lower-priority stacks (like discretionary spending) may get funded. If there is a shortfall, lower stacks might be reduced or eliminated.</a:t>
            </a:r>
          </a:p>
        </p:txBody>
      </p:sp>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99" name="Freeform 3"/>
          <p:cNvSpPr/>
          <p:nvPr/>
        </p:nvSpPr>
        <p:spPr>
          <a:xfrm>
            <a:off x="542925" y="1301114"/>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500" name="Freeform 5"/>
          <p:cNvSpPr/>
          <p:nvPr/>
        </p:nvSpPr>
        <p:spPr>
          <a:xfrm>
            <a:off x="542925" y="2148839"/>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501" name="Freeform 7"/>
          <p:cNvSpPr/>
          <p:nvPr/>
        </p:nvSpPr>
        <p:spPr>
          <a:xfrm>
            <a:off x="542925" y="6387465"/>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502" name="Freeform 9"/>
          <p:cNvSpPr/>
          <p:nvPr/>
        </p:nvSpPr>
        <p:spPr>
          <a:xfrm>
            <a:off x="542925" y="7235190"/>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503" name="TextBox 10"/>
          <p:cNvSpPr txBox="1"/>
          <p:nvPr/>
        </p:nvSpPr>
        <p:spPr>
          <a:xfrm>
            <a:off x="1045521" y="900054"/>
            <a:ext cx="17577760" cy="75241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Simplicity in Decision Making: Stack budgeting simplifies the decision-making process for budgeting because it gives a clear framework of what needs to be funded first. If the budget is tight, stakeholders can quickly determine what to cut based on the priority stacking. Resource Allocation Efficiency: The method helps ensure resources (money) are allocated efficiently, addressing needs in a way that minimizes waste or neglect of essential functions.</a:t>
            </a:r>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05" name="Freeform 2"/>
          <p:cNvSpPr/>
          <p:nvPr/>
        </p:nvSpPr>
        <p:spPr>
          <a:xfrm>
            <a:off x="2298630" y="4847271"/>
            <a:ext cx="171451" cy="171451"/>
          </a:xfrm>
          <a:prstGeom prst="rect">
            <a:avLst/>
          </a:prstGeom>
          <a:blipFill>
            <a:blip r:embed="rId3"/>
            <a:stretch>
              <a:fillRect/>
            </a:stretch>
          </a:blipFill>
          <a:ln w="12700">
            <a:miter lim="400000"/>
          </a:ln>
        </p:spPr>
        <p:txBody>
          <a:bodyPr lIns="45719" rIns="45719"/>
          <a:lstStyle/>
          <a:p>
            <a:pPr/>
          </a:p>
        </p:txBody>
      </p:sp>
      <p:sp>
        <p:nvSpPr>
          <p:cNvPr id="1506" name="Freeform 3"/>
          <p:cNvSpPr/>
          <p:nvPr/>
        </p:nvSpPr>
        <p:spPr>
          <a:xfrm>
            <a:off x="2298630" y="7323772"/>
            <a:ext cx="171451" cy="171451"/>
          </a:xfrm>
          <a:prstGeom prst="rect">
            <a:avLst/>
          </a:prstGeom>
          <a:blipFill>
            <a:blip r:embed="rId3"/>
            <a:stretch>
              <a:fillRect/>
            </a:stretch>
          </a:blipFill>
          <a:ln w="12700">
            <a:miter lim="400000"/>
          </a:ln>
        </p:spPr>
        <p:txBody>
          <a:bodyPr lIns="45719" rIns="45719"/>
          <a:lstStyle/>
          <a:p>
            <a:pPr/>
          </a:p>
        </p:txBody>
      </p:sp>
      <p:sp>
        <p:nvSpPr>
          <p:cNvPr id="1507" name="Freeform 4"/>
          <p:cNvSpPr/>
          <p:nvPr/>
        </p:nvSpPr>
        <p:spPr>
          <a:xfrm>
            <a:off x="2298630" y="3609021"/>
            <a:ext cx="171451" cy="171451"/>
          </a:xfrm>
          <a:prstGeom prst="rect">
            <a:avLst/>
          </a:prstGeom>
          <a:blipFill>
            <a:blip r:embed="rId3"/>
            <a:stretch>
              <a:fillRect/>
            </a:stretch>
          </a:blipFill>
          <a:ln w="12700">
            <a:miter lim="400000"/>
          </a:ln>
        </p:spPr>
        <p:txBody>
          <a:bodyPr lIns="45719" rIns="45719"/>
          <a:lstStyle/>
          <a:p>
            <a:pPr/>
          </a:p>
        </p:txBody>
      </p:sp>
      <p:sp>
        <p:nvSpPr>
          <p:cNvPr id="1508" name="Freeform 5"/>
          <p:cNvSpPr/>
          <p:nvPr/>
        </p:nvSpPr>
        <p:spPr>
          <a:xfrm>
            <a:off x="2298630" y="4228146"/>
            <a:ext cx="171451" cy="171451"/>
          </a:xfrm>
          <a:prstGeom prst="rect">
            <a:avLst/>
          </a:prstGeom>
          <a:blipFill>
            <a:blip r:embed="rId3"/>
            <a:stretch>
              <a:fillRect/>
            </a:stretch>
          </a:blipFill>
          <a:ln w="12700">
            <a:miter lim="400000"/>
          </a:ln>
        </p:spPr>
        <p:txBody>
          <a:bodyPr lIns="45719" rIns="45719"/>
          <a:lstStyle/>
          <a:p>
            <a:pPr/>
          </a:p>
        </p:txBody>
      </p:sp>
      <p:sp>
        <p:nvSpPr>
          <p:cNvPr id="1509" name="Freeform 6"/>
          <p:cNvSpPr/>
          <p:nvPr/>
        </p:nvSpPr>
        <p:spPr>
          <a:xfrm>
            <a:off x="2298630" y="5466396"/>
            <a:ext cx="171451" cy="171451"/>
          </a:xfrm>
          <a:prstGeom prst="rect">
            <a:avLst/>
          </a:prstGeom>
          <a:blipFill>
            <a:blip r:embed="rId3"/>
            <a:stretch>
              <a:fillRect/>
            </a:stretch>
          </a:blipFill>
          <a:ln w="12700">
            <a:miter lim="400000"/>
          </a:ln>
        </p:spPr>
        <p:txBody>
          <a:bodyPr lIns="45719" rIns="45719"/>
          <a:lstStyle/>
          <a:p>
            <a:pPr/>
          </a:p>
        </p:txBody>
      </p:sp>
      <p:sp>
        <p:nvSpPr>
          <p:cNvPr id="1510" name="Freeform 7"/>
          <p:cNvSpPr/>
          <p:nvPr/>
        </p:nvSpPr>
        <p:spPr>
          <a:xfrm>
            <a:off x="2298630" y="8562022"/>
            <a:ext cx="171451" cy="171451"/>
          </a:xfrm>
          <a:prstGeom prst="rect">
            <a:avLst/>
          </a:prstGeom>
          <a:blipFill>
            <a:blip r:embed="rId3"/>
            <a:stretch>
              <a:fillRect/>
            </a:stretch>
          </a:blipFill>
          <a:ln w="12700">
            <a:miter lim="400000"/>
          </a:ln>
        </p:spPr>
        <p:txBody>
          <a:bodyPr lIns="45719" rIns="45719"/>
          <a:lstStyle/>
          <a:p>
            <a:pPr/>
          </a:p>
        </p:txBody>
      </p:sp>
      <p:sp>
        <p:nvSpPr>
          <p:cNvPr id="1511" name="Freeform 8"/>
          <p:cNvSpPr/>
          <p:nvPr/>
        </p:nvSpPr>
        <p:spPr>
          <a:xfrm>
            <a:off x="2298630" y="6704647"/>
            <a:ext cx="171451" cy="171451"/>
          </a:xfrm>
          <a:prstGeom prst="rect">
            <a:avLst/>
          </a:prstGeom>
          <a:blipFill>
            <a:blip r:embed="rId3"/>
            <a:stretch>
              <a:fillRect/>
            </a:stretch>
          </a:blipFill>
          <a:ln w="12700">
            <a:miter lim="400000"/>
          </a:ln>
        </p:spPr>
        <p:txBody>
          <a:bodyPr lIns="45719" rIns="45719"/>
          <a:lstStyle/>
          <a:p>
            <a:pPr/>
          </a:p>
        </p:txBody>
      </p:sp>
      <p:sp>
        <p:nvSpPr>
          <p:cNvPr id="1512" name="Freeform 9"/>
          <p:cNvSpPr/>
          <p:nvPr/>
        </p:nvSpPr>
        <p:spPr>
          <a:xfrm>
            <a:off x="2298630" y="7942897"/>
            <a:ext cx="171451" cy="171451"/>
          </a:xfrm>
          <a:prstGeom prst="rect">
            <a:avLst/>
          </a:prstGeom>
          <a:blipFill>
            <a:blip r:embed="rId3"/>
            <a:stretch>
              <a:fillRect/>
            </a:stretch>
          </a:blipFill>
          <a:ln w="12700">
            <a:miter lim="400000"/>
          </a:ln>
        </p:spPr>
        <p:txBody>
          <a:bodyPr lIns="45719" rIns="45719"/>
          <a:lstStyle/>
          <a:p>
            <a:pPr/>
          </a:p>
        </p:txBody>
      </p:sp>
      <p:sp>
        <p:nvSpPr>
          <p:cNvPr id="1513" name="TextBox 10"/>
          <p:cNvSpPr txBox="1"/>
          <p:nvPr/>
        </p:nvSpPr>
        <p:spPr>
          <a:xfrm>
            <a:off x="1176022" y="845239"/>
            <a:ext cx="16542631" cy="12043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800"/>
              </a:lnSpc>
              <a:defRPr sz="3400">
                <a:latin typeface="Copperplate"/>
                <a:ea typeface="Copperplate"/>
                <a:cs typeface="Copperplate"/>
                <a:sym typeface="Copperplate"/>
              </a:defRPr>
            </a:lvl1pPr>
          </a:lstStyle>
          <a:p>
            <a:pPr/>
            <a:r>
              <a:t>How Stack Budgeting Works: Let’s look at an example of how stack budgeting could be implemented for a small business:</a:t>
            </a:r>
          </a:p>
        </p:txBody>
      </p:sp>
      <p:sp>
        <p:nvSpPr>
          <p:cNvPr id="1514" name="TextBox 11"/>
          <p:cNvSpPr txBox="1"/>
          <p:nvPr/>
        </p:nvSpPr>
        <p:spPr>
          <a:xfrm>
            <a:off x="1527552" y="2702613"/>
            <a:ext cx="360675" cy="12043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800"/>
              </a:lnSpc>
              <a:defRPr sz="3400">
                <a:latin typeface="Copperplate"/>
                <a:ea typeface="Copperplate"/>
                <a:cs typeface="Copperplate"/>
                <a:sym typeface="Copperplate"/>
              </a:defRPr>
            </a:lvl1pPr>
          </a:lstStyle>
          <a:p>
            <a:pPr/>
            <a:r>
              <a:t>1.</a:t>
            </a:r>
          </a:p>
        </p:txBody>
      </p:sp>
      <p:sp>
        <p:nvSpPr>
          <p:cNvPr id="1515" name="TextBox 12"/>
          <p:cNvSpPr txBox="1"/>
          <p:nvPr/>
        </p:nvSpPr>
        <p:spPr>
          <a:xfrm>
            <a:off x="4044086" y="2702613"/>
            <a:ext cx="11462596" cy="12043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800"/>
              </a:lnSpc>
              <a:defRPr sz="3400">
                <a:latin typeface="Copperplate"/>
                <a:ea typeface="Copperplate"/>
                <a:cs typeface="Copperplate"/>
                <a:sym typeface="Copperplate"/>
              </a:defRPr>
            </a:lvl1pPr>
          </a:lstStyle>
          <a:p>
            <a:pPr/>
            <a:r>
              <a:t>Stack 1 - Essential Operating Expenses (Top Priority):</a:t>
            </a:r>
          </a:p>
        </p:txBody>
      </p:sp>
      <p:sp>
        <p:nvSpPr>
          <p:cNvPr id="1516" name="TextBox 13"/>
          <p:cNvSpPr txBox="1"/>
          <p:nvPr/>
        </p:nvSpPr>
        <p:spPr>
          <a:xfrm>
            <a:off x="3836175" y="3321739"/>
            <a:ext cx="12657354" cy="18139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800"/>
              </a:lnSpc>
              <a:defRPr sz="3400">
                <a:latin typeface="Copperplate"/>
                <a:ea typeface="Copperplate"/>
                <a:cs typeface="Copperplate"/>
                <a:sym typeface="Copperplate"/>
              </a:defRPr>
            </a:lvl1pPr>
          </a:lstStyle>
          <a:p>
            <a:pPr/>
            <a:r>
              <a:t>Payroll for employees Rent for office space or facilities Utilities (electricity, internet, etc.) Key supplier payments (to avoid supply chain disruptions)</a:t>
            </a:r>
          </a:p>
        </p:txBody>
      </p:sp>
      <p:sp>
        <p:nvSpPr>
          <p:cNvPr id="1517" name="TextBox 14"/>
          <p:cNvSpPr txBox="1"/>
          <p:nvPr/>
        </p:nvSpPr>
        <p:spPr>
          <a:xfrm>
            <a:off x="1520266" y="5798239"/>
            <a:ext cx="368114" cy="12043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800"/>
              </a:lnSpc>
              <a:defRPr sz="3400">
                <a:latin typeface="Copperplate"/>
                <a:ea typeface="Copperplate"/>
                <a:cs typeface="Copperplate"/>
                <a:sym typeface="Copperplate"/>
              </a:defRPr>
            </a:lvl1pPr>
          </a:lstStyle>
          <a:p>
            <a:pPr/>
            <a:r>
              <a:t>2.</a:t>
            </a:r>
          </a:p>
        </p:txBody>
      </p:sp>
      <p:sp>
        <p:nvSpPr>
          <p:cNvPr id="1518" name="TextBox 15"/>
          <p:cNvSpPr txBox="1"/>
          <p:nvPr/>
        </p:nvSpPr>
        <p:spPr>
          <a:xfrm>
            <a:off x="4537747" y="5798239"/>
            <a:ext cx="10455308" cy="12043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800"/>
              </a:lnSpc>
              <a:defRPr sz="3400">
                <a:latin typeface="Copperplate"/>
                <a:ea typeface="Copperplate"/>
                <a:cs typeface="Copperplate"/>
                <a:sym typeface="Copperplate"/>
              </a:defRPr>
            </a:lvl1pPr>
          </a:lstStyle>
          <a:p>
            <a:pPr/>
            <a:r>
              <a:t>Stack 2 - Important but Non-Essential Expenses:</a:t>
            </a:r>
          </a:p>
        </p:txBody>
      </p:sp>
      <p:sp>
        <p:nvSpPr>
          <p:cNvPr id="1519" name="TextBox 16"/>
          <p:cNvSpPr txBox="1"/>
          <p:nvPr/>
        </p:nvSpPr>
        <p:spPr>
          <a:xfrm>
            <a:off x="6320561" y="6417364"/>
            <a:ext cx="7589064" cy="30331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800"/>
              </a:lnSpc>
              <a:defRPr sz="3400">
                <a:latin typeface="Copperplate"/>
                <a:ea typeface="Copperplate"/>
                <a:cs typeface="Copperplate"/>
                <a:sym typeface="Copperplate"/>
              </a:defRPr>
            </a:lvl1pPr>
          </a:lstStyle>
          <a:p>
            <a:pPr/>
            <a:r>
              <a:t>Marketing &amp; advertising campaigns Business insurance premiums Software or technology upgrades Customer support services</a:t>
            </a:r>
          </a:p>
        </p:txBody>
      </p:sp>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21" name="Freeform 2"/>
          <p:cNvSpPr/>
          <p:nvPr/>
        </p:nvSpPr>
        <p:spPr>
          <a:xfrm>
            <a:off x="1366837" y="2477480"/>
            <a:ext cx="200025" cy="200026"/>
          </a:xfrm>
          <a:prstGeom prst="rect">
            <a:avLst/>
          </a:prstGeom>
          <a:blipFill>
            <a:blip r:embed="rId3"/>
            <a:stretch>
              <a:fillRect/>
            </a:stretch>
          </a:blipFill>
          <a:ln w="12700">
            <a:miter lim="400000"/>
          </a:ln>
        </p:spPr>
        <p:txBody>
          <a:bodyPr lIns="45719" rIns="45719"/>
          <a:lstStyle/>
          <a:p>
            <a:pPr/>
          </a:p>
        </p:txBody>
      </p:sp>
      <p:sp>
        <p:nvSpPr>
          <p:cNvPr id="1522" name="Freeform 3"/>
          <p:cNvSpPr/>
          <p:nvPr/>
        </p:nvSpPr>
        <p:spPr>
          <a:xfrm>
            <a:off x="1366837" y="3220430"/>
            <a:ext cx="200025" cy="200026"/>
          </a:xfrm>
          <a:prstGeom prst="rect">
            <a:avLst/>
          </a:prstGeom>
          <a:blipFill>
            <a:blip r:embed="rId3"/>
            <a:stretch>
              <a:fillRect/>
            </a:stretch>
          </a:blipFill>
          <a:ln w="12700">
            <a:miter lim="400000"/>
          </a:ln>
        </p:spPr>
        <p:txBody>
          <a:bodyPr lIns="45719" rIns="45719"/>
          <a:lstStyle/>
          <a:p>
            <a:pPr/>
          </a:p>
        </p:txBody>
      </p:sp>
      <p:sp>
        <p:nvSpPr>
          <p:cNvPr id="1523" name="Freeform 4"/>
          <p:cNvSpPr/>
          <p:nvPr/>
        </p:nvSpPr>
        <p:spPr>
          <a:xfrm>
            <a:off x="1366837" y="3963380"/>
            <a:ext cx="200025" cy="200026"/>
          </a:xfrm>
          <a:prstGeom prst="rect">
            <a:avLst/>
          </a:prstGeom>
          <a:blipFill>
            <a:blip r:embed="rId3"/>
            <a:stretch>
              <a:fillRect/>
            </a:stretch>
          </a:blipFill>
          <a:ln w="12700">
            <a:miter lim="400000"/>
          </a:ln>
        </p:spPr>
        <p:txBody>
          <a:bodyPr lIns="45719" rIns="45719"/>
          <a:lstStyle/>
          <a:p>
            <a:pPr/>
          </a:p>
        </p:txBody>
      </p:sp>
      <p:sp>
        <p:nvSpPr>
          <p:cNvPr id="1524" name="Freeform 5"/>
          <p:cNvSpPr/>
          <p:nvPr/>
        </p:nvSpPr>
        <p:spPr>
          <a:xfrm>
            <a:off x="1366837" y="4706330"/>
            <a:ext cx="200025" cy="200026"/>
          </a:xfrm>
          <a:prstGeom prst="rect">
            <a:avLst/>
          </a:prstGeom>
          <a:blipFill>
            <a:blip r:embed="rId3"/>
            <a:stretch>
              <a:fillRect/>
            </a:stretch>
          </a:blipFill>
          <a:ln w="12700">
            <a:miter lim="400000"/>
          </a:ln>
        </p:spPr>
        <p:txBody>
          <a:bodyPr lIns="45719" rIns="45719"/>
          <a:lstStyle/>
          <a:p>
            <a:pPr/>
          </a:p>
        </p:txBody>
      </p:sp>
      <p:sp>
        <p:nvSpPr>
          <p:cNvPr id="1525" name="TextBox 6"/>
          <p:cNvSpPr txBox="1"/>
          <p:nvPr/>
        </p:nvSpPr>
        <p:spPr>
          <a:xfrm>
            <a:off x="429225" y="1371714"/>
            <a:ext cx="432654"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1.</a:t>
            </a:r>
          </a:p>
        </p:txBody>
      </p:sp>
      <p:sp>
        <p:nvSpPr>
          <p:cNvPr id="1526" name="TextBox 7"/>
          <p:cNvSpPr txBox="1"/>
          <p:nvPr/>
        </p:nvSpPr>
        <p:spPr>
          <a:xfrm>
            <a:off x="2082402" y="1371714"/>
            <a:ext cx="15330328"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Stack 3 - Optional/Discretionary Spending (Lower Priority):</a:t>
            </a:r>
          </a:p>
        </p:txBody>
      </p:sp>
      <p:sp>
        <p:nvSpPr>
          <p:cNvPr id="1527" name="TextBox 8"/>
          <p:cNvSpPr txBox="1"/>
          <p:nvPr/>
        </p:nvSpPr>
        <p:spPr>
          <a:xfrm>
            <a:off x="3444325" y="2114663"/>
            <a:ext cx="13476828" cy="29282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Employee bonuses Corporate travel or team-building events Office decor or non-essential equipment purchases Charitable donations or sponsorships</a:t>
            </a:r>
          </a:p>
        </p:txBody>
      </p:sp>
      <p:sp>
        <p:nvSpPr>
          <p:cNvPr id="1528" name="TextBox 9"/>
          <p:cNvSpPr txBox="1"/>
          <p:nvPr/>
        </p:nvSpPr>
        <p:spPr>
          <a:xfrm>
            <a:off x="112956" y="5086463"/>
            <a:ext cx="18423342" cy="36648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In this example, the business would allocate funds to Stack 1 first (if the budget is tight, these would be the non-negotiable expenses), then proceed to Stack 2 if possible, and finally to Stack 3. If revenue is low, some or all of Stack 3’s spending might be deferred or eliminated.</a:t>
            </a:r>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30" name="TextBox 2"/>
          <p:cNvSpPr txBox="1"/>
          <p:nvPr/>
        </p:nvSpPr>
        <p:spPr>
          <a:xfrm>
            <a:off x="5281907" y="1160811"/>
            <a:ext cx="7878406"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Advantages of Stack Budgeting:</a:t>
            </a:r>
          </a:p>
        </p:txBody>
      </p:sp>
      <p:sp>
        <p:nvSpPr>
          <p:cNvPr id="1531" name="TextBox 3"/>
          <p:cNvSpPr txBox="1"/>
          <p:nvPr/>
        </p:nvSpPr>
        <p:spPr>
          <a:xfrm>
            <a:off x="408536" y="1865662"/>
            <a:ext cx="412194"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1.</a:t>
            </a:r>
          </a:p>
        </p:txBody>
      </p:sp>
      <p:sp>
        <p:nvSpPr>
          <p:cNvPr id="1532" name="TextBox 4"/>
          <p:cNvSpPr txBox="1"/>
          <p:nvPr/>
        </p:nvSpPr>
        <p:spPr>
          <a:xfrm>
            <a:off x="915437" y="1865662"/>
            <a:ext cx="17666838" cy="3475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Clear Prioritization: Helps ensure that the most important financial obligations are always met, reducing the risk of financial shortfalls affecting essential functions. Adaptability: Stack budgeting can be adjusted based on the available funds, allowing businesses or individuals to adapt to changing financial situations.</a:t>
            </a:r>
          </a:p>
        </p:txBody>
      </p:sp>
      <p:sp>
        <p:nvSpPr>
          <p:cNvPr id="1533" name="TextBox 5"/>
          <p:cNvSpPr txBox="1"/>
          <p:nvPr/>
        </p:nvSpPr>
        <p:spPr>
          <a:xfrm>
            <a:off x="400050" y="3980212"/>
            <a:ext cx="420844"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2.</a:t>
            </a:r>
          </a:p>
        </p:txBody>
      </p:sp>
      <p:sp>
        <p:nvSpPr>
          <p:cNvPr id="1534" name="TextBox 6"/>
          <p:cNvSpPr txBox="1"/>
          <p:nvPr/>
        </p:nvSpPr>
        <p:spPr>
          <a:xfrm>
            <a:off x="384276" y="6094762"/>
            <a:ext cx="18093730"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3.Enhanced Decision Making: It makes it easier for managers or financial</a:t>
            </a:r>
          </a:p>
        </p:txBody>
      </p:sp>
      <p:sp>
        <p:nvSpPr>
          <p:cNvPr id="1535" name="TextBox 7"/>
          <p:cNvSpPr txBox="1"/>
          <p:nvPr/>
        </p:nvSpPr>
        <p:spPr>
          <a:xfrm>
            <a:off x="1226047" y="6799612"/>
            <a:ext cx="17033112" cy="2777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officers to make decisions when funds are limited, as the priority is clear. Cost Control: It forces businesses to focus on what’s truly necessary and reduce or eliminate spending on less critical areas when need</a:t>
            </a:r>
          </a:p>
        </p:txBody>
      </p:sp>
      <p:sp>
        <p:nvSpPr>
          <p:cNvPr id="1536" name="TextBox 8"/>
          <p:cNvSpPr txBox="1"/>
          <p:nvPr/>
        </p:nvSpPr>
        <p:spPr>
          <a:xfrm>
            <a:off x="371627" y="8209312"/>
            <a:ext cx="449837"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4.</a:t>
            </a:r>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38" name="TextBox 2"/>
          <p:cNvSpPr txBox="1"/>
          <p:nvPr/>
        </p:nvSpPr>
        <p:spPr>
          <a:xfrm>
            <a:off x="4983365" y="908284"/>
            <a:ext cx="8823429"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Disadvantages of Stack Budgeting:</a:t>
            </a:r>
          </a:p>
        </p:txBody>
      </p:sp>
      <p:sp>
        <p:nvSpPr>
          <p:cNvPr id="1539" name="TextBox 3"/>
          <p:cNvSpPr txBox="1"/>
          <p:nvPr/>
        </p:nvSpPr>
        <p:spPr>
          <a:xfrm>
            <a:off x="748465" y="1632185"/>
            <a:ext cx="17757324" cy="14061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1.Risk of Underfunding Lower Priority Areas: If funds are consistently</a:t>
            </a:r>
          </a:p>
        </p:txBody>
      </p:sp>
      <p:sp>
        <p:nvSpPr>
          <p:cNvPr id="1540" name="TextBox 4"/>
          <p:cNvSpPr txBox="1"/>
          <p:nvPr/>
        </p:nvSpPr>
        <p:spPr>
          <a:xfrm>
            <a:off x="1563299" y="2356085"/>
            <a:ext cx="16703328" cy="21173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directed to the highest priorities, lower-priority areas (like R&amp;D or marketing) might get underfunded, potentially limiting growth or innovation.</a:t>
            </a:r>
          </a:p>
        </p:txBody>
      </p:sp>
      <p:sp>
        <p:nvSpPr>
          <p:cNvPr id="1541" name="TextBox 5"/>
          <p:cNvSpPr txBox="1"/>
          <p:nvPr/>
        </p:nvSpPr>
        <p:spPr>
          <a:xfrm>
            <a:off x="739835" y="4527784"/>
            <a:ext cx="17703652"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2.Lack of Flexibility in Strategic Changes: Because the approach is so</a:t>
            </a:r>
          </a:p>
        </p:txBody>
      </p:sp>
      <p:sp>
        <p:nvSpPr>
          <p:cNvPr id="1542" name="TextBox 6"/>
          <p:cNvSpPr txBox="1"/>
          <p:nvPr/>
        </p:nvSpPr>
        <p:spPr>
          <a:xfrm>
            <a:off x="1537105" y="5251684"/>
            <a:ext cx="16756734" cy="21173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structured, it may be challenging to shift spending dynamically or pursue new opportunities if the priorities are rigidly set.</a:t>
            </a:r>
          </a:p>
        </p:txBody>
      </p:sp>
      <p:sp>
        <p:nvSpPr>
          <p:cNvPr id="1543" name="TextBox 7"/>
          <p:cNvSpPr txBox="1"/>
          <p:nvPr/>
        </p:nvSpPr>
        <p:spPr>
          <a:xfrm>
            <a:off x="723461" y="6699484"/>
            <a:ext cx="17896610"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pc="8" sz="4000">
                <a:latin typeface="Copperplate"/>
                <a:ea typeface="Copperplate"/>
                <a:cs typeface="Copperplate"/>
                <a:sym typeface="Copperplate"/>
              </a:defRPr>
            </a:lvl1pPr>
          </a:lstStyle>
          <a:p>
            <a:pPr/>
            <a:r>
              <a:t>3.Potential for Short-Term Focus: By focusing on immediate, essential</a:t>
            </a:r>
          </a:p>
        </p:txBody>
      </p:sp>
      <p:sp>
        <p:nvSpPr>
          <p:cNvPr id="1544" name="TextBox 8"/>
          <p:cNvSpPr txBox="1"/>
          <p:nvPr/>
        </p:nvSpPr>
        <p:spPr>
          <a:xfrm>
            <a:off x="2064105" y="7423384"/>
            <a:ext cx="15681494"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costs, longer-term investments or strategic projects might be delayed or overlooked.</a:t>
            </a:r>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46" name="TextBox 2"/>
          <p:cNvSpPr txBox="1"/>
          <p:nvPr/>
        </p:nvSpPr>
        <p:spPr>
          <a:xfrm>
            <a:off x="4551607" y="301551"/>
            <a:ext cx="9368247" cy="125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Real-Life Applications of Stack Budgeting:</a:t>
            </a:r>
          </a:p>
        </p:txBody>
      </p:sp>
      <p:sp>
        <p:nvSpPr>
          <p:cNvPr id="1547" name="TextBox 3"/>
          <p:cNvSpPr txBox="1"/>
          <p:nvPr/>
        </p:nvSpPr>
        <p:spPr>
          <a:xfrm>
            <a:off x="367751" y="939727"/>
            <a:ext cx="370913" cy="1253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1.</a:t>
            </a:r>
          </a:p>
        </p:txBody>
      </p:sp>
      <p:sp>
        <p:nvSpPr>
          <p:cNvPr id="1548" name="TextBox 4"/>
          <p:cNvSpPr txBox="1"/>
          <p:nvPr/>
        </p:nvSpPr>
        <p:spPr>
          <a:xfrm>
            <a:off x="1103413" y="939727"/>
            <a:ext cx="17195408" cy="2523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Copperplate"/>
                <a:ea typeface="Copperplate"/>
                <a:cs typeface="Copperplate"/>
                <a:sym typeface="Copperplate"/>
              </a:defRPr>
            </a:lvl1pPr>
          </a:lstStyle>
          <a:p>
            <a:pPr/>
            <a:r>
              <a:t>Personal Finance: Individuals may use stack budgeting to prioritize their spending — paying off essential bills and debts first (rent, utilities, groceries), followed by savings, and then non-essentials like entertainment or luxury items.</a:t>
            </a:r>
          </a:p>
        </p:txBody>
      </p:sp>
      <p:sp>
        <p:nvSpPr>
          <p:cNvPr id="1549" name="TextBox 5"/>
          <p:cNvSpPr txBox="1"/>
          <p:nvPr/>
        </p:nvSpPr>
        <p:spPr>
          <a:xfrm>
            <a:off x="360170" y="3492427"/>
            <a:ext cx="18248384" cy="1253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pc="7" sz="3500">
                <a:latin typeface="Copperplate"/>
                <a:ea typeface="Copperplate"/>
                <a:cs typeface="Copperplate"/>
                <a:sym typeface="Copperplate"/>
              </a:defRPr>
            </a:lvl1pPr>
          </a:lstStyle>
          <a:p>
            <a:pPr/>
            <a:r>
              <a:t>2.Project Management: In project management, stack budgeting could be used to</a:t>
            </a:r>
          </a:p>
        </p:txBody>
      </p:sp>
      <p:sp>
        <p:nvSpPr>
          <p:cNvPr id="1550" name="TextBox 6"/>
          <p:cNvSpPr txBox="1"/>
          <p:nvPr/>
        </p:nvSpPr>
        <p:spPr>
          <a:xfrm>
            <a:off x="973778" y="4130602"/>
            <a:ext cx="17459936" cy="5698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Copperplate"/>
                <a:ea typeface="Copperplate"/>
                <a:cs typeface="Copperplate"/>
                <a:sym typeface="Copperplate"/>
              </a:defRPr>
            </a:lvl1pPr>
          </a:lstStyle>
          <a:p>
            <a:pPr/>
            <a:r>
              <a:t>allocate resources across different phases of a project, with the most critical tasks (e.g., paying contractors, acquiring core materials) funded first, followed by less immediate concerns (e.g., training, non-urgent equipment). Government Budgeting: Governments can also apply stack budgeting when deciding how to allocate funds across different departments (e.g., healthcare, defense, education). During times of financial constraints, a government may fund essential services (e.g., emergency services, defense) before considering less immediate expenditures.</a:t>
            </a:r>
          </a:p>
        </p:txBody>
      </p:sp>
      <p:sp>
        <p:nvSpPr>
          <p:cNvPr id="1551" name="TextBox 7"/>
          <p:cNvSpPr txBox="1"/>
          <p:nvPr/>
        </p:nvSpPr>
        <p:spPr>
          <a:xfrm>
            <a:off x="345880" y="6045127"/>
            <a:ext cx="393223" cy="1253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3.</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7" name="TextBox 28"/>
          <p:cNvSpPr txBox="1"/>
          <p:nvPr/>
        </p:nvSpPr>
        <p:spPr>
          <a:xfrm>
            <a:off x="2034920" y="50234"/>
            <a:ext cx="9722922" cy="91391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ts val="7200"/>
              </a:lnSpc>
              <a:defRPr b="1" sz="5100">
                <a:latin typeface="Georgia"/>
                <a:ea typeface="Georgia"/>
                <a:cs typeface="Georgia"/>
                <a:sym typeface="Georgia"/>
              </a:defRPr>
            </a:pPr>
            <a:r>
              <a:t>What is big data?</a:t>
            </a:r>
          </a:p>
          <a:p>
            <a:pPr algn="just">
              <a:lnSpc>
                <a:spcPts val="5900"/>
              </a:lnSpc>
              <a:defRPr sz="4200">
                <a:latin typeface="Copperplate"/>
                <a:ea typeface="Copperplate"/>
                <a:cs typeface="Copperplate"/>
                <a:sym typeface="Copperplate"/>
              </a:defRPr>
            </a:pPr>
            <a:r>
              <a:t>Big Data refers to extremely large and complex datasets that are beyond the ability of traditional data-processing tools to capture, store, manage, and analyze effectively. The concept of big data goes beyond just size—it encompasses the challenges, tools, and technologies required to extract valuable insights from this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34" name="Freeform 3"/>
          <p:cNvSpPr/>
          <p:nvPr/>
        </p:nvSpPr>
        <p:spPr>
          <a:xfrm>
            <a:off x="600075" y="2035073"/>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235" name="Freeform 5"/>
          <p:cNvSpPr/>
          <p:nvPr/>
        </p:nvSpPr>
        <p:spPr>
          <a:xfrm>
            <a:off x="600075" y="5730773"/>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236" name="Freeform 7"/>
          <p:cNvSpPr/>
          <p:nvPr/>
        </p:nvSpPr>
        <p:spPr>
          <a:xfrm>
            <a:off x="1719261" y="6649935"/>
            <a:ext cx="238253"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8" y="10800"/>
                </a:moveTo>
                <a:cubicBezTo>
                  <a:pt x="21588" y="11514"/>
                  <a:pt x="21519" y="12216"/>
                  <a:pt x="21381" y="12907"/>
                </a:cubicBezTo>
                <a:lnTo>
                  <a:pt x="20955" y="12826"/>
                </a:lnTo>
                <a:lnTo>
                  <a:pt x="21381" y="12907"/>
                </a:lnTo>
                <a:cubicBezTo>
                  <a:pt x="21243" y="13598"/>
                  <a:pt x="21036" y="14277"/>
                  <a:pt x="20771" y="14933"/>
                </a:cubicBezTo>
                <a:lnTo>
                  <a:pt x="20368" y="14772"/>
                </a:lnTo>
                <a:lnTo>
                  <a:pt x="20771" y="14933"/>
                </a:lnTo>
                <a:cubicBezTo>
                  <a:pt x="20495" y="15590"/>
                  <a:pt x="20172" y="16212"/>
                  <a:pt x="19769" y="16799"/>
                </a:cubicBezTo>
                <a:lnTo>
                  <a:pt x="19412" y="16557"/>
                </a:lnTo>
                <a:lnTo>
                  <a:pt x="19769" y="16799"/>
                </a:lnTo>
                <a:cubicBezTo>
                  <a:pt x="19378" y="17386"/>
                  <a:pt x="18929" y="17939"/>
                  <a:pt x="18422" y="18434"/>
                </a:cubicBezTo>
                <a:cubicBezTo>
                  <a:pt x="17916" y="18940"/>
                  <a:pt x="17374" y="19378"/>
                  <a:pt x="16787" y="19781"/>
                </a:cubicBezTo>
                <a:lnTo>
                  <a:pt x="16545" y="19424"/>
                </a:lnTo>
                <a:lnTo>
                  <a:pt x="16787" y="19781"/>
                </a:lnTo>
                <a:cubicBezTo>
                  <a:pt x="16200" y="20172"/>
                  <a:pt x="15578" y="20506"/>
                  <a:pt x="14922" y="20783"/>
                </a:cubicBezTo>
                <a:lnTo>
                  <a:pt x="14761" y="20380"/>
                </a:lnTo>
                <a:lnTo>
                  <a:pt x="14922" y="20783"/>
                </a:lnTo>
                <a:cubicBezTo>
                  <a:pt x="14266" y="21059"/>
                  <a:pt x="13586" y="21255"/>
                  <a:pt x="12896" y="21393"/>
                </a:cubicBezTo>
                <a:lnTo>
                  <a:pt x="12815" y="20967"/>
                </a:lnTo>
                <a:lnTo>
                  <a:pt x="12896" y="21393"/>
                </a:lnTo>
                <a:cubicBezTo>
                  <a:pt x="12205" y="21531"/>
                  <a:pt x="11502" y="21600"/>
                  <a:pt x="10788" y="21600"/>
                </a:cubicBezTo>
                <a:lnTo>
                  <a:pt x="10788" y="21162"/>
                </a:lnTo>
                <a:lnTo>
                  <a:pt x="10788" y="21600"/>
                </a:lnTo>
                <a:cubicBezTo>
                  <a:pt x="10075" y="21600"/>
                  <a:pt x="9372" y="21531"/>
                  <a:pt x="8681" y="21393"/>
                </a:cubicBezTo>
                <a:lnTo>
                  <a:pt x="8762" y="20967"/>
                </a:lnTo>
                <a:lnTo>
                  <a:pt x="8681" y="21393"/>
                </a:lnTo>
                <a:cubicBezTo>
                  <a:pt x="7991" y="21255"/>
                  <a:pt x="7311" y="21047"/>
                  <a:pt x="6655" y="20783"/>
                </a:cubicBezTo>
                <a:lnTo>
                  <a:pt x="6816" y="20380"/>
                </a:lnTo>
                <a:lnTo>
                  <a:pt x="6655" y="20783"/>
                </a:lnTo>
                <a:cubicBezTo>
                  <a:pt x="5999" y="20506"/>
                  <a:pt x="5377" y="20184"/>
                  <a:pt x="4790" y="19781"/>
                </a:cubicBezTo>
                <a:lnTo>
                  <a:pt x="5032" y="19424"/>
                </a:lnTo>
                <a:lnTo>
                  <a:pt x="4790" y="19781"/>
                </a:lnTo>
                <a:cubicBezTo>
                  <a:pt x="4203" y="19389"/>
                  <a:pt x="3650" y="18940"/>
                  <a:pt x="3155" y="18434"/>
                </a:cubicBezTo>
                <a:cubicBezTo>
                  <a:pt x="2648" y="17927"/>
                  <a:pt x="2211" y="17386"/>
                  <a:pt x="1808" y="16799"/>
                </a:cubicBezTo>
                <a:lnTo>
                  <a:pt x="2165" y="16557"/>
                </a:lnTo>
                <a:lnTo>
                  <a:pt x="1808" y="16799"/>
                </a:lnTo>
                <a:cubicBezTo>
                  <a:pt x="1416" y="16212"/>
                  <a:pt x="1082" y="15590"/>
                  <a:pt x="806" y="14933"/>
                </a:cubicBezTo>
                <a:lnTo>
                  <a:pt x="1209" y="14772"/>
                </a:lnTo>
                <a:lnTo>
                  <a:pt x="806" y="14933"/>
                </a:lnTo>
                <a:cubicBezTo>
                  <a:pt x="553" y="14266"/>
                  <a:pt x="345" y="13598"/>
                  <a:pt x="207" y="12896"/>
                </a:cubicBezTo>
                <a:lnTo>
                  <a:pt x="633" y="12815"/>
                </a:lnTo>
                <a:lnTo>
                  <a:pt x="207" y="12896"/>
                </a:lnTo>
                <a:cubicBezTo>
                  <a:pt x="69" y="12205"/>
                  <a:pt x="0" y="11502"/>
                  <a:pt x="0" y="10788"/>
                </a:cubicBezTo>
                <a:lnTo>
                  <a:pt x="426" y="10788"/>
                </a:lnTo>
                <a:lnTo>
                  <a:pt x="0" y="10788"/>
                </a:lnTo>
                <a:cubicBezTo>
                  <a:pt x="0" y="10075"/>
                  <a:pt x="69" y="9372"/>
                  <a:pt x="207" y="8681"/>
                </a:cubicBezTo>
                <a:lnTo>
                  <a:pt x="633" y="8762"/>
                </a:lnTo>
                <a:lnTo>
                  <a:pt x="207" y="8681"/>
                </a:lnTo>
                <a:cubicBezTo>
                  <a:pt x="345" y="7991"/>
                  <a:pt x="553" y="7311"/>
                  <a:pt x="817" y="6655"/>
                </a:cubicBezTo>
                <a:lnTo>
                  <a:pt x="1220" y="6816"/>
                </a:lnTo>
                <a:lnTo>
                  <a:pt x="817" y="6655"/>
                </a:lnTo>
                <a:cubicBezTo>
                  <a:pt x="1094" y="5999"/>
                  <a:pt x="1416" y="5377"/>
                  <a:pt x="1819" y="4790"/>
                </a:cubicBezTo>
                <a:lnTo>
                  <a:pt x="2176" y="5032"/>
                </a:lnTo>
                <a:lnTo>
                  <a:pt x="1819" y="4790"/>
                </a:lnTo>
                <a:cubicBezTo>
                  <a:pt x="2211" y="4203"/>
                  <a:pt x="2660" y="3650"/>
                  <a:pt x="3166" y="3155"/>
                </a:cubicBezTo>
                <a:lnTo>
                  <a:pt x="3477" y="3466"/>
                </a:lnTo>
                <a:lnTo>
                  <a:pt x="3166" y="3155"/>
                </a:lnTo>
                <a:cubicBezTo>
                  <a:pt x="3673" y="2648"/>
                  <a:pt x="4214" y="2211"/>
                  <a:pt x="4801" y="1808"/>
                </a:cubicBezTo>
                <a:lnTo>
                  <a:pt x="5043" y="2165"/>
                </a:lnTo>
                <a:lnTo>
                  <a:pt x="4801" y="1808"/>
                </a:lnTo>
                <a:cubicBezTo>
                  <a:pt x="5388" y="1428"/>
                  <a:pt x="6010" y="1094"/>
                  <a:pt x="6667" y="817"/>
                </a:cubicBezTo>
                <a:cubicBezTo>
                  <a:pt x="7323" y="553"/>
                  <a:pt x="7991" y="345"/>
                  <a:pt x="8693" y="207"/>
                </a:cubicBezTo>
                <a:lnTo>
                  <a:pt x="8774" y="633"/>
                </a:lnTo>
                <a:lnTo>
                  <a:pt x="8693" y="207"/>
                </a:lnTo>
                <a:cubicBezTo>
                  <a:pt x="9384" y="69"/>
                  <a:pt x="10086" y="0"/>
                  <a:pt x="10800" y="0"/>
                </a:cubicBezTo>
                <a:lnTo>
                  <a:pt x="10800" y="438"/>
                </a:lnTo>
                <a:lnTo>
                  <a:pt x="10800" y="0"/>
                </a:lnTo>
                <a:cubicBezTo>
                  <a:pt x="11514" y="0"/>
                  <a:pt x="12216" y="69"/>
                  <a:pt x="12907" y="207"/>
                </a:cubicBezTo>
                <a:lnTo>
                  <a:pt x="12826" y="633"/>
                </a:lnTo>
                <a:lnTo>
                  <a:pt x="12907" y="207"/>
                </a:lnTo>
                <a:cubicBezTo>
                  <a:pt x="13598" y="345"/>
                  <a:pt x="14277" y="553"/>
                  <a:pt x="14933" y="817"/>
                </a:cubicBezTo>
                <a:lnTo>
                  <a:pt x="14772" y="1220"/>
                </a:lnTo>
                <a:lnTo>
                  <a:pt x="14933" y="817"/>
                </a:lnTo>
                <a:cubicBezTo>
                  <a:pt x="15590" y="1094"/>
                  <a:pt x="16212" y="1416"/>
                  <a:pt x="16799" y="1819"/>
                </a:cubicBezTo>
                <a:cubicBezTo>
                  <a:pt x="17386" y="2211"/>
                  <a:pt x="17939" y="2660"/>
                  <a:pt x="18434" y="3166"/>
                </a:cubicBezTo>
                <a:lnTo>
                  <a:pt x="18123" y="3477"/>
                </a:lnTo>
                <a:lnTo>
                  <a:pt x="18434" y="3166"/>
                </a:lnTo>
                <a:cubicBezTo>
                  <a:pt x="18940" y="3673"/>
                  <a:pt x="19378" y="4214"/>
                  <a:pt x="19781" y="4801"/>
                </a:cubicBezTo>
                <a:lnTo>
                  <a:pt x="19424" y="5043"/>
                </a:lnTo>
                <a:lnTo>
                  <a:pt x="19781" y="4801"/>
                </a:lnTo>
                <a:cubicBezTo>
                  <a:pt x="20172" y="5388"/>
                  <a:pt x="20506" y="6010"/>
                  <a:pt x="20783" y="6667"/>
                </a:cubicBezTo>
                <a:lnTo>
                  <a:pt x="20380" y="6828"/>
                </a:lnTo>
                <a:lnTo>
                  <a:pt x="20783" y="6667"/>
                </a:lnTo>
                <a:cubicBezTo>
                  <a:pt x="21059" y="7323"/>
                  <a:pt x="21255" y="8002"/>
                  <a:pt x="21393" y="8693"/>
                </a:cubicBezTo>
                <a:lnTo>
                  <a:pt x="20967" y="8774"/>
                </a:lnTo>
                <a:lnTo>
                  <a:pt x="21393" y="8693"/>
                </a:lnTo>
                <a:cubicBezTo>
                  <a:pt x="21531" y="9384"/>
                  <a:pt x="21600" y="10086"/>
                  <a:pt x="21600" y="10800"/>
                </a:cubicBezTo>
                <a:moveTo>
                  <a:pt x="20736" y="10800"/>
                </a:moveTo>
                <a:lnTo>
                  <a:pt x="21162" y="10800"/>
                </a:lnTo>
                <a:lnTo>
                  <a:pt x="20736" y="10800"/>
                </a:lnTo>
                <a:cubicBezTo>
                  <a:pt x="20736" y="10144"/>
                  <a:pt x="20667" y="9499"/>
                  <a:pt x="20541" y="8866"/>
                </a:cubicBezTo>
                <a:cubicBezTo>
                  <a:pt x="20414" y="8221"/>
                  <a:pt x="20230" y="7611"/>
                  <a:pt x="19977" y="7000"/>
                </a:cubicBezTo>
                <a:cubicBezTo>
                  <a:pt x="19723" y="6402"/>
                  <a:pt x="19424" y="5826"/>
                  <a:pt x="19055" y="5285"/>
                </a:cubicBezTo>
                <a:cubicBezTo>
                  <a:pt x="18699" y="4744"/>
                  <a:pt x="18284" y="4237"/>
                  <a:pt x="17823" y="3777"/>
                </a:cubicBezTo>
                <a:cubicBezTo>
                  <a:pt x="17363" y="3316"/>
                  <a:pt x="16856" y="2901"/>
                  <a:pt x="16315" y="2545"/>
                </a:cubicBezTo>
                <a:lnTo>
                  <a:pt x="16557" y="2188"/>
                </a:lnTo>
                <a:lnTo>
                  <a:pt x="16315" y="2545"/>
                </a:lnTo>
                <a:cubicBezTo>
                  <a:pt x="15774" y="2188"/>
                  <a:pt x="15198" y="1877"/>
                  <a:pt x="14600" y="1623"/>
                </a:cubicBezTo>
                <a:cubicBezTo>
                  <a:pt x="14001" y="1370"/>
                  <a:pt x="13379" y="1186"/>
                  <a:pt x="12734" y="1059"/>
                </a:cubicBezTo>
                <a:cubicBezTo>
                  <a:pt x="12090" y="933"/>
                  <a:pt x="11445" y="864"/>
                  <a:pt x="10800" y="864"/>
                </a:cubicBezTo>
                <a:cubicBezTo>
                  <a:pt x="10155" y="864"/>
                  <a:pt x="9499" y="933"/>
                  <a:pt x="8854" y="1059"/>
                </a:cubicBezTo>
                <a:cubicBezTo>
                  <a:pt x="8209" y="1186"/>
                  <a:pt x="7599" y="1370"/>
                  <a:pt x="6989" y="1623"/>
                </a:cubicBezTo>
                <a:lnTo>
                  <a:pt x="6828" y="1220"/>
                </a:lnTo>
                <a:lnTo>
                  <a:pt x="6989" y="1623"/>
                </a:lnTo>
                <a:cubicBezTo>
                  <a:pt x="6390" y="1877"/>
                  <a:pt x="5814" y="2176"/>
                  <a:pt x="5273" y="2545"/>
                </a:cubicBezTo>
                <a:cubicBezTo>
                  <a:pt x="4732" y="2913"/>
                  <a:pt x="4226" y="3316"/>
                  <a:pt x="3765" y="3777"/>
                </a:cubicBezTo>
                <a:cubicBezTo>
                  <a:pt x="3304" y="4237"/>
                  <a:pt x="2890" y="4744"/>
                  <a:pt x="2533" y="5285"/>
                </a:cubicBezTo>
                <a:cubicBezTo>
                  <a:pt x="2176" y="5826"/>
                  <a:pt x="1865" y="6402"/>
                  <a:pt x="1612" y="7000"/>
                </a:cubicBezTo>
                <a:cubicBezTo>
                  <a:pt x="1359" y="7599"/>
                  <a:pt x="1186" y="8221"/>
                  <a:pt x="1059" y="8854"/>
                </a:cubicBezTo>
                <a:cubicBezTo>
                  <a:pt x="933" y="9499"/>
                  <a:pt x="864" y="10144"/>
                  <a:pt x="864" y="10788"/>
                </a:cubicBezTo>
                <a:cubicBezTo>
                  <a:pt x="864" y="11445"/>
                  <a:pt x="933" y="12090"/>
                  <a:pt x="1059" y="12723"/>
                </a:cubicBezTo>
                <a:cubicBezTo>
                  <a:pt x="1186" y="13368"/>
                  <a:pt x="1370" y="13978"/>
                  <a:pt x="1623" y="14588"/>
                </a:cubicBezTo>
                <a:cubicBezTo>
                  <a:pt x="1877" y="15187"/>
                  <a:pt x="2176" y="15762"/>
                  <a:pt x="2545" y="16304"/>
                </a:cubicBezTo>
                <a:cubicBezTo>
                  <a:pt x="2901" y="16845"/>
                  <a:pt x="3316" y="17351"/>
                  <a:pt x="3777" y="17812"/>
                </a:cubicBezTo>
                <a:lnTo>
                  <a:pt x="3466" y="18123"/>
                </a:lnTo>
                <a:lnTo>
                  <a:pt x="3777" y="17812"/>
                </a:lnTo>
                <a:cubicBezTo>
                  <a:pt x="4237" y="18272"/>
                  <a:pt x="4744" y="18687"/>
                  <a:pt x="5285" y="19044"/>
                </a:cubicBezTo>
                <a:cubicBezTo>
                  <a:pt x="5826" y="19401"/>
                  <a:pt x="6402" y="19712"/>
                  <a:pt x="7000" y="19965"/>
                </a:cubicBezTo>
                <a:cubicBezTo>
                  <a:pt x="7599" y="20218"/>
                  <a:pt x="8221" y="20403"/>
                  <a:pt x="8866" y="20529"/>
                </a:cubicBezTo>
                <a:cubicBezTo>
                  <a:pt x="9510" y="20656"/>
                  <a:pt x="10155" y="20725"/>
                  <a:pt x="10800" y="20725"/>
                </a:cubicBezTo>
                <a:cubicBezTo>
                  <a:pt x="11445" y="20725"/>
                  <a:pt x="12101" y="20656"/>
                  <a:pt x="12734" y="20529"/>
                </a:cubicBezTo>
                <a:cubicBezTo>
                  <a:pt x="13368" y="20403"/>
                  <a:pt x="13989" y="20218"/>
                  <a:pt x="14600" y="19965"/>
                </a:cubicBezTo>
                <a:cubicBezTo>
                  <a:pt x="15198" y="19712"/>
                  <a:pt x="15774" y="19412"/>
                  <a:pt x="16315" y="19044"/>
                </a:cubicBezTo>
                <a:cubicBezTo>
                  <a:pt x="16856" y="18675"/>
                  <a:pt x="17363" y="18272"/>
                  <a:pt x="17823" y="17812"/>
                </a:cubicBezTo>
                <a:lnTo>
                  <a:pt x="18134" y="18123"/>
                </a:lnTo>
                <a:lnTo>
                  <a:pt x="17823" y="17812"/>
                </a:lnTo>
                <a:cubicBezTo>
                  <a:pt x="18284" y="17351"/>
                  <a:pt x="18699" y="16845"/>
                  <a:pt x="19055" y="16304"/>
                </a:cubicBezTo>
                <a:cubicBezTo>
                  <a:pt x="19412" y="15762"/>
                  <a:pt x="19723" y="15187"/>
                  <a:pt x="19977" y="14588"/>
                </a:cubicBezTo>
                <a:cubicBezTo>
                  <a:pt x="20230" y="13989"/>
                  <a:pt x="20414" y="13368"/>
                  <a:pt x="20541" y="12723"/>
                </a:cubicBezTo>
                <a:cubicBezTo>
                  <a:pt x="20667" y="12078"/>
                  <a:pt x="20736" y="11433"/>
                  <a:pt x="20736" y="10788"/>
                </a:cubicBezTo>
                <a:close/>
              </a:path>
            </a:pathLst>
          </a:custGeom>
          <a:solidFill>
            <a:srgbClr val="000000"/>
          </a:solidFill>
          <a:ln w="12700">
            <a:miter lim="400000"/>
          </a:ln>
        </p:spPr>
        <p:txBody>
          <a:bodyPr lIns="45719" rIns="45719"/>
          <a:lstStyle/>
          <a:p>
            <a:pPr/>
          </a:p>
        </p:txBody>
      </p:sp>
      <p:sp>
        <p:nvSpPr>
          <p:cNvPr id="237" name="Freeform 9"/>
          <p:cNvSpPr/>
          <p:nvPr/>
        </p:nvSpPr>
        <p:spPr>
          <a:xfrm>
            <a:off x="1719261" y="2954235"/>
            <a:ext cx="238253" cy="238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8" y="10806"/>
                </a:moveTo>
                <a:cubicBezTo>
                  <a:pt x="21588" y="11520"/>
                  <a:pt x="21519" y="12223"/>
                  <a:pt x="21381" y="12914"/>
                </a:cubicBezTo>
                <a:lnTo>
                  <a:pt x="20955" y="12833"/>
                </a:lnTo>
                <a:lnTo>
                  <a:pt x="21381" y="12914"/>
                </a:lnTo>
                <a:cubicBezTo>
                  <a:pt x="21243" y="13605"/>
                  <a:pt x="21036" y="14285"/>
                  <a:pt x="20771" y="14941"/>
                </a:cubicBezTo>
                <a:lnTo>
                  <a:pt x="20368" y="14780"/>
                </a:lnTo>
                <a:lnTo>
                  <a:pt x="20771" y="14941"/>
                </a:lnTo>
                <a:cubicBezTo>
                  <a:pt x="20495" y="15598"/>
                  <a:pt x="20172" y="16220"/>
                  <a:pt x="19769" y="16808"/>
                </a:cubicBezTo>
                <a:lnTo>
                  <a:pt x="19412" y="16566"/>
                </a:lnTo>
                <a:lnTo>
                  <a:pt x="19769" y="16808"/>
                </a:lnTo>
                <a:cubicBezTo>
                  <a:pt x="19378" y="17395"/>
                  <a:pt x="18929" y="17948"/>
                  <a:pt x="18422" y="18444"/>
                </a:cubicBezTo>
                <a:lnTo>
                  <a:pt x="18111" y="18132"/>
                </a:lnTo>
                <a:lnTo>
                  <a:pt x="18422" y="18432"/>
                </a:lnTo>
                <a:cubicBezTo>
                  <a:pt x="17916" y="18939"/>
                  <a:pt x="17374" y="19377"/>
                  <a:pt x="16787" y="19780"/>
                </a:cubicBezTo>
                <a:lnTo>
                  <a:pt x="16545" y="19423"/>
                </a:lnTo>
                <a:lnTo>
                  <a:pt x="16787" y="19780"/>
                </a:lnTo>
                <a:cubicBezTo>
                  <a:pt x="16200" y="20172"/>
                  <a:pt x="15578" y="20506"/>
                  <a:pt x="14922" y="20782"/>
                </a:cubicBezTo>
                <a:lnTo>
                  <a:pt x="14761" y="20379"/>
                </a:lnTo>
                <a:lnTo>
                  <a:pt x="14922" y="20782"/>
                </a:lnTo>
                <a:cubicBezTo>
                  <a:pt x="14266" y="21059"/>
                  <a:pt x="13586" y="21254"/>
                  <a:pt x="12896" y="21393"/>
                </a:cubicBezTo>
                <a:lnTo>
                  <a:pt x="12815" y="20966"/>
                </a:lnTo>
                <a:lnTo>
                  <a:pt x="12896" y="21393"/>
                </a:lnTo>
                <a:cubicBezTo>
                  <a:pt x="12205" y="21531"/>
                  <a:pt x="11502" y="21600"/>
                  <a:pt x="10788" y="21600"/>
                </a:cubicBezTo>
                <a:lnTo>
                  <a:pt x="10788" y="21162"/>
                </a:lnTo>
                <a:lnTo>
                  <a:pt x="10788" y="21600"/>
                </a:lnTo>
                <a:cubicBezTo>
                  <a:pt x="10075" y="21600"/>
                  <a:pt x="9372" y="21531"/>
                  <a:pt x="8681" y="21393"/>
                </a:cubicBezTo>
                <a:lnTo>
                  <a:pt x="8762" y="20966"/>
                </a:lnTo>
                <a:lnTo>
                  <a:pt x="8681" y="21393"/>
                </a:lnTo>
                <a:cubicBezTo>
                  <a:pt x="7991" y="21254"/>
                  <a:pt x="7311" y="21047"/>
                  <a:pt x="6655" y="20782"/>
                </a:cubicBezTo>
                <a:lnTo>
                  <a:pt x="6816" y="20379"/>
                </a:lnTo>
                <a:lnTo>
                  <a:pt x="6655" y="20782"/>
                </a:lnTo>
                <a:cubicBezTo>
                  <a:pt x="5999" y="20506"/>
                  <a:pt x="5377" y="20183"/>
                  <a:pt x="4790" y="19780"/>
                </a:cubicBezTo>
                <a:lnTo>
                  <a:pt x="5032" y="19423"/>
                </a:lnTo>
                <a:lnTo>
                  <a:pt x="4790" y="19780"/>
                </a:lnTo>
                <a:cubicBezTo>
                  <a:pt x="4203" y="19388"/>
                  <a:pt x="3650" y="18939"/>
                  <a:pt x="3155" y="18432"/>
                </a:cubicBezTo>
                <a:lnTo>
                  <a:pt x="3466" y="18121"/>
                </a:lnTo>
                <a:lnTo>
                  <a:pt x="3155" y="18432"/>
                </a:lnTo>
                <a:cubicBezTo>
                  <a:pt x="2648" y="17925"/>
                  <a:pt x="2211" y="17384"/>
                  <a:pt x="1808" y="16796"/>
                </a:cubicBezTo>
                <a:lnTo>
                  <a:pt x="2165" y="16554"/>
                </a:lnTo>
                <a:lnTo>
                  <a:pt x="1808" y="16796"/>
                </a:lnTo>
                <a:cubicBezTo>
                  <a:pt x="1416" y="16209"/>
                  <a:pt x="1082" y="15587"/>
                  <a:pt x="806" y="14930"/>
                </a:cubicBezTo>
                <a:lnTo>
                  <a:pt x="1209" y="14769"/>
                </a:lnTo>
                <a:lnTo>
                  <a:pt x="806" y="14930"/>
                </a:lnTo>
                <a:cubicBezTo>
                  <a:pt x="553" y="14273"/>
                  <a:pt x="345" y="13605"/>
                  <a:pt x="207" y="12902"/>
                </a:cubicBezTo>
                <a:lnTo>
                  <a:pt x="633" y="12822"/>
                </a:lnTo>
                <a:lnTo>
                  <a:pt x="207" y="12902"/>
                </a:lnTo>
                <a:cubicBezTo>
                  <a:pt x="69" y="12211"/>
                  <a:pt x="0" y="11508"/>
                  <a:pt x="0" y="10794"/>
                </a:cubicBezTo>
                <a:lnTo>
                  <a:pt x="426" y="10794"/>
                </a:lnTo>
                <a:lnTo>
                  <a:pt x="0" y="10794"/>
                </a:lnTo>
                <a:cubicBezTo>
                  <a:pt x="0" y="10080"/>
                  <a:pt x="69" y="9377"/>
                  <a:pt x="207" y="8686"/>
                </a:cubicBezTo>
                <a:lnTo>
                  <a:pt x="633" y="8767"/>
                </a:lnTo>
                <a:lnTo>
                  <a:pt x="207" y="8686"/>
                </a:lnTo>
                <a:cubicBezTo>
                  <a:pt x="345" y="7995"/>
                  <a:pt x="553" y="7315"/>
                  <a:pt x="817" y="6659"/>
                </a:cubicBezTo>
                <a:lnTo>
                  <a:pt x="1220" y="6820"/>
                </a:lnTo>
                <a:lnTo>
                  <a:pt x="817" y="6659"/>
                </a:lnTo>
                <a:cubicBezTo>
                  <a:pt x="1094" y="6002"/>
                  <a:pt x="1416" y="5380"/>
                  <a:pt x="1819" y="4792"/>
                </a:cubicBezTo>
                <a:cubicBezTo>
                  <a:pt x="2211" y="4205"/>
                  <a:pt x="2660" y="3652"/>
                  <a:pt x="3166" y="3156"/>
                </a:cubicBezTo>
                <a:lnTo>
                  <a:pt x="3477" y="3468"/>
                </a:lnTo>
                <a:lnTo>
                  <a:pt x="3166" y="3156"/>
                </a:lnTo>
                <a:cubicBezTo>
                  <a:pt x="3673" y="2650"/>
                  <a:pt x="4214" y="2212"/>
                  <a:pt x="4801" y="1809"/>
                </a:cubicBezTo>
                <a:lnTo>
                  <a:pt x="5043" y="2166"/>
                </a:lnTo>
                <a:lnTo>
                  <a:pt x="4801" y="1809"/>
                </a:lnTo>
                <a:cubicBezTo>
                  <a:pt x="5388" y="1428"/>
                  <a:pt x="6010" y="1094"/>
                  <a:pt x="6667" y="818"/>
                </a:cubicBezTo>
                <a:cubicBezTo>
                  <a:pt x="7323" y="553"/>
                  <a:pt x="7991" y="346"/>
                  <a:pt x="8693" y="207"/>
                </a:cubicBezTo>
                <a:lnTo>
                  <a:pt x="8774" y="634"/>
                </a:lnTo>
                <a:lnTo>
                  <a:pt x="8693" y="207"/>
                </a:lnTo>
                <a:cubicBezTo>
                  <a:pt x="9384" y="69"/>
                  <a:pt x="10086" y="0"/>
                  <a:pt x="10800" y="0"/>
                </a:cubicBezTo>
                <a:lnTo>
                  <a:pt x="10800" y="438"/>
                </a:lnTo>
                <a:lnTo>
                  <a:pt x="10800" y="0"/>
                </a:lnTo>
                <a:cubicBezTo>
                  <a:pt x="11514" y="0"/>
                  <a:pt x="12216" y="69"/>
                  <a:pt x="12907" y="207"/>
                </a:cubicBezTo>
                <a:lnTo>
                  <a:pt x="12826" y="634"/>
                </a:lnTo>
                <a:lnTo>
                  <a:pt x="12907" y="207"/>
                </a:lnTo>
                <a:cubicBezTo>
                  <a:pt x="13598" y="346"/>
                  <a:pt x="14277" y="553"/>
                  <a:pt x="14933" y="818"/>
                </a:cubicBezTo>
                <a:lnTo>
                  <a:pt x="14772" y="1221"/>
                </a:lnTo>
                <a:lnTo>
                  <a:pt x="14933" y="818"/>
                </a:lnTo>
                <a:cubicBezTo>
                  <a:pt x="15590" y="1094"/>
                  <a:pt x="16212" y="1417"/>
                  <a:pt x="16799" y="1820"/>
                </a:cubicBezTo>
                <a:lnTo>
                  <a:pt x="16557" y="2177"/>
                </a:lnTo>
                <a:lnTo>
                  <a:pt x="16799" y="1820"/>
                </a:lnTo>
                <a:cubicBezTo>
                  <a:pt x="17386" y="2212"/>
                  <a:pt x="17939" y="2661"/>
                  <a:pt x="18434" y="3168"/>
                </a:cubicBezTo>
                <a:lnTo>
                  <a:pt x="18123" y="3479"/>
                </a:lnTo>
                <a:lnTo>
                  <a:pt x="18434" y="3168"/>
                </a:lnTo>
                <a:cubicBezTo>
                  <a:pt x="18940" y="3675"/>
                  <a:pt x="19378" y="4216"/>
                  <a:pt x="19781" y="4804"/>
                </a:cubicBezTo>
                <a:cubicBezTo>
                  <a:pt x="20172" y="5391"/>
                  <a:pt x="20506" y="6013"/>
                  <a:pt x="20783" y="6670"/>
                </a:cubicBezTo>
                <a:lnTo>
                  <a:pt x="20380" y="6831"/>
                </a:lnTo>
                <a:lnTo>
                  <a:pt x="20783" y="6670"/>
                </a:lnTo>
                <a:cubicBezTo>
                  <a:pt x="21059" y="7327"/>
                  <a:pt x="21255" y="8006"/>
                  <a:pt x="21393" y="8698"/>
                </a:cubicBezTo>
                <a:lnTo>
                  <a:pt x="20967" y="8778"/>
                </a:lnTo>
                <a:lnTo>
                  <a:pt x="21393" y="8698"/>
                </a:lnTo>
                <a:cubicBezTo>
                  <a:pt x="21531" y="9389"/>
                  <a:pt x="21600" y="10092"/>
                  <a:pt x="21600" y="10806"/>
                </a:cubicBezTo>
                <a:moveTo>
                  <a:pt x="20736" y="10806"/>
                </a:moveTo>
                <a:lnTo>
                  <a:pt x="21162" y="10806"/>
                </a:lnTo>
                <a:lnTo>
                  <a:pt x="20736" y="10806"/>
                </a:lnTo>
                <a:cubicBezTo>
                  <a:pt x="20736" y="10149"/>
                  <a:pt x="20667" y="9504"/>
                  <a:pt x="20541" y="8870"/>
                </a:cubicBezTo>
                <a:cubicBezTo>
                  <a:pt x="20414" y="8225"/>
                  <a:pt x="20230" y="7615"/>
                  <a:pt x="19977" y="7004"/>
                </a:cubicBezTo>
                <a:cubicBezTo>
                  <a:pt x="19723" y="6405"/>
                  <a:pt x="19424" y="5829"/>
                  <a:pt x="19055" y="5288"/>
                </a:cubicBezTo>
                <a:lnTo>
                  <a:pt x="19412" y="5046"/>
                </a:lnTo>
                <a:lnTo>
                  <a:pt x="19055" y="5288"/>
                </a:lnTo>
                <a:cubicBezTo>
                  <a:pt x="18699" y="4746"/>
                  <a:pt x="18284" y="4239"/>
                  <a:pt x="17823" y="3779"/>
                </a:cubicBezTo>
                <a:cubicBezTo>
                  <a:pt x="17363" y="3318"/>
                  <a:pt x="16856" y="2903"/>
                  <a:pt x="16315" y="2546"/>
                </a:cubicBezTo>
                <a:cubicBezTo>
                  <a:pt x="15774" y="2189"/>
                  <a:pt x="15198" y="1878"/>
                  <a:pt x="14600" y="1624"/>
                </a:cubicBezTo>
                <a:cubicBezTo>
                  <a:pt x="14001" y="1371"/>
                  <a:pt x="13379" y="1187"/>
                  <a:pt x="12734" y="1060"/>
                </a:cubicBezTo>
                <a:cubicBezTo>
                  <a:pt x="12090" y="933"/>
                  <a:pt x="11445" y="864"/>
                  <a:pt x="10800" y="864"/>
                </a:cubicBezTo>
                <a:cubicBezTo>
                  <a:pt x="10155" y="864"/>
                  <a:pt x="9499" y="933"/>
                  <a:pt x="8854" y="1060"/>
                </a:cubicBezTo>
                <a:cubicBezTo>
                  <a:pt x="8209" y="1187"/>
                  <a:pt x="7599" y="1371"/>
                  <a:pt x="6989" y="1624"/>
                </a:cubicBezTo>
                <a:lnTo>
                  <a:pt x="6828" y="1221"/>
                </a:lnTo>
                <a:lnTo>
                  <a:pt x="6989" y="1624"/>
                </a:lnTo>
                <a:cubicBezTo>
                  <a:pt x="6390" y="1878"/>
                  <a:pt x="5814" y="2177"/>
                  <a:pt x="5273" y="2546"/>
                </a:cubicBezTo>
                <a:cubicBezTo>
                  <a:pt x="4732" y="2903"/>
                  <a:pt x="4226" y="3318"/>
                  <a:pt x="3765" y="3779"/>
                </a:cubicBezTo>
                <a:cubicBezTo>
                  <a:pt x="3304" y="4239"/>
                  <a:pt x="2890" y="4746"/>
                  <a:pt x="2533" y="5288"/>
                </a:cubicBezTo>
                <a:lnTo>
                  <a:pt x="2176" y="5046"/>
                </a:lnTo>
                <a:lnTo>
                  <a:pt x="2533" y="5288"/>
                </a:lnTo>
                <a:cubicBezTo>
                  <a:pt x="2176" y="5829"/>
                  <a:pt x="1865" y="6405"/>
                  <a:pt x="1612" y="7004"/>
                </a:cubicBezTo>
                <a:cubicBezTo>
                  <a:pt x="1359" y="7603"/>
                  <a:pt x="1186" y="8225"/>
                  <a:pt x="1059" y="8859"/>
                </a:cubicBezTo>
                <a:cubicBezTo>
                  <a:pt x="933" y="9504"/>
                  <a:pt x="864" y="10149"/>
                  <a:pt x="864" y="10794"/>
                </a:cubicBezTo>
                <a:cubicBezTo>
                  <a:pt x="864" y="11451"/>
                  <a:pt x="933" y="12096"/>
                  <a:pt x="1059" y="12730"/>
                </a:cubicBezTo>
                <a:cubicBezTo>
                  <a:pt x="1186" y="13375"/>
                  <a:pt x="1370" y="13985"/>
                  <a:pt x="1623" y="14596"/>
                </a:cubicBezTo>
                <a:cubicBezTo>
                  <a:pt x="1877" y="15195"/>
                  <a:pt x="2176" y="15771"/>
                  <a:pt x="2545" y="16312"/>
                </a:cubicBezTo>
                <a:cubicBezTo>
                  <a:pt x="2913" y="16854"/>
                  <a:pt x="3316" y="17361"/>
                  <a:pt x="3777" y="17821"/>
                </a:cubicBezTo>
                <a:cubicBezTo>
                  <a:pt x="4237" y="18282"/>
                  <a:pt x="4744" y="18697"/>
                  <a:pt x="5285" y="19054"/>
                </a:cubicBezTo>
                <a:cubicBezTo>
                  <a:pt x="5826" y="19411"/>
                  <a:pt x="6402" y="19722"/>
                  <a:pt x="7000" y="19976"/>
                </a:cubicBezTo>
                <a:cubicBezTo>
                  <a:pt x="7599" y="20229"/>
                  <a:pt x="8221" y="20413"/>
                  <a:pt x="8866" y="20540"/>
                </a:cubicBezTo>
                <a:cubicBezTo>
                  <a:pt x="9510" y="20667"/>
                  <a:pt x="10155" y="20736"/>
                  <a:pt x="10800" y="20736"/>
                </a:cubicBezTo>
                <a:cubicBezTo>
                  <a:pt x="11445" y="20736"/>
                  <a:pt x="12101" y="20667"/>
                  <a:pt x="12734" y="20540"/>
                </a:cubicBezTo>
                <a:cubicBezTo>
                  <a:pt x="13368" y="20413"/>
                  <a:pt x="13989" y="20229"/>
                  <a:pt x="14600" y="19976"/>
                </a:cubicBezTo>
                <a:cubicBezTo>
                  <a:pt x="15198" y="19722"/>
                  <a:pt x="15774" y="19423"/>
                  <a:pt x="16315" y="19054"/>
                </a:cubicBezTo>
                <a:cubicBezTo>
                  <a:pt x="16856" y="18685"/>
                  <a:pt x="17363" y="18282"/>
                  <a:pt x="17823" y="17821"/>
                </a:cubicBezTo>
                <a:cubicBezTo>
                  <a:pt x="18284" y="17361"/>
                  <a:pt x="18699" y="16854"/>
                  <a:pt x="19055" y="16312"/>
                </a:cubicBezTo>
                <a:cubicBezTo>
                  <a:pt x="19412" y="15771"/>
                  <a:pt x="19723" y="15195"/>
                  <a:pt x="19977" y="14596"/>
                </a:cubicBezTo>
                <a:cubicBezTo>
                  <a:pt x="20230" y="13997"/>
                  <a:pt x="20414" y="13375"/>
                  <a:pt x="20541" y="12730"/>
                </a:cubicBezTo>
                <a:cubicBezTo>
                  <a:pt x="20667" y="12084"/>
                  <a:pt x="20736" y="11439"/>
                  <a:pt x="20736" y="10794"/>
                </a:cubicBezTo>
                <a:close/>
              </a:path>
            </a:pathLst>
          </a:custGeom>
          <a:solidFill>
            <a:srgbClr val="000000"/>
          </a:solidFill>
          <a:ln w="12700">
            <a:miter lim="400000"/>
          </a:ln>
        </p:spPr>
        <p:txBody>
          <a:bodyPr lIns="45719" rIns="45719"/>
          <a:lstStyle/>
          <a:p>
            <a:pPr/>
          </a:p>
        </p:txBody>
      </p:sp>
      <p:sp>
        <p:nvSpPr>
          <p:cNvPr id="238" name="TextBox 10"/>
          <p:cNvSpPr txBox="1"/>
          <p:nvPr/>
        </p:nvSpPr>
        <p:spPr>
          <a:xfrm>
            <a:off x="5298128" y="655958"/>
            <a:ext cx="7845571" cy="8921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200"/>
              </a:lnSpc>
              <a:defRPr sz="5100">
                <a:latin typeface="Copperplate"/>
                <a:ea typeface="Copperplate"/>
                <a:cs typeface="Copperplate"/>
                <a:sym typeface="Copperplate"/>
              </a:defRPr>
            </a:lvl1pPr>
          </a:lstStyle>
          <a:p>
            <a:pPr/>
            <a:r>
              <a:t>4. Automation Examples</a:t>
            </a:r>
          </a:p>
        </p:txBody>
      </p:sp>
      <p:sp>
        <p:nvSpPr>
          <p:cNvPr id="239" name="TextBox 11"/>
          <p:cNvSpPr txBox="1"/>
          <p:nvPr/>
        </p:nvSpPr>
        <p:spPr>
          <a:xfrm>
            <a:off x="4414542" y="1579883"/>
            <a:ext cx="10793045" cy="18065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200"/>
              </a:lnSpc>
              <a:defRPr sz="5100">
                <a:latin typeface="Copperplate"/>
                <a:ea typeface="Copperplate"/>
                <a:cs typeface="Copperplate"/>
                <a:sym typeface="Copperplate"/>
              </a:defRPr>
            </a:lvl1pPr>
          </a:lstStyle>
          <a:p>
            <a:pPr/>
            <a:r>
              <a:t>Excel: Automatically Format Data</a:t>
            </a:r>
          </a:p>
        </p:txBody>
      </p:sp>
      <p:sp>
        <p:nvSpPr>
          <p:cNvPr id="240" name="TextBox 12"/>
          <p:cNvSpPr txBox="1"/>
          <p:nvPr/>
        </p:nvSpPr>
        <p:spPr>
          <a:xfrm>
            <a:off x="2906915" y="2503808"/>
            <a:ext cx="15013631" cy="27209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200"/>
              </a:lnSpc>
              <a:defRPr sz="5100">
                <a:latin typeface="Copperplate"/>
                <a:ea typeface="Copperplate"/>
                <a:cs typeface="Copperplate"/>
                <a:sym typeface="Copperplate"/>
              </a:defRPr>
            </a:lvl1pPr>
          </a:lstStyle>
          <a:p>
            <a:pPr/>
            <a:r>
              <a:t>Use VBA or Power Query to clean up raw data (e.g., removing duplicates, applying consistent formatting).</a:t>
            </a:r>
          </a:p>
        </p:txBody>
      </p:sp>
      <p:sp>
        <p:nvSpPr>
          <p:cNvPr id="241" name="TextBox 13"/>
          <p:cNvSpPr txBox="1"/>
          <p:nvPr/>
        </p:nvSpPr>
        <p:spPr>
          <a:xfrm>
            <a:off x="3455488" y="5275583"/>
            <a:ext cx="12749586" cy="18065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200"/>
              </a:lnSpc>
              <a:defRPr sz="5100">
                <a:latin typeface="Copperplate"/>
                <a:ea typeface="Copperplate"/>
                <a:cs typeface="Copperplate"/>
                <a:sym typeface="Copperplate"/>
              </a:defRPr>
            </a:lvl1pPr>
          </a:lstStyle>
          <a:p>
            <a:pPr/>
            <a:r>
              <a:t>Google Sheets: Send Automated Emails</a:t>
            </a:r>
          </a:p>
        </p:txBody>
      </p:sp>
      <p:sp>
        <p:nvSpPr>
          <p:cNvPr id="242" name="TextBox 14"/>
          <p:cNvSpPr txBox="1"/>
          <p:nvPr/>
        </p:nvSpPr>
        <p:spPr>
          <a:xfrm>
            <a:off x="3194741" y="6199508"/>
            <a:ext cx="14426577" cy="27209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200"/>
              </a:lnSpc>
              <a:defRPr sz="5100">
                <a:latin typeface="Copperplate"/>
                <a:ea typeface="Copperplate"/>
                <a:cs typeface="Copperplate"/>
                <a:sym typeface="Copperplate"/>
              </a:defRPr>
            </a:lvl1pPr>
          </a:lstStyle>
          <a:p>
            <a:pPr/>
            <a:r>
              <a:t>Use Apps Script to create a script that sends emails based on data in your sheet (e.g., reminders or invoices).</a:t>
            </a: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53" name="TextBox 2"/>
          <p:cNvSpPr txBox="1"/>
          <p:nvPr/>
        </p:nvSpPr>
        <p:spPr>
          <a:xfrm>
            <a:off x="24260" y="869117"/>
            <a:ext cx="18604212" cy="74973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400"/>
              </a:lnSpc>
              <a:defRPr sz="5300">
                <a:latin typeface="Copperplate"/>
                <a:ea typeface="Copperplate"/>
                <a:cs typeface="Copperplate"/>
                <a:sym typeface="Copperplate"/>
              </a:defRPr>
            </a:lvl1pPr>
          </a:lstStyle>
          <a:p>
            <a:pPr/>
            <a:r>
              <a:t>Responsive Design: Responsive design refers to an approach in web design and development that ensures a website or web application looks and functions well on a variety of devices and screen sizes. The goal is to create a seamless user experience across all devices—whether a desktop computer, tablet, or mobile phone—by adjusting the layout and content dynamically.</a:t>
            </a:r>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55" name="Freeform 2"/>
          <p:cNvSpPr/>
          <p:nvPr/>
        </p:nvSpPr>
        <p:spPr>
          <a:xfrm>
            <a:off x="1667779" y="2176015"/>
            <a:ext cx="190501" cy="190501"/>
          </a:xfrm>
          <a:prstGeom prst="rect">
            <a:avLst/>
          </a:prstGeom>
          <a:blipFill>
            <a:blip r:embed="rId3"/>
            <a:stretch>
              <a:fillRect/>
            </a:stretch>
          </a:blipFill>
          <a:ln w="12700">
            <a:miter lim="400000"/>
          </a:ln>
        </p:spPr>
        <p:txBody>
          <a:bodyPr lIns="45719" rIns="45719"/>
          <a:lstStyle/>
          <a:p>
            <a:pPr/>
          </a:p>
        </p:txBody>
      </p:sp>
      <p:sp>
        <p:nvSpPr>
          <p:cNvPr id="1556" name="Freeform 3"/>
          <p:cNvSpPr/>
          <p:nvPr/>
        </p:nvSpPr>
        <p:spPr>
          <a:xfrm>
            <a:off x="1667779" y="7243315"/>
            <a:ext cx="190501" cy="190501"/>
          </a:xfrm>
          <a:prstGeom prst="rect">
            <a:avLst/>
          </a:prstGeom>
          <a:blipFill>
            <a:blip r:embed="rId3"/>
            <a:stretch>
              <a:fillRect/>
            </a:stretch>
          </a:blipFill>
          <a:ln w="12700">
            <a:miter lim="400000"/>
          </a:ln>
        </p:spPr>
        <p:txBody>
          <a:bodyPr lIns="45719" rIns="45719"/>
          <a:lstStyle/>
          <a:p>
            <a:pPr/>
          </a:p>
        </p:txBody>
      </p:sp>
      <p:sp>
        <p:nvSpPr>
          <p:cNvPr id="1557" name="TextBox 4"/>
          <p:cNvSpPr txBox="1"/>
          <p:nvPr/>
        </p:nvSpPr>
        <p:spPr>
          <a:xfrm>
            <a:off x="748465" y="1102776"/>
            <a:ext cx="422425" cy="14290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sz="4000">
                <a:latin typeface="Copperplate"/>
                <a:ea typeface="Copperplate"/>
                <a:cs typeface="Copperplate"/>
                <a:sym typeface="Copperplate"/>
              </a:defRPr>
            </a:lvl1pPr>
          </a:lstStyle>
          <a:p>
            <a:pPr/>
            <a:r>
              <a:t>1.</a:t>
            </a:r>
          </a:p>
        </p:txBody>
      </p:sp>
      <p:sp>
        <p:nvSpPr>
          <p:cNvPr id="1558" name="TextBox 5"/>
          <p:cNvSpPr txBox="1"/>
          <p:nvPr/>
        </p:nvSpPr>
        <p:spPr>
          <a:xfrm>
            <a:off x="739834" y="6170076"/>
            <a:ext cx="431226" cy="14290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sz="4000">
                <a:latin typeface="Copperplate"/>
                <a:ea typeface="Copperplate"/>
                <a:cs typeface="Copperplate"/>
                <a:sym typeface="Copperplate"/>
              </a:defRPr>
            </a:lvl1pPr>
          </a:lstStyle>
          <a:p>
            <a:pPr/>
            <a:r>
              <a:t>2.</a:t>
            </a:r>
          </a:p>
        </p:txBody>
      </p:sp>
      <p:sp>
        <p:nvSpPr>
          <p:cNvPr id="1559" name="TextBox 6"/>
          <p:cNvSpPr txBox="1"/>
          <p:nvPr/>
        </p:nvSpPr>
        <p:spPr>
          <a:xfrm>
            <a:off x="4728276" y="388401"/>
            <a:ext cx="9343807" cy="14061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Key Principles of Responsive Design:</a:t>
            </a:r>
          </a:p>
        </p:txBody>
      </p:sp>
      <p:sp>
        <p:nvSpPr>
          <p:cNvPr id="1560" name="TextBox 7"/>
          <p:cNvSpPr txBox="1"/>
          <p:nvPr/>
        </p:nvSpPr>
        <p:spPr>
          <a:xfrm>
            <a:off x="8002343" y="1112301"/>
            <a:ext cx="3567494" cy="14061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Fluid Layouts:</a:t>
            </a:r>
          </a:p>
        </p:txBody>
      </p:sp>
      <p:sp>
        <p:nvSpPr>
          <p:cNvPr id="1561" name="TextBox 8"/>
          <p:cNvSpPr txBox="1"/>
          <p:nvPr/>
        </p:nvSpPr>
        <p:spPr>
          <a:xfrm>
            <a:off x="2178558" y="1836200"/>
            <a:ext cx="16350959" cy="42509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The layout of the page adjusts dynamically to fit the screen size. Instead of using fixed widths (which may look good on one screen size but cause horizontal scrolling on another), responsive designs use relative units like percentages or "vw" (viewport width) and "vh" (viewport height), allowing the content to adapt.</a:t>
            </a:r>
          </a:p>
        </p:txBody>
      </p:sp>
      <p:sp>
        <p:nvSpPr>
          <p:cNvPr id="1562" name="TextBox 9"/>
          <p:cNvSpPr txBox="1"/>
          <p:nvPr/>
        </p:nvSpPr>
        <p:spPr>
          <a:xfrm>
            <a:off x="7767790" y="6179601"/>
            <a:ext cx="4046135" cy="14061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Flexible Images:</a:t>
            </a:r>
          </a:p>
        </p:txBody>
      </p:sp>
      <p:sp>
        <p:nvSpPr>
          <p:cNvPr id="1563" name="TextBox 10"/>
          <p:cNvSpPr txBox="1"/>
          <p:nvPr/>
        </p:nvSpPr>
        <p:spPr>
          <a:xfrm>
            <a:off x="2238526" y="6903501"/>
            <a:ext cx="16228859" cy="28285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Images are scaled dynamically to fit within the layout, often using CSS techniques like max-width: 100% to ensure images don’t overflow their containers. This helps prevent images from breaking the design on smaller screens.</a:t>
            </a:r>
          </a:p>
        </p:txBody>
      </p:sp>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65" name="Freeform 3"/>
          <p:cNvSpPr/>
          <p:nvPr/>
        </p:nvSpPr>
        <p:spPr>
          <a:xfrm>
            <a:off x="342900" y="371751"/>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66" name="Freeform 5"/>
          <p:cNvSpPr/>
          <p:nvPr/>
        </p:nvSpPr>
        <p:spPr>
          <a:xfrm>
            <a:off x="342900" y="933725"/>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67" name="Freeform 7"/>
          <p:cNvSpPr/>
          <p:nvPr/>
        </p:nvSpPr>
        <p:spPr>
          <a:xfrm>
            <a:off x="342900" y="2619650"/>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68" name="Freeform 9"/>
          <p:cNvSpPr/>
          <p:nvPr/>
        </p:nvSpPr>
        <p:spPr>
          <a:xfrm>
            <a:off x="342900" y="3181625"/>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69" name="Freeform 11"/>
          <p:cNvSpPr/>
          <p:nvPr/>
        </p:nvSpPr>
        <p:spPr>
          <a:xfrm>
            <a:off x="342900" y="3743600"/>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70" name="Freeform 13"/>
          <p:cNvSpPr/>
          <p:nvPr/>
        </p:nvSpPr>
        <p:spPr>
          <a:xfrm>
            <a:off x="342900" y="4305575"/>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71" name="Freeform 15"/>
          <p:cNvSpPr/>
          <p:nvPr/>
        </p:nvSpPr>
        <p:spPr>
          <a:xfrm>
            <a:off x="342900" y="4867550"/>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72" name="Freeform 17"/>
          <p:cNvSpPr/>
          <p:nvPr/>
        </p:nvSpPr>
        <p:spPr>
          <a:xfrm>
            <a:off x="342900" y="5429525"/>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73" name="Freeform 19"/>
          <p:cNvSpPr/>
          <p:nvPr/>
        </p:nvSpPr>
        <p:spPr>
          <a:xfrm>
            <a:off x="342900" y="5991500"/>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74" name="Freeform 21"/>
          <p:cNvSpPr/>
          <p:nvPr/>
        </p:nvSpPr>
        <p:spPr>
          <a:xfrm>
            <a:off x="342900" y="6553475"/>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75" name="Freeform 23"/>
          <p:cNvSpPr/>
          <p:nvPr/>
        </p:nvSpPr>
        <p:spPr>
          <a:xfrm>
            <a:off x="342900" y="7115450"/>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76" name="Freeform 25"/>
          <p:cNvSpPr/>
          <p:nvPr/>
        </p:nvSpPr>
        <p:spPr>
          <a:xfrm>
            <a:off x="342900" y="8239400"/>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77" name="Freeform 27"/>
          <p:cNvSpPr/>
          <p:nvPr/>
        </p:nvSpPr>
        <p:spPr>
          <a:xfrm>
            <a:off x="342900" y="8801375"/>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78" name="Freeform 29"/>
          <p:cNvSpPr/>
          <p:nvPr/>
        </p:nvSpPr>
        <p:spPr>
          <a:xfrm>
            <a:off x="342900" y="9363350"/>
            <a:ext cx="143003" cy="14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1" y="10790"/>
                </a:moveTo>
                <a:cubicBezTo>
                  <a:pt x="21581" y="11501"/>
                  <a:pt x="21504" y="12211"/>
                  <a:pt x="21370" y="12902"/>
                </a:cubicBezTo>
                <a:cubicBezTo>
                  <a:pt x="21236" y="13594"/>
                  <a:pt x="21025" y="14266"/>
                  <a:pt x="20756" y="14938"/>
                </a:cubicBezTo>
                <a:cubicBezTo>
                  <a:pt x="20487" y="15610"/>
                  <a:pt x="20161" y="16224"/>
                  <a:pt x="19758" y="16800"/>
                </a:cubicBezTo>
                <a:cubicBezTo>
                  <a:pt x="19356" y="17376"/>
                  <a:pt x="18914" y="17933"/>
                  <a:pt x="18416" y="18432"/>
                </a:cubicBezTo>
                <a:cubicBezTo>
                  <a:pt x="17917" y="18931"/>
                  <a:pt x="17361" y="19373"/>
                  <a:pt x="16785" y="19776"/>
                </a:cubicBezTo>
                <a:cubicBezTo>
                  <a:pt x="16210" y="20179"/>
                  <a:pt x="15577" y="20506"/>
                  <a:pt x="14924" y="20774"/>
                </a:cubicBezTo>
                <a:cubicBezTo>
                  <a:pt x="14272" y="21043"/>
                  <a:pt x="13601" y="21254"/>
                  <a:pt x="12891" y="21389"/>
                </a:cubicBezTo>
                <a:cubicBezTo>
                  <a:pt x="12181" y="21523"/>
                  <a:pt x="11491" y="21600"/>
                  <a:pt x="10781" y="21600"/>
                </a:cubicBezTo>
                <a:cubicBezTo>
                  <a:pt x="10071" y="21600"/>
                  <a:pt x="9361" y="21523"/>
                  <a:pt x="8671" y="21389"/>
                </a:cubicBezTo>
                <a:cubicBezTo>
                  <a:pt x="7980" y="21254"/>
                  <a:pt x="7309" y="21043"/>
                  <a:pt x="6637" y="20774"/>
                </a:cubicBezTo>
                <a:cubicBezTo>
                  <a:pt x="5966" y="20506"/>
                  <a:pt x="5352" y="20179"/>
                  <a:pt x="4777" y="19776"/>
                </a:cubicBezTo>
                <a:cubicBezTo>
                  <a:pt x="4201" y="19373"/>
                  <a:pt x="3645" y="18931"/>
                  <a:pt x="3146" y="18432"/>
                </a:cubicBezTo>
                <a:cubicBezTo>
                  <a:pt x="2647" y="17933"/>
                  <a:pt x="2206" y="17376"/>
                  <a:pt x="1803" y="16800"/>
                </a:cubicBezTo>
                <a:cubicBezTo>
                  <a:pt x="1400" y="16224"/>
                  <a:pt x="1074" y="15590"/>
                  <a:pt x="806" y="14938"/>
                </a:cubicBezTo>
                <a:cubicBezTo>
                  <a:pt x="537" y="14285"/>
                  <a:pt x="345" y="13594"/>
                  <a:pt x="211" y="12902"/>
                </a:cubicBezTo>
                <a:cubicBezTo>
                  <a:pt x="77" y="12211"/>
                  <a:pt x="0" y="11501"/>
                  <a:pt x="0" y="10790"/>
                </a:cubicBezTo>
                <a:cubicBezTo>
                  <a:pt x="0" y="10080"/>
                  <a:pt x="77" y="9370"/>
                  <a:pt x="211" y="8678"/>
                </a:cubicBezTo>
                <a:cubicBezTo>
                  <a:pt x="345" y="7987"/>
                  <a:pt x="556" y="7315"/>
                  <a:pt x="825" y="6643"/>
                </a:cubicBezTo>
                <a:cubicBezTo>
                  <a:pt x="1093" y="5971"/>
                  <a:pt x="1420" y="5357"/>
                  <a:pt x="1822" y="4781"/>
                </a:cubicBezTo>
                <a:cubicBezTo>
                  <a:pt x="2225" y="4205"/>
                  <a:pt x="2666" y="3648"/>
                  <a:pt x="3165" y="3149"/>
                </a:cubicBezTo>
                <a:cubicBezTo>
                  <a:pt x="3664" y="2650"/>
                  <a:pt x="4220" y="2208"/>
                  <a:pt x="4796" y="1805"/>
                </a:cubicBezTo>
                <a:cubicBezTo>
                  <a:pt x="5371" y="1402"/>
                  <a:pt x="6004" y="1075"/>
                  <a:pt x="6656" y="806"/>
                </a:cubicBezTo>
                <a:cubicBezTo>
                  <a:pt x="7309" y="538"/>
                  <a:pt x="7999" y="346"/>
                  <a:pt x="8690" y="211"/>
                </a:cubicBezTo>
                <a:cubicBezTo>
                  <a:pt x="9380" y="77"/>
                  <a:pt x="10090" y="0"/>
                  <a:pt x="10800" y="0"/>
                </a:cubicBezTo>
                <a:cubicBezTo>
                  <a:pt x="11510" y="0"/>
                  <a:pt x="12220" y="77"/>
                  <a:pt x="12910" y="211"/>
                </a:cubicBezTo>
                <a:cubicBezTo>
                  <a:pt x="13601" y="346"/>
                  <a:pt x="14272" y="557"/>
                  <a:pt x="14944" y="826"/>
                </a:cubicBezTo>
                <a:cubicBezTo>
                  <a:pt x="15615" y="1094"/>
                  <a:pt x="16229" y="1421"/>
                  <a:pt x="16804" y="1824"/>
                </a:cubicBezTo>
                <a:cubicBezTo>
                  <a:pt x="17380" y="2227"/>
                  <a:pt x="17936" y="2669"/>
                  <a:pt x="18435" y="3168"/>
                </a:cubicBezTo>
                <a:cubicBezTo>
                  <a:pt x="18934" y="3667"/>
                  <a:pt x="19375" y="4224"/>
                  <a:pt x="19778" y="4800"/>
                </a:cubicBezTo>
                <a:cubicBezTo>
                  <a:pt x="20180" y="5376"/>
                  <a:pt x="20507" y="6010"/>
                  <a:pt x="20775" y="6662"/>
                </a:cubicBezTo>
                <a:cubicBezTo>
                  <a:pt x="21044" y="7315"/>
                  <a:pt x="21255" y="7987"/>
                  <a:pt x="21389" y="8698"/>
                </a:cubicBezTo>
                <a:cubicBezTo>
                  <a:pt x="21523" y="9408"/>
                  <a:pt x="21600" y="10099"/>
                  <a:pt x="21600" y="10810"/>
                </a:cubicBezTo>
                <a:close/>
              </a:path>
            </a:pathLst>
          </a:custGeom>
          <a:solidFill>
            <a:srgbClr val="000000"/>
          </a:solidFill>
          <a:ln w="12700">
            <a:miter lim="400000"/>
          </a:ln>
        </p:spPr>
        <p:txBody>
          <a:bodyPr lIns="45719" rIns="45719"/>
          <a:lstStyle/>
          <a:p>
            <a:pPr/>
          </a:p>
        </p:txBody>
      </p:sp>
      <p:sp>
        <p:nvSpPr>
          <p:cNvPr id="1579" name="TextBox 30"/>
          <p:cNvSpPr txBox="1"/>
          <p:nvPr/>
        </p:nvSpPr>
        <p:spPr>
          <a:xfrm>
            <a:off x="841618" y="101202"/>
            <a:ext cx="17641492" cy="277988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400"/>
              </a:lnSpc>
              <a:defRPr sz="3100">
                <a:latin typeface="Copperplate"/>
                <a:ea typeface="Copperplate"/>
                <a:cs typeface="Copperplate"/>
                <a:sym typeface="Copperplate"/>
              </a:defRPr>
            </a:lvl1pPr>
          </a:lstStyle>
          <a:p>
            <a:pPr/>
            <a:r>
              <a:t>Media Queries: Media queries are the key to responsive design. These CSS rules allow designers to apply different styles depending on the screen’s size, orientation (portrait or landscape), or resolution. For example: css Copy code @media (max-width: 768px) {  /* Styles for screens smaller than 768px (e.g., tablets and smartphones) */.container {</a:t>
            </a:r>
          </a:p>
        </p:txBody>
      </p:sp>
      <p:sp>
        <p:nvSpPr>
          <p:cNvPr id="1580" name="TextBox 31"/>
          <p:cNvSpPr txBox="1"/>
          <p:nvPr/>
        </p:nvSpPr>
        <p:spPr>
          <a:xfrm>
            <a:off x="7649918" y="4597003"/>
            <a:ext cx="101595" cy="5446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400"/>
              </a:lnSpc>
              <a:defRPr sz="3100">
                <a:latin typeface="Copperplate"/>
                <a:ea typeface="Copperplate"/>
                <a:cs typeface="Copperplate"/>
                <a:sym typeface="Copperplate"/>
              </a:defRPr>
            </a:lvl1pPr>
          </a:lstStyle>
          <a:p>
            <a:pPr/>
            <a:r>
              <a:t> </a:t>
            </a:r>
          </a:p>
        </p:txBody>
      </p:sp>
      <p:sp>
        <p:nvSpPr>
          <p:cNvPr id="1581" name="TextBox 32"/>
          <p:cNvSpPr txBox="1"/>
          <p:nvPr/>
        </p:nvSpPr>
        <p:spPr>
          <a:xfrm>
            <a:off x="8446741" y="4597003"/>
            <a:ext cx="2939854" cy="5446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400"/>
              </a:lnSpc>
              <a:defRPr sz="3100">
                <a:latin typeface="Copperplate"/>
                <a:ea typeface="Copperplate"/>
                <a:cs typeface="Copperplate"/>
                <a:sym typeface="Copperplate"/>
              </a:defRPr>
            </a:lvl1pPr>
          </a:lstStyle>
          <a:p>
            <a:pPr/>
            <a:r>
              <a:t>padding: 20px;</a:t>
            </a:r>
          </a:p>
        </p:txBody>
      </p:sp>
      <p:sp>
        <p:nvSpPr>
          <p:cNvPr id="1582" name="TextBox 33"/>
          <p:cNvSpPr txBox="1"/>
          <p:nvPr/>
        </p:nvSpPr>
        <p:spPr>
          <a:xfrm>
            <a:off x="9211418" y="5158978"/>
            <a:ext cx="101595" cy="5446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400"/>
              </a:lnSpc>
              <a:defRPr spc="2351" sz="3100">
                <a:latin typeface="Copperplate"/>
                <a:ea typeface="Copperplate"/>
                <a:cs typeface="Copperplate"/>
                <a:sym typeface="Copperplate"/>
              </a:defRPr>
            </a:lvl1pPr>
          </a:lstStyle>
          <a:p>
            <a:pPr/>
            <a:r>
              <a:t> </a:t>
            </a:r>
          </a:p>
        </p:txBody>
      </p:sp>
      <p:sp>
        <p:nvSpPr>
          <p:cNvPr id="1583" name="TextBox 34"/>
          <p:cNvSpPr txBox="1"/>
          <p:nvPr/>
        </p:nvSpPr>
        <p:spPr>
          <a:xfrm>
            <a:off x="9609829" y="5158978"/>
            <a:ext cx="160688" cy="5446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400"/>
              </a:lnSpc>
              <a:defRPr spc="2351" sz="3100">
                <a:latin typeface="Copperplate"/>
                <a:ea typeface="Copperplate"/>
                <a:cs typeface="Copperplate"/>
                <a:sym typeface="Copperplate"/>
              </a:defRPr>
            </a:lvl1pPr>
          </a:lstStyle>
          <a:p>
            <a:pPr/>
            <a:r>
              <a:t>}</a:t>
            </a:r>
          </a:p>
        </p:txBody>
      </p:sp>
      <p:sp>
        <p:nvSpPr>
          <p:cNvPr id="1584" name="TextBox 35"/>
          <p:cNvSpPr txBox="1"/>
          <p:nvPr/>
        </p:nvSpPr>
        <p:spPr>
          <a:xfrm>
            <a:off x="760065" y="5720953"/>
            <a:ext cx="17807628" cy="16622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400"/>
              </a:lnSpc>
              <a:defRPr sz="3100">
                <a:latin typeface="Copperplate"/>
                <a:ea typeface="Copperplate"/>
                <a:cs typeface="Copperplate"/>
                <a:sym typeface="Copperplate"/>
              </a:defRPr>
            </a:lvl1pPr>
          </a:lstStyle>
          <a:p>
            <a:pPr/>
            <a:r>
              <a:t>} Viewport Meta Tag: The viewport meta tag helps control how the content is scaled and displayed on different devices. For example, on mobile devices, you might include: html Copy code &lt;meta name="viewport" content="width=device-width, initial-sc</a:t>
            </a:r>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86" name="Freeform 3"/>
          <p:cNvSpPr/>
          <p:nvPr/>
        </p:nvSpPr>
        <p:spPr>
          <a:xfrm>
            <a:off x="476250" y="1756380"/>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587" name="Freeform 5"/>
          <p:cNvSpPr/>
          <p:nvPr/>
        </p:nvSpPr>
        <p:spPr>
          <a:xfrm>
            <a:off x="476250" y="4042381"/>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588" name="Freeform 7"/>
          <p:cNvSpPr/>
          <p:nvPr/>
        </p:nvSpPr>
        <p:spPr>
          <a:xfrm>
            <a:off x="476250" y="5566381"/>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589" name="Freeform 9"/>
          <p:cNvSpPr/>
          <p:nvPr/>
        </p:nvSpPr>
        <p:spPr>
          <a:xfrm>
            <a:off x="476250" y="7852381"/>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590" name="TextBox 10"/>
          <p:cNvSpPr txBox="1"/>
          <p:nvPr/>
        </p:nvSpPr>
        <p:spPr>
          <a:xfrm>
            <a:off x="5100485" y="622735"/>
            <a:ext cx="8248517" cy="14810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900"/>
              </a:lnSpc>
              <a:defRPr sz="4200">
                <a:latin typeface="Copperplate"/>
                <a:ea typeface="Copperplate"/>
                <a:cs typeface="Copperplate"/>
                <a:sym typeface="Copperplate"/>
              </a:defRPr>
            </a:lvl1pPr>
          </a:lstStyle>
          <a:p>
            <a:pPr/>
            <a:r>
              <a:t>Benefits of Responsive Design:</a:t>
            </a:r>
          </a:p>
        </p:txBody>
      </p:sp>
      <p:sp>
        <p:nvSpPr>
          <p:cNvPr id="1591" name="TextBox 11"/>
          <p:cNvSpPr txBox="1"/>
          <p:nvPr/>
        </p:nvSpPr>
        <p:spPr>
          <a:xfrm>
            <a:off x="982112" y="1384734"/>
            <a:ext cx="17596830" cy="74754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User Experience: Provides a consistent and optimized experience across all devices, reducing frustration for users who may switch between devices. SEO: Search engines, especially Google, prioritize mobile-friendly websites. A responsive design can improve SEO rankings. Cost-Effective: Rather than creating multiple versions of a site for different devices (mobile, tablet, desktop), responsive design allows you to build one site that works across all of them. Easy Maintenance: A single codebase is easier to maintain than multiple versions of a site for different devices.</a:t>
            </a:r>
          </a:p>
        </p:txBody>
      </p:sp>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93" name="Freeform 2"/>
          <p:cNvSpPr/>
          <p:nvPr/>
        </p:nvSpPr>
        <p:spPr>
          <a:xfrm>
            <a:off x="1290637" y="7251896"/>
            <a:ext cx="190501" cy="190501"/>
          </a:xfrm>
          <a:prstGeom prst="rect">
            <a:avLst/>
          </a:prstGeom>
          <a:blipFill>
            <a:blip r:embed="rId3"/>
            <a:stretch>
              <a:fillRect/>
            </a:stretch>
          </a:blipFill>
          <a:ln w="12700">
            <a:miter lim="400000"/>
          </a:ln>
        </p:spPr>
        <p:txBody>
          <a:bodyPr lIns="45719" rIns="45719"/>
          <a:lstStyle/>
          <a:p>
            <a:pPr/>
          </a:p>
        </p:txBody>
      </p:sp>
      <p:sp>
        <p:nvSpPr>
          <p:cNvPr id="1594" name="TextBox 3"/>
          <p:cNvSpPr txBox="1"/>
          <p:nvPr/>
        </p:nvSpPr>
        <p:spPr>
          <a:xfrm>
            <a:off x="29023" y="572394"/>
            <a:ext cx="18594524" cy="4872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User Authentication: User authentication is the process of verifying the identity of a user before granting access to a system, website, or application. It ensures that only authorized individuals can access sensitive information or perform certain actions. Authentication is the first step in a broader security process, often followed by authorization, which determines what the authenticated user is allowed to do. Types of User Authentication:</a:t>
            </a:r>
          </a:p>
        </p:txBody>
      </p:sp>
      <p:sp>
        <p:nvSpPr>
          <p:cNvPr id="1595" name="TextBox 4"/>
          <p:cNvSpPr txBox="1"/>
          <p:nvPr/>
        </p:nvSpPr>
        <p:spPr>
          <a:xfrm>
            <a:off x="408536" y="6211194"/>
            <a:ext cx="412194"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1.</a:t>
            </a:r>
          </a:p>
        </p:txBody>
      </p:sp>
      <p:sp>
        <p:nvSpPr>
          <p:cNvPr id="1596" name="TextBox 5"/>
          <p:cNvSpPr txBox="1"/>
          <p:nvPr/>
        </p:nvSpPr>
        <p:spPr>
          <a:xfrm>
            <a:off x="5581801" y="6211194"/>
            <a:ext cx="8147582"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Password-Based Authentication:</a:t>
            </a:r>
          </a:p>
        </p:txBody>
      </p:sp>
      <p:sp>
        <p:nvSpPr>
          <p:cNvPr id="1597" name="TextBox 6"/>
          <p:cNvSpPr txBox="1"/>
          <p:nvPr/>
        </p:nvSpPr>
        <p:spPr>
          <a:xfrm>
            <a:off x="1871071" y="6916045"/>
            <a:ext cx="16598238" cy="2777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The most common form of authentication, where a user provides a unique username and password combination. The system compares the provided credentials with the stored data to verify identity.</a:t>
            </a:r>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99" name="Freeform 3"/>
          <p:cNvSpPr/>
          <p:nvPr/>
        </p:nvSpPr>
        <p:spPr>
          <a:xfrm>
            <a:off x="457200" y="1833458"/>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600" name="Freeform 5"/>
          <p:cNvSpPr/>
          <p:nvPr/>
        </p:nvSpPr>
        <p:spPr>
          <a:xfrm>
            <a:off x="457200" y="2557358"/>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601" name="Freeform 7"/>
          <p:cNvSpPr/>
          <p:nvPr/>
        </p:nvSpPr>
        <p:spPr>
          <a:xfrm>
            <a:off x="457200" y="3281257"/>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602" name="Freeform 9"/>
          <p:cNvSpPr/>
          <p:nvPr/>
        </p:nvSpPr>
        <p:spPr>
          <a:xfrm>
            <a:off x="457200" y="4005157"/>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603" name="Freeform 11"/>
          <p:cNvSpPr/>
          <p:nvPr/>
        </p:nvSpPr>
        <p:spPr>
          <a:xfrm>
            <a:off x="457200" y="4729057"/>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604" name="Freeform 13"/>
          <p:cNvSpPr/>
          <p:nvPr/>
        </p:nvSpPr>
        <p:spPr>
          <a:xfrm>
            <a:off x="1338262" y="8343795"/>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54" y="13594"/>
                  <a:pt x="21053" y="14270"/>
                  <a:pt x="20779" y="14933"/>
                </a:cubicBezTo>
                <a:cubicBezTo>
                  <a:pt x="20506" y="15581"/>
                  <a:pt x="20174" y="16214"/>
                  <a:pt x="19786" y="16805"/>
                </a:cubicBezTo>
                <a:lnTo>
                  <a:pt x="19339" y="16502"/>
                </a:lnTo>
                <a:lnTo>
                  <a:pt x="19786" y="16805"/>
                </a:lnTo>
                <a:cubicBezTo>
                  <a:pt x="19397" y="17395"/>
                  <a:pt x="18950" y="17942"/>
                  <a:pt x="18446" y="18446"/>
                </a:cubicBezTo>
                <a:cubicBezTo>
                  <a:pt x="17942" y="18950"/>
                  <a:pt x="17395" y="19397"/>
                  <a:pt x="16805" y="19786"/>
                </a:cubicBezTo>
                <a:cubicBezTo>
                  <a:pt x="16214" y="20174"/>
                  <a:pt x="15595" y="20506"/>
                  <a:pt x="14933" y="20779"/>
                </a:cubicBezTo>
                <a:lnTo>
                  <a:pt x="14731" y="20275"/>
                </a:lnTo>
                <a:lnTo>
                  <a:pt x="14933" y="20779"/>
                </a:lnTo>
                <a:cubicBezTo>
                  <a:pt x="14285" y="21053"/>
                  <a:pt x="13608" y="21254"/>
                  <a:pt x="12902" y="21398"/>
                </a:cubicBezTo>
                <a:cubicBezTo>
                  <a:pt x="12211" y="21542"/>
                  <a:pt x="11506" y="21600"/>
                  <a:pt x="10800" y="21600"/>
                </a:cubicBezTo>
                <a:lnTo>
                  <a:pt x="10800" y="21053"/>
                </a:lnTo>
                <a:lnTo>
                  <a:pt x="10800" y="21600"/>
                </a:lnTo>
                <a:cubicBezTo>
                  <a:pt x="10094" y="21600"/>
                  <a:pt x="9389" y="21528"/>
                  <a:pt x="8698" y="21398"/>
                </a:cubicBezTo>
                <a:cubicBezTo>
                  <a:pt x="8006" y="21254"/>
                  <a:pt x="7330" y="21053"/>
                  <a:pt x="6667" y="20779"/>
                </a:cubicBezTo>
                <a:lnTo>
                  <a:pt x="6869" y="20275"/>
                </a:lnTo>
                <a:lnTo>
                  <a:pt x="6667" y="20779"/>
                </a:lnTo>
                <a:cubicBezTo>
                  <a:pt x="6019"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85"/>
                  <a:pt x="346" y="13608"/>
                  <a:pt x="202" y="12902"/>
                </a:cubicBezTo>
                <a:cubicBezTo>
                  <a:pt x="72" y="12211"/>
                  <a:pt x="0" y="11506"/>
                  <a:pt x="0" y="10800"/>
                </a:cubicBezTo>
                <a:lnTo>
                  <a:pt x="533" y="10800"/>
                </a:lnTo>
                <a:lnTo>
                  <a:pt x="0" y="10800"/>
                </a:lnTo>
                <a:cubicBezTo>
                  <a:pt x="0" y="10094"/>
                  <a:pt x="72" y="9389"/>
                  <a:pt x="202" y="8698"/>
                </a:cubicBezTo>
                <a:cubicBezTo>
                  <a:pt x="346" y="8006"/>
                  <a:pt x="547" y="7330"/>
                  <a:pt x="821" y="6667"/>
                </a:cubicBezTo>
                <a:lnTo>
                  <a:pt x="1325" y="6869"/>
                </a:lnTo>
                <a:lnTo>
                  <a:pt x="821" y="6667"/>
                </a:ln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lnTo>
                  <a:pt x="6869" y="1325"/>
                </a:lnTo>
                <a:lnTo>
                  <a:pt x="6667" y="821"/>
                </a:lnTo>
                <a:cubicBezTo>
                  <a:pt x="7315" y="547"/>
                  <a:pt x="7992" y="346"/>
                  <a:pt x="8698" y="202"/>
                </a:cubicBezTo>
                <a:lnTo>
                  <a:pt x="8798" y="734"/>
                </a:lnTo>
                <a:lnTo>
                  <a:pt x="8698" y="202"/>
                </a:lnTo>
                <a:cubicBezTo>
                  <a:pt x="9389" y="72"/>
                  <a:pt x="10094" y="0"/>
                  <a:pt x="10800" y="0"/>
                </a:cubicBezTo>
                <a:lnTo>
                  <a:pt x="10800" y="547"/>
                </a:lnTo>
                <a:lnTo>
                  <a:pt x="10800" y="0"/>
                </a:lnTo>
                <a:cubicBezTo>
                  <a:pt x="11506" y="0"/>
                  <a:pt x="12211" y="72"/>
                  <a:pt x="12902" y="202"/>
                </a:cubicBezTo>
                <a:lnTo>
                  <a:pt x="12802" y="734"/>
                </a:lnTo>
                <a:lnTo>
                  <a:pt x="12902" y="202"/>
                </a:lnTo>
                <a:cubicBezTo>
                  <a:pt x="13594" y="346"/>
                  <a:pt x="14270" y="547"/>
                  <a:pt x="14933" y="821"/>
                </a:cubicBezTo>
                <a:lnTo>
                  <a:pt x="14731" y="1325"/>
                </a:lnTo>
                <a:lnTo>
                  <a:pt x="14933" y="821"/>
                </a:lnTo>
                <a:cubicBezTo>
                  <a:pt x="15581" y="1094"/>
                  <a:pt x="16214" y="1426"/>
                  <a:pt x="16805" y="1814"/>
                </a:cubicBezTo>
                <a:lnTo>
                  <a:pt x="16502" y="2261"/>
                </a:lnTo>
                <a:lnTo>
                  <a:pt x="16805" y="1814"/>
                </a:lnTo>
                <a:cubicBezTo>
                  <a:pt x="17395" y="2203"/>
                  <a:pt x="17942" y="2650"/>
                  <a:pt x="18446" y="3154"/>
                </a:cubicBezTo>
                <a:cubicBezTo>
                  <a:pt x="18950" y="3658"/>
                  <a:pt x="19397" y="4205"/>
                  <a:pt x="19786" y="4795"/>
                </a:cubicBezTo>
                <a:cubicBezTo>
                  <a:pt x="20174" y="5386"/>
                  <a:pt x="20506" y="6005"/>
                  <a:pt x="20779" y="6667"/>
                </a:cubicBezTo>
                <a:lnTo>
                  <a:pt x="20275" y="6869"/>
                </a:lnTo>
                <a:lnTo>
                  <a:pt x="20779" y="6667"/>
                </a:lnTo>
                <a:cubicBezTo>
                  <a:pt x="21053" y="7315"/>
                  <a:pt x="21254" y="7992"/>
                  <a:pt x="21398" y="8698"/>
                </a:cubicBezTo>
                <a:lnTo>
                  <a:pt x="20866" y="8798"/>
                </a:lnTo>
                <a:lnTo>
                  <a:pt x="21398" y="8698"/>
                </a:lnTo>
                <a:cubicBezTo>
                  <a:pt x="21542" y="9389"/>
                  <a:pt x="21600" y="10094"/>
                  <a:pt x="21600" y="10800"/>
                </a:cubicBezTo>
                <a:moveTo>
                  <a:pt x="20520" y="10800"/>
                </a:moveTo>
                <a:lnTo>
                  <a:pt x="21053" y="10800"/>
                </a:lnTo>
                <a:lnTo>
                  <a:pt x="20520" y="10800"/>
                </a:lnTo>
                <a:cubicBezTo>
                  <a:pt x="20520" y="10166"/>
                  <a:pt x="20462" y="9533"/>
                  <a:pt x="20333" y="8899"/>
                </a:cubicBezTo>
                <a:cubicBezTo>
                  <a:pt x="20203" y="8280"/>
                  <a:pt x="20030" y="7661"/>
                  <a:pt x="19786" y="7070"/>
                </a:cubicBezTo>
                <a:cubicBezTo>
                  <a:pt x="19541" y="6480"/>
                  <a:pt x="19238" y="5918"/>
                  <a:pt x="18893" y="5386"/>
                </a:cubicBezTo>
                <a:lnTo>
                  <a:pt x="19339" y="5083"/>
                </a:lnTo>
                <a:lnTo>
                  <a:pt x="18893" y="5386"/>
                </a:lnTo>
                <a:cubicBezTo>
                  <a:pt x="18533" y="4853"/>
                  <a:pt x="18130" y="4363"/>
                  <a:pt x="17683" y="3917"/>
                </a:cubicBezTo>
                <a:lnTo>
                  <a:pt x="18072" y="3528"/>
                </a:lnTo>
                <a:lnTo>
                  <a:pt x="17683" y="3917"/>
                </a:lnTo>
                <a:cubicBezTo>
                  <a:pt x="17237" y="3470"/>
                  <a:pt x="16747" y="3067"/>
                  <a:pt x="16214" y="2707"/>
                </a:cubicBezTo>
                <a:cubicBezTo>
                  <a:pt x="15682" y="2347"/>
                  <a:pt x="15120" y="2059"/>
                  <a:pt x="14530" y="1814"/>
                </a:cubicBezTo>
                <a:cubicBezTo>
                  <a:pt x="13939" y="1570"/>
                  <a:pt x="13320" y="1397"/>
                  <a:pt x="12701" y="1267"/>
                </a:cubicBezTo>
                <a:cubicBezTo>
                  <a:pt x="12067" y="1138"/>
                  <a:pt x="11434" y="1080"/>
                  <a:pt x="10800" y="1080"/>
                </a:cubicBezTo>
                <a:cubicBezTo>
                  <a:pt x="10166" y="1080"/>
                  <a:pt x="9533" y="1138"/>
                  <a:pt x="8899" y="1267"/>
                </a:cubicBezTo>
                <a:cubicBezTo>
                  <a:pt x="8280" y="1397"/>
                  <a:pt x="7661" y="1570"/>
                  <a:pt x="7070" y="1814"/>
                </a:cubicBezTo>
                <a:cubicBezTo>
                  <a:pt x="6480" y="2059"/>
                  <a:pt x="5918" y="2362"/>
                  <a:pt x="5386" y="2707"/>
                </a:cubicBezTo>
                <a:lnTo>
                  <a:pt x="5083" y="2261"/>
                </a:lnTo>
                <a:lnTo>
                  <a:pt x="5386" y="2707"/>
                </a:lnTo>
                <a:cubicBezTo>
                  <a:pt x="4853" y="3067"/>
                  <a:pt x="4363" y="3470"/>
                  <a:pt x="3917" y="3917"/>
                </a:cubicBezTo>
                <a:lnTo>
                  <a:pt x="3528" y="3528"/>
                </a:lnTo>
                <a:lnTo>
                  <a:pt x="3917" y="3917"/>
                </a:lnTo>
                <a:cubicBezTo>
                  <a:pt x="3470" y="4363"/>
                  <a:pt x="3067" y="4853"/>
                  <a:pt x="2707" y="5386"/>
                </a:cubicBezTo>
                <a:lnTo>
                  <a:pt x="2261" y="5083"/>
                </a:lnTo>
                <a:lnTo>
                  <a:pt x="2707" y="5386"/>
                </a:lnTo>
                <a:cubicBezTo>
                  <a:pt x="2347" y="5918"/>
                  <a:pt x="2059" y="6480"/>
                  <a:pt x="1814" y="7070"/>
                </a:cubicBezTo>
                <a:cubicBezTo>
                  <a:pt x="1570" y="7661"/>
                  <a:pt x="1382" y="8266"/>
                  <a:pt x="1267" y="8899"/>
                </a:cubicBezTo>
                <a:lnTo>
                  <a:pt x="734" y="8798"/>
                </a:lnTo>
                <a:lnTo>
                  <a:pt x="1267" y="8899"/>
                </a:lnTo>
                <a:cubicBezTo>
                  <a:pt x="1138" y="9533"/>
                  <a:pt x="1080" y="10166"/>
                  <a:pt x="1080" y="10800"/>
                </a:cubicBezTo>
                <a:cubicBezTo>
                  <a:pt x="1080" y="11434"/>
                  <a:pt x="1138" y="12067"/>
                  <a:pt x="1267" y="12701"/>
                </a:cubicBezTo>
                <a:lnTo>
                  <a:pt x="734" y="12802"/>
                </a:lnTo>
                <a:lnTo>
                  <a:pt x="1267" y="12701"/>
                </a:lnTo>
                <a:cubicBezTo>
                  <a:pt x="1397" y="13320"/>
                  <a:pt x="1570" y="13939"/>
                  <a:pt x="1814" y="14530"/>
                </a:cubicBezTo>
                <a:lnTo>
                  <a:pt x="1310" y="14731"/>
                </a:lnTo>
                <a:lnTo>
                  <a:pt x="1814" y="14530"/>
                </a:lnTo>
                <a:cubicBezTo>
                  <a:pt x="2059" y="15120"/>
                  <a:pt x="2362" y="15682"/>
                  <a:pt x="2707" y="16214"/>
                </a:cubicBezTo>
                <a:lnTo>
                  <a:pt x="2261" y="16517"/>
                </a:lnTo>
                <a:lnTo>
                  <a:pt x="2707" y="16214"/>
                </a:lnTo>
                <a:cubicBezTo>
                  <a:pt x="3067" y="16747"/>
                  <a:pt x="3470" y="17237"/>
                  <a:pt x="3917" y="17683"/>
                </a:cubicBezTo>
                <a:lnTo>
                  <a:pt x="3528" y="18072"/>
                </a:lnTo>
                <a:lnTo>
                  <a:pt x="3917" y="17683"/>
                </a:lnTo>
                <a:cubicBezTo>
                  <a:pt x="4363" y="18130"/>
                  <a:pt x="4853" y="18533"/>
                  <a:pt x="5386" y="18893"/>
                </a:cubicBezTo>
                <a:lnTo>
                  <a:pt x="5083" y="19339"/>
                </a:lnTo>
                <a:lnTo>
                  <a:pt x="5386" y="18893"/>
                </a:lnTo>
                <a:cubicBezTo>
                  <a:pt x="5918" y="19253"/>
                  <a:pt x="6480" y="19541"/>
                  <a:pt x="7070" y="19786"/>
                </a:cubicBezTo>
                <a:cubicBezTo>
                  <a:pt x="7661" y="20030"/>
                  <a:pt x="8266" y="20218"/>
                  <a:pt x="8899" y="20333"/>
                </a:cubicBezTo>
                <a:lnTo>
                  <a:pt x="8798" y="20866"/>
                </a:lnTo>
                <a:lnTo>
                  <a:pt x="8899" y="20333"/>
                </a:lnTo>
                <a:cubicBezTo>
                  <a:pt x="9518" y="20462"/>
                  <a:pt x="10152" y="20520"/>
                  <a:pt x="10800" y="20520"/>
                </a:cubicBezTo>
                <a:cubicBezTo>
                  <a:pt x="11448" y="20520"/>
                  <a:pt x="12067" y="20462"/>
                  <a:pt x="12701" y="20333"/>
                </a:cubicBezTo>
                <a:lnTo>
                  <a:pt x="12802" y="20866"/>
                </a:lnTo>
                <a:lnTo>
                  <a:pt x="12701" y="20333"/>
                </a:lnTo>
                <a:cubicBezTo>
                  <a:pt x="13320" y="20203"/>
                  <a:pt x="13939" y="20030"/>
                  <a:pt x="14530" y="19786"/>
                </a:cubicBezTo>
                <a:cubicBezTo>
                  <a:pt x="15120" y="19541"/>
                  <a:pt x="15682" y="19238"/>
                  <a:pt x="16214" y="18893"/>
                </a:cubicBezTo>
                <a:lnTo>
                  <a:pt x="16517" y="19339"/>
                </a:lnTo>
                <a:lnTo>
                  <a:pt x="16214" y="18893"/>
                </a:lnTo>
                <a:cubicBezTo>
                  <a:pt x="16747" y="18533"/>
                  <a:pt x="17237" y="18130"/>
                  <a:pt x="17683" y="17683"/>
                </a:cubicBezTo>
                <a:lnTo>
                  <a:pt x="18072" y="18072"/>
                </a:lnTo>
                <a:lnTo>
                  <a:pt x="17683" y="17683"/>
                </a:lnTo>
                <a:cubicBezTo>
                  <a:pt x="18130" y="17237"/>
                  <a:pt x="18533" y="16747"/>
                  <a:pt x="18893" y="16214"/>
                </a:cubicBezTo>
                <a:cubicBezTo>
                  <a:pt x="19253" y="15682"/>
                  <a:pt x="19541" y="15120"/>
                  <a:pt x="19786" y="14530"/>
                </a:cubicBezTo>
                <a:lnTo>
                  <a:pt x="20290" y="14731"/>
                </a:lnTo>
                <a:lnTo>
                  <a:pt x="19786" y="14530"/>
                </a:lnTo>
                <a:cubicBezTo>
                  <a:pt x="20030" y="13939"/>
                  <a:pt x="20218" y="13334"/>
                  <a:pt x="20333" y="12701"/>
                </a:cubicBezTo>
                <a:lnTo>
                  <a:pt x="20866" y="12802"/>
                </a:lnTo>
                <a:lnTo>
                  <a:pt x="20333" y="12701"/>
                </a:ln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1605" name="Freeform 15"/>
          <p:cNvSpPr/>
          <p:nvPr/>
        </p:nvSpPr>
        <p:spPr>
          <a:xfrm>
            <a:off x="1338262" y="6895995"/>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lnTo>
                  <a:pt x="20866" y="12802"/>
                </a:lnTo>
                <a:lnTo>
                  <a:pt x="21398" y="12902"/>
                </a:lnTo>
                <a:cubicBezTo>
                  <a:pt x="21254" y="13594"/>
                  <a:pt x="21053" y="14270"/>
                  <a:pt x="20779" y="14933"/>
                </a:cubicBezTo>
                <a:lnTo>
                  <a:pt x="20275" y="14731"/>
                </a:lnTo>
                <a:lnTo>
                  <a:pt x="20779" y="14933"/>
                </a:lnTo>
                <a:cubicBezTo>
                  <a:pt x="20506" y="15581"/>
                  <a:pt x="20174" y="16214"/>
                  <a:pt x="19786" y="16805"/>
                </a:cubicBezTo>
                <a:lnTo>
                  <a:pt x="19339" y="16502"/>
                </a:lnTo>
                <a:lnTo>
                  <a:pt x="19786" y="16805"/>
                </a:lnTo>
                <a:cubicBezTo>
                  <a:pt x="19397" y="17395"/>
                  <a:pt x="18950" y="17942"/>
                  <a:pt x="18446" y="18446"/>
                </a:cubicBezTo>
                <a:lnTo>
                  <a:pt x="18058" y="18058"/>
                </a:lnTo>
                <a:lnTo>
                  <a:pt x="18446" y="18446"/>
                </a:lnTo>
                <a:cubicBezTo>
                  <a:pt x="17942" y="18950"/>
                  <a:pt x="17395" y="19397"/>
                  <a:pt x="16805" y="19786"/>
                </a:cubicBezTo>
                <a:lnTo>
                  <a:pt x="16502" y="19339"/>
                </a:lnTo>
                <a:lnTo>
                  <a:pt x="16805" y="19786"/>
                </a:lnTo>
                <a:cubicBezTo>
                  <a:pt x="16214" y="20174"/>
                  <a:pt x="15595" y="20506"/>
                  <a:pt x="14933" y="20779"/>
                </a:cubicBezTo>
                <a:lnTo>
                  <a:pt x="14731" y="20275"/>
                </a:lnTo>
                <a:lnTo>
                  <a:pt x="14933" y="20779"/>
                </a:lnTo>
                <a:cubicBezTo>
                  <a:pt x="14285" y="21053"/>
                  <a:pt x="13608" y="21254"/>
                  <a:pt x="12902" y="21398"/>
                </a:cubicBezTo>
                <a:lnTo>
                  <a:pt x="12802" y="20866"/>
                </a:lnTo>
                <a:lnTo>
                  <a:pt x="12902" y="21398"/>
                </a:lnTo>
                <a:cubicBezTo>
                  <a:pt x="12211" y="21542"/>
                  <a:pt x="11506" y="21600"/>
                  <a:pt x="10800" y="21600"/>
                </a:cubicBezTo>
                <a:cubicBezTo>
                  <a:pt x="10094" y="21600"/>
                  <a:pt x="9389" y="21528"/>
                  <a:pt x="8698" y="21398"/>
                </a:cubicBezTo>
                <a:cubicBezTo>
                  <a:pt x="8006" y="21254"/>
                  <a:pt x="7330" y="21053"/>
                  <a:pt x="6667" y="20779"/>
                </a:cubicBezTo>
                <a:lnTo>
                  <a:pt x="6869" y="20275"/>
                </a:lnTo>
                <a:lnTo>
                  <a:pt x="6667" y="20779"/>
                </a:lnTo>
                <a:cubicBezTo>
                  <a:pt x="6019" y="20506"/>
                  <a:pt x="5386" y="20174"/>
                  <a:pt x="4795" y="19786"/>
                </a:cubicBezTo>
                <a:cubicBezTo>
                  <a:pt x="4205" y="19397"/>
                  <a:pt x="3658" y="18950"/>
                  <a:pt x="3154" y="18446"/>
                </a:cubicBezTo>
                <a:lnTo>
                  <a:pt x="3542" y="18058"/>
                </a:lnTo>
                <a:lnTo>
                  <a:pt x="3154" y="18446"/>
                </a:lnTo>
                <a:cubicBezTo>
                  <a:pt x="2650" y="17942"/>
                  <a:pt x="2203" y="17395"/>
                  <a:pt x="1814" y="16805"/>
                </a:cubicBezTo>
                <a:lnTo>
                  <a:pt x="2261" y="16502"/>
                </a:lnTo>
                <a:lnTo>
                  <a:pt x="1814" y="16805"/>
                </a:lnTo>
                <a:cubicBezTo>
                  <a:pt x="1426" y="16214"/>
                  <a:pt x="1094" y="15595"/>
                  <a:pt x="821" y="14933"/>
                </a:cubicBezTo>
                <a:lnTo>
                  <a:pt x="1325" y="14731"/>
                </a:lnTo>
                <a:lnTo>
                  <a:pt x="821" y="14933"/>
                </a:lnTo>
                <a:cubicBezTo>
                  <a:pt x="547" y="14285"/>
                  <a:pt x="346" y="13608"/>
                  <a:pt x="202" y="12902"/>
                </a:cubicBezTo>
                <a:lnTo>
                  <a:pt x="734" y="12802"/>
                </a:lnTo>
                <a:lnTo>
                  <a:pt x="202" y="12902"/>
                </a:lnTo>
                <a:cubicBezTo>
                  <a:pt x="72" y="12211"/>
                  <a:pt x="0" y="11506"/>
                  <a:pt x="0" y="10800"/>
                </a:cubicBezTo>
                <a:lnTo>
                  <a:pt x="533" y="10800"/>
                </a:lnTo>
                <a:lnTo>
                  <a:pt x="0" y="10800"/>
                </a:lnTo>
                <a:cubicBezTo>
                  <a:pt x="0" y="10094"/>
                  <a:pt x="72" y="9389"/>
                  <a:pt x="202" y="8698"/>
                </a:cubicBezTo>
                <a:lnTo>
                  <a:pt x="734" y="8798"/>
                </a:lnTo>
                <a:lnTo>
                  <a:pt x="202" y="8698"/>
                </a:lnTo>
                <a:cubicBezTo>
                  <a:pt x="346" y="8006"/>
                  <a:pt x="547" y="7330"/>
                  <a:pt x="821" y="6667"/>
                </a:cubicBezTo>
                <a:lnTo>
                  <a:pt x="1325" y="6869"/>
                </a:lnTo>
                <a:lnTo>
                  <a:pt x="821" y="6667"/>
                </a:lnTo>
                <a:cubicBezTo>
                  <a:pt x="1094" y="6019"/>
                  <a:pt x="1426" y="5386"/>
                  <a:pt x="1814" y="4795"/>
                </a:cubicBezTo>
                <a:lnTo>
                  <a:pt x="2261" y="5098"/>
                </a:lnTo>
                <a:lnTo>
                  <a:pt x="1814" y="4795"/>
                </a:lnTo>
                <a:cubicBezTo>
                  <a:pt x="2203" y="4205"/>
                  <a:pt x="2650" y="3658"/>
                  <a:pt x="3154" y="3154"/>
                </a:cubicBezTo>
                <a:cubicBezTo>
                  <a:pt x="3658" y="2650"/>
                  <a:pt x="4205" y="2203"/>
                  <a:pt x="4795" y="1814"/>
                </a:cubicBezTo>
                <a:cubicBezTo>
                  <a:pt x="5386" y="1426"/>
                  <a:pt x="6005" y="1094"/>
                  <a:pt x="6667" y="821"/>
                </a:cubicBezTo>
                <a:cubicBezTo>
                  <a:pt x="7315" y="547"/>
                  <a:pt x="7992" y="346"/>
                  <a:pt x="8698" y="202"/>
                </a:cubicBezTo>
                <a:cubicBezTo>
                  <a:pt x="9389" y="72"/>
                  <a:pt x="10094" y="0"/>
                  <a:pt x="10800" y="0"/>
                </a:cubicBezTo>
                <a:lnTo>
                  <a:pt x="10800" y="547"/>
                </a:lnTo>
                <a:lnTo>
                  <a:pt x="10800" y="0"/>
                </a:lnTo>
                <a:cubicBezTo>
                  <a:pt x="11506" y="0"/>
                  <a:pt x="12211" y="72"/>
                  <a:pt x="12902" y="202"/>
                </a:cubicBezTo>
                <a:cubicBezTo>
                  <a:pt x="13594" y="346"/>
                  <a:pt x="14270" y="547"/>
                  <a:pt x="14933" y="821"/>
                </a:cubicBezTo>
                <a:cubicBezTo>
                  <a:pt x="15581" y="1094"/>
                  <a:pt x="16214" y="1426"/>
                  <a:pt x="16805" y="1814"/>
                </a:cubicBezTo>
                <a:cubicBezTo>
                  <a:pt x="17395" y="2203"/>
                  <a:pt x="17942" y="2650"/>
                  <a:pt x="18446" y="3154"/>
                </a:cubicBezTo>
                <a:cubicBezTo>
                  <a:pt x="18950" y="3658"/>
                  <a:pt x="19397" y="4205"/>
                  <a:pt x="19786" y="4795"/>
                </a:cubicBezTo>
                <a:lnTo>
                  <a:pt x="19339" y="5098"/>
                </a:lnTo>
                <a:lnTo>
                  <a:pt x="19786" y="4795"/>
                </a:lnTo>
                <a:cubicBezTo>
                  <a:pt x="20174" y="5386"/>
                  <a:pt x="20506" y="6005"/>
                  <a:pt x="20779" y="6667"/>
                </a:cubicBezTo>
                <a:lnTo>
                  <a:pt x="20275" y="6869"/>
                </a:lnTo>
                <a:lnTo>
                  <a:pt x="20779" y="6667"/>
                </a:lnTo>
                <a:cubicBezTo>
                  <a:pt x="21053" y="7315"/>
                  <a:pt x="21254" y="7992"/>
                  <a:pt x="21398" y="8698"/>
                </a:cubicBezTo>
                <a:lnTo>
                  <a:pt x="20866" y="8798"/>
                </a:lnTo>
                <a:lnTo>
                  <a:pt x="21398" y="8698"/>
                </a:lnTo>
                <a:cubicBezTo>
                  <a:pt x="21542" y="9389"/>
                  <a:pt x="21600" y="10094"/>
                  <a:pt x="21600" y="10800"/>
                </a:cubicBezTo>
                <a:moveTo>
                  <a:pt x="20520" y="10800"/>
                </a:moveTo>
                <a:lnTo>
                  <a:pt x="21053" y="10800"/>
                </a:lnTo>
                <a:lnTo>
                  <a:pt x="20520" y="10800"/>
                </a:lnTo>
                <a:cubicBezTo>
                  <a:pt x="20520" y="10166"/>
                  <a:pt x="20462" y="9533"/>
                  <a:pt x="20333" y="8899"/>
                </a:cubicBezTo>
                <a:cubicBezTo>
                  <a:pt x="20203" y="8280"/>
                  <a:pt x="20030" y="7661"/>
                  <a:pt x="19786" y="7070"/>
                </a:cubicBezTo>
                <a:cubicBezTo>
                  <a:pt x="19541" y="6480"/>
                  <a:pt x="19238" y="5918"/>
                  <a:pt x="18893" y="5386"/>
                </a:cubicBezTo>
                <a:cubicBezTo>
                  <a:pt x="18533" y="4853"/>
                  <a:pt x="18130" y="4363"/>
                  <a:pt x="17683" y="3917"/>
                </a:cubicBezTo>
                <a:lnTo>
                  <a:pt x="18072" y="3528"/>
                </a:lnTo>
                <a:lnTo>
                  <a:pt x="17683" y="3917"/>
                </a:lnTo>
                <a:cubicBezTo>
                  <a:pt x="17237" y="3470"/>
                  <a:pt x="16747" y="3067"/>
                  <a:pt x="16214" y="2707"/>
                </a:cubicBezTo>
                <a:lnTo>
                  <a:pt x="16517" y="2261"/>
                </a:lnTo>
                <a:lnTo>
                  <a:pt x="16214" y="2707"/>
                </a:lnTo>
                <a:cubicBezTo>
                  <a:pt x="15682" y="2347"/>
                  <a:pt x="15120" y="2059"/>
                  <a:pt x="14530" y="1814"/>
                </a:cubicBezTo>
                <a:lnTo>
                  <a:pt x="14731" y="1310"/>
                </a:lnTo>
                <a:lnTo>
                  <a:pt x="14530" y="1814"/>
                </a:lnTo>
                <a:cubicBezTo>
                  <a:pt x="13939" y="1570"/>
                  <a:pt x="13334" y="1382"/>
                  <a:pt x="12701" y="1267"/>
                </a:cubicBezTo>
                <a:lnTo>
                  <a:pt x="12802" y="734"/>
                </a:lnTo>
                <a:lnTo>
                  <a:pt x="12701" y="1267"/>
                </a:lnTo>
                <a:cubicBezTo>
                  <a:pt x="12067" y="1138"/>
                  <a:pt x="11434" y="1080"/>
                  <a:pt x="10800" y="1080"/>
                </a:cubicBezTo>
                <a:cubicBezTo>
                  <a:pt x="10166" y="1080"/>
                  <a:pt x="9533" y="1138"/>
                  <a:pt x="8899" y="1267"/>
                </a:cubicBezTo>
                <a:lnTo>
                  <a:pt x="8798" y="734"/>
                </a:lnTo>
                <a:lnTo>
                  <a:pt x="8899" y="1267"/>
                </a:lnTo>
                <a:cubicBezTo>
                  <a:pt x="8280" y="1397"/>
                  <a:pt x="7661" y="1570"/>
                  <a:pt x="7070" y="1814"/>
                </a:cubicBezTo>
                <a:lnTo>
                  <a:pt x="6869" y="1325"/>
                </a:lnTo>
                <a:lnTo>
                  <a:pt x="7070" y="1829"/>
                </a:lnTo>
                <a:cubicBezTo>
                  <a:pt x="6480" y="2074"/>
                  <a:pt x="5918" y="2376"/>
                  <a:pt x="5386" y="2722"/>
                </a:cubicBezTo>
                <a:lnTo>
                  <a:pt x="5083" y="2275"/>
                </a:lnTo>
                <a:lnTo>
                  <a:pt x="5386" y="2722"/>
                </a:lnTo>
                <a:cubicBezTo>
                  <a:pt x="4853" y="3082"/>
                  <a:pt x="4363" y="3485"/>
                  <a:pt x="3917" y="3931"/>
                </a:cubicBezTo>
                <a:lnTo>
                  <a:pt x="3528" y="3542"/>
                </a:lnTo>
                <a:lnTo>
                  <a:pt x="3917" y="3931"/>
                </a:lnTo>
                <a:cubicBezTo>
                  <a:pt x="3470" y="4378"/>
                  <a:pt x="3067" y="4867"/>
                  <a:pt x="2707" y="5400"/>
                </a:cubicBezTo>
                <a:cubicBezTo>
                  <a:pt x="2347" y="5933"/>
                  <a:pt x="2059" y="6494"/>
                  <a:pt x="1814" y="7085"/>
                </a:cubicBezTo>
                <a:cubicBezTo>
                  <a:pt x="1570" y="7675"/>
                  <a:pt x="1382" y="8280"/>
                  <a:pt x="1267" y="8914"/>
                </a:cubicBezTo>
                <a:cubicBezTo>
                  <a:pt x="1138" y="9533"/>
                  <a:pt x="1080" y="10166"/>
                  <a:pt x="1080" y="10800"/>
                </a:cubicBezTo>
                <a:cubicBezTo>
                  <a:pt x="1080" y="11434"/>
                  <a:pt x="1138" y="12067"/>
                  <a:pt x="1267" y="12701"/>
                </a:cubicBezTo>
                <a:cubicBezTo>
                  <a:pt x="1397" y="13320"/>
                  <a:pt x="1570" y="13939"/>
                  <a:pt x="1814" y="14530"/>
                </a:cubicBezTo>
                <a:cubicBezTo>
                  <a:pt x="2059" y="15120"/>
                  <a:pt x="2362" y="15682"/>
                  <a:pt x="2707" y="16214"/>
                </a:cubicBezTo>
                <a:cubicBezTo>
                  <a:pt x="3067" y="16747"/>
                  <a:pt x="3470" y="17237"/>
                  <a:pt x="3917" y="17683"/>
                </a:cubicBezTo>
                <a:cubicBezTo>
                  <a:pt x="4363" y="18130"/>
                  <a:pt x="4853" y="18533"/>
                  <a:pt x="5386" y="18893"/>
                </a:cubicBezTo>
                <a:lnTo>
                  <a:pt x="5083" y="19339"/>
                </a:lnTo>
                <a:lnTo>
                  <a:pt x="5386" y="18893"/>
                </a:lnTo>
                <a:cubicBezTo>
                  <a:pt x="5918" y="19253"/>
                  <a:pt x="6480" y="19541"/>
                  <a:pt x="7070" y="19786"/>
                </a:cubicBezTo>
                <a:cubicBezTo>
                  <a:pt x="7661" y="20030"/>
                  <a:pt x="8266" y="20218"/>
                  <a:pt x="8899" y="20333"/>
                </a:cubicBezTo>
                <a:lnTo>
                  <a:pt x="8798" y="20866"/>
                </a:lnTo>
                <a:lnTo>
                  <a:pt x="8899" y="20333"/>
                </a:lnTo>
                <a:cubicBezTo>
                  <a:pt x="9518" y="20462"/>
                  <a:pt x="10152" y="20520"/>
                  <a:pt x="10800" y="20520"/>
                </a:cubicBezTo>
                <a:lnTo>
                  <a:pt x="10800" y="21053"/>
                </a:lnTo>
                <a:lnTo>
                  <a:pt x="10800" y="20520"/>
                </a:lnTo>
                <a:cubicBezTo>
                  <a:pt x="11434" y="20520"/>
                  <a:pt x="12067" y="20462"/>
                  <a:pt x="12701" y="20333"/>
                </a:cubicBezTo>
                <a:cubicBezTo>
                  <a:pt x="13334" y="20203"/>
                  <a:pt x="13939" y="20030"/>
                  <a:pt x="14530" y="19786"/>
                </a:cubicBezTo>
                <a:cubicBezTo>
                  <a:pt x="15120" y="19541"/>
                  <a:pt x="15682" y="19238"/>
                  <a:pt x="16214" y="18893"/>
                </a:cubicBezTo>
                <a:cubicBezTo>
                  <a:pt x="16747" y="18533"/>
                  <a:pt x="17237" y="18130"/>
                  <a:pt x="17683" y="17683"/>
                </a:cubicBezTo>
                <a:cubicBezTo>
                  <a:pt x="18130" y="17237"/>
                  <a:pt x="18533" y="16747"/>
                  <a:pt x="18893" y="16214"/>
                </a:cubicBezTo>
                <a:cubicBezTo>
                  <a:pt x="19253" y="15682"/>
                  <a:pt x="19541" y="15120"/>
                  <a:pt x="19786" y="14530"/>
                </a:cubicBezTo>
                <a:cubicBezTo>
                  <a:pt x="20030" y="13939"/>
                  <a:pt x="20218" y="13334"/>
                  <a:pt x="20333" y="12701"/>
                </a:cubicBez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1606" name="Freeform 17"/>
          <p:cNvSpPr/>
          <p:nvPr/>
        </p:nvSpPr>
        <p:spPr>
          <a:xfrm>
            <a:off x="1338262" y="6172094"/>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lnTo>
                  <a:pt x="20866" y="12802"/>
                </a:lnTo>
                <a:lnTo>
                  <a:pt x="21398" y="12902"/>
                </a:lnTo>
                <a:cubicBezTo>
                  <a:pt x="21254" y="13594"/>
                  <a:pt x="21053" y="14270"/>
                  <a:pt x="20779" y="14933"/>
                </a:cubicBezTo>
                <a:lnTo>
                  <a:pt x="20275" y="14731"/>
                </a:lnTo>
                <a:lnTo>
                  <a:pt x="20779" y="14933"/>
                </a:lnTo>
                <a:cubicBezTo>
                  <a:pt x="20506" y="15581"/>
                  <a:pt x="20174" y="16214"/>
                  <a:pt x="19786" y="16805"/>
                </a:cubicBezTo>
                <a:lnTo>
                  <a:pt x="19339" y="16502"/>
                </a:lnTo>
                <a:lnTo>
                  <a:pt x="19786" y="16805"/>
                </a:lnTo>
                <a:cubicBezTo>
                  <a:pt x="19397" y="17395"/>
                  <a:pt x="18950" y="17942"/>
                  <a:pt x="18446" y="18446"/>
                </a:cubicBezTo>
                <a:lnTo>
                  <a:pt x="18058" y="18058"/>
                </a:lnTo>
                <a:lnTo>
                  <a:pt x="18446" y="18446"/>
                </a:lnTo>
                <a:cubicBezTo>
                  <a:pt x="17942" y="18950"/>
                  <a:pt x="17395" y="19397"/>
                  <a:pt x="16805" y="19786"/>
                </a:cubicBezTo>
                <a:lnTo>
                  <a:pt x="16502" y="19339"/>
                </a:lnTo>
                <a:lnTo>
                  <a:pt x="16805" y="19786"/>
                </a:lnTo>
                <a:cubicBezTo>
                  <a:pt x="16214" y="20174"/>
                  <a:pt x="15595" y="20506"/>
                  <a:pt x="14933" y="20779"/>
                </a:cubicBezTo>
                <a:lnTo>
                  <a:pt x="14731" y="20275"/>
                </a:lnTo>
                <a:lnTo>
                  <a:pt x="14933" y="20779"/>
                </a:lnTo>
                <a:cubicBezTo>
                  <a:pt x="14285" y="21053"/>
                  <a:pt x="13608" y="21254"/>
                  <a:pt x="12902" y="21398"/>
                </a:cubicBezTo>
                <a:lnTo>
                  <a:pt x="12802" y="20866"/>
                </a:lnTo>
                <a:lnTo>
                  <a:pt x="12902" y="21398"/>
                </a:lnTo>
                <a:cubicBezTo>
                  <a:pt x="12211" y="21542"/>
                  <a:pt x="11506" y="21600"/>
                  <a:pt x="10800" y="21600"/>
                </a:cubicBezTo>
                <a:lnTo>
                  <a:pt x="10800" y="21053"/>
                </a:lnTo>
                <a:lnTo>
                  <a:pt x="10800" y="21600"/>
                </a:lnTo>
                <a:cubicBezTo>
                  <a:pt x="10094" y="21600"/>
                  <a:pt x="9389" y="21528"/>
                  <a:pt x="8698" y="21398"/>
                </a:cubicBezTo>
                <a:lnTo>
                  <a:pt x="8798" y="20866"/>
                </a:lnTo>
                <a:lnTo>
                  <a:pt x="8698" y="21398"/>
                </a:lnTo>
                <a:cubicBezTo>
                  <a:pt x="8006" y="21254"/>
                  <a:pt x="7330" y="21053"/>
                  <a:pt x="6667" y="20779"/>
                </a:cubicBezTo>
                <a:lnTo>
                  <a:pt x="6869" y="20275"/>
                </a:lnTo>
                <a:lnTo>
                  <a:pt x="6667" y="20779"/>
                </a:lnTo>
                <a:cubicBezTo>
                  <a:pt x="6019" y="20506"/>
                  <a:pt x="5386" y="20174"/>
                  <a:pt x="4795" y="19786"/>
                </a:cubicBezTo>
                <a:cubicBezTo>
                  <a:pt x="4205" y="19397"/>
                  <a:pt x="3658" y="18950"/>
                  <a:pt x="3154" y="18446"/>
                </a:cubicBezTo>
                <a:lnTo>
                  <a:pt x="3542" y="18058"/>
                </a:lnTo>
                <a:lnTo>
                  <a:pt x="3154" y="18446"/>
                </a:lnTo>
                <a:cubicBezTo>
                  <a:pt x="2650" y="17942"/>
                  <a:pt x="2203" y="17395"/>
                  <a:pt x="1814" y="16805"/>
                </a:cubicBezTo>
                <a:cubicBezTo>
                  <a:pt x="1426" y="16214"/>
                  <a:pt x="1094" y="15595"/>
                  <a:pt x="821" y="14933"/>
                </a:cubicBezTo>
                <a:lnTo>
                  <a:pt x="1325" y="14731"/>
                </a:lnTo>
                <a:lnTo>
                  <a:pt x="821" y="14933"/>
                </a:lnTo>
                <a:cubicBezTo>
                  <a:pt x="547" y="14285"/>
                  <a:pt x="346" y="13608"/>
                  <a:pt x="202" y="12902"/>
                </a:cubicBezTo>
                <a:lnTo>
                  <a:pt x="734" y="12802"/>
                </a:lnTo>
                <a:lnTo>
                  <a:pt x="202" y="12902"/>
                </a:lnTo>
                <a:cubicBezTo>
                  <a:pt x="72" y="12211"/>
                  <a:pt x="0" y="11506"/>
                  <a:pt x="0" y="10800"/>
                </a:cubicBezTo>
                <a:lnTo>
                  <a:pt x="533" y="10800"/>
                </a:lnTo>
                <a:lnTo>
                  <a:pt x="0" y="10800"/>
                </a:lnTo>
                <a:cubicBezTo>
                  <a:pt x="0" y="10094"/>
                  <a:pt x="72" y="9389"/>
                  <a:pt x="202" y="8698"/>
                </a:cubicBezTo>
                <a:cubicBezTo>
                  <a:pt x="346" y="8006"/>
                  <a:pt x="547" y="7330"/>
                  <a:pt x="821" y="6667"/>
                </a:cubicBezTo>
                <a:cubicBezTo>
                  <a:pt x="1094" y="6019"/>
                  <a:pt x="1426" y="5386"/>
                  <a:pt x="1814" y="4795"/>
                </a:cubicBezTo>
                <a:lnTo>
                  <a:pt x="2261" y="5098"/>
                </a:lnTo>
                <a:lnTo>
                  <a:pt x="1814" y="4795"/>
                </a:lnTo>
                <a:cubicBezTo>
                  <a:pt x="2203" y="4205"/>
                  <a:pt x="2650" y="3658"/>
                  <a:pt x="3154" y="3154"/>
                </a:cubicBezTo>
                <a:lnTo>
                  <a:pt x="3168" y="3168"/>
                </a:lnTo>
                <a:cubicBezTo>
                  <a:pt x="3672" y="2664"/>
                  <a:pt x="4219" y="2218"/>
                  <a:pt x="4810" y="1829"/>
                </a:cubicBezTo>
                <a:lnTo>
                  <a:pt x="5112" y="2275"/>
                </a:lnTo>
                <a:lnTo>
                  <a:pt x="4810" y="1829"/>
                </a:lnTo>
                <a:cubicBezTo>
                  <a:pt x="5400" y="1440"/>
                  <a:pt x="6019" y="1109"/>
                  <a:pt x="6682" y="835"/>
                </a:cubicBezTo>
                <a:lnTo>
                  <a:pt x="6883" y="1339"/>
                </a:lnTo>
                <a:lnTo>
                  <a:pt x="6667" y="821"/>
                </a:lnTo>
                <a:cubicBezTo>
                  <a:pt x="7315" y="547"/>
                  <a:pt x="7992" y="346"/>
                  <a:pt x="8698" y="202"/>
                </a:cubicBezTo>
                <a:cubicBezTo>
                  <a:pt x="9389" y="72"/>
                  <a:pt x="10094" y="0"/>
                  <a:pt x="10800" y="0"/>
                </a:cubicBezTo>
                <a:lnTo>
                  <a:pt x="10800" y="547"/>
                </a:lnTo>
                <a:lnTo>
                  <a:pt x="10800" y="0"/>
                </a:lnTo>
                <a:cubicBezTo>
                  <a:pt x="11506" y="0"/>
                  <a:pt x="12211" y="72"/>
                  <a:pt x="12902" y="202"/>
                </a:cubicBezTo>
                <a:cubicBezTo>
                  <a:pt x="13594" y="346"/>
                  <a:pt x="14270" y="547"/>
                  <a:pt x="14933" y="821"/>
                </a:cubicBezTo>
                <a:lnTo>
                  <a:pt x="14731" y="1325"/>
                </a:lnTo>
                <a:lnTo>
                  <a:pt x="14933" y="821"/>
                </a:lnTo>
                <a:cubicBezTo>
                  <a:pt x="15581" y="1094"/>
                  <a:pt x="16214" y="1426"/>
                  <a:pt x="16805" y="1814"/>
                </a:cubicBezTo>
                <a:lnTo>
                  <a:pt x="16502" y="2261"/>
                </a:lnTo>
                <a:lnTo>
                  <a:pt x="16805" y="1814"/>
                </a:lnTo>
                <a:cubicBezTo>
                  <a:pt x="17395" y="2203"/>
                  <a:pt x="17942" y="2650"/>
                  <a:pt x="18446" y="3154"/>
                </a:cubicBezTo>
                <a:lnTo>
                  <a:pt x="18058" y="3542"/>
                </a:lnTo>
                <a:lnTo>
                  <a:pt x="18446" y="3154"/>
                </a:lnTo>
                <a:cubicBezTo>
                  <a:pt x="18950" y="3658"/>
                  <a:pt x="19397" y="4205"/>
                  <a:pt x="19786" y="4795"/>
                </a:cubicBezTo>
                <a:lnTo>
                  <a:pt x="19339" y="5098"/>
                </a:lnTo>
                <a:lnTo>
                  <a:pt x="19786" y="4795"/>
                </a:lnTo>
                <a:cubicBezTo>
                  <a:pt x="20174" y="5386"/>
                  <a:pt x="20506" y="6005"/>
                  <a:pt x="20779" y="6667"/>
                </a:cubicBezTo>
                <a:cubicBezTo>
                  <a:pt x="21053" y="7315"/>
                  <a:pt x="21254" y="7992"/>
                  <a:pt x="21398" y="8698"/>
                </a:cubicBezTo>
                <a:lnTo>
                  <a:pt x="20866" y="8798"/>
                </a:lnTo>
                <a:lnTo>
                  <a:pt x="21398" y="8698"/>
                </a:lnTo>
                <a:cubicBezTo>
                  <a:pt x="21542" y="9389"/>
                  <a:pt x="21600" y="10094"/>
                  <a:pt x="21600" y="10800"/>
                </a:cubicBezTo>
                <a:moveTo>
                  <a:pt x="20520" y="10800"/>
                </a:moveTo>
                <a:lnTo>
                  <a:pt x="21053" y="10800"/>
                </a:lnTo>
                <a:lnTo>
                  <a:pt x="20520" y="10800"/>
                </a:lnTo>
                <a:cubicBezTo>
                  <a:pt x="20520" y="10166"/>
                  <a:pt x="20462" y="9533"/>
                  <a:pt x="20333" y="8899"/>
                </a:cubicBezTo>
                <a:cubicBezTo>
                  <a:pt x="20203" y="8280"/>
                  <a:pt x="20030" y="7661"/>
                  <a:pt x="19786" y="7070"/>
                </a:cubicBezTo>
                <a:lnTo>
                  <a:pt x="20290" y="6869"/>
                </a:lnTo>
                <a:lnTo>
                  <a:pt x="19786" y="7070"/>
                </a:lnTo>
                <a:cubicBezTo>
                  <a:pt x="19541" y="6480"/>
                  <a:pt x="19238" y="5918"/>
                  <a:pt x="18893" y="5386"/>
                </a:cubicBezTo>
                <a:cubicBezTo>
                  <a:pt x="18533" y="4853"/>
                  <a:pt x="18130" y="4363"/>
                  <a:pt x="17683" y="3917"/>
                </a:cubicBezTo>
                <a:cubicBezTo>
                  <a:pt x="17237" y="3470"/>
                  <a:pt x="16747" y="3067"/>
                  <a:pt x="16214" y="2707"/>
                </a:cubicBezTo>
                <a:cubicBezTo>
                  <a:pt x="15682" y="2347"/>
                  <a:pt x="15120" y="2059"/>
                  <a:pt x="14530" y="1814"/>
                </a:cubicBezTo>
                <a:cubicBezTo>
                  <a:pt x="13939" y="1570"/>
                  <a:pt x="13334" y="1382"/>
                  <a:pt x="12701" y="1267"/>
                </a:cubicBezTo>
                <a:lnTo>
                  <a:pt x="12802" y="734"/>
                </a:lnTo>
                <a:lnTo>
                  <a:pt x="12701" y="1267"/>
                </a:lnTo>
                <a:cubicBezTo>
                  <a:pt x="12067" y="1138"/>
                  <a:pt x="11434" y="1080"/>
                  <a:pt x="10800" y="1080"/>
                </a:cubicBezTo>
                <a:cubicBezTo>
                  <a:pt x="10166" y="1080"/>
                  <a:pt x="9533" y="1138"/>
                  <a:pt x="8899" y="1267"/>
                </a:cubicBezTo>
                <a:lnTo>
                  <a:pt x="8798" y="734"/>
                </a:lnTo>
                <a:lnTo>
                  <a:pt x="8899" y="1267"/>
                </a:lnTo>
                <a:cubicBezTo>
                  <a:pt x="8280" y="1397"/>
                  <a:pt x="7661" y="1570"/>
                  <a:pt x="7070" y="1814"/>
                </a:cubicBezTo>
                <a:cubicBezTo>
                  <a:pt x="6480" y="2059"/>
                  <a:pt x="5918" y="2362"/>
                  <a:pt x="5386" y="2707"/>
                </a:cubicBezTo>
                <a:cubicBezTo>
                  <a:pt x="4853" y="3067"/>
                  <a:pt x="4363" y="3470"/>
                  <a:pt x="3917" y="3917"/>
                </a:cubicBezTo>
                <a:cubicBezTo>
                  <a:pt x="3470" y="4363"/>
                  <a:pt x="3067" y="4853"/>
                  <a:pt x="2707" y="5386"/>
                </a:cubicBezTo>
                <a:cubicBezTo>
                  <a:pt x="2347" y="5918"/>
                  <a:pt x="2059" y="6480"/>
                  <a:pt x="1814" y="7070"/>
                </a:cubicBezTo>
                <a:lnTo>
                  <a:pt x="1325" y="6869"/>
                </a:lnTo>
                <a:lnTo>
                  <a:pt x="1829" y="7070"/>
                </a:lnTo>
                <a:cubicBezTo>
                  <a:pt x="1584" y="7661"/>
                  <a:pt x="1397" y="8266"/>
                  <a:pt x="1282" y="8899"/>
                </a:cubicBezTo>
                <a:lnTo>
                  <a:pt x="734" y="8798"/>
                </a:lnTo>
                <a:lnTo>
                  <a:pt x="1267" y="8899"/>
                </a:lnTo>
                <a:cubicBezTo>
                  <a:pt x="1138" y="9533"/>
                  <a:pt x="1080" y="10166"/>
                  <a:pt x="1080" y="10800"/>
                </a:cubicBezTo>
                <a:cubicBezTo>
                  <a:pt x="1080" y="11434"/>
                  <a:pt x="1138" y="12067"/>
                  <a:pt x="1267" y="12701"/>
                </a:cubicBezTo>
                <a:cubicBezTo>
                  <a:pt x="1397" y="13320"/>
                  <a:pt x="1570" y="13939"/>
                  <a:pt x="1814" y="14530"/>
                </a:cubicBezTo>
                <a:cubicBezTo>
                  <a:pt x="2059" y="15120"/>
                  <a:pt x="2362" y="15682"/>
                  <a:pt x="2707" y="16214"/>
                </a:cubicBezTo>
                <a:lnTo>
                  <a:pt x="2261" y="16517"/>
                </a:lnTo>
                <a:lnTo>
                  <a:pt x="2707" y="16214"/>
                </a:lnTo>
                <a:cubicBezTo>
                  <a:pt x="3067" y="16747"/>
                  <a:pt x="3470" y="17237"/>
                  <a:pt x="3917" y="17683"/>
                </a:cubicBezTo>
                <a:cubicBezTo>
                  <a:pt x="4363" y="18130"/>
                  <a:pt x="4853" y="18533"/>
                  <a:pt x="5386" y="18893"/>
                </a:cubicBezTo>
                <a:lnTo>
                  <a:pt x="5083" y="19339"/>
                </a:lnTo>
                <a:lnTo>
                  <a:pt x="5386" y="18893"/>
                </a:lnTo>
                <a:cubicBezTo>
                  <a:pt x="5918" y="19253"/>
                  <a:pt x="6480" y="19541"/>
                  <a:pt x="7070" y="19786"/>
                </a:cubicBezTo>
                <a:cubicBezTo>
                  <a:pt x="7661" y="20030"/>
                  <a:pt x="8266" y="20218"/>
                  <a:pt x="8899" y="20333"/>
                </a:cubicBezTo>
                <a:cubicBezTo>
                  <a:pt x="9518" y="20462"/>
                  <a:pt x="10152" y="20520"/>
                  <a:pt x="10800" y="20520"/>
                </a:cubicBezTo>
                <a:cubicBezTo>
                  <a:pt x="11448" y="20520"/>
                  <a:pt x="12067" y="20462"/>
                  <a:pt x="12701" y="20333"/>
                </a:cubicBezTo>
                <a:cubicBezTo>
                  <a:pt x="13320" y="20203"/>
                  <a:pt x="13939" y="20030"/>
                  <a:pt x="14530" y="19786"/>
                </a:cubicBezTo>
                <a:cubicBezTo>
                  <a:pt x="15120" y="19541"/>
                  <a:pt x="15682" y="19238"/>
                  <a:pt x="16214" y="18893"/>
                </a:cubicBezTo>
                <a:cubicBezTo>
                  <a:pt x="16747" y="18533"/>
                  <a:pt x="17237" y="18130"/>
                  <a:pt x="17683" y="17683"/>
                </a:cubicBezTo>
                <a:cubicBezTo>
                  <a:pt x="18130" y="17237"/>
                  <a:pt x="18533" y="16747"/>
                  <a:pt x="18893" y="16214"/>
                </a:cubicBezTo>
                <a:cubicBezTo>
                  <a:pt x="19253" y="15682"/>
                  <a:pt x="19541" y="15120"/>
                  <a:pt x="19786" y="14530"/>
                </a:cubicBezTo>
                <a:cubicBezTo>
                  <a:pt x="20030" y="13939"/>
                  <a:pt x="20218" y="13334"/>
                  <a:pt x="20333" y="12701"/>
                </a:cubicBez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1607" name="TextBox 18"/>
          <p:cNvSpPr txBox="1"/>
          <p:nvPr/>
        </p:nvSpPr>
        <p:spPr>
          <a:xfrm>
            <a:off x="1040605" y="1488890"/>
            <a:ext cx="17433486" cy="35397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Challenges: Users tend to create weak passwords. Passwords can be stolen through phishing or hacking. Multi-Factor Authentication (MFA): MFA adds an extra layer of security by requiring more than one form of verification. Typically, this involves:</a:t>
            </a:r>
          </a:p>
        </p:txBody>
      </p:sp>
      <p:sp>
        <p:nvSpPr>
          <p:cNvPr id="1608" name="TextBox 19"/>
          <p:cNvSpPr txBox="1"/>
          <p:nvPr/>
        </p:nvSpPr>
        <p:spPr>
          <a:xfrm>
            <a:off x="1880444" y="5832290"/>
            <a:ext cx="16623202" cy="2828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Something you know (password). Something you have (a smartphone for SMS codes or authentication apps). Something you are (biometric verification, such as fingerprints or facial recognition).</a:t>
            </a:r>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10" name="Freeform 3"/>
          <p:cNvSpPr/>
          <p:nvPr/>
        </p:nvSpPr>
        <p:spPr>
          <a:xfrm>
            <a:off x="400050" y="1230630"/>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611" name="Freeform 5"/>
          <p:cNvSpPr/>
          <p:nvPr/>
        </p:nvSpPr>
        <p:spPr>
          <a:xfrm>
            <a:off x="400050" y="1868804"/>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612" name="Freeform 7"/>
          <p:cNvSpPr/>
          <p:nvPr/>
        </p:nvSpPr>
        <p:spPr>
          <a:xfrm>
            <a:off x="400050" y="3145154"/>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613" name="Freeform 9"/>
          <p:cNvSpPr/>
          <p:nvPr/>
        </p:nvSpPr>
        <p:spPr>
          <a:xfrm>
            <a:off x="400050" y="3783329"/>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614" name="Freeform 11"/>
          <p:cNvSpPr/>
          <p:nvPr/>
        </p:nvSpPr>
        <p:spPr>
          <a:xfrm>
            <a:off x="400050" y="4421504"/>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615" name="Freeform 13"/>
          <p:cNvSpPr/>
          <p:nvPr/>
        </p:nvSpPr>
        <p:spPr>
          <a:xfrm>
            <a:off x="400050" y="6336029"/>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616" name="Freeform 15"/>
          <p:cNvSpPr/>
          <p:nvPr/>
        </p:nvSpPr>
        <p:spPr>
          <a:xfrm>
            <a:off x="400050" y="7612380"/>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617" name="Freeform 17"/>
          <p:cNvSpPr/>
          <p:nvPr/>
        </p:nvSpPr>
        <p:spPr>
          <a:xfrm>
            <a:off x="400050" y="8250555"/>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618" name="TextBox 18"/>
          <p:cNvSpPr txBox="1"/>
          <p:nvPr/>
        </p:nvSpPr>
        <p:spPr>
          <a:xfrm>
            <a:off x="797423" y="915571"/>
            <a:ext cx="17819600" cy="760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Copperplate"/>
                <a:ea typeface="Copperplate"/>
                <a:cs typeface="Copperplate"/>
                <a:sym typeface="Copperplate"/>
              </a:defRPr>
            </a:lvl1pPr>
          </a:lstStyle>
          <a:p>
            <a:pPr/>
            <a:r>
              <a:t>Biometric Authentication: This method uses unique physical traits of a person, such as fingerprints, facial recognition, or retina scans, to authenticate users. Example: Apple’s Face ID or Touch ID. Single Sign-On (SSO): With SSO, users can authenticate once and gain access to multiple systems without needing to log in again. Popular in corporate environments where users need to access multiple applications, it simplifies the user experience. Example: Logging into Gmail grants access to Google Docs, YouTube, Google Drive, etc., without needing to authenticate again. OAuth (Open Authorization): OAuth allows third-party applications to access a user’s resources (like data) without exposing their credentials. It’s commonly used in social media logins (e.g., logging into a service using your Google or</a:t>
            </a:r>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20" name="TextBox 2"/>
          <p:cNvSpPr txBox="1"/>
          <p:nvPr/>
        </p:nvSpPr>
        <p:spPr>
          <a:xfrm>
            <a:off x="5981405" y="1608839"/>
            <a:ext cx="6451578"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User Authentication Flow:</a:t>
            </a:r>
          </a:p>
        </p:txBody>
      </p:sp>
      <p:sp>
        <p:nvSpPr>
          <p:cNvPr id="1621" name="TextBox 3"/>
          <p:cNvSpPr txBox="1"/>
          <p:nvPr/>
        </p:nvSpPr>
        <p:spPr>
          <a:xfrm>
            <a:off x="408536" y="2313689"/>
            <a:ext cx="412194"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1.</a:t>
            </a:r>
          </a:p>
        </p:txBody>
      </p:sp>
      <p:sp>
        <p:nvSpPr>
          <p:cNvPr id="1622" name="TextBox 4"/>
          <p:cNvSpPr txBox="1"/>
          <p:nvPr/>
        </p:nvSpPr>
        <p:spPr>
          <a:xfrm>
            <a:off x="1450629" y="2313689"/>
            <a:ext cx="16574967"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Login Screen: User inputs credentials (username/password or uses biometric methods).</a:t>
            </a:r>
          </a:p>
        </p:txBody>
      </p:sp>
      <p:sp>
        <p:nvSpPr>
          <p:cNvPr id="1623" name="TextBox 5"/>
          <p:cNvSpPr txBox="1"/>
          <p:nvPr/>
        </p:nvSpPr>
        <p:spPr>
          <a:xfrm>
            <a:off x="400049" y="3723389"/>
            <a:ext cx="17863396"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2.Verification: The system checks the provided credentials against the</a:t>
            </a:r>
          </a:p>
        </p:txBody>
      </p:sp>
      <p:sp>
        <p:nvSpPr>
          <p:cNvPr id="1624" name="TextBox 6"/>
          <p:cNvSpPr txBox="1"/>
          <p:nvPr/>
        </p:nvSpPr>
        <p:spPr>
          <a:xfrm>
            <a:off x="8093572" y="4428239"/>
            <a:ext cx="3023407"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stored data.</a:t>
            </a:r>
          </a:p>
        </p:txBody>
      </p:sp>
      <p:sp>
        <p:nvSpPr>
          <p:cNvPr id="1625" name="TextBox 7"/>
          <p:cNvSpPr txBox="1"/>
          <p:nvPr/>
        </p:nvSpPr>
        <p:spPr>
          <a:xfrm>
            <a:off x="384277" y="5133089"/>
            <a:ext cx="18065202"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3.Session Creation: Upon successful authentication, the system creates</a:t>
            </a:r>
          </a:p>
        </p:txBody>
      </p:sp>
      <p:sp>
        <p:nvSpPr>
          <p:cNvPr id="1626" name="TextBox 8"/>
          <p:cNvSpPr txBox="1"/>
          <p:nvPr/>
        </p:nvSpPr>
        <p:spPr>
          <a:xfrm>
            <a:off x="1077810" y="5837939"/>
            <a:ext cx="17335672" cy="20786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a session for the user, granting access. Access Control: Depending on the user’s role and permissions, the system authorizes the user to perform certain actions (e.g., view data, make changes).</a:t>
            </a:r>
          </a:p>
        </p:txBody>
      </p:sp>
      <p:sp>
        <p:nvSpPr>
          <p:cNvPr id="1627" name="TextBox 9"/>
          <p:cNvSpPr txBox="1"/>
          <p:nvPr/>
        </p:nvSpPr>
        <p:spPr>
          <a:xfrm>
            <a:off x="371627" y="6542789"/>
            <a:ext cx="449837"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4.</a:t>
            </a:r>
          </a:p>
        </p:txBody>
      </p:sp>
      <p:sp>
        <p:nvSpPr>
          <p:cNvPr id="1628" name="TextBox 10"/>
          <p:cNvSpPr txBox="1"/>
          <p:nvPr/>
        </p:nvSpPr>
        <p:spPr>
          <a:xfrm>
            <a:off x="378770" y="8657339"/>
            <a:ext cx="18156270"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5.Logout: When the user logs out, the session is destroyed, and access is</a:t>
            </a:r>
          </a:p>
        </p:txBody>
      </p:sp>
      <p:sp>
        <p:nvSpPr>
          <p:cNvPr id="1629" name="TextBox 11"/>
          <p:cNvSpPr txBox="1"/>
          <p:nvPr/>
        </p:nvSpPr>
        <p:spPr>
          <a:xfrm>
            <a:off x="8518921" y="9362189"/>
            <a:ext cx="2155680"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revoked.</a:t>
            </a:r>
          </a:p>
        </p:txBody>
      </p:sp>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31" name="Freeform 2"/>
          <p:cNvSpPr/>
          <p:nvPr/>
        </p:nvSpPr>
        <p:spPr>
          <a:xfrm>
            <a:off x="1100137" y="9300667"/>
            <a:ext cx="161925" cy="161926"/>
          </a:xfrm>
          <a:prstGeom prst="rect">
            <a:avLst/>
          </a:prstGeom>
          <a:blipFill>
            <a:blip r:embed="rId3"/>
            <a:stretch>
              <a:fillRect/>
            </a:stretch>
          </a:blipFill>
          <a:ln w="12700">
            <a:miter lim="400000"/>
          </a:ln>
        </p:spPr>
        <p:txBody>
          <a:bodyPr lIns="45719" rIns="45719"/>
          <a:lstStyle/>
          <a:p>
            <a:pPr/>
          </a:p>
        </p:txBody>
      </p:sp>
      <p:sp>
        <p:nvSpPr>
          <p:cNvPr id="1632" name="Freeform 3"/>
          <p:cNvSpPr/>
          <p:nvPr/>
        </p:nvSpPr>
        <p:spPr>
          <a:xfrm>
            <a:off x="1100137" y="6900367"/>
            <a:ext cx="161925" cy="161926"/>
          </a:xfrm>
          <a:prstGeom prst="rect">
            <a:avLst/>
          </a:prstGeom>
          <a:blipFill>
            <a:blip r:embed="rId3"/>
            <a:stretch>
              <a:fillRect/>
            </a:stretch>
          </a:blipFill>
          <a:ln w="12700">
            <a:miter lim="400000"/>
          </a:ln>
        </p:spPr>
        <p:txBody>
          <a:bodyPr lIns="45719" rIns="45719"/>
          <a:lstStyle/>
          <a:p>
            <a:pPr/>
          </a:p>
        </p:txBody>
      </p:sp>
      <p:sp>
        <p:nvSpPr>
          <p:cNvPr id="1633" name="Freeform 4"/>
          <p:cNvSpPr/>
          <p:nvPr/>
        </p:nvSpPr>
        <p:spPr>
          <a:xfrm>
            <a:off x="1100137" y="5100142"/>
            <a:ext cx="161925" cy="161926"/>
          </a:xfrm>
          <a:prstGeom prst="rect">
            <a:avLst/>
          </a:prstGeom>
          <a:blipFill>
            <a:blip r:embed="rId3"/>
            <a:stretch>
              <a:fillRect/>
            </a:stretch>
          </a:blipFill>
          <a:ln w="12700">
            <a:miter lim="400000"/>
          </a:ln>
        </p:spPr>
        <p:txBody>
          <a:bodyPr lIns="45719" rIns="45719"/>
          <a:lstStyle/>
          <a:p>
            <a:pPr/>
          </a:p>
        </p:txBody>
      </p:sp>
      <p:sp>
        <p:nvSpPr>
          <p:cNvPr id="1634" name="TextBox 5"/>
          <p:cNvSpPr txBox="1"/>
          <p:nvPr/>
        </p:nvSpPr>
        <p:spPr>
          <a:xfrm>
            <a:off x="133197" y="608457"/>
            <a:ext cx="18381804" cy="29690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Gantt Chart: A Gantt chart is a type of bar chart used for project management. It visually represents a project’s timeline, showing the start and finish dates of various elements of a project. It helps project managers track project progress, allocate resources, and ensure tasks are completed on time. Key Components of a Gantt Chart:</a:t>
            </a:r>
          </a:p>
        </p:txBody>
      </p:sp>
      <p:sp>
        <p:nvSpPr>
          <p:cNvPr id="1635" name="TextBox 6"/>
          <p:cNvSpPr txBox="1"/>
          <p:nvPr/>
        </p:nvSpPr>
        <p:spPr>
          <a:xfrm>
            <a:off x="347366" y="4197687"/>
            <a:ext cx="350292"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1. </a:t>
            </a:r>
          </a:p>
        </p:txBody>
      </p:sp>
      <p:sp>
        <p:nvSpPr>
          <p:cNvPr id="1636" name="TextBox 7"/>
          <p:cNvSpPr txBox="1"/>
          <p:nvPr/>
        </p:nvSpPr>
        <p:spPr>
          <a:xfrm>
            <a:off x="8884739" y="4197687"/>
            <a:ext cx="1277294"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Tasks:</a:t>
            </a:r>
          </a:p>
        </p:txBody>
      </p:sp>
      <p:sp>
        <p:nvSpPr>
          <p:cNvPr id="1637" name="TextBox 8"/>
          <p:cNvSpPr txBox="1"/>
          <p:nvPr/>
        </p:nvSpPr>
        <p:spPr>
          <a:xfrm>
            <a:off x="1788319" y="4797762"/>
            <a:ext cx="16502911"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The Gantt chart lists all the tasks or activities involved in the project along the vertical axis. Each task represents a discrete part of the project.</a:t>
            </a:r>
          </a:p>
        </p:txBody>
      </p:sp>
      <p:sp>
        <p:nvSpPr>
          <p:cNvPr id="1638" name="TextBox 9"/>
          <p:cNvSpPr txBox="1"/>
          <p:nvPr/>
        </p:nvSpPr>
        <p:spPr>
          <a:xfrm>
            <a:off x="340071" y="5997912"/>
            <a:ext cx="357731"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2.</a:t>
            </a:r>
          </a:p>
        </p:txBody>
      </p:sp>
      <p:sp>
        <p:nvSpPr>
          <p:cNvPr id="1639" name="TextBox 10"/>
          <p:cNvSpPr txBox="1"/>
          <p:nvPr/>
        </p:nvSpPr>
        <p:spPr>
          <a:xfrm>
            <a:off x="8336166" y="5997912"/>
            <a:ext cx="2396539"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Time Scale:</a:t>
            </a:r>
          </a:p>
        </p:txBody>
      </p:sp>
      <p:sp>
        <p:nvSpPr>
          <p:cNvPr id="1640" name="TextBox 11"/>
          <p:cNvSpPr txBox="1"/>
          <p:nvPr/>
        </p:nvSpPr>
        <p:spPr>
          <a:xfrm>
            <a:off x="1701251" y="6597987"/>
            <a:ext cx="16680475" cy="17752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The horizontal axis represents time. This can range from days to months, depending on the project's duration. It allows you to see the overall timeline of the project and how tasks fit into that time frame.</a:t>
            </a:r>
          </a:p>
        </p:txBody>
      </p:sp>
      <p:sp>
        <p:nvSpPr>
          <p:cNvPr id="1641" name="TextBox 12"/>
          <p:cNvSpPr txBox="1"/>
          <p:nvPr/>
        </p:nvSpPr>
        <p:spPr>
          <a:xfrm>
            <a:off x="326678" y="8398212"/>
            <a:ext cx="371401"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3. </a:t>
            </a:r>
          </a:p>
        </p:txBody>
      </p:sp>
      <p:sp>
        <p:nvSpPr>
          <p:cNvPr id="1642" name="TextBox 13"/>
          <p:cNvSpPr txBox="1"/>
          <p:nvPr/>
        </p:nvSpPr>
        <p:spPr>
          <a:xfrm>
            <a:off x="8988180" y="8398212"/>
            <a:ext cx="1066353"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Bars:</a:t>
            </a:r>
          </a:p>
        </p:txBody>
      </p:sp>
      <p:sp>
        <p:nvSpPr>
          <p:cNvPr id="1643" name="TextBox 14"/>
          <p:cNvSpPr txBox="1"/>
          <p:nvPr/>
        </p:nvSpPr>
        <p:spPr>
          <a:xfrm>
            <a:off x="2060972" y="8998287"/>
            <a:ext cx="15946786" cy="17752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Each task is represented by a bar that spans from the task's start date to its completion date. The length of the bar shows the duration of the task.</a:t>
            </a:r>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45" name="Freeform 3"/>
          <p:cNvSpPr/>
          <p:nvPr/>
        </p:nvSpPr>
        <p:spPr>
          <a:xfrm>
            <a:off x="428625" y="19316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646" name="Freeform 5"/>
          <p:cNvSpPr/>
          <p:nvPr/>
        </p:nvSpPr>
        <p:spPr>
          <a:xfrm>
            <a:off x="428625" y="33032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647" name="Freeform 7"/>
          <p:cNvSpPr/>
          <p:nvPr/>
        </p:nvSpPr>
        <p:spPr>
          <a:xfrm>
            <a:off x="428625" y="46748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648" name="Freeform 9"/>
          <p:cNvSpPr/>
          <p:nvPr/>
        </p:nvSpPr>
        <p:spPr>
          <a:xfrm>
            <a:off x="428625" y="60464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649" name="Freeform 11"/>
          <p:cNvSpPr/>
          <p:nvPr/>
        </p:nvSpPr>
        <p:spPr>
          <a:xfrm>
            <a:off x="428625" y="741806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650" name="TextBox 12"/>
          <p:cNvSpPr txBox="1"/>
          <p:nvPr/>
        </p:nvSpPr>
        <p:spPr>
          <a:xfrm>
            <a:off x="6108505" y="899788"/>
            <a:ext cx="6192356"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Benefits of a Gantt Chart:</a:t>
            </a:r>
          </a:p>
        </p:txBody>
      </p:sp>
      <p:sp>
        <p:nvSpPr>
          <p:cNvPr id="1651" name="TextBox 13"/>
          <p:cNvSpPr txBox="1"/>
          <p:nvPr/>
        </p:nvSpPr>
        <p:spPr>
          <a:xfrm>
            <a:off x="1158773" y="1585588"/>
            <a:ext cx="17148448" cy="75263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Clear Visualization: It provides a visual overview of the project, helping project managers quickly understand the status and progress. Task Management: It helps track individual tasks, deadlines, and resources, ensuring nothing is overlooked. Resource Allocation: Gantt charts help identify when resources (e.g., team members, equipment) are needed and avoid overallocation. Communication Tool: A Gantt chart is a great tool for communicating progress to stakeholders, team members, and clients. Identifying Bottlenecks: It makes it easy to see dependencies and potential delays, allowing the project manager to adjust accordingly.</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4" name="Freeform 3"/>
          <p:cNvSpPr/>
          <p:nvPr/>
        </p:nvSpPr>
        <p:spPr>
          <a:xfrm>
            <a:off x="457200" y="4187723"/>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245" name="Freeform 5"/>
          <p:cNvSpPr/>
          <p:nvPr/>
        </p:nvSpPr>
        <p:spPr>
          <a:xfrm>
            <a:off x="457200" y="7807222"/>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246" name="Freeform 7"/>
          <p:cNvSpPr/>
          <p:nvPr/>
        </p:nvSpPr>
        <p:spPr>
          <a:xfrm>
            <a:off x="1338262" y="6354660"/>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lnTo>
                  <a:pt x="20866" y="12802"/>
                </a:lnTo>
                <a:lnTo>
                  <a:pt x="21398" y="12902"/>
                </a:lnTo>
                <a:cubicBezTo>
                  <a:pt x="21254" y="13594"/>
                  <a:pt x="21053" y="14270"/>
                  <a:pt x="20779" y="14933"/>
                </a:cubicBezTo>
                <a:lnTo>
                  <a:pt x="20275" y="14731"/>
                </a:lnTo>
                <a:lnTo>
                  <a:pt x="20779" y="14933"/>
                </a:lnTo>
                <a:cubicBezTo>
                  <a:pt x="20506" y="15581"/>
                  <a:pt x="20174" y="16214"/>
                  <a:pt x="19786" y="16805"/>
                </a:cubicBezTo>
                <a:lnTo>
                  <a:pt x="19339" y="16502"/>
                </a:lnTo>
                <a:lnTo>
                  <a:pt x="19786" y="16805"/>
                </a:lnTo>
                <a:cubicBezTo>
                  <a:pt x="19397" y="17395"/>
                  <a:pt x="18950" y="17942"/>
                  <a:pt x="18446" y="18446"/>
                </a:cubicBezTo>
                <a:lnTo>
                  <a:pt x="18058" y="18058"/>
                </a:lnTo>
                <a:lnTo>
                  <a:pt x="18446" y="18446"/>
                </a:lnTo>
                <a:cubicBezTo>
                  <a:pt x="17942" y="18950"/>
                  <a:pt x="17395" y="19397"/>
                  <a:pt x="16805" y="19786"/>
                </a:cubicBezTo>
                <a:lnTo>
                  <a:pt x="16502" y="19339"/>
                </a:lnTo>
                <a:lnTo>
                  <a:pt x="16805" y="19786"/>
                </a:lnTo>
                <a:cubicBezTo>
                  <a:pt x="16214" y="20174"/>
                  <a:pt x="15595" y="20506"/>
                  <a:pt x="14933" y="20779"/>
                </a:cubicBezTo>
                <a:lnTo>
                  <a:pt x="14731" y="20275"/>
                </a:lnTo>
                <a:lnTo>
                  <a:pt x="14933" y="20779"/>
                </a:lnTo>
                <a:cubicBezTo>
                  <a:pt x="14285" y="21053"/>
                  <a:pt x="13608" y="21254"/>
                  <a:pt x="12902" y="21398"/>
                </a:cubicBezTo>
                <a:cubicBezTo>
                  <a:pt x="12211" y="21542"/>
                  <a:pt x="11506" y="21600"/>
                  <a:pt x="10800" y="21600"/>
                </a:cubicBezTo>
                <a:cubicBezTo>
                  <a:pt x="10094" y="21600"/>
                  <a:pt x="9389" y="21528"/>
                  <a:pt x="8698" y="21398"/>
                </a:cubicBezTo>
                <a:lnTo>
                  <a:pt x="8798" y="20866"/>
                </a:lnTo>
                <a:lnTo>
                  <a:pt x="8698" y="21398"/>
                </a:lnTo>
                <a:cubicBezTo>
                  <a:pt x="8006" y="21254"/>
                  <a:pt x="7330" y="21053"/>
                  <a:pt x="6667" y="20779"/>
                </a:cubicBezTo>
                <a:lnTo>
                  <a:pt x="6869" y="20275"/>
                </a:lnTo>
                <a:lnTo>
                  <a:pt x="6667" y="20779"/>
                </a:lnTo>
                <a:cubicBezTo>
                  <a:pt x="6019" y="20506"/>
                  <a:pt x="5386" y="20174"/>
                  <a:pt x="4795" y="19786"/>
                </a:cubicBezTo>
                <a:lnTo>
                  <a:pt x="5098" y="19339"/>
                </a:lnTo>
                <a:lnTo>
                  <a:pt x="4795" y="19786"/>
                </a:lnTo>
                <a:cubicBezTo>
                  <a:pt x="4205" y="19397"/>
                  <a:pt x="3658" y="18950"/>
                  <a:pt x="3154" y="18446"/>
                </a:cubicBezTo>
                <a:lnTo>
                  <a:pt x="3542" y="18058"/>
                </a:lnTo>
                <a:lnTo>
                  <a:pt x="3154" y="18446"/>
                </a:lnTo>
                <a:cubicBezTo>
                  <a:pt x="2650" y="17942"/>
                  <a:pt x="2203" y="17395"/>
                  <a:pt x="1814" y="16805"/>
                </a:cubicBezTo>
                <a:cubicBezTo>
                  <a:pt x="1426" y="16214"/>
                  <a:pt x="1094" y="15595"/>
                  <a:pt x="821" y="14933"/>
                </a:cubicBezTo>
                <a:lnTo>
                  <a:pt x="1325" y="14731"/>
                </a:lnTo>
                <a:lnTo>
                  <a:pt x="821" y="14933"/>
                </a:lnTo>
                <a:cubicBezTo>
                  <a:pt x="547" y="14285"/>
                  <a:pt x="346" y="13608"/>
                  <a:pt x="202" y="12902"/>
                </a:cubicBezTo>
                <a:lnTo>
                  <a:pt x="734" y="12802"/>
                </a:lnTo>
                <a:lnTo>
                  <a:pt x="202" y="12902"/>
                </a:lnTo>
                <a:cubicBezTo>
                  <a:pt x="72" y="12211"/>
                  <a:pt x="0" y="11506"/>
                  <a:pt x="0" y="10800"/>
                </a:cubicBezTo>
                <a:lnTo>
                  <a:pt x="533" y="10800"/>
                </a:lnTo>
                <a:lnTo>
                  <a:pt x="0" y="10800"/>
                </a:lnTo>
                <a:cubicBezTo>
                  <a:pt x="0" y="10094"/>
                  <a:pt x="72" y="9389"/>
                  <a:pt x="202" y="8698"/>
                </a:cubicBezTo>
                <a:lnTo>
                  <a:pt x="734" y="8798"/>
                </a:lnTo>
                <a:lnTo>
                  <a:pt x="202" y="8698"/>
                </a:lnTo>
                <a:cubicBezTo>
                  <a:pt x="346" y="8006"/>
                  <a:pt x="547" y="7330"/>
                  <a:pt x="821" y="6667"/>
                </a:cubicBezTo>
                <a:lnTo>
                  <a:pt x="1325" y="6869"/>
                </a:lnTo>
                <a:lnTo>
                  <a:pt x="821" y="6667"/>
                </a:lnTo>
                <a:cubicBezTo>
                  <a:pt x="1094" y="6019"/>
                  <a:pt x="1426" y="5386"/>
                  <a:pt x="1814" y="4795"/>
                </a:cubicBezTo>
                <a:lnTo>
                  <a:pt x="2261" y="5098"/>
                </a:lnTo>
                <a:lnTo>
                  <a:pt x="1814" y="4795"/>
                </a:lnTo>
                <a:cubicBezTo>
                  <a:pt x="2203" y="4205"/>
                  <a:pt x="2650" y="3658"/>
                  <a:pt x="3154" y="3154"/>
                </a:cubicBezTo>
                <a:cubicBezTo>
                  <a:pt x="3658" y="2650"/>
                  <a:pt x="4205" y="2203"/>
                  <a:pt x="4795" y="1814"/>
                </a:cubicBezTo>
                <a:cubicBezTo>
                  <a:pt x="5386" y="1426"/>
                  <a:pt x="6005" y="1094"/>
                  <a:pt x="6667" y="821"/>
                </a:cubicBezTo>
                <a:cubicBezTo>
                  <a:pt x="7315" y="547"/>
                  <a:pt x="7992" y="346"/>
                  <a:pt x="8698" y="202"/>
                </a:cubicBezTo>
                <a:cubicBezTo>
                  <a:pt x="9389" y="72"/>
                  <a:pt x="10094" y="0"/>
                  <a:pt x="10800" y="0"/>
                </a:cubicBezTo>
                <a:lnTo>
                  <a:pt x="10800" y="547"/>
                </a:lnTo>
                <a:lnTo>
                  <a:pt x="10800" y="0"/>
                </a:lnTo>
                <a:cubicBezTo>
                  <a:pt x="11506" y="0"/>
                  <a:pt x="12211" y="72"/>
                  <a:pt x="12902" y="202"/>
                </a:cubicBezTo>
                <a:cubicBezTo>
                  <a:pt x="13594" y="346"/>
                  <a:pt x="14270" y="547"/>
                  <a:pt x="14933" y="821"/>
                </a:cubicBezTo>
                <a:cubicBezTo>
                  <a:pt x="15581" y="1094"/>
                  <a:pt x="16214" y="1426"/>
                  <a:pt x="16805" y="1814"/>
                </a:cubicBezTo>
                <a:cubicBezTo>
                  <a:pt x="17395" y="2203"/>
                  <a:pt x="17942" y="2650"/>
                  <a:pt x="18446" y="3154"/>
                </a:cubicBezTo>
                <a:cubicBezTo>
                  <a:pt x="18950" y="3658"/>
                  <a:pt x="19397" y="4205"/>
                  <a:pt x="19786" y="4795"/>
                </a:cubicBezTo>
                <a:lnTo>
                  <a:pt x="19339" y="5098"/>
                </a:lnTo>
                <a:lnTo>
                  <a:pt x="19786" y="4795"/>
                </a:lnTo>
                <a:cubicBezTo>
                  <a:pt x="20174" y="5386"/>
                  <a:pt x="20506" y="6005"/>
                  <a:pt x="20779" y="6667"/>
                </a:cubicBezTo>
                <a:lnTo>
                  <a:pt x="20275" y="6869"/>
                </a:lnTo>
                <a:lnTo>
                  <a:pt x="20779" y="6667"/>
                </a:lnTo>
                <a:cubicBezTo>
                  <a:pt x="21053" y="7315"/>
                  <a:pt x="21254" y="7992"/>
                  <a:pt x="21398" y="8698"/>
                </a:cubicBezTo>
                <a:lnTo>
                  <a:pt x="20866" y="8798"/>
                </a:lnTo>
                <a:lnTo>
                  <a:pt x="21398" y="8698"/>
                </a:lnTo>
                <a:cubicBezTo>
                  <a:pt x="21542" y="9389"/>
                  <a:pt x="21600" y="10094"/>
                  <a:pt x="21600" y="10800"/>
                </a:cubicBezTo>
                <a:moveTo>
                  <a:pt x="20520" y="10800"/>
                </a:moveTo>
                <a:lnTo>
                  <a:pt x="21053" y="10800"/>
                </a:lnTo>
                <a:lnTo>
                  <a:pt x="20520" y="10800"/>
                </a:lnTo>
                <a:cubicBezTo>
                  <a:pt x="20520" y="10166"/>
                  <a:pt x="20462" y="9533"/>
                  <a:pt x="20333" y="8899"/>
                </a:cubicBezTo>
                <a:cubicBezTo>
                  <a:pt x="20203" y="8280"/>
                  <a:pt x="20030" y="7661"/>
                  <a:pt x="19786" y="7070"/>
                </a:cubicBezTo>
                <a:cubicBezTo>
                  <a:pt x="19541" y="6480"/>
                  <a:pt x="19238" y="5918"/>
                  <a:pt x="18893" y="5386"/>
                </a:cubicBezTo>
                <a:cubicBezTo>
                  <a:pt x="18533" y="4853"/>
                  <a:pt x="18130" y="4363"/>
                  <a:pt x="17683" y="3917"/>
                </a:cubicBezTo>
                <a:lnTo>
                  <a:pt x="18072" y="3528"/>
                </a:lnTo>
                <a:lnTo>
                  <a:pt x="17683" y="3917"/>
                </a:lnTo>
                <a:cubicBezTo>
                  <a:pt x="17237" y="3470"/>
                  <a:pt x="16747" y="3067"/>
                  <a:pt x="16214" y="2707"/>
                </a:cubicBezTo>
                <a:lnTo>
                  <a:pt x="16517" y="2261"/>
                </a:lnTo>
                <a:lnTo>
                  <a:pt x="16214" y="2707"/>
                </a:lnTo>
                <a:cubicBezTo>
                  <a:pt x="15682" y="2347"/>
                  <a:pt x="15120" y="2059"/>
                  <a:pt x="14530" y="1814"/>
                </a:cubicBezTo>
                <a:lnTo>
                  <a:pt x="14731" y="1310"/>
                </a:lnTo>
                <a:lnTo>
                  <a:pt x="14530" y="1814"/>
                </a:lnTo>
                <a:cubicBezTo>
                  <a:pt x="13939" y="1570"/>
                  <a:pt x="13334" y="1382"/>
                  <a:pt x="12701" y="1267"/>
                </a:cubicBezTo>
                <a:lnTo>
                  <a:pt x="12802" y="734"/>
                </a:lnTo>
                <a:lnTo>
                  <a:pt x="12701" y="1267"/>
                </a:lnTo>
                <a:cubicBezTo>
                  <a:pt x="12067" y="1138"/>
                  <a:pt x="11434" y="1080"/>
                  <a:pt x="10800" y="1080"/>
                </a:cubicBezTo>
                <a:cubicBezTo>
                  <a:pt x="10166" y="1080"/>
                  <a:pt x="9533" y="1138"/>
                  <a:pt x="8899" y="1267"/>
                </a:cubicBezTo>
                <a:lnTo>
                  <a:pt x="8798" y="734"/>
                </a:lnTo>
                <a:lnTo>
                  <a:pt x="8899" y="1267"/>
                </a:lnTo>
                <a:cubicBezTo>
                  <a:pt x="8280" y="1397"/>
                  <a:pt x="7661" y="1570"/>
                  <a:pt x="7070" y="1814"/>
                </a:cubicBezTo>
                <a:lnTo>
                  <a:pt x="6869" y="1325"/>
                </a:lnTo>
                <a:lnTo>
                  <a:pt x="7070" y="1829"/>
                </a:lnTo>
                <a:cubicBezTo>
                  <a:pt x="6480" y="2074"/>
                  <a:pt x="5918" y="2376"/>
                  <a:pt x="5386" y="2722"/>
                </a:cubicBezTo>
                <a:lnTo>
                  <a:pt x="5083" y="2275"/>
                </a:lnTo>
                <a:lnTo>
                  <a:pt x="5386" y="2722"/>
                </a:lnTo>
                <a:cubicBezTo>
                  <a:pt x="4853" y="3082"/>
                  <a:pt x="4363" y="3485"/>
                  <a:pt x="3917" y="3931"/>
                </a:cubicBezTo>
                <a:lnTo>
                  <a:pt x="3528" y="3542"/>
                </a:lnTo>
                <a:lnTo>
                  <a:pt x="3917" y="3931"/>
                </a:lnTo>
                <a:cubicBezTo>
                  <a:pt x="3470" y="4378"/>
                  <a:pt x="3067" y="4867"/>
                  <a:pt x="2707" y="5400"/>
                </a:cubicBezTo>
                <a:cubicBezTo>
                  <a:pt x="2347" y="5933"/>
                  <a:pt x="2059" y="6494"/>
                  <a:pt x="1814" y="7085"/>
                </a:cubicBezTo>
                <a:cubicBezTo>
                  <a:pt x="1570" y="7675"/>
                  <a:pt x="1382" y="8280"/>
                  <a:pt x="1267" y="8914"/>
                </a:cubicBezTo>
                <a:cubicBezTo>
                  <a:pt x="1138" y="9533"/>
                  <a:pt x="1080" y="10166"/>
                  <a:pt x="1080" y="10800"/>
                </a:cubicBezTo>
                <a:cubicBezTo>
                  <a:pt x="1080" y="11434"/>
                  <a:pt x="1138" y="12067"/>
                  <a:pt x="1267" y="12701"/>
                </a:cubicBezTo>
                <a:cubicBezTo>
                  <a:pt x="1397" y="13320"/>
                  <a:pt x="1570" y="13939"/>
                  <a:pt x="1814" y="14530"/>
                </a:cubicBezTo>
                <a:cubicBezTo>
                  <a:pt x="2059" y="15120"/>
                  <a:pt x="2362" y="15682"/>
                  <a:pt x="2707" y="16214"/>
                </a:cubicBezTo>
                <a:lnTo>
                  <a:pt x="2261" y="16517"/>
                </a:lnTo>
                <a:lnTo>
                  <a:pt x="2707" y="16214"/>
                </a:lnTo>
                <a:cubicBezTo>
                  <a:pt x="3067" y="16747"/>
                  <a:pt x="3470" y="17237"/>
                  <a:pt x="3917" y="17683"/>
                </a:cubicBezTo>
                <a:cubicBezTo>
                  <a:pt x="4363" y="18130"/>
                  <a:pt x="4853" y="18533"/>
                  <a:pt x="5386" y="18893"/>
                </a:cubicBezTo>
                <a:cubicBezTo>
                  <a:pt x="5918" y="19253"/>
                  <a:pt x="6480" y="19541"/>
                  <a:pt x="7070" y="19786"/>
                </a:cubicBezTo>
                <a:cubicBezTo>
                  <a:pt x="7661" y="20030"/>
                  <a:pt x="8266" y="20218"/>
                  <a:pt x="8899" y="20333"/>
                </a:cubicBezTo>
                <a:cubicBezTo>
                  <a:pt x="9533" y="20448"/>
                  <a:pt x="10152" y="20520"/>
                  <a:pt x="10800" y="20520"/>
                </a:cubicBezTo>
                <a:lnTo>
                  <a:pt x="10800" y="21053"/>
                </a:lnTo>
                <a:lnTo>
                  <a:pt x="10800" y="20520"/>
                </a:lnTo>
                <a:cubicBezTo>
                  <a:pt x="11434" y="20520"/>
                  <a:pt x="12067" y="20462"/>
                  <a:pt x="12701" y="20333"/>
                </a:cubicBezTo>
                <a:lnTo>
                  <a:pt x="12802" y="20866"/>
                </a:lnTo>
                <a:lnTo>
                  <a:pt x="12701" y="20333"/>
                </a:lnTo>
                <a:cubicBezTo>
                  <a:pt x="13320" y="20203"/>
                  <a:pt x="13939" y="20030"/>
                  <a:pt x="14530" y="19786"/>
                </a:cubicBezTo>
                <a:cubicBezTo>
                  <a:pt x="15120" y="19541"/>
                  <a:pt x="15682" y="19238"/>
                  <a:pt x="16214" y="18893"/>
                </a:cubicBezTo>
                <a:cubicBezTo>
                  <a:pt x="16747" y="18547"/>
                  <a:pt x="17237" y="18130"/>
                  <a:pt x="17683" y="17683"/>
                </a:cubicBezTo>
                <a:cubicBezTo>
                  <a:pt x="18130" y="17237"/>
                  <a:pt x="18533" y="16747"/>
                  <a:pt x="18893" y="16214"/>
                </a:cubicBezTo>
                <a:cubicBezTo>
                  <a:pt x="19253" y="15682"/>
                  <a:pt x="19541" y="15120"/>
                  <a:pt x="19786" y="14530"/>
                </a:cubicBezTo>
                <a:cubicBezTo>
                  <a:pt x="20030" y="13939"/>
                  <a:pt x="20218" y="13334"/>
                  <a:pt x="20333" y="12701"/>
                </a:cubicBez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247" name="Freeform 9"/>
          <p:cNvSpPr/>
          <p:nvPr/>
        </p:nvSpPr>
        <p:spPr>
          <a:xfrm>
            <a:off x="1338262" y="4906860"/>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lnTo>
                  <a:pt x="20866" y="12802"/>
                </a:lnTo>
                <a:lnTo>
                  <a:pt x="21398" y="12902"/>
                </a:lnTo>
                <a:cubicBezTo>
                  <a:pt x="21254" y="13594"/>
                  <a:pt x="21053" y="14270"/>
                  <a:pt x="20779" y="14933"/>
                </a:cubicBezTo>
                <a:lnTo>
                  <a:pt x="20275" y="14731"/>
                </a:lnTo>
                <a:lnTo>
                  <a:pt x="20779" y="14933"/>
                </a:lnTo>
                <a:cubicBezTo>
                  <a:pt x="20506" y="15581"/>
                  <a:pt x="20174" y="16214"/>
                  <a:pt x="19786" y="16805"/>
                </a:cubicBezTo>
                <a:cubicBezTo>
                  <a:pt x="19397" y="17395"/>
                  <a:pt x="18950" y="17942"/>
                  <a:pt x="18446" y="18446"/>
                </a:cubicBezTo>
                <a:cubicBezTo>
                  <a:pt x="17942" y="18950"/>
                  <a:pt x="17395" y="19397"/>
                  <a:pt x="16805" y="19786"/>
                </a:cubicBezTo>
                <a:lnTo>
                  <a:pt x="16502" y="19339"/>
                </a:lnTo>
                <a:lnTo>
                  <a:pt x="16805" y="19786"/>
                </a:lnTo>
                <a:cubicBezTo>
                  <a:pt x="16214" y="20174"/>
                  <a:pt x="15595" y="20506"/>
                  <a:pt x="14933" y="20779"/>
                </a:cubicBezTo>
                <a:lnTo>
                  <a:pt x="14731" y="20275"/>
                </a:lnTo>
                <a:lnTo>
                  <a:pt x="14933" y="20779"/>
                </a:lnTo>
                <a:cubicBezTo>
                  <a:pt x="14285" y="21053"/>
                  <a:pt x="13608" y="21254"/>
                  <a:pt x="12902" y="21398"/>
                </a:cubicBezTo>
                <a:lnTo>
                  <a:pt x="12802" y="20866"/>
                </a:lnTo>
                <a:lnTo>
                  <a:pt x="12902" y="21398"/>
                </a:lnTo>
                <a:cubicBezTo>
                  <a:pt x="12211" y="21542"/>
                  <a:pt x="11506" y="21600"/>
                  <a:pt x="10800" y="21600"/>
                </a:cubicBezTo>
                <a:cubicBezTo>
                  <a:pt x="10094" y="21600"/>
                  <a:pt x="9389" y="21528"/>
                  <a:pt x="8698" y="21398"/>
                </a:cubicBezTo>
                <a:lnTo>
                  <a:pt x="8798" y="20866"/>
                </a:lnTo>
                <a:lnTo>
                  <a:pt x="8698" y="21398"/>
                </a:lnTo>
                <a:cubicBezTo>
                  <a:pt x="8006" y="21254"/>
                  <a:pt x="7330" y="21053"/>
                  <a:pt x="6667" y="20779"/>
                </a:cubicBezTo>
                <a:lnTo>
                  <a:pt x="6869" y="20275"/>
                </a:lnTo>
                <a:lnTo>
                  <a:pt x="6667" y="20779"/>
                </a:lnTo>
                <a:cubicBezTo>
                  <a:pt x="6019" y="20506"/>
                  <a:pt x="5386" y="20174"/>
                  <a:pt x="4795" y="19786"/>
                </a:cubicBezTo>
                <a:lnTo>
                  <a:pt x="5098" y="19339"/>
                </a:lnTo>
                <a:lnTo>
                  <a:pt x="4795" y="19786"/>
                </a:lnTo>
                <a:cubicBezTo>
                  <a:pt x="4205" y="19397"/>
                  <a:pt x="3658" y="18950"/>
                  <a:pt x="3154" y="18446"/>
                </a:cubicBezTo>
                <a:lnTo>
                  <a:pt x="3542" y="18058"/>
                </a:lnTo>
                <a:lnTo>
                  <a:pt x="3154" y="18446"/>
                </a:lnTo>
                <a:cubicBezTo>
                  <a:pt x="2650" y="17942"/>
                  <a:pt x="2203" y="17395"/>
                  <a:pt x="1814" y="16805"/>
                </a:cubicBezTo>
                <a:cubicBezTo>
                  <a:pt x="1426" y="16214"/>
                  <a:pt x="1094" y="15595"/>
                  <a:pt x="821" y="14933"/>
                </a:cubicBezTo>
                <a:lnTo>
                  <a:pt x="1325" y="14731"/>
                </a:lnTo>
                <a:lnTo>
                  <a:pt x="821" y="14933"/>
                </a:lnTo>
                <a:cubicBezTo>
                  <a:pt x="547" y="14285"/>
                  <a:pt x="346" y="13608"/>
                  <a:pt x="202" y="12902"/>
                </a:cubicBezTo>
                <a:cubicBezTo>
                  <a:pt x="72" y="12211"/>
                  <a:pt x="0" y="11506"/>
                  <a:pt x="0" y="10800"/>
                </a:cubicBezTo>
                <a:lnTo>
                  <a:pt x="533" y="10800"/>
                </a:lnTo>
                <a:lnTo>
                  <a:pt x="0" y="10800"/>
                </a:lnTo>
                <a:cubicBezTo>
                  <a:pt x="0" y="10094"/>
                  <a:pt x="72" y="9389"/>
                  <a:pt x="202" y="8698"/>
                </a:cubicBezTo>
                <a:lnTo>
                  <a:pt x="734" y="8798"/>
                </a:lnTo>
                <a:lnTo>
                  <a:pt x="202" y="8698"/>
                </a:lnTo>
                <a:cubicBezTo>
                  <a:pt x="346" y="8006"/>
                  <a:pt x="547" y="7330"/>
                  <a:pt x="821" y="6667"/>
                </a:cubicBezTo>
                <a:cubicBezTo>
                  <a:pt x="1094" y="6019"/>
                  <a:pt x="1426" y="5386"/>
                  <a:pt x="1814" y="4795"/>
                </a:cubicBezTo>
                <a:cubicBezTo>
                  <a:pt x="2203" y="4205"/>
                  <a:pt x="2650" y="3658"/>
                  <a:pt x="3154" y="3154"/>
                </a:cubicBezTo>
                <a:lnTo>
                  <a:pt x="3168" y="3168"/>
                </a:lnTo>
                <a:cubicBezTo>
                  <a:pt x="3672" y="2664"/>
                  <a:pt x="4219" y="2218"/>
                  <a:pt x="4810" y="1829"/>
                </a:cubicBezTo>
                <a:cubicBezTo>
                  <a:pt x="5400" y="1440"/>
                  <a:pt x="6019" y="1109"/>
                  <a:pt x="6682" y="835"/>
                </a:cubicBezTo>
                <a:cubicBezTo>
                  <a:pt x="7315" y="547"/>
                  <a:pt x="7992" y="346"/>
                  <a:pt x="8698" y="202"/>
                </a:cubicBezTo>
                <a:lnTo>
                  <a:pt x="8798" y="734"/>
                </a:lnTo>
                <a:lnTo>
                  <a:pt x="8698" y="202"/>
                </a:lnTo>
                <a:cubicBezTo>
                  <a:pt x="9389" y="72"/>
                  <a:pt x="10094" y="0"/>
                  <a:pt x="10800" y="0"/>
                </a:cubicBezTo>
                <a:lnTo>
                  <a:pt x="10800" y="547"/>
                </a:lnTo>
                <a:lnTo>
                  <a:pt x="10800" y="0"/>
                </a:lnTo>
                <a:cubicBezTo>
                  <a:pt x="11506" y="0"/>
                  <a:pt x="12211" y="72"/>
                  <a:pt x="12902" y="202"/>
                </a:cubicBezTo>
                <a:cubicBezTo>
                  <a:pt x="13594" y="346"/>
                  <a:pt x="14270" y="547"/>
                  <a:pt x="14933" y="821"/>
                </a:cubicBezTo>
                <a:cubicBezTo>
                  <a:pt x="15581" y="1094"/>
                  <a:pt x="16214" y="1426"/>
                  <a:pt x="16805" y="1814"/>
                </a:cubicBezTo>
                <a:cubicBezTo>
                  <a:pt x="17395" y="2203"/>
                  <a:pt x="17942" y="2650"/>
                  <a:pt x="18446" y="3154"/>
                </a:cubicBezTo>
                <a:cubicBezTo>
                  <a:pt x="18950" y="3658"/>
                  <a:pt x="19397" y="4205"/>
                  <a:pt x="19786" y="4795"/>
                </a:cubicBezTo>
                <a:lnTo>
                  <a:pt x="19339" y="5098"/>
                </a:lnTo>
                <a:lnTo>
                  <a:pt x="19786" y="4795"/>
                </a:lnTo>
                <a:cubicBezTo>
                  <a:pt x="20174" y="5386"/>
                  <a:pt x="20506" y="6005"/>
                  <a:pt x="20779" y="6667"/>
                </a:cubicBezTo>
                <a:cubicBezTo>
                  <a:pt x="21053" y="7315"/>
                  <a:pt x="21254" y="7992"/>
                  <a:pt x="21398" y="8698"/>
                </a:cubicBezTo>
                <a:lnTo>
                  <a:pt x="20866" y="8798"/>
                </a:lnTo>
                <a:lnTo>
                  <a:pt x="21398" y="8698"/>
                </a:lnTo>
                <a:cubicBezTo>
                  <a:pt x="21542" y="9389"/>
                  <a:pt x="21600" y="10094"/>
                  <a:pt x="21600" y="10800"/>
                </a:cubicBezTo>
                <a:moveTo>
                  <a:pt x="20520" y="10800"/>
                </a:moveTo>
                <a:lnTo>
                  <a:pt x="21053" y="10800"/>
                </a:lnTo>
                <a:lnTo>
                  <a:pt x="20520" y="10800"/>
                </a:lnTo>
                <a:cubicBezTo>
                  <a:pt x="20520" y="10166"/>
                  <a:pt x="20462" y="9533"/>
                  <a:pt x="20333" y="8899"/>
                </a:cubicBezTo>
                <a:cubicBezTo>
                  <a:pt x="20203" y="8280"/>
                  <a:pt x="20030" y="7661"/>
                  <a:pt x="19786" y="7070"/>
                </a:cubicBezTo>
                <a:lnTo>
                  <a:pt x="20290" y="6869"/>
                </a:lnTo>
                <a:lnTo>
                  <a:pt x="19786" y="7070"/>
                </a:lnTo>
                <a:cubicBezTo>
                  <a:pt x="19541" y="6480"/>
                  <a:pt x="19238" y="5918"/>
                  <a:pt x="18893" y="5386"/>
                </a:cubicBezTo>
                <a:cubicBezTo>
                  <a:pt x="18547" y="4853"/>
                  <a:pt x="18130" y="4363"/>
                  <a:pt x="17683" y="3917"/>
                </a:cubicBezTo>
                <a:lnTo>
                  <a:pt x="18072" y="3528"/>
                </a:lnTo>
                <a:lnTo>
                  <a:pt x="17683" y="3917"/>
                </a:lnTo>
                <a:cubicBezTo>
                  <a:pt x="17237" y="3470"/>
                  <a:pt x="16747" y="3067"/>
                  <a:pt x="16214" y="2707"/>
                </a:cubicBezTo>
                <a:lnTo>
                  <a:pt x="16517" y="2261"/>
                </a:lnTo>
                <a:lnTo>
                  <a:pt x="16214" y="2707"/>
                </a:lnTo>
                <a:cubicBezTo>
                  <a:pt x="15682" y="2347"/>
                  <a:pt x="15120" y="2059"/>
                  <a:pt x="14530" y="1814"/>
                </a:cubicBezTo>
                <a:lnTo>
                  <a:pt x="14731" y="1310"/>
                </a:lnTo>
                <a:lnTo>
                  <a:pt x="14530" y="1814"/>
                </a:lnTo>
                <a:cubicBezTo>
                  <a:pt x="13939" y="1570"/>
                  <a:pt x="13334" y="1382"/>
                  <a:pt x="12701" y="1267"/>
                </a:cubicBezTo>
                <a:lnTo>
                  <a:pt x="12802" y="734"/>
                </a:lnTo>
                <a:lnTo>
                  <a:pt x="12701" y="1267"/>
                </a:lnTo>
                <a:cubicBezTo>
                  <a:pt x="12067" y="1138"/>
                  <a:pt x="11434" y="1080"/>
                  <a:pt x="10800" y="1080"/>
                </a:cubicBezTo>
                <a:cubicBezTo>
                  <a:pt x="10166" y="1080"/>
                  <a:pt x="9533" y="1138"/>
                  <a:pt x="8899" y="1267"/>
                </a:cubicBezTo>
                <a:cubicBezTo>
                  <a:pt x="8266" y="1397"/>
                  <a:pt x="7661" y="1570"/>
                  <a:pt x="7070" y="1814"/>
                </a:cubicBezTo>
                <a:lnTo>
                  <a:pt x="6869" y="1325"/>
                </a:lnTo>
                <a:lnTo>
                  <a:pt x="7070" y="1829"/>
                </a:lnTo>
                <a:cubicBezTo>
                  <a:pt x="6480" y="2074"/>
                  <a:pt x="5918" y="2376"/>
                  <a:pt x="5386" y="2722"/>
                </a:cubicBezTo>
                <a:lnTo>
                  <a:pt x="5083" y="2275"/>
                </a:lnTo>
                <a:lnTo>
                  <a:pt x="5386" y="2722"/>
                </a:lnTo>
                <a:cubicBezTo>
                  <a:pt x="4853" y="3082"/>
                  <a:pt x="4363" y="3485"/>
                  <a:pt x="3917" y="3931"/>
                </a:cubicBezTo>
                <a:cubicBezTo>
                  <a:pt x="3470" y="4378"/>
                  <a:pt x="3067" y="4867"/>
                  <a:pt x="2707" y="5400"/>
                </a:cubicBezTo>
                <a:lnTo>
                  <a:pt x="2261" y="5098"/>
                </a:lnTo>
                <a:lnTo>
                  <a:pt x="2707" y="5400"/>
                </a:lnTo>
                <a:cubicBezTo>
                  <a:pt x="2347" y="5933"/>
                  <a:pt x="2059" y="6494"/>
                  <a:pt x="1814" y="7085"/>
                </a:cubicBezTo>
                <a:lnTo>
                  <a:pt x="1325" y="6869"/>
                </a:lnTo>
                <a:lnTo>
                  <a:pt x="1829" y="7070"/>
                </a:lnTo>
                <a:cubicBezTo>
                  <a:pt x="1584" y="7661"/>
                  <a:pt x="1397" y="8266"/>
                  <a:pt x="1282" y="8899"/>
                </a:cubicBezTo>
                <a:cubicBezTo>
                  <a:pt x="1138" y="9533"/>
                  <a:pt x="1080" y="10166"/>
                  <a:pt x="1080" y="10800"/>
                </a:cubicBezTo>
                <a:cubicBezTo>
                  <a:pt x="1080" y="11434"/>
                  <a:pt x="1138" y="12067"/>
                  <a:pt x="1267" y="12701"/>
                </a:cubicBezTo>
                <a:lnTo>
                  <a:pt x="734" y="12802"/>
                </a:lnTo>
                <a:lnTo>
                  <a:pt x="1267" y="12701"/>
                </a:lnTo>
                <a:cubicBezTo>
                  <a:pt x="1397" y="13320"/>
                  <a:pt x="1570" y="13939"/>
                  <a:pt x="1814" y="14530"/>
                </a:cubicBezTo>
                <a:cubicBezTo>
                  <a:pt x="2059" y="15120"/>
                  <a:pt x="2362" y="15682"/>
                  <a:pt x="2707" y="16214"/>
                </a:cubicBezTo>
                <a:lnTo>
                  <a:pt x="2261" y="16517"/>
                </a:lnTo>
                <a:lnTo>
                  <a:pt x="2707" y="16214"/>
                </a:lnTo>
                <a:cubicBezTo>
                  <a:pt x="3067" y="16747"/>
                  <a:pt x="3470" y="17237"/>
                  <a:pt x="3917" y="17683"/>
                </a:cubicBezTo>
                <a:cubicBezTo>
                  <a:pt x="4363" y="18130"/>
                  <a:pt x="4853" y="18533"/>
                  <a:pt x="5386" y="18893"/>
                </a:cubicBezTo>
                <a:cubicBezTo>
                  <a:pt x="5918" y="19253"/>
                  <a:pt x="6480" y="19541"/>
                  <a:pt x="7070" y="19786"/>
                </a:cubicBezTo>
                <a:cubicBezTo>
                  <a:pt x="7661" y="20030"/>
                  <a:pt x="8266" y="20218"/>
                  <a:pt x="8899" y="20333"/>
                </a:cubicBezTo>
                <a:cubicBezTo>
                  <a:pt x="9518" y="20462"/>
                  <a:pt x="10152" y="20520"/>
                  <a:pt x="10800" y="20520"/>
                </a:cubicBezTo>
                <a:lnTo>
                  <a:pt x="10800" y="21053"/>
                </a:lnTo>
                <a:lnTo>
                  <a:pt x="10800" y="20520"/>
                </a:lnTo>
                <a:cubicBezTo>
                  <a:pt x="11434" y="20520"/>
                  <a:pt x="12067" y="20462"/>
                  <a:pt x="12701" y="20333"/>
                </a:cubicBezTo>
                <a:cubicBezTo>
                  <a:pt x="13320" y="20203"/>
                  <a:pt x="13939" y="20030"/>
                  <a:pt x="14530" y="19786"/>
                </a:cubicBezTo>
                <a:cubicBezTo>
                  <a:pt x="15120" y="19541"/>
                  <a:pt x="15682" y="19238"/>
                  <a:pt x="16214" y="18893"/>
                </a:cubicBezTo>
                <a:cubicBezTo>
                  <a:pt x="16747" y="18547"/>
                  <a:pt x="17237" y="18130"/>
                  <a:pt x="17683" y="17683"/>
                </a:cubicBezTo>
                <a:lnTo>
                  <a:pt x="18072" y="18072"/>
                </a:lnTo>
                <a:lnTo>
                  <a:pt x="17683" y="17683"/>
                </a:lnTo>
                <a:cubicBezTo>
                  <a:pt x="18130" y="17237"/>
                  <a:pt x="18533" y="16747"/>
                  <a:pt x="18893" y="16214"/>
                </a:cubicBezTo>
                <a:lnTo>
                  <a:pt x="19339" y="16517"/>
                </a:lnTo>
                <a:lnTo>
                  <a:pt x="18893" y="16214"/>
                </a:lnTo>
                <a:cubicBezTo>
                  <a:pt x="19253" y="15682"/>
                  <a:pt x="19541" y="15120"/>
                  <a:pt x="19786" y="14530"/>
                </a:cubicBezTo>
                <a:cubicBezTo>
                  <a:pt x="20030" y="13939"/>
                  <a:pt x="20218" y="13334"/>
                  <a:pt x="20333" y="12701"/>
                </a:cubicBez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248" name="Freeform 11"/>
          <p:cNvSpPr/>
          <p:nvPr/>
        </p:nvSpPr>
        <p:spPr>
          <a:xfrm>
            <a:off x="1338262" y="7078560"/>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lnTo>
                  <a:pt x="20866" y="12802"/>
                </a:lnTo>
                <a:lnTo>
                  <a:pt x="21398" y="12902"/>
                </a:lnTo>
                <a:cubicBezTo>
                  <a:pt x="21254" y="13594"/>
                  <a:pt x="21053" y="14270"/>
                  <a:pt x="20779" y="14933"/>
                </a:cubicBezTo>
                <a:cubicBezTo>
                  <a:pt x="20506" y="15581"/>
                  <a:pt x="20174" y="16214"/>
                  <a:pt x="19786" y="16805"/>
                </a:cubicBezTo>
                <a:lnTo>
                  <a:pt x="19339" y="16502"/>
                </a:lnTo>
                <a:lnTo>
                  <a:pt x="19786" y="16805"/>
                </a:lnTo>
                <a:cubicBezTo>
                  <a:pt x="19397" y="17395"/>
                  <a:pt x="18950" y="17942"/>
                  <a:pt x="18446" y="18446"/>
                </a:cubicBezTo>
                <a:cubicBezTo>
                  <a:pt x="17942" y="18950"/>
                  <a:pt x="17395" y="19397"/>
                  <a:pt x="16805" y="19786"/>
                </a:cubicBezTo>
                <a:cubicBezTo>
                  <a:pt x="16214" y="20174"/>
                  <a:pt x="15595" y="20506"/>
                  <a:pt x="14933" y="20779"/>
                </a:cubicBezTo>
                <a:lnTo>
                  <a:pt x="14731" y="20275"/>
                </a:lnTo>
                <a:lnTo>
                  <a:pt x="14933" y="20779"/>
                </a:lnTo>
                <a:cubicBezTo>
                  <a:pt x="14285" y="21053"/>
                  <a:pt x="13608" y="21254"/>
                  <a:pt x="12902" y="21398"/>
                </a:cubicBezTo>
                <a:cubicBezTo>
                  <a:pt x="12211" y="21542"/>
                  <a:pt x="11506" y="21600"/>
                  <a:pt x="10800" y="21600"/>
                </a:cubicBezTo>
                <a:lnTo>
                  <a:pt x="10800" y="21053"/>
                </a:lnTo>
                <a:lnTo>
                  <a:pt x="10800" y="21600"/>
                </a:lnTo>
                <a:cubicBezTo>
                  <a:pt x="10094" y="21600"/>
                  <a:pt x="9389" y="21528"/>
                  <a:pt x="8698" y="21398"/>
                </a:cubicBezTo>
                <a:lnTo>
                  <a:pt x="8798" y="20866"/>
                </a:lnTo>
                <a:lnTo>
                  <a:pt x="8698" y="21398"/>
                </a:lnTo>
                <a:cubicBezTo>
                  <a:pt x="8006" y="21254"/>
                  <a:pt x="7330" y="21053"/>
                  <a:pt x="6667" y="20779"/>
                </a:cubicBezTo>
                <a:lnTo>
                  <a:pt x="6869" y="20275"/>
                </a:lnTo>
                <a:lnTo>
                  <a:pt x="6667" y="20779"/>
                </a:lnTo>
                <a:cubicBezTo>
                  <a:pt x="6019" y="20506"/>
                  <a:pt x="5386" y="20174"/>
                  <a:pt x="4795" y="19786"/>
                </a:cubicBezTo>
                <a:cubicBezTo>
                  <a:pt x="4205" y="19397"/>
                  <a:pt x="3658" y="18950"/>
                  <a:pt x="3154" y="18446"/>
                </a:cubicBezTo>
                <a:lnTo>
                  <a:pt x="3542" y="18058"/>
                </a:lnTo>
                <a:lnTo>
                  <a:pt x="3154" y="18446"/>
                </a:lnTo>
                <a:cubicBezTo>
                  <a:pt x="2650" y="17942"/>
                  <a:pt x="2203" y="17395"/>
                  <a:pt x="1814" y="16805"/>
                </a:cubicBezTo>
                <a:lnTo>
                  <a:pt x="2261" y="16502"/>
                </a:lnTo>
                <a:lnTo>
                  <a:pt x="1814" y="16805"/>
                </a:lnTo>
                <a:cubicBezTo>
                  <a:pt x="1426" y="16214"/>
                  <a:pt x="1094" y="15595"/>
                  <a:pt x="821" y="14933"/>
                </a:cubicBezTo>
                <a:cubicBezTo>
                  <a:pt x="547" y="14285"/>
                  <a:pt x="346" y="13608"/>
                  <a:pt x="202" y="12902"/>
                </a:cubicBezTo>
                <a:lnTo>
                  <a:pt x="734" y="12802"/>
                </a:lnTo>
                <a:lnTo>
                  <a:pt x="202" y="12902"/>
                </a:lnTo>
                <a:cubicBezTo>
                  <a:pt x="72" y="12211"/>
                  <a:pt x="0" y="11506"/>
                  <a:pt x="0" y="10800"/>
                </a:cubicBezTo>
                <a:lnTo>
                  <a:pt x="533" y="10800"/>
                </a:lnTo>
                <a:lnTo>
                  <a:pt x="0" y="10800"/>
                </a:lnTo>
                <a:cubicBezTo>
                  <a:pt x="0" y="10094"/>
                  <a:pt x="72" y="9389"/>
                  <a:pt x="202" y="8698"/>
                </a:cubicBezTo>
                <a:lnTo>
                  <a:pt x="734" y="8798"/>
                </a:lnTo>
                <a:lnTo>
                  <a:pt x="202" y="8698"/>
                </a:lnTo>
                <a:cubicBezTo>
                  <a:pt x="346" y="8006"/>
                  <a:pt x="547" y="7330"/>
                  <a:pt x="821" y="6667"/>
                </a:cubicBezTo>
                <a:cubicBezTo>
                  <a:pt x="1094" y="6019"/>
                  <a:pt x="1426" y="5386"/>
                  <a:pt x="1814" y="4795"/>
                </a:cubicBezTo>
                <a:lnTo>
                  <a:pt x="2261" y="5098"/>
                </a:lnTo>
                <a:lnTo>
                  <a:pt x="1814" y="4795"/>
                </a:lnTo>
                <a:cubicBezTo>
                  <a:pt x="2203" y="4205"/>
                  <a:pt x="2650" y="3658"/>
                  <a:pt x="3154" y="3154"/>
                </a:cubicBezTo>
                <a:cubicBezTo>
                  <a:pt x="3658" y="2650"/>
                  <a:pt x="4205" y="2203"/>
                  <a:pt x="4795" y="1814"/>
                </a:cubicBezTo>
                <a:lnTo>
                  <a:pt x="5098" y="2261"/>
                </a:lnTo>
                <a:lnTo>
                  <a:pt x="4795" y="1814"/>
                </a:lnTo>
                <a:cubicBezTo>
                  <a:pt x="5386" y="1426"/>
                  <a:pt x="6005" y="1094"/>
                  <a:pt x="6667" y="821"/>
                </a:cubicBezTo>
                <a:cubicBezTo>
                  <a:pt x="7315" y="547"/>
                  <a:pt x="7992" y="346"/>
                  <a:pt x="8698" y="202"/>
                </a:cubicBezTo>
                <a:lnTo>
                  <a:pt x="8798" y="734"/>
                </a:lnTo>
                <a:lnTo>
                  <a:pt x="8698" y="202"/>
                </a:lnTo>
                <a:cubicBezTo>
                  <a:pt x="9389" y="72"/>
                  <a:pt x="10094" y="0"/>
                  <a:pt x="10800" y="0"/>
                </a:cubicBezTo>
                <a:lnTo>
                  <a:pt x="10800" y="547"/>
                </a:lnTo>
                <a:lnTo>
                  <a:pt x="10800" y="0"/>
                </a:lnTo>
                <a:cubicBezTo>
                  <a:pt x="11506" y="0"/>
                  <a:pt x="12211" y="72"/>
                  <a:pt x="12902" y="202"/>
                </a:cubicBezTo>
                <a:cubicBezTo>
                  <a:pt x="13594" y="346"/>
                  <a:pt x="14270" y="547"/>
                  <a:pt x="14933" y="821"/>
                </a:cubicBezTo>
                <a:cubicBezTo>
                  <a:pt x="15581" y="1094"/>
                  <a:pt x="16214" y="1426"/>
                  <a:pt x="16805" y="1814"/>
                </a:cubicBezTo>
                <a:lnTo>
                  <a:pt x="16502" y="2261"/>
                </a:lnTo>
                <a:lnTo>
                  <a:pt x="16805" y="1814"/>
                </a:lnTo>
                <a:cubicBezTo>
                  <a:pt x="17395" y="2203"/>
                  <a:pt x="17942" y="2650"/>
                  <a:pt x="18446" y="3154"/>
                </a:cubicBezTo>
                <a:cubicBezTo>
                  <a:pt x="18950" y="3658"/>
                  <a:pt x="19397" y="4205"/>
                  <a:pt x="19786" y="4795"/>
                </a:cubicBezTo>
                <a:lnTo>
                  <a:pt x="19339" y="5098"/>
                </a:lnTo>
                <a:lnTo>
                  <a:pt x="19786" y="4795"/>
                </a:lnTo>
                <a:cubicBezTo>
                  <a:pt x="20174" y="5386"/>
                  <a:pt x="20506" y="6005"/>
                  <a:pt x="20779" y="6667"/>
                </a:cubicBezTo>
                <a:cubicBezTo>
                  <a:pt x="21053" y="7315"/>
                  <a:pt x="21254" y="7992"/>
                  <a:pt x="21398" y="8698"/>
                </a:cubicBezTo>
                <a:lnTo>
                  <a:pt x="20866" y="8798"/>
                </a:lnTo>
                <a:lnTo>
                  <a:pt x="21398" y="8698"/>
                </a:lnTo>
                <a:cubicBezTo>
                  <a:pt x="21542" y="9389"/>
                  <a:pt x="21600" y="10094"/>
                  <a:pt x="21600" y="10800"/>
                </a:cubicBezTo>
                <a:moveTo>
                  <a:pt x="20520" y="10800"/>
                </a:moveTo>
                <a:lnTo>
                  <a:pt x="21053" y="10800"/>
                </a:lnTo>
                <a:lnTo>
                  <a:pt x="20520" y="10800"/>
                </a:lnTo>
                <a:cubicBezTo>
                  <a:pt x="20520" y="10166"/>
                  <a:pt x="20462" y="9533"/>
                  <a:pt x="20333" y="8899"/>
                </a:cubicBezTo>
                <a:cubicBezTo>
                  <a:pt x="20203" y="8280"/>
                  <a:pt x="20030" y="7661"/>
                  <a:pt x="19786" y="7070"/>
                </a:cubicBezTo>
                <a:lnTo>
                  <a:pt x="20290" y="6869"/>
                </a:lnTo>
                <a:lnTo>
                  <a:pt x="19786" y="7070"/>
                </a:lnTo>
                <a:cubicBezTo>
                  <a:pt x="19541" y="6480"/>
                  <a:pt x="19238" y="5918"/>
                  <a:pt x="18893" y="5386"/>
                </a:cubicBezTo>
                <a:cubicBezTo>
                  <a:pt x="18533" y="4853"/>
                  <a:pt x="18130" y="4363"/>
                  <a:pt x="17683" y="3917"/>
                </a:cubicBezTo>
                <a:lnTo>
                  <a:pt x="18072" y="3528"/>
                </a:lnTo>
                <a:lnTo>
                  <a:pt x="17683" y="3917"/>
                </a:lnTo>
                <a:cubicBezTo>
                  <a:pt x="17237" y="3470"/>
                  <a:pt x="16747" y="3067"/>
                  <a:pt x="16214" y="2707"/>
                </a:cubicBezTo>
                <a:cubicBezTo>
                  <a:pt x="15682" y="2347"/>
                  <a:pt x="15120" y="2059"/>
                  <a:pt x="14530" y="1814"/>
                </a:cubicBezTo>
                <a:lnTo>
                  <a:pt x="14731" y="1310"/>
                </a:lnTo>
                <a:lnTo>
                  <a:pt x="14530" y="1814"/>
                </a:lnTo>
                <a:cubicBezTo>
                  <a:pt x="13939" y="1570"/>
                  <a:pt x="13334" y="1382"/>
                  <a:pt x="12701" y="1267"/>
                </a:cubicBezTo>
                <a:lnTo>
                  <a:pt x="12802" y="734"/>
                </a:lnTo>
                <a:lnTo>
                  <a:pt x="12701" y="1267"/>
                </a:lnTo>
                <a:cubicBezTo>
                  <a:pt x="12067" y="1138"/>
                  <a:pt x="11434" y="1080"/>
                  <a:pt x="10800" y="1080"/>
                </a:cubicBezTo>
                <a:cubicBezTo>
                  <a:pt x="10166" y="1080"/>
                  <a:pt x="9533" y="1138"/>
                  <a:pt x="8899" y="1267"/>
                </a:cubicBezTo>
                <a:cubicBezTo>
                  <a:pt x="8266" y="1397"/>
                  <a:pt x="7661" y="1570"/>
                  <a:pt x="7070" y="1814"/>
                </a:cubicBezTo>
                <a:lnTo>
                  <a:pt x="6869" y="1325"/>
                </a:lnTo>
                <a:lnTo>
                  <a:pt x="7070" y="1829"/>
                </a:lnTo>
                <a:cubicBezTo>
                  <a:pt x="6480" y="2074"/>
                  <a:pt x="5918" y="2376"/>
                  <a:pt x="5386" y="2722"/>
                </a:cubicBezTo>
                <a:cubicBezTo>
                  <a:pt x="4853" y="3082"/>
                  <a:pt x="4363" y="3485"/>
                  <a:pt x="3917" y="3931"/>
                </a:cubicBezTo>
                <a:lnTo>
                  <a:pt x="3528" y="3542"/>
                </a:lnTo>
                <a:lnTo>
                  <a:pt x="3917" y="3931"/>
                </a:lnTo>
                <a:cubicBezTo>
                  <a:pt x="3470" y="4378"/>
                  <a:pt x="3067" y="4867"/>
                  <a:pt x="2707" y="5400"/>
                </a:cubicBezTo>
                <a:cubicBezTo>
                  <a:pt x="2347" y="5933"/>
                  <a:pt x="2059" y="6494"/>
                  <a:pt x="1814" y="7085"/>
                </a:cubicBezTo>
                <a:lnTo>
                  <a:pt x="1325" y="6869"/>
                </a:lnTo>
                <a:lnTo>
                  <a:pt x="1829" y="7070"/>
                </a:lnTo>
                <a:cubicBezTo>
                  <a:pt x="1584" y="7661"/>
                  <a:pt x="1397" y="8266"/>
                  <a:pt x="1282" y="8899"/>
                </a:cubicBezTo>
                <a:cubicBezTo>
                  <a:pt x="1138" y="9533"/>
                  <a:pt x="1080" y="10166"/>
                  <a:pt x="1080" y="10800"/>
                </a:cubicBezTo>
                <a:cubicBezTo>
                  <a:pt x="1080" y="11434"/>
                  <a:pt x="1138" y="12067"/>
                  <a:pt x="1267" y="12701"/>
                </a:cubicBezTo>
                <a:cubicBezTo>
                  <a:pt x="1397" y="13334"/>
                  <a:pt x="1570" y="13939"/>
                  <a:pt x="1814" y="14530"/>
                </a:cubicBezTo>
                <a:lnTo>
                  <a:pt x="1310" y="14731"/>
                </a:lnTo>
                <a:lnTo>
                  <a:pt x="1814" y="14530"/>
                </a:lnTo>
                <a:cubicBezTo>
                  <a:pt x="2059" y="15120"/>
                  <a:pt x="2362" y="15682"/>
                  <a:pt x="2707" y="16214"/>
                </a:cubicBezTo>
                <a:cubicBezTo>
                  <a:pt x="3067" y="16747"/>
                  <a:pt x="3470" y="17237"/>
                  <a:pt x="3917" y="17683"/>
                </a:cubicBezTo>
                <a:cubicBezTo>
                  <a:pt x="4363" y="18130"/>
                  <a:pt x="4853" y="18533"/>
                  <a:pt x="5386" y="18893"/>
                </a:cubicBezTo>
                <a:lnTo>
                  <a:pt x="5083" y="19339"/>
                </a:lnTo>
                <a:lnTo>
                  <a:pt x="5386" y="18893"/>
                </a:lnTo>
                <a:cubicBezTo>
                  <a:pt x="5918" y="19253"/>
                  <a:pt x="6480" y="19541"/>
                  <a:pt x="7070" y="19786"/>
                </a:cubicBezTo>
                <a:cubicBezTo>
                  <a:pt x="7661" y="20030"/>
                  <a:pt x="8266" y="20218"/>
                  <a:pt x="8899" y="20333"/>
                </a:cubicBezTo>
                <a:cubicBezTo>
                  <a:pt x="9533" y="20448"/>
                  <a:pt x="10152" y="20520"/>
                  <a:pt x="10800" y="20520"/>
                </a:cubicBezTo>
                <a:cubicBezTo>
                  <a:pt x="11448" y="20520"/>
                  <a:pt x="12067" y="20462"/>
                  <a:pt x="12701" y="20333"/>
                </a:cubicBezTo>
                <a:lnTo>
                  <a:pt x="12802" y="20866"/>
                </a:lnTo>
                <a:lnTo>
                  <a:pt x="12701" y="20333"/>
                </a:lnTo>
                <a:cubicBezTo>
                  <a:pt x="13320" y="20203"/>
                  <a:pt x="13939" y="20030"/>
                  <a:pt x="14530" y="19786"/>
                </a:cubicBezTo>
                <a:cubicBezTo>
                  <a:pt x="15120" y="19541"/>
                  <a:pt x="15682" y="19238"/>
                  <a:pt x="16214" y="18893"/>
                </a:cubicBezTo>
                <a:lnTo>
                  <a:pt x="16517" y="19339"/>
                </a:lnTo>
                <a:lnTo>
                  <a:pt x="16214" y="18893"/>
                </a:lnTo>
                <a:cubicBezTo>
                  <a:pt x="16747" y="18533"/>
                  <a:pt x="17237" y="18130"/>
                  <a:pt x="17683" y="17683"/>
                </a:cubicBezTo>
                <a:lnTo>
                  <a:pt x="18072" y="18072"/>
                </a:lnTo>
                <a:lnTo>
                  <a:pt x="17683" y="17683"/>
                </a:lnTo>
                <a:cubicBezTo>
                  <a:pt x="18130" y="17237"/>
                  <a:pt x="18533" y="16747"/>
                  <a:pt x="18893" y="16214"/>
                </a:cubicBezTo>
                <a:cubicBezTo>
                  <a:pt x="19253" y="15682"/>
                  <a:pt x="19541" y="15120"/>
                  <a:pt x="19786" y="14530"/>
                </a:cubicBezTo>
                <a:lnTo>
                  <a:pt x="20290" y="14731"/>
                </a:lnTo>
                <a:lnTo>
                  <a:pt x="19786" y="14530"/>
                </a:lnTo>
                <a:cubicBezTo>
                  <a:pt x="20030" y="13939"/>
                  <a:pt x="20218" y="13334"/>
                  <a:pt x="20333" y="12701"/>
                </a:cubicBez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249" name="Freeform 13"/>
          <p:cNvSpPr/>
          <p:nvPr/>
        </p:nvSpPr>
        <p:spPr>
          <a:xfrm>
            <a:off x="1338262" y="5630760"/>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lnTo>
                  <a:pt x="20866" y="12802"/>
                </a:lnTo>
                <a:lnTo>
                  <a:pt x="21398" y="12902"/>
                </a:lnTo>
                <a:cubicBezTo>
                  <a:pt x="21254" y="13594"/>
                  <a:pt x="21053" y="14270"/>
                  <a:pt x="20779" y="14933"/>
                </a:cubicBezTo>
                <a:lnTo>
                  <a:pt x="20275" y="14731"/>
                </a:lnTo>
                <a:lnTo>
                  <a:pt x="20779" y="14933"/>
                </a:lnTo>
                <a:cubicBezTo>
                  <a:pt x="20506" y="15581"/>
                  <a:pt x="20174" y="16214"/>
                  <a:pt x="19786" y="16805"/>
                </a:cubicBezTo>
                <a:lnTo>
                  <a:pt x="19339" y="16502"/>
                </a:lnTo>
                <a:lnTo>
                  <a:pt x="19786" y="16805"/>
                </a:lnTo>
                <a:cubicBezTo>
                  <a:pt x="19397" y="17395"/>
                  <a:pt x="18950" y="17942"/>
                  <a:pt x="18446" y="18446"/>
                </a:cubicBezTo>
                <a:lnTo>
                  <a:pt x="18058" y="18058"/>
                </a:lnTo>
                <a:lnTo>
                  <a:pt x="18446" y="18446"/>
                </a:lnTo>
                <a:cubicBezTo>
                  <a:pt x="17942" y="18950"/>
                  <a:pt x="17395" y="19397"/>
                  <a:pt x="16805" y="19786"/>
                </a:cubicBezTo>
                <a:lnTo>
                  <a:pt x="16502" y="19339"/>
                </a:lnTo>
                <a:lnTo>
                  <a:pt x="16805" y="19786"/>
                </a:lnTo>
                <a:cubicBezTo>
                  <a:pt x="16214" y="20174"/>
                  <a:pt x="15595" y="20506"/>
                  <a:pt x="14933" y="20779"/>
                </a:cubicBezTo>
                <a:lnTo>
                  <a:pt x="14731" y="20275"/>
                </a:lnTo>
                <a:lnTo>
                  <a:pt x="14933" y="20779"/>
                </a:lnTo>
                <a:cubicBezTo>
                  <a:pt x="14285" y="21053"/>
                  <a:pt x="13608" y="21254"/>
                  <a:pt x="12902" y="21398"/>
                </a:cubicBezTo>
                <a:lnTo>
                  <a:pt x="12802" y="20866"/>
                </a:lnTo>
                <a:lnTo>
                  <a:pt x="12902" y="21398"/>
                </a:lnTo>
                <a:cubicBezTo>
                  <a:pt x="12211" y="21542"/>
                  <a:pt x="11506" y="21600"/>
                  <a:pt x="10800" y="21600"/>
                </a:cubicBezTo>
                <a:lnTo>
                  <a:pt x="10800" y="21053"/>
                </a:lnTo>
                <a:lnTo>
                  <a:pt x="10800" y="21600"/>
                </a:lnTo>
                <a:cubicBezTo>
                  <a:pt x="10094" y="21600"/>
                  <a:pt x="9389" y="21528"/>
                  <a:pt x="8698" y="21398"/>
                </a:cubicBezTo>
                <a:lnTo>
                  <a:pt x="8798" y="20866"/>
                </a:lnTo>
                <a:lnTo>
                  <a:pt x="8698" y="21398"/>
                </a:lnTo>
                <a:cubicBezTo>
                  <a:pt x="8006" y="21254"/>
                  <a:pt x="7330" y="21053"/>
                  <a:pt x="6667" y="20779"/>
                </a:cubicBezTo>
                <a:lnTo>
                  <a:pt x="6869" y="20275"/>
                </a:lnTo>
                <a:lnTo>
                  <a:pt x="6667" y="20779"/>
                </a:lnTo>
                <a:cubicBezTo>
                  <a:pt x="6019" y="20506"/>
                  <a:pt x="5386" y="20174"/>
                  <a:pt x="4795" y="19786"/>
                </a:cubicBezTo>
                <a:lnTo>
                  <a:pt x="5098" y="19339"/>
                </a:lnTo>
                <a:lnTo>
                  <a:pt x="4795" y="19786"/>
                </a:lnTo>
                <a:cubicBezTo>
                  <a:pt x="4205" y="19397"/>
                  <a:pt x="3658" y="18950"/>
                  <a:pt x="3154" y="18446"/>
                </a:cubicBezTo>
                <a:lnTo>
                  <a:pt x="3542" y="18058"/>
                </a:lnTo>
                <a:lnTo>
                  <a:pt x="3154" y="18446"/>
                </a:lnTo>
                <a:cubicBezTo>
                  <a:pt x="2650" y="17942"/>
                  <a:pt x="2203" y="17395"/>
                  <a:pt x="1814" y="16805"/>
                </a:cubicBezTo>
                <a:cubicBezTo>
                  <a:pt x="1426" y="16214"/>
                  <a:pt x="1094" y="15595"/>
                  <a:pt x="821" y="14933"/>
                </a:cubicBezTo>
                <a:lnTo>
                  <a:pt x="1325" y="14731"/>
                </a:lnTo>
                <a:lnTo>
                  <a:pt x="821" y="14933"/>
                </a:lnTo>
                <a:cubicBezTo>
                  <a:pt x="547" y="14285"/>
                  <a:pt x="346" y="13608"/>
                  <a:pt x="202" y="12902"/>
                </a:cubicBezTo>
                <a:lnTo>
                  <a:pt x="734" y="12802"/>
                </a:lnTo>
                <a:lnTo>
                  <a:pt x="202" y="12902"/>
                </a:lnTo>
                <a:cubicBezTo>
                  <a:pt x="72" y="12211"/>
                  <a:pt x="0" y="11506"/>
                  <a:pt x="0" y="10800"/>
                </a:cubicBezTo>
                <a:lnTo>
                  <a:pt x="533" y="10800"/>
                </a:lnTo>
                <a:lnTo>
                  <a:pt x="0" y="10800"/>
                </a:lnTo>
                <a:cubicBezTo>
                  <a:pt x="0" y="10094"/>
                  <a:pt x="72" y="9389"/>
                  <a:pt x="202" y="8698"/>
                </a:cubicBezTo>
                <a:lnTo>
                  <a:pt x="734" y="8798"/>
                </a:lnTo>
                <a:lnTo>
                  <a:pt x="202" y="8698"/>
                </a:lnTo>
                <a:cubicBezTo>
                  <a:pt x="346" y="8006"/>
                  <a:pt x="547" y="7330"/>
                  <a:pt x="821" y="6667"/>
                </a:cubicBezTo>
                <a:cubicBezTo>
                  <a:pt x="1094" y="6019"/>
                  <a:pt x="1426" y="5386"/>
                  <a:pt x="1814" y="4795"/>
                </a:cubicBezTo>
                <a:lnTo>
                  <a:pt x="2261" y="5098"/>
                </a:lnTo>
                <a:lnTo>
                  <a:pt x="1814" y="4795"/>
                </a:lnTo>
                <a:cubicBezTo>
                  <a:pt x="2203" y="4205"/>
                  <a:pt x="2650" y="3658"/>
                  <a:pt x="3154" y="3154"/>
                </a:cubicBezTo>
                <a:lnTo>
                  <a:pt x="3168" y="3168"/>
                </a:lnTo>
                <a:cubicBezTo>
                  <a:pt x="3672" y="2664"/>
                  <a:pt x="4219" y="2218"/>
                  <a:pt x="4810" y="1829"/>
                </a:cubicBezTo>
                <a:lnTo>
                  <a:pt x="5112" y="2275"/>
                </a:lnTo>
                <a:lnTo>
                  <a:pt x="4810" y="1829"/>
                </a:lnTo>
                <a:cubicBezTo>
                  <a:pt x="5400" y="1440"/>
                  <a:pt x="6019" y="1109"/>
                  <a:pt x="6682" y="835"/>
                </a:cubicBezTo>
                <a:lnTo>
                  <a:pt x="6883" y="1339"/>
                </a:lnTo>
                <a:lnTo>
                  <a:pt x="6667" y="821"/>
                </a:lnTo>
                <a:cubicBezTo>
                  <a:pt x="7315" y="547"/>
                  <a:pt x="7992" y="346"/>
                  <a:pt x="8698" y="202"/>
                </a:cubicBezTo>
                <a:cubicBezTo>
                  <a:pt x="9389" y="72"/>
                  <a:pt x="10094" y="0"/>
                  <a:pt x="10800" y="0"/>
                </a:cubicBezTo>
                <a:lnTo>
                  <a:pt x="10800" y="547"/>
                </a:lnTo>
                <a:lnTo>
                  <a:pt x="10800" y="0"/>
                </a:lnTo>
                <a:cubicBezTo>
                  <a:pt x="11506" y="0"/>
                  <a:pt x="12211" y="72"/>
                  <a:pt x="12902" y="202"/>
                </a:cubicBezTo>
                <a:cubicBezTo>
                  <a:pt x="13594" y="346"/>
                  <a:pt x="14270" y="547"/>
                  <a:pt x="14933" y="821"/>
                </a:cubicBezTo>
                <a:lnTo>
                  <a:pt x="14731" y="1325"/>
                </a:lnTo>
                <a:lnTo>
                  <a:pt x="14933" y="821"/>
                </a:lnTo>
                <a:cubicBezTo>
                  <a:pt x="15581" y="1094"/>
                  <a:pt x="16214" y="1426"/>
                  <a:pt x="16805" y="1814"/>
                </a:cubicBezTo>
                <a:lnTo>
                  <a:pt x="16502" y="2261"/>
                </a:lnTo>
                <a:lnTo>
                  <a:pt x="16805" y="1814"/>
                </a:lnTo>
                <a:cubicBezTo>
                  <a:pt x="17395" y="2203"/>
                  <a:pt x="17942" y="2650"/>
                  <a:pt x="18446" y="3154"/>
                </a:cubicBezTo>
                <a:lnTo>
                  <a:pt x="18058" y="3542"/>
                </a:lnTo>
                <a:lnTo>
                  <a:pt x="18446" y="3154"/>
                </a:lnTo>
                <a:cubicBezTo>
                  <a:pt x="18950" y="3658"/>
                  <a:pt x="19397" y="4205"/>
                  <a:pt x="19786" y="4795"/>
                </a:cubicBezTo>
                <a:lnTo>
                  <a:pt x="19339" y="5098"/>
                </a:lnTo>
                <a:lnTo>
                  <a:pt x="19786" y="4795"/>
                </a:lnTo>
                <a:cubicBezTo>
                  <a:pt x="20174" y="5386"/>
                  <a:pt x="20506" y="6005"/>
                  <a:pt x="20779" y="6667"/>
                </a:cubicBezTo>
                <a:cubicBezTo>
                  <a:pt x="21053" y="7315"/>
                  <a:pt x="21254" y="7992"/>
                  <a:pt x="21398" y="8698"/>
                </a:cubicBezTo>
                <a:lnTo>
                  <a:pt x="20866" y="8798"/>
                </a:lnTo>
                <a:lnTo>
                  <a:pt x="21398" y="8698"/>
                </a:lnTo>
                <a:cubicBezTo>
                  <a:pt x="21542" y="9389"/>
                  <a:pt x="21600" y="10094"/>
                  <a:pt x="21600" y="10800"/>
                </a:cubicBezTo>
                <a:moveTo>
                  <a:pt x="20520" y="10800"/>
                </a:moveTo>
                <a:lnTo>
                  <a:pt x="21053" y="10800"/>
                </a:lnTo>
                <a:lnTo>
                  <a:pt x="20520" y="10800"/>
                </a:lnTo>
                <a:cubicBezTo>
                  <a:pt x="20520" y="10166"/>
                  <a:pt x="20462" y="9533"/>
                  <a:pt x="20333" y="8899"/>
                </a:cubicBezTo>
                <a:cubicBezTo>
                  <a:pt x="20203" y="8280"/>
                  <a:pt x="20030" y="7661"/>
                  <a:pt x="19786" y="7070"/>
                </a:cubicBezTo>
                <a:lnTo>
                  <a:pt x="20290" y="6869"/>
                </a:lnTo>
                <a:lnTo>
                  <a:pt x="19786" y="7070"/>
                </a:lnTo>
                <a:cubicBezTo>
                  <a:pt x="19541" y="6480"/>
                  <a:pt x="19238" y="5918"/>
                  <a:pt x="18893" y="5386"/>
                </a:cubicBezTo>
                <a:cubicBezTo>
                  <a:pt x="18533" y="4853"/>
                  <a:pt x="18130" y="4363"/>
                  <a:pt x="17683" y="3917"/>
                </a:cubicBezTo>
                <a:cubicBezTo>
                  <a:pt x="17237" y="3470"/>
                  <a:pt x="16747" y="3067"/>
                  <a:pt x="16214" y="2707"/>
                </a:cubicBezTo>
                <a:cubicBezTo>
                  <a:pt x="15682" y="2347"/>
                  <a:pt x="15120" y="2059"/>
                  <a:pt x="14530" y="1814"/>
                </a:cubicBezTo>
                <a:cubicBezTo>
                  <a:pt x="13939" y="1570"/>
                  <a:pt x="13334" y="1382"/>
                  <a:pt x="12701" y="1267"/>
                </a:cubicBezTo>
                <a:lnTo>
                  <a:pt x="12802" y="734"/>
                </a:lnTo>
                <a:lnTo>
                  <a:pt x="12701" y="1267"/>
                </a:lnTo>
                <a:cubicBezTo>
                  <a:pt x="12067" y="1138"/>
                  <a:pt x="11434" y="1080"/>
                  <a:pt x="10800" y="1080"/>
                </a:cubicBezTo>
                <a:cubicBezTo>
                  <a:pt x="10166" y="1080"/>
                  <a:pt x="9533" y="1138"/>
                  <a:pt x="8899" y="1267"/>
                </a:cubicBezTo>
                <a:lnTo>
                  <a:pt x="8798" y="734"/>
                </a:lnTo>
                <a:lnTo>
                  <a:pt x="8899" y="1267"/>
                </a:lnTo>
                <a:cubicBezTo>
                  <a:pt x="8280" y="1397"/>
                  <a:pt x="7661" y="1570"/>
                  <a:pt x="7070" y="1814"/>
                </a:cubicBezTo>
                <a:cubicBezTo>
                  <a:pt x="6480" y="2059"/>
                  <a:pt x="5918" y="2362"/>
                  <a:pt x="5386" y="2707"/>
                </a:cubicBezTo>
                <a:cubicBezTo>
                  <a:pt x="4853" y="3067"/>
                  <a:pt x="4363" y="3470"/>
                  <a:pt x="3917" y="3917"/>
                </a:cubicBezTo>
                <a:cubicBezTo>
                  <a:pt x="3470" y="4363"/>
                  <a:pt x="3067" y="4853"/>
                  <a:pt x="2707" y="5386"/>
                </a:cubicBezTo>
                <a:cubicBezTo>
                  <a:pt x="2347" y="5918"/>
                  <a:pt x="2059" y="6480"/>
                  <a:pt x="1814" y="7070"/>
                </a:cubicBezTo>
                <a:lnTo>
                  <a:pt x="1325" y="6869"/>
                </a:lnTo>
                <a:lnTo>
                  <a:pt x="1829" y="7070"/>
                </a:lnTo>
                <a:cubicBezTo>
                  <a:pt x="1584" y="7661"/>
                  <a:pt x="1397" y="8266"/>
                  <a:pt x="1282" y="8899"/>
                </a:cubicBezTo>
                <a:cubicBezTo>
                  <a:pt x="1138" y="9533"/>
                  <a:pt x="1080" y="10166"/>
                  <a:pt x="1080" y="10800"/>
                </a:cubicBezTo>
                <a:cubicBezTo>
                  <a:pt x="1080" y="11434"/>
                  <a:pt x="1138" y="12067"/>
                  <a:pt x="1267" y="12701"/>
                </a:cubicBezTo>
                <a:cubicBezTo>
                  <a:pt x="1397" y="13320"/>
                  <a:pt x="1570" y="13939"/>
                  <a:pt x="1814" y="14530"/>
                </a:cubicBezTo>
                <a:cubicBezTo>
                  <a:pt x="2059" y="15120"/>
                  <a:pt x="2362" y="15682"/>
                  <a:pt x="2707" y="16214"/>
                </a:cubicBezTo>
                <a:lnTo>
                  <a:pt x="2261" y="16517"/>
                </a:lnTo>
                <a:lnTo>
                  <a:pt x="2707" y="16214"/>
                </a:lnTo>
                <a:cubicBezTo>
                  <a:pt x="3067" y="16747"/>
                  <a:pt x="3470" y="17237"/>
                  <a:pt x="3917" y="17683"/>
                </a:cubicBezTo>
                <a:cubicBezTo>
                  <a:pt x="4363" y="18130"/>
                  <a:pt x="4853" y="18533"/>
                  <a:pt x="5386" y="18893"/>
                </a:cubicBezTo>
                <a:cubicBezTo>
                  <a:pt x="5918" y="19253"/>
                  <a:pt x="6480" y="19541"/>
                  <a:pt x="7070" y="19786"/>
                </a:cubicBezTo>
                <a:cubicBezTo>
                  <a:pt x="7661" y="20030"/>
                  <a:pt x="8266" y="20218"/>
                  <a:pt x="8899" y="20333"/>
                </a:cubicBezTo>
                <a:cubicBezTo>
                  <a:pt x="9518" y="20462"/>
                  <a:pt x="10152" y="20520"/>
                  <a:pt x="10800" y="20520"/>
                </a:cubicBezTo>
                <a:cubicBezTo>
                  <a:pt x="11448" y="20520"/>
                  <a:pt x="12067" y="20462"/>
                  <a:pt x="12701" y="20333"/>
                </a:cubicBezTo>
                <a:cubicBezTo>
                  <a:pt x="13320" y="20203"/>
                  <a:pt x="13939" y="20030"/>
                  <a:pt x="14530" y="19786"/>
                </a:cubicBezTo>
                <a:cubicBezTo>
                  <a:pt x="15120" y="19541"/>
                  <a:pt x="15682" y="19238"/>
                  <a:pt x="16214" y="18893"/>
                </a:cubicBezTo>
                <a:cubicBezTo>
                  <a:pt x="16747" y="18547"/>
                  <a:pt x="17237" y="18130"/>
                  <a:pt x="17683" y="17683"/>
                </a:cubicBezTo>
                <a:cubicBezTo>
                  <a:pt x="18130" y="17237"/>
                  <a:pt x="18533" y="16747"/>
                  <a:pt x="18893" y="16214"/>
                </a:cubicBezTo>
                <a:cubicBezTo>
                  <a:pt x="19253" y="15682"/>
                  <a:pt x="19541" y="15120"/>
                  <a:pt x="19786" y="14530"/>
                </a:cubicBezTo>
                <a:cubicBezTo>
                  <a:pt x="20030" y="13939"/>
                  <a:pt x="20218" y="13334"/>
                  <a:pt x="20333" y="12701"/>
                </a:cubicBez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250" name="TextBox 14"/>
          <p:cNvSpPr txBox="1"/>
          <p:nvPr/>
        </p:nvSpPr>
        <p:spPr>
          <a:xfrm>
            <a:off x="61464" y="223646"/>
            <a:ext cx="18528174" cy="35397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What is OTP? OTP stands for One-Time Password or One-Time Passcode, a unique, temporary code used to authenticate a user for a single transaction or session. It enhances security by ensuring that even if an attacker obtains a user's password, they cannot access their account without the OTP.</a:t>
            </a:r>
          </a:p>
        </p:txBody>
      </p:sp>
      <p:sp>
        <p:nvSpPr>
          <p:cNvPr id="251" name="TextBox 15"/>
          <p:cNvSpPr txBox="1"/>
          <p:nvPr/>
        </p:nvSpPr>
        <p:spPr>
          <a:xfrm>
            <a:off x="4576019" y="3843146"/>
            <a:ext cx="10221232"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Delivery Methods: OTPs can be sent via:</a:t>
            </a:r>
          </a:p>
        </p:txBody>
      </p:sp>
      <p:sp>
        <p:nvSpPr>
          <p:cNvPr id="252" name="TextBox 16"/>
          <p:cNvSpPr txBox="1"/>
          <p:nvPr/>
        </p:nvSpPr>
        <p:spPr>
          <a:xfrm>
            <a:off x="4102598" y="4567046"/>
            <a:ext cx="12090149" cy="21173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SMS or Email Authenticator apps (e.g., Google Authenticator) Push notifications Hardware tokens (e.g., RSA tokens)</a:t>
            </a:r>
          </a:p>
        </p:txBody>
      </p:sp>
      <p:sp>
        <p:nvSpPr>
          <p:cNvPr id="253" name="TextBox 17"/>
          <p:cNvSpPr txBox="1"/>
          <p:nvPr/>
        </p:nvSpPr>
        <p:spPr>
          <a:xfrm>
            <a:off x="1239887" y="7462646"/>
            <a:ext cx="17026920"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Expiration: OTPs typically expire after a short duration (e.g., 30–60 seconds) or after one use.</a:t>
            </a:r>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53" name="Freeform 3"/>
          <p:cNvSpPr/>
          <p:nvPr/>
        </p:nvSpPr>
        <p:spPr>
          <a:xfrm>
            <a:off x="1028462" y="1186158"/>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654" name="Freeform 5"/>
          <p:cNvSpPr/>
          <p:nvPr/>
        </p:nvSpPr>
        <p:spPr>
          <a:xfrm>
            <a:off x="1028462" y="1786233"/>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655" name="Freeform 7"/>
          <p:cNvSpPr/>
          <p:nvPr/>
        </p:nvSpPr>
        <p:spPr>
          <a:xfrm>
            <a:off x="1028462" y="2386308"/>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656" name="Freeform 9"/>
          <p:cNvSpPr/>
          <p:nvPr/>
        </p:nvSpPr>
        <p:spPr>
          <a:xfrm>
            <a:off x="1028462" y="2986383"/>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657" name="Freeform 11"/>
          <p:cNvSpPr/>
          <p:nvPr/>
        </p:nvSpPr>
        <p:spPr>
          <a:xfrm>
            <a:off x="1028462" y="3586457"/>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658" name="Freeform 13"/>
          <p:cNvSpPr/>
          <p:nvPr/>
        </p:nvSpPr>
        <p:spPr>
          <a:xfrm>
            <a:off x="1028462" y="5300319"/>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659" name="Freeform 15"/>
          <p:cNvSpPr/>
          <p:nvPr/>
        </p:nvSpPr>
        <p:spPr>
          <a:xfrm>
            <a:off x="1028462" y="6500469"/>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660" name="Freeform 17"/>
          <p:cNvSpPr/>
          <p:nvPr/>
        </p:nvSpPr>
        <p:spPr>
          <a:xfrm>
            <a:off x="1028462" y="8300694"/>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661" name="TextBox 18"/>
          <p:cNvSpPr txBox="1"/>
          <p:nvPr/>
        </p:nvSpPr>
        <p:spPr>
          <a:xfrm>
            <a:off x="1170146" y="278939"/>
            <a:ext cx="3878532"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Gantt Chart Tools:</a:t>
            </a:r>
          </a:p>
        </p:txBody>
      </p:sp>
      <p:sp>
        <p:nvSpPr>
          <p:cNvPr id="1662" name="TextBox 19"/>
          <p:cNvSpPr txBox="1"/>
          <p:nvPr/>
        </p:nvSpPr>
        <p:spPr>
          <a:xfrm>
            <a:off x="1391002" y="879015"/>
            <a:ext cx="4176789" cy="29690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Microsoft Project Trello (with plugins) Asana Monday.com Smartsheet</a:t>
            </a:r>
          </a:p>
        </p:txBody>
      </p:sp>
      <p:sp>
        <p:nvSpPr>
          <p:cNvPr id="1663" name="TextBox 20"/>
          <p:cNvSpPr txBox="1"/>
          <p:nvPr/>
        </p:nvSpPr>
        <p:spPr>
          <a:xfrm>
            <a:off x="8211655" y="4393110"/>
            <a:ext cx="2141935" cy="581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Summary:</a:t>
            </a:r>
          </a:p>
        </p:txBody>
      </p:sp>
      <p:sp>
        <p:nvSpPr>
          <p:cNvPr id="1664" name="TextBox 21"/>
          <p:cNvSpPr txBox="1"/>
          <p:nvPr/>
        </p:nvSpPr>
        <p:spPr>
          <a:xfrm>
            <a:off x="1449791" y="4993185"/>
            <a:ext cx="16684771" cy="41628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Responsive Design ensures websites and apps adjust and look good on any device, using flexible layouts, media queries, and viewport adjustments. User Authentication is the process of verifying a user's identity before granting access, typically using passwords, multi-factor authentication, or biometric methods. Gantt Chart is a project management tool that visualizes tasks, timelines, dependencies, and milestones to help manage and track progress. It’s useful for organizing projects and ensuring timely delivery.</a:t>
            </a:r>
          </a:p>
        </p:txBody>
      </p:sp>
    </p:spTree>
  </p:cSld>
  <p:clrMapOvr>
    <a:masterClrMapping/>
  </p:clrMapOvr>
  <p:transition xmlns:p14="http://schemas.microsoft.com/office/powerpoint/2010/main" spd="med" advClick="1"/>
</p:sld>
</file>

<file path=ppt/slides/slide2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66" name="TextBox 2"/>
          <p:cNvSpPr txBox="1"/>
          <p:nvPr/>
        </p:nvSpPr>
        <p:spPr>
          <a:xfrm>
            <a:off x="140788" y="678589"/>
            <a:ext cx="18366516" cy="77274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Survey and data collection are essential tools for tracking progress in projects, initiatives, or research. They help gather information from users, stakeholders, or systems, which is then analyzed to assess performance, understand trends, and make data-driven decisions. Survey for Progress Tracking: Surveys are structured methods used to collect quantitative and qualitative data from a target group, usually in the form of questions or questionnaires. Surveys can be used to track progress by assessing people's opinions, behaviors, or satisfaction levels at different stages of a project.</a:t>
            </a:r>
          </a:p>
        </p:txBody>
      </p:sp>
    </p:spTree>
  </p:cSld>
  <p:clrMapOvr>
    <a:masterClrMapping/>
  </p:clrMapOvr>
  <p:transition xmlns:p14="http://schemas.microsoft.com/office/powerpoint/2010/main" spd="med" advClick="1"/>
</p:sld>
</file>

<file path=ppt/slides/slide2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68" name="Freeform 3"/>
          <p:cNvSpPr/>
          <p:nvPr/>
        </p:nvSpPr>
        <p:spPr>
          <a:xfrm>
            <a:off x="438150" y="1617868"/>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669" name="Freeform 5"/>
          <p:cNvSpPr/>
          <p:nvPr/>
        </p:nvSpPr>
        <p:spPr>
          <a:xfrm>
            <a:off x="438150" y="3027569"/>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670" name="Freeform 7"/>
          <p:cNvSpPr/>
          <p:nvPr/>
        </p:nvSpPr>
        <p:spPr>
          <a:xfrm>
            <a:off x="438150" y="5142119"/>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671" name="Freeform 9"/>
          <p:cNvSpPr/>
          <p:nvPr/>
        </p:nvSpPr>
        <p:spPr>
          <a:xfrm>
            <a:off x="438150" y="6551818"/>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672" name="Freeform 11"/>
          <p:cNvSpPr/>
          <p:nvPr/>
        </p:nvSpPr>
        <p:spPr>
          <a:xfrm>
            <a:off x="438150" y="7961518"/>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673" name="TextBox 12"/>
          <p:cNvSpPr txBox="1"/>
          <p:nvPr/>
        </p:nvSpPr>
        <p:spPr>
          <a:xfrm>
            <a:off x="3014366" y="572395"/>
            <a:ext cx="12504460"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Key components of a survey for progress tracking:</a:t>
            </a:r>
          </a:p>
        </p:txBody>
      </p:sp>
      <p:sp>
        <p:nvSpPr>
          <p:cNvPr id="1674" name="TextBox 13"/>
          <p:cNvSpPr txBox="1"/>
          <p:nvPr/>
        </p:nvSpPr>
        <p:spPr>
          <a:xfrm>
            <a:off x="1211160" y="1277244"/>
            <a:ext cx="17063724" cy="7666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Objective: The survey should have clear objectives for what you are tracking (e.g., project milestones, user satisfaction, task completion). Questions: These could be multiple-choice, Likert scale (e.g., agree/disagree), or open-ended questions to gather feedback and insights. Target Audience: The group of people whose responses will be analyzed, such as employees, customers, or project team members. Frequency: Depending on the project, surveys may be conducted at different intervals (weekly, monthly, or at major project milestones). Analysis: The collected data is analyzed to identify patterns, trends, and areas for improvement.</a:t>
            </a:r>
          </a:p>
        </p:txBody>
      </p:sp>
    </p:spTree>
  </p:cSld>
  <p:clrMapOvr>
    <a:masterClrMapping/>
  </p:clrMapOvr>
  <p:transition xmlns:p14="http://schemas.microsoft.com/office/powerpoint/2010/main" spd="med" advClick="1"/>
</p:sld>
</file>

<file path=ppt/slides/slide2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76" name="Freeform 3"/>
          <p:cNvSpPr/>
          <p:nvPr/>
        </p:nvSpPr>
        <p:spPr>
          <a:xfrm>
            <a:off x="371475" y="4481512"/>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677" name="Freeform 5"/>
          <p:cNvSpPr/>
          <p:nvPr/>
        </p:nvSpPr>
        <p:spPr>
          <a:xfrm>
            <a:off x="371475" y="5081587"/>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678" name="Freeform 7"/>
          <p:cNvSpPr/>
          <p:nvPr/>
        </p:nvSpPr>
        <p:spPr>
          <a:xfrm>
            <a:off x="371475" y="6281737"/>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679" name="Freeform 9"/>
          <p:cNvSpPr/>
          <p:nvPr/>
        </p:nvSpPr>
        <p:spPr>
          <a:xfrm>
            <a:off x="371475" y="7481888"/>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680" name="Freeform 11"/>
          <p:cNvSpPr/>
          <p:nvPr/>
        </p:nvSpPr>
        <p:spPr>
          <a:xfrm>
            <a:off x="371475" y="8682038"/>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681" name="TextBox 12"/>
          <p:cNvSpPr txBox="1"/>
          <p:nvPr/>
        </p:nvSpPr>
        <p:spPr>
          <a:xfrm>
            <a:off x="563766" y="573919"/>
            <a:ext cx="17503408" cy="29690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Data Collection for Progress Tracking: Data collection involves gathering and recording information systematically, often using tools such as spreadsheets, databases, or specialized software. This data can include task completion times, financial expenditures, user feedback, and key performance indicators (KPIs). Methods of Data Collection:</a:t>
            </a:r>
          </a:p>
        </p:txBody>
      </p:sp>
      <p:sp>
        <p:nvSpPr>
          <p:cNvPr id="1682" name="TextBox 13"/>
          <p:cNvSpPr txBox="1"/>
          <p:nvPr/>
        </p:nvSpPr>
        <p:spPr>
          <a:xfrm>
            <a:off x="1197472" y="4174368"/>
            <a:ext cx="16959588" cy="41628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Manual Data Entry: Recording data by hand or entering it into a digital system. Automated Data Collection: Using software or tools to automatically collect and track data in real-time (e.g., project management tools like Trello, Asana). Interviews/Feedback: Collecting qualitative data through interviews or direct feedback from stakeholders. Sensor Data: In industrial or scientific settings, sensors may collect data for progress tracking (e.g., production rates, temperature).</a:t>
            </a:r>
          </a:p>
        </p:txBody>
      </p:sp>
    </p:spTree>
  </p:cSld>
  <p:clrMapOvr>
    <a:masterClrMapping/>
  </p:clrMapOvr>
  <p:transition xmlns:p14="http://schemas.microsoft.com/office/powerpoint/2010/main" spd="med" advClick="1"/>
</p:sld>
</file>

<file path=ppt/slides/slide2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84" name="Freeform 3"/>
          <p:cNvSpPr/>
          <p:nvPr/>
        </p:nvSpPr>
        <p:spPr>
          <a:xfrm>
            <a:off x="409575" y="4449441"/>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685" name="Freeform 5"/>
          <p:cNvSpPr/>
          <p:nvPr/>
        </p:nvSpPr>
        <p:spPr>
          <a:xfrm>
            <a:off x="409575" y="5763891"/>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686" name="Freeform 7"/>
          <p:cNvSpPr/>
          <p:nvPr/>
        </p:nvSpPr>
        <p:spPr>
          <a:xfrm>
            <a:off x="409575" y="7078342"/>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687" name="Freeform 9"/>
          <p:cNvSpPr/>
          <p:nvPr/>
        </p:nvSpPr>
        <p:spPr>
          <a:xfrm>
            <a:off x="409575" y="8392792"/>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688" name="TextBox 10"/>
          <p:cNvSpPr txBox="1"/>
          <p:nvPr/>
        </p:nvSpPr>
        <p:spPr>
          <a:xfrm>
            <a:off x="15773" y="834685"/>
            <a:ext cx="18621394" cy="25746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What is Data Visualization? Data visualization is the graphical representation of data and information. It uses visual elements like charts, graphs, maps, and dashboards to make complex data easier to understand, analyze, and interpret. Key Benefits of Data Visualization:</a:t>
            </a:r>
          </a:p>
        </p:txBody>
      </p:sp>
      <p:sp>
        <p:nvSpPr>
          <p:cNvPr id="1689" name="TextBox 11"/>
          <p:cNvSpPr txBox="1"/>
          <p:nvPr/>
        </p:nvSpPr>
        <p:spPr>
          <a:xfrm>
            <a:off x="1071267" y="4120810"/>
            <a:ext cx="17282874" cy="45177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Easier Understanding: Visual representations allow for quicker comprehension of complex data compared to raw numbers or text. Trend Analysis: Helps in spotting patterns, trends, and outliers in data (e.g., sales growth, user behavior). Better Communication: Visuals are a powerful way to convey information, especially to non-technical stakeholders. Decision Making: Effective data visualization supports faster and more informed decision-making.</a:t>
            </a:r>
          </a:p>
        </p:txBody>
      </p:sp>
    </p:spTree>
  </p:cSld>
  <p:clrMapOvr>
    <a:masterClrMapping/>
  </p:clrMapOvr>
  <p:transition xmlns:p14="http://schemas.microsoft.com/office/powerpoint/2010/main" spd="med" advClick="1"/>
</p:sld>
</file>

<file path=ppt/slides/slide2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91" name="Freeform 3"/>
          <p:cNvSpPr/>
          <p:nvPr/>
        </p:nvSpPr>
        <p:spPr>
          <a:xfrm>
            <a:off x="428625" y="176483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692" name="Freeform 5"/>
          <p:cNvSpPr/>
          <p:nvPr/>
        </p:nvSpPr>
        <p:spPr>
          <a:xfrm>
            <a:off x="428625" y="245063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693" name="Freeform 7"/>
          <p:cNvSpPr/>
          <p:nvPr/>
        </p:nvSpPr>
        <p:spPr>
          <a:xfrm>
            <a:off x="428625" y="313643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694" name="Freeform 9"/>
          <p:cNvSpPr/>
          <p:nvPr/>
        </p:nvSpPr>
        <p:spPr>
          <a:xfrm>
            <a:off x="428625" y="382223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695" name="Freeform 11"/>
          <p:cNvSpPr/>
          <p:nvPr/>
        </p:nvSpPr>
        <p:spPr>
          <a:xfrm>
            <a:off x="428625" y="450803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696" name="Freeform 13"/>
          <p:cNvSpPr/>
          <p:nvPr/>
        </p:nvSpPr>
        <p:spPr>
          <a:xfrm>
            <a:off x="428625" y="656544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697" name="Freeform 15"/>
          <p:cNvSpPr/>
          <p:nvPr/>
        </p:nvSpPr>
        <p:spPr>
          <a:xfrm>
            <a:off x="428625" y="725124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698" name="Freeform 17"/>
          <p:cNvSpPr/>
          <p:nvPr/>
        </p:nvSpPr>
        <p:spPr>
          <a:xfrm>
            <a:off x="428625" y="793704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699" name="Freeform 19"/>
          <p:cNvSpPr/>
          <p:nvPr/>
        </p:nvSpPr>
        <p:spPr>
          <a:xfrm>
            <a:off x="428625" y="862284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700" name="TextBox 20"/>
          <p:cNvSpPr txBox="1"/>
          <p:nvPr/>
        </p:nvSpPr>
        <p:spPr>
          <a:xfrm>
            <a:off x="5862932" y="732958"/>
            <a:ext cx="6693219" cy="1354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Types of Data Visualization:</a:t>
            </a:r>
          </a:p>
        </p:txBody>
      </p:sp>
      <p:sp>
        <p:nvSpPr>
          <p:cNvPr id="1701" name="TextBox 21"/>
          <p:cNvSpPr txBox="1"/>
          <p:nvPr/>
        </p:nvSpPr>
        <p:spPr>
          <a:xfrm>
            <a:off x="1279922" y="1418757"/>
            <a:ext cx="16901350" cy="34115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Bar Charts: Used to compare categories of data. Line Graphs: Used for showing trends over time. Pie Charts: Used to show proportions of a whole. Heatmaps: Used for showing the intensity of values in a data set. Dashboards: A collection of charts and graphs used for real-time data monitoring.</a:t>
            </a:r>
          </a:p>
        </p:txBody>
      </p:sp>
      <p:sp>
        <p:nvSpPr>
          <p:cNvPr id="1702" name="TextBox 22"/>
          <p:cNvSpPr txBox="1"/>
          <p:nvPr/>
        </p:nvSpPr>
        <p:spPr>
          <a:xfrm>
            <a:off x="3976391" y="5533557"/>
            <a:ext cx="10541796"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Popular tools for data visualization include:</a:t>
            </a:r>
          </a:p>
        </p:txBody>
      </p:sp>
      <p:sp>
        <p:nvSpPr>
          <p:cNvPr id="1703" name="TextBox 23"/>
          <p:cNvSpPr txBox="1"/>
          <p:nvPr/>
        </p:nvSpPr>
        <p:spPr>
          <a:xfrm>
            <a:off x="7007570" y="6219357"/>
            <a:ext cx="5217024" cy="27257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Tableau Power BI Google Data Studio D3.js (for developers)</a:t>
            </a:r>
          </a:p>
        </p:txBody>
      </p:sp>
    </p:spTree>
  </p:cSld>
  <p:clrMapOvr>
    <a:masterClrMapping/>
  </p:clrMapOvr>
  <p:transition xmlns:p14="http://schemas.microsoft.com/office/powerpoint/2010/main" spd="med" advClick="1"/>
</p:sld>
</file>

<file path=ppt/slides/slide2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05" name="Freeform 3"/>
          <p:cNvSpPr/>
          <p:nvPr/>
        </p:nvSpPr>
        <p:spPr>
          <a:xfrm>
            <a:off x="438150" y="3004023"/>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706" name="Freeform 5"/>
          <p:cNvSpPr/>
          <p:nvPr/>
        </p:nvSpPr>
        <p:spPr>
          <a:xfrm>
            <a:off x="1290637" y="6523511"/>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lnTo>
                  <a:pt x="20866" y="12802"/>
                </a:lnTo>
                <a:lnTo>
                  <a:pt x="21398" y="12902"/>
                </a:lnTo>
                <a:cubicBezTo>
                  <a:pt x="21254" y="13594"/>
                  <a:pt x="21053" y="14270"/>
                  <a:pt x="20779" y="14933"/>
                </a:cubicBezTo>
                <a:lnTo>
                  <a:pt x="20275" y="14731"/>
                </a:lnTo>
                <a:lnTo>
                  <a:pt x="20779" y="14933"/>
                </a:lnTo>
                <a:cubicBezTo>
                  <a:pt x="20506" y="15581"/>
                  <a:pt x="20174" y="16214"/>
                  <a:pt x="19786" y="16805"/>
                </a:cubicBezTo>
                <a:lnTo>
                  <a:pt x="19339" y="16502"/>
                </a:lnTo>
                <a:lnTo>
                  <a:pt x="19786" y="16805"/>
                </a:lnTo>
                <a:cubicBezTo>
                  <a:pt x="19397" y="17395"/>
                  <a:pt x="18950" y="17942"/>
                  <a:pt x="18446" y="18446"/>
                </a:cubicBezTo>
                <a:lnTo>
                  <a:pt x="18058" y="18058"/>
                </a:lnTo>
                <a:lnTo>
                  <a:pt x="18446" y="18446"/>
                </a:lnTo>
                <a:cubicBezTo>
                  <a:pt x="17942" y="18950"/>
                  <a:pt x="17395" y="19397"/>
                  <a:pt x="16805" y="19786"/>
                </a:cubicBezTo>
                <a:lnTo>
                  <a:pt x="16502" y="19339"/>
                </a:lnTo>
                <a:lnTo>
                  <a:pt x="16805" y="19786"/>
                </a:lnTo>
                <a:cubicBezTo>
                  <a:pt x="16214" y="20174"/>
                  <a:pt x="15595" y="20506"/>
                  <a:pt x="14933" y="20779"/>
                </a:cubicBezTo>
                <a:lnTo>
                  <a:pt x="14731" y="20275"/>
                </a:lnTo>
                <a:lnTo>
                  <a:pt x="14933" y="20779"/>
                </a:lnTo>
                <a:cubicBezTo>
                  <a:pt x="14285" y="21053"/>
                  <a:pt x="13608" y="21254"/>
                  <a:pt x="12902" y="21398"/>
                </a:cubicBezTo>
                <a:lnTo>
                  <a:pt x="12802" y="20866"/>
                </a:lnTo>
                <a:lnTo>
                  <a:pt x="12902" y="21398"/>
                </a:lnTo>
                <a:cubicBezTo>
                  <a:pt x="12211" y="21542"/>
                  <a:pt x="11506" y="21600"/>
                  <a:pt x="10800" y="21600"/>
                </a:cubicBezTo>
                <a:cubicBezTo>
                  <a:pt x="10094" y="21600"/>
                  <a:pt x="9389" y="21528"/>
                  <a:pt x="8698" y="21398"/>
                </a:cubicBezTo>
                <a:lnTo>
                  <a:pt x="8798" y="20866"/>
                </a:lnTo>
                <a:lnTo>
                  <a:pt x="8698" y="21398"/>
                </a:lnTo>
                <a:cubicBezTo>
                  <a:pt x="8006" y="21254"/>
                  <a:pt x="7330" y="21053"/>
                  <a:pt x="6667" y="20779"/>
                </a:cubicBezTo>
                <a:lnTo>
                  <a:pt x="6869" y="20275"/>
                </a:lnTo>
                <a:lnTo>
                  <a:pt x="6667" y="20779"/>
                </a:lnTo>
                <a:cubicBezTo>
                  <a:pt x="6019" y="20506"/>
                  <a:pt x="5386" y="20174"/>
                  <a:pt x="4795" y="19786"/>
                </a:cubicBezTo>
                <a:lnTo>
                  <a:pt x="5098" y="19339"/>
                </a:lnTo>
                <a:lnTo>
                  <a:pt x="4795" y="19786"/>
                </a:lnTo>
                <a:cubicBezTo>
                  <a:pt x="4205" y="19397"/>
                  <a:pt x="3658" y="18950"/>
                  <a:pt x="3154" y="18446"/>
                </a:cubicBezTo>
                <a:lnTo>
                  <a:pt x="3542" y="18058"/>
                </a:lnTo>
                <a:lnTo>
                  <a:pt x="3154" y="18446"/>
                </a:lnTo>
                <a:cubicBezTo>
                  <a:pt x="2650" y="17942"/>
                  <a:pt x="2203" y="17395"/>
                  <a:pt x="1814" y="16805"/>
                </a:cubicBezTo>
                <a:cubicBezTo>
                  <a:pt x="1426" y="16214"/>
                  <a:pt x="1094" y="15595"/>
                  <a:pt x="821" y="14933"/>
                </a:cubicBezTo>
                <a:lnTo>
                  <a:pt x="1325" y="14731"/>
                </a:lnTo>
                <a:lnTo>
                  <a:pt x="821" y="14933"/>
                </a:lnTo>
                <a:cubicBezTo>
                  <a:pt x="547" y="14285"/>
                  <a:pt x="346" y="13608"/>
                  <a:pt x="202" y="12902"/>
                </a:cubicBezTo>
                <a:lnTo>
                  <a:pt x="734" y="12802"/>
                </a:lnTo>
                <a:lnTo>
                  <a:pt x="202" y="12902"/>
                </a:lnTo>
                <a:cubicBezTo>
                  <a:pt x="72" y="12211"/>
                  <a:pt x="0" y="11506"/>
                  <a:pt x="0" y="10800"/>
                </a:cubicBezTo>
                <a:lnTo>
                  <a:pt x="533" y="10800"/>
                </a:lnTo>
                <a:lnTo>
                  <a:pt x="0" y="10800"/>
                </a:lnTo>
                <a:cubicBezTo>
                  <a:pt x="0" y="10094"/>
                  <a:pt x="72" y="9389"/>
                  <a:pt x="202" y="8698"/>
                </a:cubicBezTo>
                <a:lnTo>
                  <a:pt x="734" y="8798"/>
                </a:lnTo>
                <a:lnTo>
                  <a:pt x="202" y="8698"/>
                </a:lnTo>
                <a:cubicBezTo>
                  <a:pt x="346" y="8006"/>
                  <a:pt x="547" y="7330"/>
                  <a:pt x="821" y="6667"/>
                </a:cubicBezTo>
                <a:lnTo>
                  <a:pt x="1325" y="6869"/>
                </a:lnTo>
                <a:lnTo>
                  <a:pt x="821" y="6667"/>
                </a:lnTo>
                <a:cubicBezTo>
                  <a:pt x="1094" y="6019"/>
                  <a:pt x="1426" y="5386"/>
                  <a:pt x="1814" y="4795"/>
                </a:cubicBezTo>
                <a:lnTo>
                  <a:pt x="2261" y="5098"/>
                </a:lnTo>
                <a:lnTo>
                  <a:pt x="1814" y="4795"/>
                </a:lnTo>
                <a:cubicBezTo>
                  <a:pt x="2203" y="4205"/>
                  <a:pt x="2650" y="3658"/>
                  <a:pt x="3154" y="3154"/>
                </a:cubicBezTo>
                <a:lnTo>
                  <a:pt x="3168" y="3168"/>
                </a:lnTo>
                <a:cubicBezTo>
                  <a:pt x="3672" y="2664"/>
                  <a:pt x="4219" y="2218"/>
                  <a:pt x="4810" y="1829"/>
                </a:cubicBezTo>
                <a:cubicBezTo>
                  <a:pt x="5400" y="1440"/>
                  <a:pt x="6019" y="1109"/>
                  <a:pt x="6682" y="835"/>
                </a:cubicBezTo>
                <a:cubicBezTo>
                  <a:pt x="7315" y="547"/>
                  <a:pt x="7992" y="346"/>
                  <a:pt x="8698" y="202"/>
                </a:cubicBezTo>
                <a:cubicBezTo>
                  <a:pt x="9389" y="72"/>
                  <a:pt x="10094" y="0"/>
                  <a:pt x="10800" y="0"/>
                </a:cubicBezTo>
                <a:lnTo>
                  <a:pt x="10800" y="547"/>
                </a:lnTo>
                <a:lnTo>
                  <a:pt x="10800" y="0"/>
                </a:lnTo>
                <a:cubicBezTo>
                  <a:pt x="11506" y="0"/>
                  <a:pt x="12211" y="72"/>
                  <a:pt x="12902" y="202"/>
                </a:cubicBezTo>
                <a:cubicBezTo>
                  <a:pt x="13594" y="346"/>
                  <a:pt x="14270" y="547"/>
                  <a:pt x="14933" y="821"/>
                </a:cubicBezTo>
                <a:cubicBezTo>
                  <a:pt x="15581" y="1094"/>
                  <a:pt x="16214" y="1426"/>
                  <a:pt x="16805" y="1814"/>
                </a:cubicBezTo>
                <a:cubicBezTo>
                  <a:pt x="17395" y="2203"/>
                  <a:pt x="17942" y="2650"/>
                  <a:pt x="18446" y="3154"/>
                </a:cubicBezTo>
                <a:lnTo>
                  <a:pt x="18058" y="3542"/>
                </a:lnTo>
                <a:lnTo>
                  <a:pt x="18446" y="3154"/>
                </a:lnTo>
                <a:cubicBezTo>
                  <a:pt x="18950" y="3658"/>
                  <a:pt x="19397" y="4205"/>
                  <a:pt x="19786" y="4795"/>
                </a:cubicBezTo>
                <a:lnTo>
                  <a:pt x="19339" y="5098"/>
                </a:lnTo>
                <a:lnTo>
                  <a:pt x="19786" y="4795"/>
                </a:lnTo>
                <a:cubicBezTo>
                  <a:pt x="20174" y="5386"/>
                  <a:pt x="20506" y="6005"/>
                  <a:pt x="20779" y="6667"/>
                </a:cubicBezTo>
                <a:lnTo>
                  <a:pt x="20275" y="6869"/>
                </a:lnTo>
                <a:lnTo>
                  <a:pt x="20779" y="6667"/>
                </a:lnTo>
                <a:cubicBezTo>
                  <a:pt x="21053" y="7315"/>
                  <a:pt x="21254" y="7992"/>
                  <a:pt x="21398" y="8698"/>
                </a:cubicBezTo>
                <a:cubicBezTo>
                  <a:pt x="21542" y="9389"/>
                  <a:pt x="21600" y="10094"/>
                  <a:pt x="21600" y="10800"/>
                </a:cubicBezTo>
                <a:lnTo>
                  <a:pt x="21053" y="10800"/>
                </a:lnTo>
                <a:lnTo>
                  <a:pt x="21600" y="10800"/>
                </a:lnTo>
                <a:moveTo>
                  <a:pt x="20520" y="10800"/>
                </a:moveTo>
                <a:cubicBezTo>
                  <a:pt x="20520" y="10166"/>
                  <a:pt x="20462" y="9533"/>
                  <a:pt x="20333" y="8899"/>
                </a:cubicBezTo>
                <a:lnTo>
                  <a:pt x="20866" y="8798"/>
                </a:lnTo>
                <a:lnTo>
                  <a:pt x="20333" y="8899"/>
                </a:lnTo>
                <a:cubicBezTo>
                  <a:pt x="20203" y="8280"/>
                  <a:pt x="20030" y="7661"/>
                  <a:pt x="19786" y="7070"/>
                </a:cubicBezTo>
                <a:cubicBezTo>
                  <a:pt x="19541" y="6480"/>
                  <a:pt x="19238" y="5918"/>
                  <a:pt x="18893" y="5386"/>
                </a:cubicBezTo>
                <a:cubicBezTo>
                  <a:pt x="18533" y="4853"/>
                  <a:pt x="18130" y="4363"/>
                  <a:pt x="17683" y="3917"/>
                </a:cubicBezTo>
                <a:cubicBezTo>
                  <a:pt x="17237" y="3470"/>
                  <a:pt x="16747" y="3067"/>
                  <a:pt x="16214" y="2707"/>
                </a:cubicBezTo>
                <a:lnTo>
                  <a:pt x="16517" y="2261"/>
                </a:lnTo>
                <a:lnTo>
                  <a:pt x="16214" y="2707"/>
                </a:lnTo>
                <a:cubicBezTo>
                  <a:pt x="15682" y="2347"/>
                  <a:pt x="15120" y="2059"/>
                  <a:pt x="14530" y="1814"/>
                </a:cubicBezTo>
                <a:lnTo>
                  <a:pt x="14731" y="1310"/>
                </a:lnTo>
                <a:lnTo>
                  <a:pt x="14530" y="1814"/>
                </a:lnTo>
                <a:cubicBezTo>
                  <a:pt x="13939" y="1570"/>
                  <a:pt x="13334" y="1382"/>
                  <a:pt x="12701" y="1267"/>
                </a:cubicBezTo>
                <a:lnTo>
                  <a:pt x="12802" y="734"/>
                </a:lnTo>
                <a:lnTo>
                  <a:pt x="12701" y="1267"/>
                </a:lnTo>
                <a:cubicBezTo>
                  <a:pt x="12067" y="1138"/>
                  <a:pt x="11434" y="1080"/>
                  <a:pt x="10800" y="1080"/>
                </a:cubicBezTo>
                <a:cubicBezTo>
                  <a:pt x="10166" y="1080"/>
                  <a:pt x="9533" y="1138"/>
                  <a:pt x="8899" y="1267"/>
                </a:cubicBezTo>
                <a:lnTo>
                  <a:pt x="8798" y="734"/>
                </a:lnTo>
                <a:lnTo>
                  <a:pt x="8899" y="1267"/>
                </a:lnTo>
                <a:cubicBezTo>
                  <a:pt x="8280" y="1397"/>
                  <a:pt x="7661" y="1570"/>
                  <a:pt x="7070" y="1814"/>
                </a:cubicBezTo>
                <a:lnTo>
                  <a:pt x="6869" y="1325"/>
                </a:lnTo>
                <a:lnTo>
                  <a:pt x="7070" y="1829"/>
                </a:lnTo>
                <a:cubicBezTo>
                  <a:pt x="6480" y="2074"/>
                  <a:pt x="5918" y="2376"/>
                  <a:pt x="5386" y="2722"/>
                </a:cubicBezTo>
                <a:lnTo>
                  <a:pt x="5083" y="2275"/>
                </a:lnTo>
                <a:lnTo>
                  <a:pt x="5386" y="2722"/>
                </a:lnTo>
                <a:cubicBezTo>
                  <a:pt x="4853" y="3082"/>
                  <a:pt x="4363" y="3485"/>
                  <a:pt x="3917" y="3931"/>
                </a:cubicBezTo>
                <a:cubicBezTo>
                  <a:pt x="3470" y="4378"/>
                  <a:pt x="3067" y="4867"/>
                  <a:pt x="2707" y="5400"/>
                </a:cubicBezTo>
                <a:cubicBezTo>
                  <a:pt x="2347" y="5933"/>
                  <a:pt x="2059" y="6494"/>
                  <a:pt x="1814" y="7085"/>
                </a:cubicBezTo>
                <a:cubicBezTo>
                  <a:pt x="1570" y="7675"/>
                  <a:pt x="1382" y="8280"/>
                  <a:pt x="1267" y="8914"/>
                </a:cubicBezTo>
                <a:cubicBezTo>
                  <a:pt x="1152" y="9547"/>
                  <a:pt x="1080" y="10166"/>
                  <a:pt x="1080" y="10800"/>
                </a:cubicBezTo>
                <a:cubicBezTo>
                  <a:pt x="1080" y="11434"/>
                  <a:pt x="1138" y="12067"/>
                  <a:pt x="1267" y="12701"/>
                </a:cubicBezTo>
                <a:cubicBezTo>
                  <a:pt x="1397" y="13320"/>
                  <a:pt x="1570" y="13939"/>
                  <a:pt x="1814" y="14530"/>
                </a:cubicBezTo>
                <a:cubicBezTo>
                  <a:pt x="2059" y="15120"/>
                  <a:pt x="2362" y="15682"/>
                  <a:pt x="2707" y="16214"/>
                </a:cubicBezTo>
                <a:lnTo>
                  <a:pt x="2261" y="16517"/>
                </a:lnTo>
                <a:lnTo>
                  <a:pt x="2707" y="16214"/>
                </a:lnTo>
                <a:cubicBezTo>
                  <a:pt x="3067" y="16747"/>
                  <a:pt x="3470" y="17237"/>
                  <a:pt x="3917" y="17683"/>
                </a:cubicBezTo>
                <a:cubicBezTo>
                  <a:pt x="4363" y="18130"/>
                  <a:pt x="4853" y="18533"/>
                  <a:pt x="5386" y="18893"/>
                </a:cubicBezTo>
                <a:cubicBezTo>
                  <a:pt x="5918" y="19253"/>
                  <a:pt x="6480" y="19541"/>
                  <a:pt x="7070" y="19786"/>
                </a:cubicBezTo>
                <a:cubicBezTo>
                  <a:pt x="7661" y="20030"/>
                  <a:pt x="8266" y="20218"/>
                  <a:pt x="8899" y="20333"/>
                </a:cubicBezTo>
                <a:cubicBezTo>
                  <a:pt x="9533" y="20448"/>
                  <a:pt x="10152" y="20520"/>
                  <a:pt x="10800" y="20520"/>
                </a:cubicBezTo>
                <a:lnTo>
                  <a:pt x="10800" y="21053"/>
                </a:lnTo>
                <a:lnTo>
                  <a:pt x="10800" y="20520"/>
                </a:lnTo>
                <a:cubicBezTo>
                  <a:pt x="11434" y="20520"/>
                  <a:pt x="12067" y="20462"/>
                  <a:pt x="12701" y="20333"/>
                </a:cubicBezTo>
                <a:cubicBezTo>
                  <a:pt x="13334" y="20203"/>
                  <a:pt x="13939" y="20030"/>
                  <a:pt x="14530" y="19786"/>
                </a:cubicBezTo>
                <a:cubicBezTo>
                  <a:pt x="15120" y="19541"/>
                  <a:pt x="15682" y="19238"/>
                  <a:pt x="16214" y="18893"/>
                </a:cubicBezTo>
                <a:cubicBezTo>
                  <a:pt x="16747" y="18547"/>
                  <a:pt x="17237" y="18130"/>
                  <a:pt x="17683" y="17683"/>
                </a:cubicBezTo>
                <a:cubicBezTo>
                  <a:pt x="18130" y="17237"/>
                  <a:pt x="18533" y="16747"/>
                  <a:pt x="18893" y="16214"/>
                </a:cubicBezTo>
                <a:cubicBezTo>
                  <a:pt x="19253" y="15682"/>
                  <a:pt x="19541" y="15120"/>
                  <a:pt x="19786" y="14530"/>
                </a:cubicBezTo>
                <a:cubicBezTo>
                  <a:pt x="20030" y="13939"/>
                  <a:pt x="20218" y="13334"/>
                  <a:pt x="20333" y="12701"/>
                </a:cubicBez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1707" name="Freeform 7"/>
          <p:cNvSpPr/>
          <p:nvPr/>
        </p:nvSpPr>
        <p:spPr>
          <a:xfrm>
            <a:off x="1290637" y="3704111"/>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54" y="13594"/>
                  <a:pt x="21053" y="14270"/>
                  <a:pt x="20779" y="14933"/>
                </a:cubicBezTo>
                <a:lnTo>
                  <a:pt x="20275" y="14731"/>
                </a:lnTo>
                <a:lnTo>
                  <a:pt x="20779" y="14933"/>
                </a:lnTo>
                <a:cubicBezTo>
                  <a:pt x="20506" y="15581"/>
                  <a:pt x="20174" y="16214"/>
                  <a:pt x="19786" y="16805"/>
                </a:cubicBezTo>
                <a:lnTo>
                  <a:pt x="19339" y="16502"/>
                </a:lnTo>
                <a:lnTo>
                  <a:pt x="19786" y="16805"/>
                </a:lnTo>
                <a:cubicBezTo>
                  <a:pt x="19397" y="17395"/>
                  <a:pt x="18950" y="17942"/>
                  <a:pt x="18446" y="18446"/>
                </a:cubicBezTo>
                <a:lnTo>
                  <a:pt x="18058" y="18058"/>
                </a:lnTo>
                <a:lnTo>
                  <a:pt x="18446" y="18446"/>
                </a:lnTo>
                <a:cubicBezTo>
                  <a:pt x="17942" y="18950"/>
                  <a:pt x="17395" y="19397"/>
                  <a:pt x="16805" y="19786"/>
                </a:cubicBezTo>
                <a:cubicBezTo>
                  <a:pt x="16214" y="20174"/>
                  <a:pt x="15595" y="20506"/>
                  <a:pt x="14933" y="20779"/>
                </a:cubicBezTo>
                <a:lnTo>
                  <a:pt x="14731" y="20275"/>
                </a:lnTo>
                <a:lnTo>
                  <a:pt x="14933" y="20779"/>
                </a:lnTo>
                <a:cubicBezTo>
                  <a:pt x="14285" y="21053"/>
                  <a:pt x="13608" y="21254"/>
                  <a:pt x="12902" y="21398"/>
                </a:cubicBezTo>
                <a:lnTo>
                  <a:pt x="12802" y="20866"/>
                </a:lnTo>
                <a:lnTo>
                  <a:pt x="12902" y="21398"/>
                </a:lnTo>
                <a:cubicBezTo>
                  <a:pt x="12211" y="21542"/>
                  <a:pt x="11506" y="21600"/>
                  <a:pt x="10800" y="21600"/>
                </a:cubicBezTo>
                <a:cubicBezTo>
                  <a:pt x="10094" y="21600"/>
                  <a:pt x="9389" y="21528"/>
                  <a:pt x="8698" y="21398"/>
                </a:cubicBezTo>
                <a:lnTo>
                  <a:pt x="8798" y="20866"/>
                </a:lnTo>
                <a:lnTo>
                  <a:pt x="8698" y="21398"/>
                </a:lnTo>
                <a:cubicBezTo>
                  <a:pt x="8006" y="21254"/>
                  <a:pt x="7330" y="21053"/>
                  <a:pt x="6667" y="20779"/>
                </a:cubicBezTo>
                <a:lnTo>
                  <a:pt x="6869" y="20275"/>
                </a:lnTo>
                <a:lnTo>
                  <a:pt x="6667" y="20779"/>
                </a:lnTo>
                <a:cubicBezTo>
                  <a:pt x="6019" y="20506"/>
                  <a:pt x="5386" y="20174"/>
                  <a:pt x="4795" y="19786"/>
                </a:cubicBezTo>
                <a:cubicBezTo>
                  <a:pt x="4205" y="19397"/>
                  <a:pt x="3658" y="18950"/>
                  <a:pt x="3154" y="18446"/>
                </a:cubicBezTo>
                <a:cubicBezTo>
                  <a:pt x="2650" y="17942"/>
                  <a:pt x="2203" y="17395"/>
                  <a:pt x="1814" y="16805"/>
                </a:cubicBezTo>
                <a:lnTo>
                  <a:pt x="2261" y="16502"/>
                </a:lnTo>
                <a:lnTo>
                  <a:pt x="1814" y="16805"/>
                </a:lnTo>
                <a:cubicBezTo>
                  <a:pt x="1426" y="16214"/>
                  <a:pt x="1094" y="15595"/>
                  <a:pt x="821" y="14933"/>
                </a:cubicBezTo>
                <a:lnTo>
                  <a:pt x="1325" y="14731"/>
                </a:lnTo>
                <a:lnTo>
                  <a:pt x="821" y="14933"/>
                </a:lnTo>
                <a:cubicBezTo>
                  <a:pt x="547" y="14285"/>
                  <a:pt x="346" y="13608"/>
                  <a:pt x="202" y="12902"/>
                </a:cubicBezTo>
                <a:cubicBezTo>
                  <a:pt x="72" y="12211"/>
                  <a:pt x="0" y="11506"/>
                  <a:pt x="0" y="10800"/>
                </a:cubicBezTo>
                <a:lnTo>
                  <a:pt x="533" y="10800"/>
                </a:lnTo>
                <a:lnTo>
                  <a:pt x="0" y="10800"/>
                </a:lnTo>
                <a:cubicBezTo>
                  <a:pt x="0" y="10094"/>
                  <a:pt x="72" y="9389"/>
                  <a:pt x="202" y="8698"/>
                </a:cubicBezTo>
                <a:cubicBezTo>
                  <a:pt x="346" y="8006"/>
                  <a:pt x="547" y="7330"/>
                  <a:pt x="821" y="6667"/>
                </a:cubicBezTo>
                <a:cubicBezTo>
                  <a:pt x="1094" y="6019"/>
                  <a:pt x="1426" y="5386"/>
                  <a:pt x="1814" y="4795"/>
                </a:cubicBezTo>
                <a:cubicBezTo>
                  <a:pt x="2203" y="4205"/>
                  <a:pt x="2650" y="3658"/>
                  <a:pt x="3154" y="3154"/>
                </a:cubicBezTo>
                <a:cubicBezTo>
                  <a:pt x="3658" y="2650"/>
                  <a:pt x="4205" y="2203"/>
                  <a:pt x="4795" y="1814"/>
                </a:cubicBezTo>
                <a:lnTo>
                  <a:pt x="5098" y="2261"/>
                </a:lnTo>
                <a:lnTo>
                  <a:pt x="4795" y="1814"/>
                </a:lnTo>
                <a:cubicBezTo>
                  <a:pt x="5386" y="1426"/>
                  <a:pt x="6005" y="1094"/>
                  <a:pt x="6667" y="821"/>
                </a:cubicBezTo>
                <a:lnTo>
                  <a:pt x="6869" y="1325"/>
                </a:lnTo>
                <a:lnTo>
                  <a:pt x="6667" y="821"/>
                </a:lnTo>
                <a:cubicBezTo>
                  <a:pt x="7315" y="547"/>
                  <a:pt x="7992" y="346"/>
                  <a:pt x="8698" y="202"/>
                </a:cubicBezTo>
                <a:lnTo>
                  <a:pt x="8798" y="734"/>
                </a:lnTo>
                <a:lnTo>
                  <a:pt x="8698" y="202"/>
                </a:lnTo>
                <a:cubicBezTo>
                  <a:pt x="9389" y="72"/>
                  <a:pt x="10094" y="0"/>
                  <a:pt x="10800" y="0"/>
                </a:cubicBezTo>
                <a:lnTo>
                  <a:pt x="10800" y="547"/>
                </a:lnTo>
                <a:lnTo>
                  <a:pt x="10800" y="0"/>
                </a:lnTo>
                <a:cubicBezTo>
                  <a:pt x="11506" y="0"/>
                  <a:pt x="12211" y="72"/>
                  <a:pt x="12902" y="202"/>
                </a:cubicBezTo>
                <a:lnTo>
                  <a:pt x="12802" y="734"/>
                </a:lnTo>
                <a:lnTo>
                  <a:pt x="12902" y="202"/>
                </a:lnTo>
                <a:cubicBezTo>
                  <a:pt x="13594" y="346"/>
                  <a:pt x="14270" y="547"/>
                  <a:pt x="14933" y="821"/>
                </a:cubicBezTo>
                <a:lnTo>
                  <a:pt x="14731" y="1325"/>
                </a:lnTo>
                <a:lnTo>
                  <a:pt x="14933" y="821"/>
                </a:lnTo>
                <a:cubicBezTo>
                  <a:pt x="15581" y="1094"/>
                  <a:pt x="16214" y="1426"/>
                  <a:pt x="16805" y="1814"/>
                </a:cubicBezTo>
                <a:cubicBezTo>
                  <a:pt x="17395" y="2203"/>
                  <a:pt x="17942" y="2650"/>
                  <a:pt x="18446" y="3154"/>
                </a:cubicBezTo>
                <a:lnTo>
                  <a:pt x="18058" y="3542"/>
                </a:lnTo>
                <a:lnTo>
                  <a:pt x="18446" y="3154"/>
                </a:lnTo>
                <a:cubicBezTo>
                  <a:pt x="18950" y="3658"/>
                  <a:pt x="19397" y="4205"/>
                  <a:pt x="19786" y="4795"/>
                </a:cubicBezTo>
                <a:cubicBezTo>
                  <a:pt x="20174" y="5386"/>
                  <a:pt x="20506" y="6005"/>
                  <a:pt x="20779" y="6667"/>
                </a:cubicBezTo>
                <a:cubicBezTo>
                  <a:pt x="21053" y="7315"/>
                  <a:pt x="21254" y="7992"/>
                  <a:pt x="21398" y="8698"/>
                </a:cubicBezTo>
                <a:cubicBezTo>
                  <a:pt x="21542" y="9389"/>
                  <a:pt x="21600" y="10094"/>
                  <a:pt x="21600" y="10800"/>
                </a:cubicBezTo>
                <a:lnTo>
                  <a:pt x="21053" y="10800"/>
                </a:lnTo>
                <a:lnTo>
                  <a:pt x="21600" y="10800"/>
                </a:lnTo>
                <a:moveTo>
                  <a:pt x="20520" y="10800"/>
                </a:moveTo>
                <a:cubicBezTo>
                  <a:pt x="20520" y="10166"/>
                  <a:pt x="20462" y="9533"/>
                  <a:pt x="20333" y="8899"/>
                </a:cubicBezTo>
                <a:lnTo>
                  <a:pt x="20866" y="8798"/>
                </a:lnTo>
                <a:lnTo>
                  <a:pt x="20333" y="8899"/>
                </a:lnTo>
                <a:cubicBezTo>
                  <a:pt x="20203" y="8280"/>
                  <a:pt x="20030" y="7661"/>
                  <a:pt x="19786" y="7070"/>
                </a:cubicBezTo>
                <a:lnTo>
                  <a:pt x="20290" y="6869"/>
                </a:lnTo>
                <a:lnTo>
                  <a:pt x="19786" y="7070"/>
                </a:lnTo>
                <a:cubicBezTo>
                  <a:pt x="19541" y="6480"/>
                  <a:pt x="19238" y="5918"/>
                  <a:pt x="18893" y="5386"/>
                </a:cubicBezTo>
                <a:lnTo>
                  <a:pt x="19339" y="5083"/>
                </a:lnTo>
                <a:lnTo>
                  <a:pt x="18893" y="5386"/>
                </a:lnTo>
                <a:cubicBezTo>
                  <a:pt x="18533" y="4853"/>
                  <a:pt x="18130" y="4363"/>
                  <a:pt x="17683" y="3917"/>
                </a:cubicBezTo>
                <a:cubicBezTo>
                  <a:pt x="17237" y="3470"/>
                  <a:pt x="16747" y="3067"/>
                  <a:pt x="16214" y="2707"/>
                </a:cubicBezTo>
                <a:lnTo>
                  <a:pt x="16517" y="2261"/>
                </a:lnTo>
                <a:lnTo>
                  <a:pt x="16214" y="2707"/>
                </a:lnTo>
                <a:cubicBezTo>
                  <a:pt x="15682" y="2347"/>
                  <a:pt x="15120" y="2059"/>
                  <a:pt x="14530" y="1814"/>
                </a:cubicBezTo>
                <a:cubicBezTo>
                  <a:pt x="13939" y="1570"/>
                  <a:pt x="13334" y="1382"/>
                  <a:pt x="12701" y="1267"/>
                </a:cubicBezTo>
                <a:cubicBezTo>
                  <a:pt x="12067" y="1152"/>
                  <a:pt x="11434" y="1080"/>
                  <a:pt x="10800" y="1080"/>
                </a:cubicBezTo>
                <a:cubicBezTo>
                  <a:pt x="10166" y="1080"/>
                  <a:pt x="9533" y="1138"/>
                  <a:pt x="8899" y="1267"/>
                </a:cubicBezTo>
                <a:cubicBezTo>
                  <a:pt x="8266" y="1397"/>
                  <a:pt x="7661" y="1570"/>
                  <a:pt x="7070" y="1814"/>
                </a:cubicBezTo>
                <a:cubicBezTo>
                  <a:pt x="6480" y="2059"/>
                  <a:pt x="5918" y="2362"/>
                  <a:pt x="5386" y="2707"/>
                </a:cubicBezTo>
                <a:cubicBezTo>
                  <a:pt x="4853" y="3067"/>
                  <a:pt x="4363" y="3470"/>
                  <a:pt x="3917" y="3917"/>
                </a:cubicBezTo>
                <a:lnTo>
                  <a:pt x="3528" y="3528"/>
                </a:lnTo>
                <a:lnTo>
                  <a:pt x="3917" y="3917"/>
                </a:lnTo>
                <a:cubicBezTo>
                  <a:pt x="3470" y="4363"/>
                  <a:pt x="3067" y="4853"/>
                  <a:pt x="2707" y="5386"/>
                </a:cubicBezTo>
                <a:lnTo>
                  <a:pt x="2261" y="5083"/>
                </a:lnTo>
                <a:lnTo>
                  <a:pt x="2707" y="5386"/>
                </a:lnTo>
                <a:cubicBezTo>
                  <a:pt x="2347" y="5918"/>
                  <a:pt x="2059" y="6480"/>
                  <a:pt x="1814" y="7070"/>
                </a:cubicBezTo>
                <a:lnTo>
                  <a:pt x="1325" y="6869"/>
                </a:lnTo>
                <a:lnTo>
                  <a:pt x="1829" y="7070"/>
                </a:lnTo>
                <a:cubicBezTo>
                  <a:pt x="1584" y="7661"/>
                  <a:pt x="1397" y="8266"/>
                  <a:pt x="1282" y="8899"/>
                </a:cubicBezTo>
                <a:lnTo>
                  <a:pt x="734" y="8798"/>
                </a:lnTo>
                <a:lnTo>
                  <a:pt x="1267" y="8899"/>
                </a:lnTo>
                <a:cubicBezTo>
                  <a:pt x="1138" y="9533"/>
                  <a:pt x="1080" y="10166"/>
                  <a:pt x="1080" y="10800"/>
                </a:cubicBezTo>
                <a:cubicBezTo>
                  <a:pt x="1080" y="11434"/>
                  <a:pt x="1138" y="12067"/>
                  <a:pt x="1267" y="12701"/>
                </a:cubicBezTo>
                <a:lnTo>
                  <a:pt x="734" y="12802"/>
                </a:lnTo>
                <a:lnTo>
                  <a:pt x="1267" y="12701"/>
                </a:lnTo>
                <a:cubicBezTo>
                  <a:pt x="1397" y="13320"/>
                  <a:pt x="1570" y="13939"/>
                  <a:pt x="1814" y="14530"/>
                </a:cubicBezTo>
                <a:cubicBezTo>
                  <a:pt x="2059" y="15120"/>
                  <a:pt x="2362" y="15682"/>
                  <a:pt x="2707" y="16214"/>
                </a:cubicBezTo>
                <a:cubicBezTo>
                  <a:pt x="3067" y="16747"/>
                  <a:pt x="3470" y="17237"/>
                  <a:pt x="3917" y="17683"/>
                </a:cubicBezTo>
                <a:lnTo>
                  <a:pt x="3528" y="18072"/>
                </a:lnTo>
                <a:lnTo>
                  <a:pt x="3917" y="17683"/>
                </a:lnTo>
                <a:cubicBezTo>
                  <a:pt x="4363" y="18130"/>
                  <a:pt x="4853" y="18533"/>
                  <a:pt x="5386" y="18893"/>
                </a:cubicBezTo>
                <a:lnTo>
                  <a:pt x="5083" y="19339"/>
                </a:lnTo>
                <a:lnTo>
                  <a:pt x="5386" y="18893"/>
                </a:lnTo>
                <a:cubicBezTo>
                  <a:pt x="5918" y="19253"/>
                  <a:pt x="6480" y="19541"/>
                  <a:pt x="7070" y="19786"/>
                </a:cubicBezTo>
                <a:cubicBezTo>
                  <a:pt x="7661" y="20030"/>
                  <a:pt x="8266" y="20218"/>
                  <a:pt x="8899" y="20333"/>
                </a:cubicBezTo>
                <a:cubicBezTo>
                  <a:pt x="9533" y="20448"/>
                  <a:pt x="10152" y="20520"/>
                  <a:pt x="10800" y="20520"/>
                </a:cubicBezTo>
                <a:lnTo>
                  <a:pt x="10800" y="21053"/>
                </a:lnTo>
                <a:lnTo>
                  <a:pt x="10800" y="20520"/>
                </a:lnTo>
                <a:cubicBezTo>
                  <a:pt x="11434" y="20520"/>
                  <a:pt x="12067" y="20462"/>
                  <a:pt x="12701" y="20333"/>
                </a:cubicBezTo>
                <a:cubicBezTo>
                  <a:pt x="13334" y="20203"/>
                  <a:pt x="13939" y="20030"/>
                  <a:pt x="14530" y="19786"/>
                </a:cubicBezTo>
                <a:cubicBezTo>
                  <a:pt x="15120" y="19541"/>
                  <a:pt x="15682" y="19238"/>
                  <a:pt x="16214" y="18893"/>
                </a:cubicBezTo>
                <a:lnTo>
                  <a:pt x="16517" y="19339"/>
                </a:lnTo>
                <a:lnTo>
                  <a:pt x="16214" y="18893"/>
                </a:lnTo>
                <a:cubicBezTo>
                  <a:pt x="16747" y="18533"/>
                  <a:pt x="17237" y="18130"/>
                  <a:pt x="17683" y="17683"/>
                </a:cubicBezTo>
                <a:cubicBezTo>
                  <a:pt x="18130" y="17237"/>
                  <a:pt x="18533" y="16747"/>
                  <a:pt x="18893" y="16214"/>
                </a:cubicBezTo>
                <a:cubicBezTo>
                  <a:pt x="19253" y="15682"/>
                  <a:pt x="19541" y="15120"/>
                  <a:pt x="19786" y="14530"/>
                </a:cubicBezTo>
                <a:cubicBezTo>
                  <a:pt x="20030" y="13939"/>
                  <a:pt x="20218" y="13334"/>
                  <a:pt x="20333" y="12701"/>
                </a:cubicBezTo>
                <a:lnTo>
                  <a:pt x="20866" y="12802"/>
                </a:lnTo>
                <a:lnTo>
                  <a:pt x="20333" y="12701"/>
                </a:ln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1708" name="Freeform 9"/>
          <p:cNvSpPr/>
          <p:nvPr/>
        </p:nvSpPr>
        <p:spPr>
          <a:xfrm>
            <a:off x="1290637" y="7933211"/>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lnTo>
                  <a:pt x="20866" y="12802"/>
                </a:lnTo>
                <a:lnTo>
                  <a:pt x="21398" y="12902"/>
                </a:lnTo>
                <a:cubicBezTo>
                  <a:pt x="21254" y="13594"/>
                  <a:pt x="21053" y="14270"/>
                  <a:pt x="20779" y="14933"/>
                </a:cubicBezTo>
                <a:cubicBezTo>
                  <a:pt x="20506" y="15581"/>
                  <a:pt x="20174" y="16214"/>
                  <a:pt x="19786" y="16805"/>
                </a:cubicBezTo>
                <a:lnTo>
                  <a:pt x="19339" y="16502"/>
                </a:lnTo>
                <a:lnTo>
                  <a:pt x="19786" y="16805"/>
                </a:lnTo>
                <a:cubicBezTo>
                  <a:pt x="19397" y="17395"/>
                  <a:pt x="18950" y="17942"/>
                  <a:pt x="18446" y="18446"/>
                </a:cubicBezTo>
                <a:cubicBezTo>
                  <a:pt x="17942" y="18950"/>
                  <a:pt x="17395" y="19397"/>
                  <a:pt x="16805" y="19786"/>
                </a:cubicBezTo>
                <a:lnTo>
                  <a:pt x="16502" y="19339"/>
                </a:lnTo>
                <a:lnTo>
                  <a:pt x="16805" y="19786"/>
                </a:lnTo>
                <a:cubicBezTo>
                  <a:pt x="16214" y="20174"/>
                  <a:pt x="15595" y="20506"/>
                  <a:pt x="14933" y="20779"/>
                </a:cubicBezTo>
                <a:cubicBezTo>
                  <a:pt x="14285" y="21053"/>
                  <a:pt x="13608" y="21254"/>
                  <a:pt x="12902" y="21398"/>
                </a:cubicBezTo>
                <a:lnTo>
                  <a:pt x="12802" y="20866"/>
                </a:lnTo>
                <a:lnTo>
                  <a:pt x="12902" y="21398"/>
                </a:lnTo>
                <a:cubicBezTo>
                  <a:pt x="12211" y="21542"/>
                  <a:pt x="11506" y="21600"/>
                  <a:pt x="10800" y="21600"/>
                </a:cubicBezTo>
                <a:cubicBezTo>
                  <a:pt x="10094" y="21600"/>
                  <a:pt x="9389" y="21528"/>
                  <a:pt x="8698" y="21398"/>
                </a:cubicBezTo>
                <a:lnTo>
                  <a:pt x="8798" y="20866"/>
                </a:lnTo>
                <a:lnTo>
                  <a:pt x="8698" y="21398"/>
                </a:lnTo>
                <a:cubicBezTo>
                  <a:pt x="8006" y="21254"/>
                  <a:pt x="7330" y="21053"/>
                  <a:pt x="6667" y="20779"/>
                </a:cubicBezTo>
                <a:cubicBezTo>
                  <a:pt x="6019" y="20506"/>
                  <a:pt x="5386" y="20174"/>
                  <a:pt x="4795" y="19786"/>
                </a:cubicBezTo>
                <a:lnTo>
                  <a:pt x="5098" y="19339"/>
                </a:lnTo>
                <a:lnTo>
                  <a:pt x="4795" y="19786"/>
                </a:lnTo>
                <a:cubicBezTo>
                  <a:pt x="4205" y="19397"/>
                  <a:pt x="3658" y="18950"/>
                  <a:pt x="3154" y="18446"/>
                </a:cubicBezTo>
                <a:cubicBezTo>
                  <a:pt x="2650" y="17942"/>
                  <a:pt x="2203" y="17395"/>
                  <a:pt x="1814" y="16805"/>
                </a:cubicBezTo>
                <a:cubicBezTo>
                  <a:pt x="1426" y="16214"/>
                  <a:pt x="1094" y="15595"/>
                  <a:pt x="821" y="14933"/>
                </a:cubicBezTo>
                <a:lnTo>
                  <a:pt x="1325" y="14731"/>
                </a:lnTo>
                <a:lnTo>
                  <a:pt x="821" y="14933"/>
                </a:lnTo>
                <a:cubicBezTo>
                  <a:pt x="547" y="14285"/>
                  <a:pt x="346" y="13608"/>
                  <a:pt x="202" y="12902"/>
                </a:cubicBezTo>
                <a:lnTo>
                  <a:pt x="734" y="12802"/>
                </a:lnTo>
                <a:lnTo>
                  <a:pt x="202" y="12902"/>
                </a:lnTo>
                <a:cubicBezTo>
                  <a:pt x="72" y="12211"/>
                  <a:pt x="0" y="11506"/>
                  <a:pt x="0" y="10800"/>
                </a:cubicBezTo>
                <a:lnTo>
                  <a:pt x="533" y="10800"/>
                </a:lnTo>
                <a:lnTo>
                  <a:pt x="0" y="10800"/>
                </a:lnTo>
                <a:cubicBezTo>
                  <a:pt x="0" y="10094"/>
                  <a:pt x="72" y="9389"/>
                  <a:pt x="202" y="8698"/>
                </a:cubicBezTo>
                <a:cubicBezTo>
                  <a:pt x="346" y="8006"/>
                  <a:pt x="547" y="7330"/>
                  <a:pt x="821" y="6667"/>
                </a:cubicBezTo>
                <a:lnTo>
                  <a:pt x="1325" y="6869"/>
                </a:lnTo>
                <a:lnTo>
                  <a:pt x="821" y="6667"/>
                </a:lnTo>
                <a:cubicBezTo>
                  <a:pt x="1094" y="6019"/>
                  <a:pt x="1426" y="5386"/>
                  <a:pt x="1814" y="4795"/>
                </a:cubicBezTo>
                <a:lnTo>
                  <a:pt x="2261" y="5098"/>
                </a:lnTo>
                <a:lnTo>
                  <a:pt x="1814" y="4795"/>
                </a:lnTo>
                <a:cubicBezTo>
                  <a:pt x="2203" y="4205"/>
                  <a:pt x="2650" y="3658"/>
                  <a:pt x="3154" y="3154"/>
                </a:cubicBezTo>
                <a:lnTo>
                  <a:pt x="3168" y="3168"/>
                </a:lnTo>
                <a:cubicBezTo>
                  <a:pt x="3672" y="2664"/>
                  <a:pt x="4219" y="2218"/>
                  <a:pt x="4810" y="1829"/>
                </a:cubicBezTo>
                <a:lnTo>
                  <a:pt x="5112" y="2275"/>
                </a:lnTo>
                <a:lnTo>
                  <a:pt x="4810" y="1829"/>
                </a:lnTo>
                <a:cubicBezTo>
                  <a:pt x="5400" y="1440"/>
                  <a:pt x="6019" y="1109"/>
                  <a:pt x="6682" y="835"/>
                </a:cubicBezTo>
                <a:cubicBezTo>
                  <a:pt x="7315" y="547"/>
                  <a:pt x="7992" y="346"/>
                  <a:pt x="8698" y="202"/>
                </a:cubicBezTo>
                <a:lnTo>
                  <a:pt x="8798" y="734"/>
                </a:lnTo>
                <a:lnTo>
                  <a:pt x="8698" y="202"/>
                </a:lnTo>
                <a:cubicBezTo>
                  <a:pt x="9389" y="72"/>
                  <a:pt x="10094" y="0"/>
                  <a:pt x="10800" y="0"/>
                </a:cubicBezTo>
                <a:lnTo>
                  <a:pt x="10800" y="547"/>
                </a:lnTo>
                <a:lnTo>
                  <a:pt x="10800" y="0"/>
                </a:lnTo>
                <a:cubicBezTo>
                  <a:pt x="11506" y="0"/>
                  <a:pt x="12211" y="72"/>
                  <a:pt x="12902" y="202"/>
                </a:cubicBezTo>
                <a:lnTo>
                  <a:pt x="12802" y="734"/>
                </a:lnTo>
                <a:lnTo>
                  <a:pt x="12902" y="202"/>
                </a:lnTo>
                <a:cubicBezTo>
                  <a:pt x="13594" y="346"/>
                  <a:pt x="14270" y="547"/>
                  <a:pt x="14933" y="821"/>
                </a:cubicBezTo>
                <a:lnTo>
                  <a:pt x="14731" y="1325"/>
                </a:lnTo>
                <a:lnTo>
                  <a:pt x="14933" y="821"/>
                </a:lnTo>
                <a:cubicBezTo>
                  <a:pt x="15581" y="1094"/>
                  <a:pt x="16214" y="1426"/>
                  <a:pt x="16805" y="1814"/>
                </a:cubicBezTo>
                <a:lnTo>
                  <a:pt x="16502" y="2261"/>
                </a:lnTo>
                <a:lnTo>
                  <a:pt x="16805" y="1814"/>
                </a:lnTo>
                <a:cubicBezTo>
                  <a:pt x="17395" y="2203"/>
                  <a:pt x="17942" y="2650"/>
                  <a:pt x="18446" y="3154"/>
                </a:cubicBezTo>
                <a:lnTo>
                  <a:pt x="18058" y="3542"/>
                </a:lnTo>
                <a:lnTo>
                  <a:pt x="18446" y="3154"/>
                </a:lnTo>
                <a:cubicBezTo>
                  <a:pt x="18950" y="3658"/>
                  <a:pt x="19397" y="4205"/>
                  <a:pt x="19786" y="4795"/>
                </a:cubicBezTo>
                <a:lnTo>
                  <a:pt x="19339" y="5098"/>
                </a:lnTo>
                <a:lnTo>
                  <a:pt x="19786" y="4795"/>
                </a:lnTo>
                <a:cubicBezTo>
                  <a:pt x="20174" y="5386"/>
                  <a:pt x="20506" y="6005"/>
                  <a:pt x="20779" y="6667"/>
                </a:cubicBezTo>
                <a:lnTo>
                  <a:pt x="20275" y="6869"/>
                </a:lnTo>
                <a:lnTo>
                  <a:pt x="20779" y="6667"/>
                </a:lnTo>
                <a:cubicBezTo>
                  <a:pt x="21053" y="7315"/>
                  <a:pt x="21254" y="7992"/>
                  <a:pt x="21398" y="8698"/>
                </a:cubicBezTo>
                <a:lnTo>
                  <a:pt x="20866" y="8798"/>
                </a:lnTo>
                <a:lnTo>
                  <a:pt x="21398" y="8698"/>
                </a:lnTo>
                <a:cubicBezTo>
                  <a:pt x="21542" y="9389"/>
                  <a:pt x="21600" y="10094"/>
                  <a:pt x="21600" y="10800"/>
                </a:cubicBezTo>
                <a:lnTo>
                  <a:pt x="21053" y="10800"/>
                </a:lnTo>
                <a:lnTo>
                  <a:pt x="21600" y="10800"/>
                </a:lnTo>
                <a:moveTo>
                  <a:pt x="20520" y="10800"/>
                </a:moveTo>
                <a:cubicBezTo>
                  <a:pt x="20520" y="10166"/>
                  <a:pt x="20462" y="9533"/>
                  <a:pt x="20333" y="8899"/>
                </a:cubicBezTo>
                <a:cubicBezTo>
                  <a:pt x="20203" y="8280"/>
                  <a:pt x="20030" y="7661"/>
                  <a:pt x="19786" y="7070"/>
                </a:cubicBezTo>
                <a:cubicBezTo>
                  <a:pt x="19541" y="6480"/>
                  <a:pt x="19238" y="5918"/>
                  <a:pt x="18893" y="5386"/>
                </a:cubicBezTo>
                <a:cubicBezTo>
                  <a:pt x="18533" y="4853"/>
                  <a:pt x="18130" y="4363"/>
                  <a:pt x="17683" y="3917"/>
                </a:cubicBezTo>
                <a:cubicBezTo>
                  <a:pt x="17237" y="3470"/>
                  <a:pt x="16747" y="3067"/>
                  <a:pt x="16214" y="2707"/>
                </a:cubicBezTo>
                <a:cubicBezTo>
                  <a:pt x="15682" y="2347"/>
                  <a:pt x="15120" y="2059"/>
                  <a:pt x="14530" y="1814"/>
                </a:cubicBezTo>
                <a:cubicBezTo>
                  <a:pt x="13939" y="1570"/>
                  <a:pt x="13334" y="1382"/>
                  <a:pt x="12701" y="1267"/>
                </a:cubicBezTo>
                <a:cubicBezTo>
                  <a:pt x="12067" y="1138"/>
                  <a:pt x="11434" y="1080"/>
                  <a:pt x="10800" y="1080"/>
                </a:cubicBezTo>
                <a:cubicBezTo>
                  <a:pt x="10166" y="1080"/>
                  <a:pt x="9533" y="1138"/>
                  <a:pt x="8899" y="1267"/>
                </a:cubicBezTo>
                <a:cubicBezTo>
                  <a:pt x="8266" y="1397"/>
                  <a:pt x="7661" y="1570"/>
                  <a:pt x="7070" y="1814"/>
                </a:cubicBezTo>
                <a:lnTo>
                  <a:pt x="6869" y="1325"/>
                </a:lnTo>
                <a:lnTo>
                  <a:pt x="7070" y="1829"/>
                </a:lnTo>
                <a:cubicBezTo>
                  <a:pt x="6480" y="2074"/>
                  <a:pt x="5918" y="2376"/>
                  <a:pt x="5386" y="2722"/>
                </a:cubicBezTo>
                <a:cubicBezTo>
                  <a:pt x="4853" y="3082"/>
                  <a:pt x="4363" y="3485"/>
                  <a:pt x="3917" y="3931"/>
                </a:cubicBezTo>
                <a:cubicBezTo>
                  <a:pt x="3470" y="4378"/>
                  <a:pt x="3067" y="4867"/>
                  <a:pt x="2707" y="5400"/>
                </a:cubicBezTo>
                <a:cubicBezTo>
                  <a:pt x="2347" y="5933"/>
                  <a:pt x="2059" y="6494"/>
                  <a:pt x="1814" y="7085"/>
                </a:cubicBezTo>
                <a:cubicBezTo>
                  <a:pt x="1570" y="7675"/>
                  <a:pt x="1382" y="8280"/>
                  <a:pt x="1267" y="8914"/>
                </a:cubicBezTo>
                <a:lnTo>
                  <a:pt x="734" y="8798"/>
                </a:lnTo>
                <a:lnTo>
                  <a:pt x="1267" y="8899"/>
                </a:lnTo>
                <a:cubicBezTo>
                  <a:pt x="1138" y="9533"/>
                  <a:pt x="1080" y="10166"/>
                  <a:pt x="1080" y="10800"/>
                </a:cubicBezTo>
                <a:cubicBezTo>
                  <a:pt x="1080" y="11434"/>
                  <a:pt x="1138" y="12067"/>
                  <a:pt x="1267" y="12701"/>
                </a:cubicBezTo>
                <a:cubicBezTo>
                  <a:pt x="1397" y="13334"/>
                  <a:pt x="1570" y="13939"/>
                  <a:pt x="1814" y="14530"/>
                </a:cubicBezTo>
                <a:cubicBezTo>
                  <a:pt x="2059" y="15120"/>
                  <a:pt x="2362" y="15682"/>
                  <a:pt x="2707" y="16214"/>
                </a:cubicBezTo>
                <a:lnTo>
                  <a:pt x="2261" y="16517"/>
                </a:lnTo>
                <a:lnTo>
                  <a:pt x="2707" y="16214"/>
                </a:lnTo>
                <a:cubicBezTo>
                  <a:pt x="3067" y="16747"/>
                  <a:pt x="3470" y="17237"/>
                  <a:pt x="3917" y="17683"/>
                </a:cubicBezTo>
                <a:lnTo>
                  <a:pt x="3528" y="18072"/>
                </a:lnTo>
                <a:lnTo>
                  <a:pt x="3917" y="17683"/>
                </a:lnTo>
                <a:cubicBezTo>
                  <a:pt x="4363" y="18130"/>
                  <a:pt x="4853" y="18533"/>
                  <a:pt x="5386" y="18893"/>
                </a:cubicBezTo>
                <a:cubicBezTo>
                  <a:pt x="5918" y="19253"/>
                  <a:pt x="6480" y="19541"/>
                  <a:pt x="7070" y="19786"/>
                </a:cubicBezTo>
                <a:lnTo>
                  <a:pt x="6869" y="20290"/>
                </a:lnTo>
                <a:lnTo>
                  <a:pt x="7070" y="19786"/>
                </a:lnTo>
                <a:cubicBezTo>
                  <a:pt x="7661" y="20030"/>
                  <a:pt x="8266" y="20218"/>
                  <a:pt x="8899" y="20333"/>
                </a:cubicBezTo>
                <a:cubicBezTo>
                  <a:pt x="9518" y="20462"/>
                  <a:pt x="10152" y="20520"/>
                  <a:pt x="10800" y="20520"/>
                </a:cubicBezTo>
                <a:lnTo>
                  <a:pt x="10800" y="21053"/>
                </a:lnTo>
                <a:lnTo>
                  <a:pt x="10800" y="20520"/>
                </a:lnTo>
                <a:cubicBezTo>
                  <a:pt x="11434" y="20520"/>
                  <a:pt x="12067" y="20462"/>
                  <a:pt x="12701" y="20333"/>
                </a:cubicBezTo>
                <a:cubicBezTo>
                  <a:pt x="13320" y="20203"/>
                  <a:pt x="13939" y="20030"/>
                  <a:pt x="14530" y="19786"/>
                </a:cubicBezTo>
                <a:lnTo>
                  <a:pt x="14731" y="20290"/>
                </a:lnTo>
                <a:lnTo>
                  <a:pt x="14530" y="19786"/>
                </a:lnTo>
                <a:cubicBezTo>
                  <a:pt x="15120" y="19541"/>
                  <a:pt x="15682" y="19238"/>
                  <a:pt x="16214" y="18893"/>
                </a:cubicBezTo>
                <a:cubicBezTo>
                  <a:pt x="16747" y="18547"/>
                  <a:pt x="17237" y="18130"/>
                  <a:pt x="17683" y="17683"/>
                </a:cubicBezTo>
                <a:lnTo>
                  <a:pt x="18072" y="18072"/>
                </a:lnTo>
                <a:lnTo>
                  <a:pt x="17683" y="17683"/>
                </a:lnTo>
                <a:cubicBezTo>
                  <a:pt x="18130" y="17237"/>
                  <a:pt x="18533" y="16747"/>
                  <a:pt x="18893" y="16214"/>
                </a:cubicBezTo>
                <a:cubicBezTo>
                  <a:pt x="19253" y="15682"/>
                  <a:pt x="19541" y="15120"/>
                  <a:pt x="19786" y="14530"/>
                </a:cubicBezTo>
                <a:lnTo>
                  <a:pt x="20290" y="14731"/>
                </a:lnTo>
                <a:lnTo>
                  <a:pt x="19786" y="14530"/>
                </a:lnTo>
                <a:cubicBezTo>
                  <a:pt x="20030" y="13939"/>
                  <a:pt x="20218" y="13334"/>
                  <a:pt x="20333" y="12701"/>
                </a:cubicBez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1709" name="TextBox 10"/>
          <p:cNvSpPr txBox="1"/>
          <p:nvPr/>
        </p:nvSpPr>
        <p:spPr>
          <a:xfrm>
            <a:off x="152106" y="548858"/>
            <a:ext cx="18343310" cy="2078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Difference Between Coder and Programmer: The terms coder and programmer are often used interchangeably but can imply slightly different roles, depending on the context:</a:t>
            </a:r>
          </a:p>
        </p:txBody>
      </p:sp>
      <p:sp>
        <p:nvSpPr>
          <p:cNvPr id="1710" name="TextBox 11"/>
          <p:cNvSpPr txBox="1"/>
          <p:nvPr/>
        </p:nvSpPr>
        <p:spPr>
          <a:xfrm>
            <a:off x="8759132" y="2663408"/>
            <a:ext cx="1665647"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Coder:</a:t>
            </a:r>
          </a:p>
        </p:txBody>
      </p:sp>
      <p:sp>
        <p:nvSpPr>
          <p:cNvPr id="1711" name="TextBox 12"/>
          <p:cNvSpPr txBox="1"/>
          <p:nvPr/>
        </p:nvSpPr>
        <p:spPr>
          <a:xfrm>
            <a:off x="1984323" y="3368259"/>
            <a:ext cx="16367257" cy="5571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A coder typically refers to someone who writes code to solve specific problems or to create software components. They may focus primarily on the syntax of a programming language and ensure that the code works as intended for specific tasks. A coder may not always engage deeply with the broader design or architecture of the software or its long-term maintenance. The term is often used for someone at an entry-level who is focused on writing simple scripts or programs.</a:t>
            </a:r>
          </a:p>
        </p:txBody>
      </p:sp>
    </p:spTree>
  </p:cSld>
  <p:clrMapOvr>
    <a:masterClrMapping/>
  </p:clrMapOvr>
  <p:transition xmlns:p14="http://schemas.microsoft.com/office/powerpoint/2010/main" spd="med" advClick="1"/>
</p:sld>
</file>

<file path=ppt/slides/slide2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13" name="Freeform 3"/>
          <p:cNvSpPr/>
          <p:nvPr/>
        </p:nvSpPr>
        <p:spPr>
          <a:xfrm>
            <a:off x="495300" y="2058666"/>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714" name="Freeform 5"/>
          <p:cNvSpPr/>
          <p:nvPr/>
        </p:nvSpPr>
        <p:spPr>
          <a:xfrm>
            <a:off x="495300" y="5963916"/>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715" name="Freeform 7"/>
          <p:cNvSpPr/>
          <p:nvPr/>
        </p:nvSpPr>
        <p:spPr>
          <a:xfrm>
            <a:off x="495300" y="7526017"/>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716" name="TextBox 8"/>
          <p:cNvSpPr txBox="1"/>
          <p:nvPr/>
        </p:nvSpPr>
        <p:spPr>
          <a:xfrm>
            <a:off x="7315648" y="892502"/>
            <a:ext cx="3729648"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 Programmer:</a:t>
            </a:r>
          </a:p>
        </p:txBody>
      </p:sp>
      <p:sp>
        <p:nvSpPr>
          <p:cNvPr id="1717" name="TextBox 9"/>
          <p:cNvSpPr txBox="1"/>
          <p:nvPr/>
        </p:nvSpPr>
        <p:spPr>
          <a:xfrm>
            <a:off x="954291" y="1673551"/>
            <a:ext cx="17675590" cy="69527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A programmer is generally seen as someone who designs, writes, and tests the code that powers an entire software application or system. Programmers are expected to have a deeper understanding of logic, algorithms, and often work on larger, more complex projects. They tend to be more involved in the planning, debugging, and testing of software, ensuring its robustness and efficiency. Programmers often have a broader set of responsibilities and may be involved in optimizing, maintaining, and scaling the software.</a:t>
            </a:r>
          </a:p>
        </p:txBody>
      </p:sp>
    </p:spTree>
  </p:cSld>
  <p:clrMapOvr>
    <a:masterClrMapping/>
  </p:clrMapOvr>
  <p:transition xmlns:p14="http://schemas.microsoft.com/office/powerpoint/2010/main" spd="med" advClick="1"/>
</p:sld>
</file>

<file path=ppt/slides/slide2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19" name="Freeform 3"/>
          <p:cNvSpPr/>
          <p:nvPr/>
        </p:nvSpPr>
        <p:spPr>
          <a:xfrm>
            <a:off x="495300" y="1459230"/>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720" name="Freeform 5"/>
          <p:cNvSpPr/>
          <p:nvPr/>
        </p:nvSpPr>
        <p:spPr>
          <a:xfrm>
            <a:off x="1433512" y="2235517"/>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lnTo>
                  <a:pt x="20894" y="12808"/>
                </a:lnTo>
                <a:lnTo>
                  <a:pt x="21378" y="12900"/>
                </a:lnTo>
                <a:cubicBezTo>
                  <a:pt x="21234" y="13593"/>
                  <a:pt x="21037" y="14274"/>
                  <a:pt x="20763" y="14928"/>
                </a:cubicBezTo>
                <a:lnTo>
                  <a:pt x="20305" y="14745"/>
                </a:lnTo>
                <a:lnTo>
                  <a:pt x="20763" y="14928"/>
                </a:lnTo>
                <a:cubicBezTo>
                  <a:pt x="20488" y="15582"/>
                  <a:pt x="20161" y="16210"/>
                  <a:pt x="19768" y="16799"/>
                </a:cubicBezTo>
                <a:cubicBezTo>
                  <a:pt x="19376" y="17387"/>
                  <a:pt x="18931" y="17937"/>
                  <a:pt x="18421" y="18434"/>
                </a:cubicBezTo>
                <a:cubicBezTo>
                  <a:pt x="17924" y="18931"/>
                  <a:pt x="17374" y="19389"/>
                  <a:pt x="16785" y="19781"/>
                </a:cubicBezTo>
                <a:lnTo>
                  <a:pt x="16511" y="19376"/>
                </a:lnTo>
                <a:lnTo>
                  <a:pt x="16785" y="19781"/>
                </a:lnTo>
                <a:cubicBezTo>
                  <a:pt x="16197" y="20174"/>
                  <a:pt x="15569" y="20514"/>
                  <a:pt x="14915" y="20776"/>
                </a:cubicBezTo>
                <a:cubicBezTo>
                  <a:pt x="14260" y="21051"/>
                  <a:pt x="13580" y="21247"/>
                  <a:pt x="12887" y="21391"/>
                </a:cubicBezTo>
                <a:cubicBezTo>
                  <a:pt x="12193" y="21535"/>
                  <a:pt x="11487" y="21600"/>
                  <a:pt x="10780" y="21600"/>
                </a:cubicBezTo>
                <a:lnTo>
                  <a:pt x="10780" y="21103"/>
                </a:lnTo>
                <a:lnTo>
                  <a:pt x="10780" y="21600"/>
                </a:lnTo>
                <a:cubicBezTo>
                  <a:pt x="10074" y="21600"/>
                  <a:pt x="9367" y="21535"/>
                  <a:pt x="8674" y="21391"/>
                </a:cubicBezTo>
                <a:cubicBezTo>
                  <a:pt x="7981" y="21247"/>
                  <a:pt x="7300" y="21051"/>
                  <a:pt x="6646" y="20776"/>
                </a:cubicBezTo>
                <a:lnTo>
                  <a:pt x="6829" y="20318"/>
                </a:lnTo>
                <a:lnTo>
                  <a:pt x="6646" y="20776"/>
                </a:lnTo>
                <a:cubicBezTo>
                  <a:pt x="5992" y="20501"/>
                  <a:pt x="5364" y="20174"/>
                  <a:pt x="4775" y="19781"/>
                </a:cubicBezTo>
                <a:lnTo>
                  <a:pt x="5050" y="19376"/>
                </a:lnTo>
                <a:lnTo>
                  <a:pt x="4775" y="19781"/>
                </a:lnTo>
                <a:cubicBezTo>
                  <a:pt x="4187" y="19389"/>
                  <a:pt x="3637" y="18944"/>
                  <a:pt x="3140" y="18434"/>
                </a:cubicBezTo>
                <a:cubicBezTo>
                  <a:pt x="2643" y="17937"/>
                  <a:pt x="2185" y="17387"/>
                  <a:pt x="1792" y="16799"/>
                </a:cubicBezTo>
                <a:lnTo>
                  <a:pt x="2198" y="16524"/>
                </a:lnTo>
                <a:lnTo>
                  <a:pt x="1792" y="16799"/>
                </a:lnTo>
                <a:cubicBezTo>
                  <a:pt x="1400" y="16210"/>
                  <a:pt x="1060" y="15582"/>
                  <a:pt x="798" y="14928"/>
                </a:cubicBezTo>
                <a:lnTo>
                  <a:pt x="1256" y="14745"/>
                </a:lnTo>
                <a:lnTo>
                  <a:pt x="798" y="14928"/>
                </a:lnTo>
                <a:cubicBezTo>
                  <a:pt x="523" y="14274"/>
                  <a:pt x="327" y="13593"/>
                  <a:pt x="183" y="12900"/>
                </a:cubicBezTo>
                <a:lnTo>
                  <a:pt x="667" y="12808"/>
                </a:lnTo>
                <a:lnTo>
                  <a:pt x="183" y="12900"/>
                </a:lnTo>
                <a:cubicBezTo>
                  <a:pt x="65" y="12206"/>
                  <a:pt x="0" y="11500"/>
                  <a:pt x="0" y="10793"/>
                </a:cubicBezTo>
                <a:lnTo>
                  <a:pt x="497" y="10793"/>
                </a:lnTo>
                <a:lnTo>
                  <a:pt x="0" y="10793"/>
                </a:lnTo>
                <a:cubicBezTo>
                  <a:pt x="0" y="10087"/>
                  <a:pt x="65" y="9380"/>
                  <a:pt x="209" y="8687"/>
                </a:cubicBezTo>
                <a:lnTo>
                  <a:pt x="693" y="8779"/>
                </a:lnTo>
                <a:lnTo>
                  <a:pt x="209" y="8687"/>
                </a:lnTo>
                <a:cubicBezTo>
                  <a:pt x="353" y="7994"/>
                  <a:pt x="549" y="7313"/>
                  <a:pt x="824" y="6659"/>
                </a:cubicBezTo>
                <a:lnTo>
                  <a:pt x="1282" y="6842"/>
                </a:lnTo>
                <a:lnTo>
                  <a:pt x="824" y="6659"/>
                </a:lnTo>
                <a:cubicBezTo>
                  <a:pt x="1099" y="6005"/>
                  <a:pt x="1426" y="5377"/>
                  <a:pt x="1819" y="4788"/>
                </a:cubicBezTo>
                <a:lnTo>
                  <a:pt x="2224" y="5063"/>
                </a:lnTo>
                <a:lnTo>
                  <a:pt x="1819" y="4788"/>
                </a:lnTo>
                <a:cubicBezTo>
                  <a:pt x="2211" y="4200"/>
                  <a:pt x="2656" y="3650"/>
                  <a:pt x="3166" y="3153"/>
                </a:cubicBezTo>
                <a:cubicBezTo>
                  <a:pt x="3663" y="2656"/>
                  <a:pt x="4213" y="2198"/>
                  <a:pt x="4801" y="1805"/>
                </a:cubicBezTo>
                <a:lnTo>
                  <a:pt x="5076" y="2211"/>
                </a:lnTo>
                <a:lnTo>
                  <a:pt x="4801" y="1805"/>
                </a:lnTo>
                <a:cubicBezTo>
                  <a:pt x="5390" y="1413"/>
                  <a:pt x="6018" y="1073"/>
                  <a:pt x="6672" y="811"/>
                </a:cubicBezTo>
                <a:lnTo>
                  <a:pt x="6855" y="1269"/>
                </a:lnTo>
                <a:lnTo>
                  <a:pt x="6659" y="824"/>
                </a:lnTo>
                <a:cubicBezTo>
                  <a:pt x="7313" y="549"/>
                  <a:pt x="7994" y="340"/>
                  <a:pt x="8687" y="209"/>
                </a:cubicBezTo>
                <a:lnTo>
                  <a:pt x="8779" y="693"/>
                </a:lnTo>
                <a:lnTo>
                  <a:pt x="8687" y="209"/>
                </a:lnTo>
                <a:cubicBezTo>
                  <a:pt x="9380" y="65"/>
                  <a:pt x="10087" y="0"/>
                  <a:pt x="10793" y="0"/>
                </a:cubicBezTo>
                <a:lnTo>
                  <a:pt x="10793" y="497"/>
                </a:lnTo>
                <a:lnTo>
                  <a:pt x="10793" y="0"/>
                </a:lnTo>
                <a:cubicBezTo>
                  <a:pt x="11500" y="0"/>
                  <a:pt x="12206" y="65"/>
                  <a:pt x="12900" y="209"/>
                </a:cubicBezTo>
                <a:lnTo>
                  <a:pt x="12808" y="693"/>
                </a:lnTo>
                <a:lnTo>
                  <a:pt x="12900" y="209"/>
                </a:lnTo>
                <a:cubicBezTo>
                  <a:pt x="13593" y="353"/>
                  <a:pt x="14274" y="549"/>
                  <a:pt x="14928" y="824"/>
                </a:cubicBezTo>
                <a:cubicBezTo>
                  <a:pt x="15582" y="1099"/>
                  <a:pt x="16210" y="1426"/>
                  <a:pt x="16799" y="1819"/>
                </a:cubicBezTo>
                <a:cubicBezTo>
                  <a:pt x="17387" y="2211"/>
                  <a:pt x="17937" y="2656"/>
                  <a:pt x="18434" y="3166"/>
                </a:cubicBezTo>
                <a:cubicBezTo>
                  <a:pt x="18931" y="3663"/>
                  <a:pt x="19389" y="4213"/>
                  <a:pt x="19781" y="4801"/>
                </a:cubicBezTo>
                <a:cubicBezTo>
                  <a:pt x="20174" y="5390"/>
                  <a:pt x="20514" y="6018"/>
                  <a:pt x="20776" y="6672"/>
                </a:cubicBezTo>
                <a:lnTo>
                  <a:pt x="20318" y="6855"/>
                </a:lnTo>
                <a:lnTo>
                  <a:pt x="20776" y="6672"/>
                </a:lnTo>
                <a:cubicBezTo>
                  <a:pt x="21051" y="7326"/>
                  <a:pt x="21247" y="8007"/>
                  <a:pt x="21391" y="8700"/>
                </a:cubicBezTo>
                <a:cubicBezTo>
                  <a:pt x="21535" y="9394"/>
                  <a:pt x="21600" y="10100"/>
                  <a:pt x="21600" y="10807"/>
                </a:cubicBezTo>
                <a:lnTo>
                  <a:pt x="21103" y="10807"/>
                </a:lnTo>
                <a:lnTo>
                  <a:pt x="21600" y="10807"/>
                </a:lnTo>
                <a:moveTo>
                  <a:pt x="20619" y="10807"/>
                </a:moveTo>
                <a:cubicBezTo>
                  <a:pt x="20619" y="10165"/>
                  <a:pt x="20553" y="9524"/>
                  <a:pt x="20436" y="8896"/>
                </a:cubicBezTo>
                <a:lnTo>
                  <a:pt x="20920" y="8805"/>
                </a:lnTo>
                <a:lnTo>
                  <a:pt x="20436" y="8896"/>
                </a:lnTo>
                <a:cubicBezTo>
                  <a:pt x="20305" y="8268"/>
                  <a:pt x="20122" y="7654"/>
                  <a:pt x="19873" y="7052"/>
                </a:cubicBezTo>
                <a:cubicBezTo>
                  <a:pt x="19624" y="6450"/>
                  <a:pt x="19324" y="5887"/>
                  <a:pt x="18970" y="5351"/>
                </a:cubicBezTo>
                <a:lnTo>
                  <a:pt x="19376" y="5076"/>
                </a:lnTo>
                <a:lnTo>
                  <a:pt x="18970" y="5351"/>
                </a:lnTo>
                <a:cubicBezTo>
                  <a:pt x="18617" y="4815"/>
                  <a:pt x="18212" y="4317"/>
                  <a:pt x="17754" y="3859"/>
                </a:cubicBezTo>
                <a:lnTo>
                  <a:pt x="18107" y="3506"/>
                </a:lnTo>
                <a:lnTo>
                  <a:pt x="17754" y="3859"/>
                </a:lnTo>
                <a:cubicBezTo>
                  <a:pt x="17296" y="3402"/>
                  <a:pt x="16799" y="2996"/>
                  <a:pt x="16262" y="2643"/>
                </a:cubicBezTo>
                <a:lnTo>
                  <a:pt x="16537" y="2237"/>
                </a:lnTo>
                <a:lnTo>
                  <a:pt x="16262" y="2643"/>
                </a:lnTo>
                <a:cubicBezTo>
                  <a:pt x="15726" y="2290"/>
                  <a:pt x="15163" y="1989"/>
                  <a:pt x="14561" y="1740"/>
                </a:cubicBezTo>
                <a:lnTo>
                  <a:pt x="14745" y="1282"/>
                </a:lnTo>
                <a:lnTo>
                  <a:pt x="14561" y="1740"/>
                </a:lnTo>
                <a:cubicBezTo>
                  <a:pt x="13960" y="1491"/>
                  <a:pt x="13358" y="1308"/>
                  <a:pt x="12717" y="1177"/>
                </a:cubicBezTo>
                <a:cubicBezTo>
                  <a:pt x="12076" y="1047"/>
                  <a:pt x="11435" y="981"/>
                  <a:pt x="10793" y="981"/>
                </a:cubicBezTo>
                <a:cubicBezTo>
                  <a:pt x="10152" y="981"/>
                  <a:pt x="9511" y="1047"/>
                  <a:pt x="8883" y="1164"/>
                </a:cubicBezTo>
                <a:cubicBezTo>
                  <a:pt x="8255" y="1282"/>
                  <a:pt x="7640" y="1478"/>
                  <a:pt x="7039" y="1727"/>
                </a:cubicBezTo>
                <a:cubicBezTo>
                  <a:pt x="6437" y="1976"/>
                  <a:pt x="5874" y="2276"/>
                  <a:pt x="5338" y="2630"/>
                </a:cubicBezTo>
                <a:cubicBezTo>
                  <a:pt x="4801" y="2983"/>
                  <a:pt x="4304" y="3388"/>
                  <a:pt x="3846" y="3846"/>
                </a:cubicBezTo>
                <a:lnTo>
                  <a:pt x="3493" y="3493"/>
                </a:lnTo>
                <a:lnTo>
                  <a:pt x="3846" y="3846"/>
                </a:lnTo>
                <a:cubicBezTo>
                  <a:pt x="3388" y="4304"/>
                  <a:pt x="2983" y="4801"/>
                  <a:pt x="2630" y="5338"/>
                </a:cubicBezTo>
                <a:cubicBezTo>
                  <a:pt x="2276" y="5874"/>
                  <a:pt x="1976" y="6437"/>
                  <a:pt x="1727" y="7039"/>
                </a:cubicBezTo>
                <a:cubicBezTo>
                  <a:pt x="1478" y="7640"/>
                  <a:pt x="1295" y="8242"/>
                  <a:pt x="1164" y="8883"/>
                </a:cubicBezTo>
                <a:cubicBezTo>
                  <a:pt x="1034" y="9511"/>
                  <a:pt x="981" y="10152"/>
                  <a:pt x="981" y="10793"/>
                </a:cubicBezTo>
                <a:cubicBezTo>
                  <a:pt x="981" y="11435"/>
                  <a:pt x="1047" y="12076"/>
                  <a:pt x="1164" y="12704"/>
                </a:cubicBezTo>
                <a:cubicBezTo>
                  <a:pt x="1282" y="13332"/>
                  <a:pt x="1478" y="13946"/>
                  <a:pt x="1727" y="14548"/>
                </a:cubicBezTo>
                <a:cubicBezTo>
                  <a:pt x="1976" y="15150"/>
                  <a:pt x="2276" y="15713"/>
                  <a:pt x="2630" y="16249"/>
                </a:cubicBezTo>
                <a:cubicBezTo>
                  <a:pt x="2983" y="16785"/>
                  <a:pt x="3388" y="17283"/>
                  <a:pt x="3846" y="17741"/>
                </a:cubicBezTo>
                <a:lnTo>
                  <a:pt x="3493" y="18094"/>
                </a:lnTo>
                <a:lnTo>
                  <a:pt x="3846" y="17741"/>
                </a:lnTo>
                <a:cubicBezTo>
                  <a:pt x="4304" y="18198"/>
                  <a:pt x="4801" y="18604"/>
                  <a:pt x="5338" y="18957"/>
                </a:cubicBezTo>
                <a:cubicBezTo>
                  <a:pt x="5874" y="19310"/>
                  <a:pt x="6437" y="19611"/>
                  <a:pt x="7039" y="19860"/>
                </a:cubicBezTo>
                <a:cubicBezTo>
                  <a:pt x="7627" y="20109"/>
                  <a:pt x="8242" y="20292"/>
                  <a:pt x="8883" y="20423"/>
                </a:cubicBezTo>
                <a:lnTo>
                  <a:pt x="8792" y="20907"/>
                </a:lnTo>
                <a:lnTo>
                  <a:pt x="8883" y="20423"/>
                </a:lnTo>
                <a:cubicBezTo>
                  <a:pt x="9511" y="20553"/>
                  <a:pt x="10152" y="20606"/>
                  <a:pt x="10793" y="20606"/>
                </a:cubicBezTo>
                <a:cubicBezTo>
                  <a:pt x="11435" y="20606"/>
                  <a:pt x="12076" y="20540"/>
                  <a:pt x="12704" y="20423"/>
                </a:cubicBezTo>
                <a:lnTo>
                  <a:pt x="12795" y="20907"/>
                </a:lnTo>
                <a:lnTo>
                  <a:pt x="12704" y="20423"/>
                </a:lnTo>
                <a:cubicBezTo>
                  <a:pt x="13332" y="20292"/>
                  <a:pt x="13946" y="20109"/>
                  <a:pt x="14548" y="19860"/>
                </a:cubicBezTo>
                <a:lnTo>
                  <a:pt x="14731" y="20318"/>
                </a:lnTo>
                <a:lnTo>
                  <a:pt x="14548" y="19860"/>
                </a:lnTo>
                <a:cubicBezTo>
                  <a:pt x="15150" y="19611"/>
                  <a:pt x="15713" y="19310"/>
                  <a:pt x="16249" y="18957"/>
                </a:cubicBezTo>
                <a:cubicBezTo>
                  <a:pt x="16785" y="18604"/>
                  <a:pt x="17283" y="18198"/>
                  <a:pt x="17741" y="17741"/>
                </a:cubicBezTo>
                <a:lnTo>
                  <a:pt x="18094" y="18094"/>
                </a:lnTo>
                <a:lnTo>
                  <a:pt x="17741" y="17741"/>
                </a:lnTo>
                <a:cubicBezTo>
                  <a:pt x="18198" y="17283"/>
                  <a:pt x="18604" y="16785"/>
                  <a:pt x="18957" y="16249"/>
                </a:cubicBezTo>
                <a:lnTo>
                  <a:pt x="19363" y="16524"/>
                </a:lnTo>
                <a:lnTo>
                  <a:pt x="18957" y="16249"/>
                </a:lnTo>
                <a:cubicBezTo>
                  <a:pt x="19310" y="15713"/>
                  <a:pt x="19611" y="15150"/>
                  <a:pt x="19860" y="14548"/>
                </a:cubicBezTo>
                <a:cubicBezTo>
                  <a:pt x="20109" y="13946"/>
                  <a:pt x="20292" y="13345"/>
                  <a:pt x="20423" y="12704"/>
                </a:cubicBezTo>
                <a:cubicBezTo>
                  <a:pt x="20553" y="12063"/>
                  <a:pt x="20606" y="11435"/>
                  <a:pt x="20606" y="10793"/>
                </a:cubicBezTo>
                <a:close/>
              </a:path>
            </a:pathLst>
          </a:custGeom>
          <a:solidFill>
            <a:srgbClr val="000000"/>
          </a:solidFill>
          <a:ln w="12700">
            <a:miter lim="400000"/>
          </a:ln>
        </p:spPr>
        <p:txBody>
          <a:bodyPr lIns="45719" rIns="45719"/>
          <a:lstStyle/>
          <a:p>
            <a:pPr/>
          </a:p>
        </p:txBody>
      </p:sp>
      <p:sp>
        <p:nvSpPr>
          <p:cNvPr id="1721" name="Freeform 7"/>
          <p:cNvSpPr/>
          <p:nvPr/>
        </p:nvSpPr>
        <p:spPr>
          <a:xfrm>
            <a:off x="1433512" y="4578667"/>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lnTo>
                  <a:pt x="20305" y="14745"/>
                </a:lnTo>
                <a:lnTo>
                  <a:pt x="20763" y="14928"/>
                </a:lnTo>
                <a:cubicBezTo>
                  <a:pt x="20488" y="15582"/>
                  <a:pt x="20161" y="16210"/>
                  <a:pt x="19768" y="16799"/>
                </a:cubicBezTo>
                <a:cubicBezTo>
                  <a:pt x="19376" y="17387"/>
                  <a:pt x="18931" y="17937"/>
                  <a:pt x="18421" y="18434"/>
                </a:cubicBezTo>
                <a:lnTo>
                  <a:pt x="18068" y="18081"/>
                </a:lnTo>
                <a:lnTo>
                  <a:pt x="18421" y="18434"/>
                </a:lnTo>
                <a:cubicBezTo>
                  <a:pt x="17924" y="18931"/>
                  <a:pt x="17374" y="19389"/>
                  <a:pt x="16785" y="19781"/>
                </a:cubicBezTo>
                <a:cubicBezTo>
                  <a:pt x="16197" y="20174"/>
                  <a:pt x="15569" y="20514"/>
                  <a:pt x="14915" y="20776"/>
                </a:cubicBezTo>
                <a:cubicBezTo>
                  <a:pt x="14260" y="21051"/>
                  <a:pt x="13580" y="21247"/>
                  <a:pt x="12887" y="21391"/>
                </a:cubicBezTo>
                <a:lnTo>
                  <a:pt x="12795" y="20907"/>
                </a:lnTo>
                <a:lnTo>
                  <a:pt x="12887" y="21391"/>
                </a:lnTo>
                <a:cubicBezTo>
                  <a:pt x="12193" y="21535"/>
                  <a:pt x="11487" y="21600"/>
                  <a:pt x="10780" y="21600"/>
                </a:cubicBezTo>
                <a:lnTo>
                  <a:pt x="10780" y="21103"/>
                </a:lnTo>
                <a:lnTo>
                  <a:pt x="10780" y="21600"/>
                </a:lnTo>
                <a:cubicBezTo>
                  <a:pt x="10074" y="21600"/>
                  <a:pt x="9367" y="21535"/>
                  <a:pt x="8674" y="21391"/>
                </a:cubicBezTo>
                <a:lnTo>
                  <a:pt x="8766" y="20907"/>
                </a:lnTo>
                <a:lnTo>
                  <a:pt x="8674" y="21391"/>
                </a:lnTo>
                <a:cubicBezTo>
                  <a:pt x="7981" y="21247"/>
                  <a:pt x="7300" y="21051"/>
                  <a:pt x="6646" y="20776"/>
                </a:cubicBezTo>
                <a:lnTo>
                  <a:pt x="6829" y="20318"/>
                </a:lnTo>
                <a:lnTo>
                  <a:pt x="6646" y="20776"/>
                </a:lnTo>
                <a:cubicBezTo>
                  <a:pt x="5992" y="20501"/>
                  <a:pt x="5364" y="20174"/>
                  <a:pt x="4775" y="19781"/>
                </a:cubicBezTo>
                <a:lnTo>
                  <a:pt x="5050" y="19376"/>
                </a:lnTo>
                <a:lnTo>
                  <a:pt x="4775" y="19781"/>
                </a:lnTo>
                <a:cubicBezTo>
                  <a:pt x="4187" y="19389"/>
                  <a:pt x="3637" y="18944"/>
                  <a:pt x="3140" y="18434"/>
                </a:cubicBezTo>
                <a:lnTo>
                  <a:pt x="3493" y="18081"/>
                </a:lnTo>
                <a:lnTo>
                  <a:pt x="3140" y="18434"/>
                </a:lnTo>
                <a:cubicBezTo>
                  <a:pt x="2643" y="17937"/>
                  <a:pt x="2185" y="17387"/>
                  <a:pt x="1792" y="16799"/>
                </a:cubicBezTo>
                <a:lnTo>
                  <a:pt x="2198" y="16524"/>
                </a:lnTo>
                <a:lnTo>
                  <a:pt x="1792" y="16799"/>
                </a:lnTo>
                <a:cubicBezTo>
                  <a:pt x="1400" y="16210"/>
                  <a:pt x="1060" y="15582"/>
                  <a:pt x="798" y="14928"/>
                </a:cubicBezTo>
                <a:cubicBezTo>
                  <a:pt x="523" y="14274"/>
                  <a:pt x="327" y="13593"/>
                  <a:pt x="183" y="12900"/>
                </a:cubicBezTo>
                <a:cubicBezTo>
                  <a:pt x="65" y="12206"/>
                  <a:pt x="0" y="11500"/>
                  <a:pt x="0" y="10793"/>
                </a:cubicBezTo>
                <a:lnTo>
                  <a:pt x="497" y="10793"/>
                </a:lnTo>
                <a:lnTo>
                  <a:pt x="0" y="10793"/>
                </a:lnTo>
                <a:cubicBezTo>
                  <a:pt x="0" y="10087"/>
                  <a:pt x="65" y="9380"/>
                  <a:pt x="209" y="8687"/>
                </a:cubicBezTo>
                <a:lnTo>
                  <a:pt x="693" y="8779"/>
                </a:lnTo>
                <a:lnTo>
                  <a:pt x="209" y="8687"/>
                </a:lnTo>
                <a:cubicBezTo>
                  <a:pt x="353" y="7994"/>
                  <a:pt x="549" y="7313"/>
                  <a:pt x="824" y="6659"/>
                </a:cubicBezTo>
                <a:lnTo>
                  <a:pt x="1282" y="6842"/>
                </a:lnTo>
                <a:lnTo>
                  <a:pt x="824" y="6659"/>
                </a:lnTo>
                <a:cubicBezTo>
                  <a:pt x="1099" y="6005"/>
                  <a:pt x="1426" y="5377"/>
                  <a:pt x="1819" y="4788"/>
                </a:cubicBezTo>
                <a:lnTo>
                  <a:pt x="2224" y="5063"/>
                </a:lnTo>
                <a:lnTo>
                  <a:pt x="1819" y="4788"/>
                </a:lnTo>
                <a:cubicBezTo>
                  <a:pt x="2211" y="4200"/>
                  <a:pt x="2656" y="3650"/>
                  <a:pt x="3166" y="3153"/>
                </a:cubicBezTo>
                <a:lnTo>
                  <a:pt x="3519" y="3506"/>
                </a:lnTo>
                <a:lnTo>
                  <a:pt x="3166" y="3153"/>
                </a:lnTo>
                <a:cubicBezTo>
                  <a:pt x="3663" y="2656"/>
                  <a:pt x="4213" y="2198"/>
                  <a:pt x="4801" y="1805"/>
                </a:cubicBezTo>
                <a:lnTo>
                  <a:pt x="5076" y="2211"/>
                </a:lnTo>
                <a:lnTo>
                  <a:pt x="4801" y="1805"/>
                </a:lnTo>
                <a:cubicBezTo>
                  <a:pt x="5390" y="1413"/>
                  <a:pt x="6018" y="1073"/>
                  <a:pt x="6672" y="811"/>
                </a:cubicBezTo>
                <a:lnTo>
                  <a:pt x="6855" y="1269"/>
                </a:lnTo>
                <a:lnTo>
                  <a:pt x="6659" y="824"/>
                </a:lnTo>
                <a:cubicBezTo>
                  <a:pt x="7313" y="549"/>
                  <a:pt x="7994" y="340"/>
                  <a:pt x="8687" y="209"/>
                </a:cubicBezTo>
                <a:cubicBezTo>
                  <a:pt x="9380" y="65"/>
                  <a:pt x="10087" y="0"/>
                  <a:pt x="10793" y="0"/>
                </a:cubicBezTo>
                <a:lnTo>
                  <a:pt x="10793" y="497"/>
                </a:lnTo>
                <a:lnTo>
                  <a:pt x="10793" y="0"/>
                </a:lnTo>
                <a:cubicBezTo>
                  <a:pt x="11500" y="0"/>
                  <a:pt x="12206" y="65"/>
                  <a:pt x="12900" y="209"/>
                </a:cubicBezTo>
                <a:lnTo>
                  <a:pt x="12808" y="693"/>
                </a:lnTo>
                <a:lnTo>
                  <a:pt x="12900" y="209"/>
                </a:lnTo>
                <a:cubicBezTo>
                  <a:pt x="13593" y="353"/>
                  <a:pt x="14274" y="549"/>
                  <a:pt x="14928" y="824"/>
                </a:cubicBezTo>
                <a:cubicBezTo>
                  <a:pt x="15582" y="1099"/>
                  <a:pt x="16210" y="1426"/>
                  <a:pt x="16799" y="1819"/>
                </a:cubicBezTo>
                <a:lnTo>
                  <a:pt x="16524" y="2224"/>
                </a:lnTo>
                <a:lnTo>
                  <a:pt x="16799" y="1819"/>
                </a:lnTo>
                <a:cubicBezTo>
                  <a:pt x="17387" y="2211"/>
                  <a:pt x="17937" y="2656"/>
                  <a:pt x="18434" y="3166"/>
                </a:cubicBezTo>
                <a:lnTo>
                  <a:pt x="18081" y="3519"/>
                </a:lnTo>
                <a:lnTo>
                  <a:pt x="18434" y="3166"/>
                </a:lnTo>
                <a:cubicBezTo>
                  <a:pt x="18931" y="3663"/>
                  <a:pt x="19389" y="4213"/>
                  <a:pt x="19781" y="4801"/>
                </a:cubicBezTo>
                <a:cubicBezTo>
                  <a:pt x="20174" y="5390"/>
                  <a:pt x="20514" y="6018"/>
                  <a:pt x="20776" y="6672"/>
                </a:cubicBezTo>
                <a:lnTo>
                  <a:pt x="20318" y="6855"/>
                </a:lnTo>
                <a:lnTo>
                  <a:pt x="20776" y="6672"/>
                </a:lnTo>
                <a:cubicBezTo>
                  <a:pt x="21051" y="7326"/>
                  <a:pt x="21247" y="8007"/>
                  <a:pt x="21391" y="8700"/>
                </a:cubicBezTo>
                <a:lnTo>
                  <a:pt x="20907" y="8792"/>
                </a:lnTo>
                <a:lnTo>
                  <a:pt x="21391" y="8700"/>
                </a:lnTo>
                <a:cubicBezTo>
                  <a:pt x="21535" y="9394"/>
                  <a:pt x="21600" y="10100"/>
                  <a:pt x="21600" y="10807"/>
                </a:cubicBezTo>
                <a:lnTo>
                  <a:pt x="21103" y="10807"/>
                </a:lnTo>
                <a:lnTo>
                  <a:pt x="21600" y="10807"/>
                </a:lnTo>
                <a:moveTo>
                  <a:pt x="20619" y="10807"/>
                </a:moveTo>
                <a:cubicBezTo>
                  <a:pt x="20619" y="10165"/>
                  <a:pt x="20553" y="9524"/>
                  <a:pt x="20436" y="8896"/>
                </a:cubicBezTo>
                <a:cubicBezTo>
                  <a:pt x="20318" y="8268"/>
                  <a:pt x="20122" y="7654"/>
                  <a:pt x="19873" y="7052"/>
                </a:cubicBezTo>
                <a:cubicBezTo>
                  <a:pt x="19624" y="6450"/>
                  <a:pt x="19324" y="5887"/>
                  <a:pt x="18970" y="5351"/>
                </a:cubicBezTo>
                <a:lnTo>
                  <a:pt x="19376" y="5076"/>
                </a:lnTo>
                <a:lnTo>
                  <a:pt x="18970" y="5351"/>
                </a:lnTo>
                <a:cubicBezTo>
                  <a:pt x="18617" y="4815"/>
                  <a:pt x="18212" y="4317"/>
                  <a:pt x="17754" y="3859"/>
                </a:cubicBezTo>
                <a:cubicBezTo>
                  <a:pt x="17296" y="3402"/>
                  <a:pt x="16799" y="2996"/>
                  <a:pt x="16262" y="2643"/>
                </a:cubicBezTo>
                <a:cubicBezTo>
                  <a:pt x="15726" y="2290"/>
                  <a:pt x="15163" y="1989"/>
                  <a:pt x="14561" y="1740"/>
                </a:cubicBezTo>
                <a:lnTo>
                  <a:pt x="14745" y="1282"/>
                </a:lnTo>
                <a:lnTo>
                  <a:pt x="14561" y="1740"/>
                </a:lnTo>
                <a:cubicBezTo>
                  <a:pt x="13960" y="1491"/>
                  <a:pt x="13358" y="1308"/>
                  <a:pt x="12717" y="1177"/>
                </a:cubicBezTo>
                <a:cubicBezTo>
                  <a:pt x="12076" y="1047"/>
                  <a:pt x="11435" y="981"/>
                  <a:pt x="10793" y="981"/>
                </a:cubicBezTo>
                <a:cubicBezTo>
                  <a:pt x="10152" y="981"/>
                  <a:pt x="9511" y="1047"/>
                  <a:pt x="8883" y="1164"/>
                </a:cubicBezTo>
                <a:lnTo>
                  <a:pt x="8779" y="693"/>
                </a:lnTo>
                <a:lnTo>
                  <a:pt x="8870" y="1177"/>
                </a:lnTo>
                <a:cubicBezTo>
                  <a:pt x="8242" y="1308"/>
                  <a:pt x="7627" y="1491"/>
                  <a:pt x="7026" y="1740"/>
                </a:cubicBezTo>
                <a:cubicBezTo>
                  <a:pt x="6424" y="1989"/>
                  <a:pt x="5861" y="2290"/>
                  <a:pt x="5325" y="2643"/>
                </a:cubicBezTo>
                <a:cubicBezTo>
                  <a:pt x="4788" y="2996"/>
                  <a:pt x="4291" y="3402"/>
                  <a:pt x="3833" y="3859"/>
                </a:cubicBezTo>
                <a:cubicBezTo>
                  <a:pt x="3375" y="4317"/>
                  <a:pt x="2970" y="4815"/>
                  <a:pt x="2617" y="5351"/>
                </a:cubicBezTo>
                <a:cubicBezTo>
                  <a:pt x="2263" y="5887"/>
                  <a:pt x="1962" y="6450"/>
                  <a:pt x="1714" y="7052"/>
                </a:cubicBezTo>
                <a:cubicBezTo>
                  <a:pt x="1465" y="7654"/>
                  <a:pt x="1295" y="8242"/>
                  <a:pt x="1164" y="8883"/>
                </a:cubicBezTo>
                <a:cubicBezTo>
                  <a:pt x="1034" y="9524"/>
                  <a:pt x="981" y="10152"/>
                  <a:pt x="981" y="10793"/>
                </a:cubicBezTo>
                <a:cubicBezTo>
                  <a:pt x="981" y="11435"/>
                  <a:pt x="1047" y="12076"/>
                  <a:pt x="1164" y="12704"/>
                </a:cubicBezTo>
                <a:lnTo>
                  <a:pt x="680" y="12795"/>
                </a:lnTo>
                <a:lnTo>
                  <a:pt x="1164" y="12704"/>
                </a:lnTo>
                <a:cubicBezTo>
                  <a:pt x="1295" y="13332"/>
                  <a:pt x="1478" y="13946"/>
                  <a:pt x="1727" y="14548"/>
                </a:cubicBezTo>
                <a:lnTo>
                  <a:pt x="1269" y="14731"/>
                </a:lnTo>
                <a:lnTo>
                  <a:pt x="1727" y="14548"/>
                </a:lnTo>
                <a:cubicBezTo>
                  <a:pt x="1976" y="15150"/>
                  <a:pt x="2276" y="15713"/>
                  <a:pt x="2630" y="16249"/>
                </a:cubicBezTo>
                <a:cubicBezTo>
                  <a:pt x="2983" y="16785"/>
                  <a:pt x="3388" y="17283"/>
                  <a:pt x="3846" y="17741"/>
                </a:cubicBezTo>
                <a:cubicBezTo>
                  <a:pt x="4304" y="18198"/>
                  <a:pt x="4801" y="18604"/>
                  <a:pt x="5338" y="18957"/>
                </a:cubicBezTo>
                <a:cubicBezTo>
                  <a:pt x="5874" y="19310"/>
                  <a:pt x="6437" y="19611"/>
                  <a:pt x="7039" y="19860"/>
                </a:cubicBezTo>
                <a:cubicBezTo>
                  <a:pt x="7640" y="20109"/>
                  <a:pt x="8242" y="20292"/>
                  <a:pt x="8883" y="20423"/>
                </a:cubicBezTo>
                <a:cubicBezTo>
                  <a:pt x="9511" y="20553"/>
                  <a:pt x="10152" y="20606"/>
                  <a:pt x="10793" y="20606"/>
                </a:cubicBezTo>
                <a:cubicBezTo>
                  <a:pt x="11435" y="20606"/>
                  <a:pt x="12076" y="20540"/>
                  <a:pt x="12704" y="20423"/>
                </a:cubicBezTo>
                <a:cubicBezTo>
                  <a:pt x="13332" y="20292"/>
                  <a:pt x="13946" y="20109"/>
                  <a:pt x="14548" y="19860"/>
                </a:cubicBezTo>
                <a:lnTo>
                  <a:pt x="14731" y="20318"/>
                </a:lnTo>
                <a:lnTo>
                  <a:pt x="14548" y="19860"/>
                </a:lnTo>
                <a:cubicBezTo>
                  <a:pt x="15150" y="19611"/>
                  <a:pt x="15713" y="19310"/>
                  <a:pt x="16249" y="18957"/>
                </a:cubicBezTo>
                <a:lnTo>
                  <a:pt x="16524" y="19363"/>
                </a:lnTo>
                <a:lnTo>
                  <a:pt x="16249" y="18957"/>
                </a:lnTo>
                <a:cubicBezTo>
                  <a:pt x="16785" y="18604"/>
                  <a:pt x="17283" y="18198"/>
                  <a:pt x="17741" y="17741"/>
                </a:cubicBezTo>
                <a:cubicBezTo>
                  <a:pt x="18198" y="17283"/>
                  <a:pt x="18604" y="16785"/>
                  <a:pt x="18957" y="16249"/>
                </a:cubicBezTo>
                <a:lnTo>
                  <a:pt x="19363" y="16524"/>
                </a:lnTo>
                <a:lnTo>
                  <a:pt x="18957" y="16249"/>
                </a:lnTo>
                <a:cubicBezTo>
                  <a:pt x="19310" y="15713"/>
                  <a:pt x="19611" y="15150"/>
                  <a:pt x="19860" y="14548"/>
                </a:cubicBezTo>
                <a:cubicBezTo>
                  <a:pt x="20109" y="13946"/>
                  <a:pt x="20292" y="13345"/>
                  <a:pt x="20423" y="12704"/>
                </a:cubicBezTo>
                <a:lnTo>
                  <a:pt x="20907" y="12795"/>
                </a:lnTo>
                <a:lnTo>
                  <a:pt x="20423" y="12704"/>
                </a:lnTo>
                <a:cubicBezTo>
                  <a:pt x="20553" y="12076"/>
                  <a:pt x="20606" y="11435"/>
                  <a:pt x="20606" y="10793"/>
                </a:cubicBezTo>
                <a:close/>
              </a:path>
            </a:pathLst>
          </a:custGeom>
          <a:solidFill>
            <a:srgbClr val="000000"/>
          </a:solidFill>
          <a:ln w="12700">
            <a:miter lim="400000"/>
          </a:ln>
        </p:spPr>
        <p:txBody>
          <a:bodyPr lIns="45719" rIns="45719"/>
          <a:lstStyle/>
          <a:p>
            <a:pPr/>
          </a:p>
        </p:txBody>
      </p:sp>
      <p:sp>
        <p:nvSpPr>
          <p:cNvPr id="1722" name="Freeform 9"/>
          <p:cNvSpPr/>
          <p:nvPr/>
        </p:nvSpPr>
        <p:spPr>
          <a:xfrm>
            <a:off x="1433512" y="6140767"/>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lnTo>
                  <a:pt x="20305" y="14745"/>
                </a:lnTo>
                <a:lnTo>
                  <a:pt x="20763" y="14928"/>
                </a:lnTo>
                <a:cubicBezTo>
                  <a:pt x="20488" y="15582"/>
                  <a:pt x="20161" y="16210"/>
                  <a:pt x="19768" y="16799"/>
                </a:cubicBezTo>
                <a:lnTo>
                  <a:pt x="19363" y="16524"/>
                </a:lnTo>
                <a:lnTo>
                  <a:pt x="19768" y="16799"/>
                </a:lnTo>
                <a:cubicBezTo>
                  <a:pt x="19376" y="17387"/>
                  <a:pt x="18931" y="17937"/>
                  <a:pt x="18421" y="18434"/>
                </a:cubicBezTo>
                <a:lnTo>
                  <a:pt x="18068" y="18081"/>
                </a:lnTo>
                <a:lnTo>
                  <a:pt x="18421" y="18434"/>
                </a:lnTo>
                <a:cubicBezTo>
                  <a:pt x="17924" y="18931"/>
                  <a:pt x="17374" y="19389"/>
                  <a:pt x="16785" y="19781"/>
                </a:cubicBezTo>
                <a:lnTo>
                  <a:pt x="16511" y="19376"/>
                </a:lnTo>
                <a:lnTo>
                  <a:pt x="16785" y="19781"/>
                </a:lnTo>
                <a:cubicBezTo>
                  <a:pt x="16197" y="20174"/>
                  <a:pt x="15569" y="20514"/>
                  <a:pt x="14915" y="20776"/>
                </a:cubicBezTo>
                <a:lnTo>
                  <a:pt x="14731" y="20318"/>
                </a:lnTo>
                <a:lnTo>
                  <a:pt x="14915" y="20776"/>
                </a:lnTo>
                <a:cubicBezTo>
                  <a:pt x="14260" y="21051"/>
                  <a:pt x="13580" y="21247"/>
                  <a:pt x="12887" y="21391"/>
                </a:cubicBezTo>
                <a:lnTo>
                  <a:pt x="12795" y="20907"/>
                </a:lnTo>
                <a:lnTo>
                  <a:pt x="12887" y="21391"/>
                </a:lnTo>
                <a:cubicBezTo>
                  <a:pt x="12193" y="21535"/>
                  <a:pt x="11487" y="21600"/>
                  <a:pt x="10780" y="21600"/>
                </a:cubicBezTo>
                <a:lnTo>
                  <a:pt x="10780" y="21103"/>
                </a:lnTo>
                <a:lnTo>
                  <a:pt x="10780" y="21600"/>
                </a:lnTo>
                <a:cubicBezTo>
                  <a:pt x="10074" y="21600"/>
                  <a:pt x="9367" y="21535"/>
                  <a:pt x="8674" y="21391"/>
                </a:cubicBezTo>
                <a:lnTo>
                  <a:pt x="8766" y="20907"/>
                </a:lnTo>
                <a:lnTo>
                  <a:pt x="8674" y="21391"/>
                </a:lnTo>
                <a:cubicBezTo>
                  <a:pt x="7981" y="21247"/>
                  <a:pt x="7300" y="21051"/>
                  <a:pt x="6646" y="20776"/>
                </a:cubicBezTo>
                <a:lnTo>
                  <a:pt x="6829" y="20318"/>
                </a:lnTo>
                <a:lnTo>
                  <a:pt x="6646" y="20776"/>
                </a:lnTo>
                <a:cubicBezTo>
                  <a:pt x="5992" y="20501"/>
                  <a:pt x="5364" y="20174"/>
                  <a:pt x="4775" y="19781"/>
                </a:cubicBezTo>
                <a:lnTo>
                  <a:pt x="5050" y="19376"/>
                </a:lnTo>
                <a:lnTo>
                  <a:pt x="4775" y="19781"/>
                </a:lnTo>
                <a:cubicBezTo>
                  <a:pt x="4187" y="19389"/>
                  <a:pt x="3637" y="18944"/>
                  <a:pt x="3140" y="18434"/>
                </a:cubicBezTo>
                <a:lnTo>
                  <a:pt x="3493" y="18081"/>
                </a:lnTo>
                <a:lnTo>
                  <a:pt x="3140" y="18434"/>
                </a:lnTo>
                <a:cubicBezTo>
                  <a:pt x="2643" y="17937"/>
                  <a:pt x="2185" y="17387"/>
                  <a:pt x="1792" y="16799"/>
                </a:cubicBezTo>
                <a:lnTo>
                  <a:pt x="2198" y="16524"/>
                </a:lnTo>
                <a:lnTo>
                  <a:pt x="1792" y="16799"/>
                </a:lnTo>
                <a:cubicBezTo>
                  <a:pt x="1400" y="16210"/>
                  <a:pt x="1060" y="15582"/>
                  <a:pt x="798" y="14928"/>
                </a:cubicBezTo>
                <a:lnTo>
                  <a:pt x="1256" y="14745"/>
                </a:lnTo>
                <a:lnTo>
                  <a:pt x="798" y="14928"/>
                </a:lnTo>
                <a:cubicBezTo>
                  <a:pt x="523" y="14274"/>
                  <a:pt x="327" y="13593"/>
                  <a:pt x="183" y="12900"/>
                </a:cubicBezTo>
                <a:cubicBezTo>
                  <a:pt x="65" y="12206"/>
                  <a:pt x="0" y="11500"/>
                  <a:pt x="0" y="10793"/>
                </a:cubicBezTo>
                <a:lnTo>
                  <a:pt x="497" y="10793"/>
                </a:lnTo>
                <a:lnTo>
                  <a:pt x="0" y="10793"/>
                </a:lnTo>
                <a:cubicBezTo>
                  <a:pt x="0" y="10087"/>
                  <a:pt x="65" y="9380"/>
                  <a:pt x="209" y="8687"/>
                </a:cubicBezTo>
                <a:lnTo>
                  <a:pt x="693" y="8779"/>
                </a:lnTo>
                <a:lnTo>
                  <a:pt x="209" y="8687"/>
                </a:lnTo>
                <a:cubicBezTo>
                  <a:pt x="353" y="7994"/>
                  <a:pt x="549" y="7313"/>
                  <a:pt x="824" y="6659"/>
                </a:cubicBezTo>
                <a:lnTo>
                  <a:pt x="1282" y="6842"/>
                </a:lnTo>
                <a:lnTo>
                  <a:pt x="824" y="6659"/>
                </a:lnTo>
                <a:cubicBezTo>
                  <a:pt x="1099" y="6005"/>
                  <a:pt x="1426" y="5377"/>
                  <a:pt x="1819" y="4788"/>
                </a:cubicBezTo>
                <a:cubicBezTo>
                  <a:pt x="2211" y="4200"/>
                  <a:pt x="2656" y="3650"/>
                  <a:pt x="3166" y="3153"/>
                </a:cubicBezTo>
                <a:cubicBezTo>
                  <a:pt x="3663" y="2656"/>
                  <a:pt x="4213" y="2198"/>
                  <a:pt x="4801" y="1805"/>
                </a:cubicBezTo>
                <a:cubicBezTo>
                  <a:pt x="5390" y="1413"/>
                  <a:pt x="6018" y="1073"/>
                  <a:pt x="6672" y="811"/>
                </a:cubicBezTo>
                <a:lnTo>
                  <a:pt x="6855" y="1269"/>
                </a:lnTo>
                <a:lnTo>
                  <a:pt x="6659" y="824"/>
                </a:lnTo>
                <a:cubicBezTo>
                  <a:pt x="7313" y="549"/>
                  <a:pt x="7994" y="340"/>
                  <a:pt x="8687" y="209"/>
                </a:cubicBezTo>
                <a:lnTo>
                  <a:pt x="8779" y="693"/>
                </a:lnTo>
                <a:lnTo>
                  <a:pt x="8687" y="209"/>
                </a:lnTo>
                <a:cubicBezTo>
                  <a:pt x="9380" y="65"/>
                  <a:pt x="10087" y="0"/>
                  <a:pt x="10793" y="0"/>
                </a:cubicBezTo>
                <a:lnTo>
                  <a:pt x="10793" y="497"/>
                </a:lnTo>
                <a:lnTo>
                  <a:pt x="10793" y="0"/>
                </a:lnTo>
                <a:cubicBezTo>
                  <a:pt x="11500" y="0"/>
                  <a:pt x="12206" y="65"/>
                  <a:pt x="12900" y="209"/>
                </a:cubicBezTo>
                <a:lnTo>
                  <a:pt x="12808" y="693"/>
                </a:lnTo>
                <a:lnTo>
                  <a:pt x="12900" y="209"/>
                </a:lnTo>
                <a:cubicBezTo>
                  <a:pt x="13593" y="353"/>
                  <a:pt x="14274" y="549"/>
                  <a:pt x="14928" y="824"/>
                </a:cubicBezTo>
                <a:cubicBezTo>
                  <a:pt x="15582" y="1099"/>
                  <a:pt x="16210" y="1426"/>
                  <a:pt x="16799" y="1819"/>
                </a:cubicBezTo>
                <a:cubicBezTo>
                  <a:pt x="17387" y="2211"/>
                  <a:pt x="17937" y="2656"/>
                  <a:pt x="18434" y="3166"/>
                </a:cubicBezTo>
                <a:cubicBezTo>
                  <a:pt x="18931" y="3663"/>
                  <a:pt x="19389" y="4213"/>
                  <a:pt x="19781" y="4801"/>
                </a:cubicBezTo>
                <a:cubicBezTo>
                  <a:pt x="20174" y="5390"/>
                  <a:pt x="20514" y="6018"/>
                  <a:pt x="20776" y="6672"/>
                </a:cubicBezTo>
                <a:lnTo>
                  <a:pt x="20318" y="6855"/>
                </a:lnTo>
                <a:lnTo>
                  <a:pt x="20776" y="6672"/>
                </a:lnTo>
                <a:cubicBezTo>
                  <a:pt x="21051" y="7326"/>
                  <a:pt x="21247" y="8007"/>
                  <a:pt x="21391" y="8700"/>
                </a:cubicBezTo>
                <a:lnTo>
                  <a:pt x="20907" y="8792"/>
                </a:lnTo>
                <a:lnTo>
                  <a:pt x="21391" y="8700"/>
                </a:lnTo>
                <a:cubicBezTo>
                  <a:pt x="21535" y="9394"/>
                  <a:pt x="21600" y="10100"/>
                  <a:pt x="21600" y="10807"/>
                </a:cubicBezTo>
                <a:lnTo>
                  <a:pt x="21103" y="10807"/>
                </a:lnTo>
                <a:lnTo>
                  <a:pt x="21600" y="10807"/>
                </a:lnTo>
                <a:moveTo>
                  <a:pt x="20619" y="10807"/>
                </a:moveTo>
                <a:cubicBezTo>
                  <a:pt x="20619" y="10165"/>
                  <a:pt x="20553" y="9524"/>
                  <a:pt x="20436" y="8896"/>
                </a:cubicBezTo>
                <a:cubicBezTo>
                  <a:pt x="20305" y="8268"/>
                  <a:pt x="20122" y="7654"/>
                  <a:pt x="19873" y="7052"/>
                </a:cubicBezTo>
                <a:cubicBezTo>
                  <a:pt x="19624" y="6450"/>
                  <a:pt x="19324" y="5887"/>
                  <a:pt x="18970" y="5351"/>
                </a:cubicBezTo>
                <a:lnTo>
                  <a:pt x="19376" y="5076"/>
                </a:lnTo>
                <a:lnTo>
                  <a:pt x="18970" y="5351"/>
                </a:lnTo>
                <a:cubicBezTo>
                  <a:pt x="18617" y="4815"/>
                  <a:pt x="18212" y="4317"/>
                  <a:pt x="17754" y="3859"/>
                </a:cubicBezTo>
                <a:lnTo>
                  <a:pt x="18107" y="3506"/>
                </a:lnTo>
                <a:lnTo>
                  <a:pt x="17754" y="3859"/>
                </a:lnTo>
                <a:cubicBezTo>
                  <a:pt x="17296" y="3402"/>
                  <a:pt x="16799" y="2996"/>
                  <a:pt x="16262" y="2643"/>
                </a:cubicBezTo>
                <a:lnTo>
                  <a:pt x="16537" y="2237"/>
                </a:lnTo>
                <a:lnTo>
                  <a:pt x="16262" y="2643"/>
                </a:lnTo>
                <a:cubicBezTo>
                  <a:pt x="15726" y="2290"/>
                  <a:pt x="15163" y="1989"/>
                  <a:pt x="14561" y="1740"/>
                </a:cubicBezTo>
                <a:lnTo>
                  <a:pt x="14745" y="1282"/>
                </a:lnTo>
                <a:lnTo>
                  <a:pt x="14561" y="1740"/>
                </a:lnTo>
                <a:cubicBezTo>
                  <a:pt x="13960" y="1491"/>
                  <a:pt x="13358" y="1308"/>
                  <a:pt x="12717" y="1177"/>
                </a:cubicBezTo>
                <a:cubicBezTo>
                  <a:pt x="12076" y="1047"/>
                  <a:pt x="11435" y="981"/>
                  <a:pt x="10793" y="981"/>
                </a:cubicBezTo>
                <a:cubicBezTo>
                  <a:pt x="10152" y="981"/>
                  <a:pt x="9511" y="1047"/>
                  <a:pt x="8883" y="1164"/>
                </a:cubicBezTo>
                <a:cubicBezTo>
                  <a:pt x="8255" y="1295"/>
                  <a:pt x="7640" y="1478"/>
                  <a:pt x="7039" y="1727"/>
                </a:cubicBezTo>
                <a:cubicBezTo>
                  <a:pt x="6437" y="1976"/>
                  <a:pt x="5874" y="2276"/>
                  <a:pt x="5338" y="2630"/>
                </a:cubicBezTo>
                <a:lnTo>
                  <a:pt x="5063" y="2224"/>
                </a:lnTo>
                <a:lnTo>
                  <a:pt x="5338" y="2630"/>
                </a:lnTo>
                <a:cubicBezTo>
                  <a:pt x="4801" y="2983"/>
                  <a:pt x="4304" y="3388"/>
                  <a:pt x="3846" y="3846"/>
                </a:cubicBezTo>
                <a:lnTo>
                  <a:pt x="3493" y="3493"/>
                </a:lnTo>
                <a:lnTo>
                  <a:pt x="3846" y="3846"/>
                </a:lnTo>
                <a:cubicBezTo>
                  <a:pt x="3388" y="4304"/>
                  <a:pt x="2983" y="4801"/>
                  <a:pt x="2630" y="5338"/>
                </a:cubicBezTo>
                <a:lnTo>
                  <a:pt x="2224" y="5063"/>
                </a:lnTo>
                <a:lnTo>
                  <a:pt x="2630" y="5338"/>
                </a:lnTo>
                <a:cubicBezTo>
                  <a:pt x="2276" y="5874"/>
                  <a:pt x="1976" y="6437"/>
                  <a:pt x="1727" y="7039"/>
                </a:cubicBezTo>
                <a:cubicBezTo>
                  <a:pt x="1478" y="7640"/>
                  <a:pt x="1295" y="8242"/>
                  <a:pt x="1164" y="8883"/>
                </a:cubicBezTo>
                <a:cubicBezTo>
                  <a:pt x="1034" y="9511"/>
                  <a:pt x="981" y="10152"/>
                  <a:pt x="981" y="10793"/>
                </a:cubicBezTo>
                <a:cubicBezTo>
                  <a:pt x="981" y="11435"/>
                  <a:pt x="1047" y="12076"/>
                  <a:pt x="1164" y="12704"/>
                </a:cubicBezTo>
                <a:lnTo>
                  <a:pt x="680" y="12795"/>
                </a:lnTo>
                <a:lnTo>
                  <a:pt x="1164" y="12704"/>
                </a:lnTo>
                <a:cubicBezTo>
                  <a:pt x="1295" y="13332"/>
                  <a:pt x="1478" y="13946"/>
                  <a:pt x="1727" y="14548"/>
                </a:cubicBezTo>
                <a:cubicBezTo>
                  <a:pt x="1976" y="15150"/>
                  <a:pt x="2276" y="15713"/>
                  <a:pt x="2630" y="16249"/>
                </a:cubicBezTo>
                <a:cubicBezTo>
                  <a:pt x="2983" y="16785"/>
                  <a:pt x="3388" y="17283"/>
                  <a:pt x="3846" y="17741"/>
                </a:cubicBezTo>
                <a:cubicBezTo>
                  <a:pt x="4304" y="18198"/>
                  <a:pt x="4801" y="18604"/>
                  <a:pt x="5338" y="18957"/>
                </a:cubicBezTo>
                <a:cubicBezTo>
                  <a:pt x="5874" y="19310"/>
                  <a:pt x="6437" y="19611"/>
                  <a:pt x="7039" y="19860"/>
                </a:cubicBezTo>
                <a:cubicBezTo>
                  <a:pt x="7640" y="20109"/>
                  <a:pt x="8242" y="20292"/>
                  <a:pt x="8883" y="20423"/>
                </a:cubicBezTo>
                <a:cubicBezTo>
                  <a:pt x="9511" y="20553"/>
                  <a:pt x="10152" y="20606"/>
                  <a:pt x="10793" y="20606"/>
                </a:cubicBezTo>
                <a:cubicBezTo>
                  <a:pt x="11435" y="20606"/>
                  <a:pt x="12076" y="20540"/>
                  <a:pt x="12704" y="20423"/>
                </a:cubicBezTo>
                <a:cubicBezTo>
                  <a:pt x="13332" y="20292"/>
                  <a:pt x="13946" y="20109"/>
                  <a:pt x="14548" y="19860"/>
                </a:cubicBezTo>
                <a:cubicBezTo>
                  <a:pt x="15150" y="19611"/>
                  <a:pt x="15713" y="19310"/>
                  <a:pt x="16249" y="18957"/>
                </a:cubicBezTo>
                <a:cubicBezTo>
                  <a:pt x="16785" y="18604"/>
                  <a:pt x="17283" y="18198"/>
                  <a:pt x="17741" y="17741"/>
                </a:cubicBezTo>
                <a:cubicBezTo>
                  <a:pt x="18198" y="17283"/>
                  <a:pt x="18604" y="16785"/>
                  <a:pt x="18957" y="16249"/>
                </a:cubicBezTo>
                <a:cubicBezTo>
                  <a:pt x="19310" y="15713"/>
                  <a:pt x="19611" y="15150"/>
                  <a:pt x="19860" y="14548"/>
                </a:cubicBezTo>
                <a:cubicBezTo>
                  <a:pt x="20109" y="13946"/>
                  <a:pt x="20292" y="13345"/>
                  <a:pt x="20423" y="12704"/>
                </a:cubicBezTo>
                <a:lnTo>
                  <a:pt x="20907" y="12795"/>
                </a:lnTo>
                <a:lnTo>
                  <a:pt x="20423" y="12704"/>
                </a:lnTo>
                <a:cubicBezTo>
                  <a:pt x="20553" y="12076"/>
                  <a:pt x="20606" y="11435"/>
                  <a:pt x="20606" y="10793"/>
                </a:cubicBezTo>
                <a:close/>
              </a:path>
            </a:pathLst>
          </a:custGeom>
          <a:solidFill>
            <a:srgbClr val="000000"/>
          </a:solidFill>
          <a:ln w="12700">
            <a:miter lim="400000"/>
          </a:ln>
        </p:spPr>
        <p:txBody>
          <a:bodyPr lIns="45719" rIns="45719"/>
          <a:lstStyle/>
          <a:p>
            <a:pPr/>
          </a:p>
        </p:txBody>
      </p:sp>
      <p:sp>
        <p:nvSpPr>
          <p:cNvPr id="1723" name="TextBox 10"/>
          <p:cNvSpPr txBox="1"/>
          <p:nvPr/>
        </p:nvSpPr>
        <p:spPr>
          <a:xfrm>
            <a:off x="3819525" y="293055"/>
            <a:ext cx="10861862" cy="15298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Difference Between Code and Program:</a:t>
            </a:r>
          </a:p>
        </p:txBody>
      </p:sp>
      <p:sp>
        <p:nvSpPr>
          <p:cNvPr id="1724" name="TextBox 11"/>
          <p:cNvSpPr txBox="1"/>
          <p:nvPr/>
        </p:nvSpPr>
        <p:spPr>
          <a:xfrm>
            <a:off x="8836970" y="1074106"/>
            <a:ext cx="1594991" cy="7551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Code:</a:t>
            </a:r>
          </a:p>
        </p:txBody>
      </p:sp>
      <p:sp>
        <p:nvSpPr>
          <p:cNvPr id="1725" name="TextBox 12"/>
          <p:cNvSpPr txBox="1"/>
          <p:nvPr/>
        </p:nvSpPr>
        <p:spPr>
          <a:xfrm>
            <a:off x="2050855" y="1855155"/>
            <a:ext cx="16407566" cy="46286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Code refers to the individual instructions or lines of text written by a developer in a programming language to perform specific tasks. Code is the fundamental building block of software. It might represent a function, method, or part of a larger system. A piece of code typically does one task or a group of related tasks.</a:t>
            </a:r>
          </a:p>
        </p:txBody>
      </p:sp>
      <p:sp>
        <p:nvSpPr>
          <p:cNvPr id="1726" name="TextBox 13"/>
          <p:cNvSpPr txBox="1"/>
          <p:nvPr/>
        </p:nvSpPr>
        <p:spPr>
          <a:xfrm>
            <a:off x="5850073" y="7400944"/>
            <a:ext cx="4006522" cy="17056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800"/>
              </a:lnSpc>
              <a:defRPr sz="4800">
                <a:latin typeface="Copperplate"/>
                <a:ea typeface="Copperplate"/>
                <a:cs typeface="Copperplate"/>
                <a:sym typeface="Copperplate"/>
              </a:defRPr>
            </a:lvl1pPr>
          </a:lstStyle>
          <a:p>
            <a:pPr/>
            <a:r>
              <a:t>def add(a, b):</a:t>
            </a:r>
          </a:p>
        </p:txBody>
      </p:sp>
      <p:sp>
        <p:nvSpPr>
          <p:cNvPr id="1727" name="TextBox 14"/>
          <p:cNvSpPr txBox="1"/>
          <p:nvPr/>
        </p:nvSpPr>
        <p:spPr>
          <a:xfrm>
            <a:off x="5796343" y="8267719"/>
            <a:ext cx="155582" cy="8420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800"/>
              </a:lnSpc>
              <a:defRPr sz="4800">
                <a:latin typeface="Copperplate"/>
                <a:ea typeface="Copperplate"/>
                <a:cs typeface="Copperplate"/>
                <a:sym typeface="Copperplate"/>
              </a:defRPr>
            </a:lvl1pPr>
          </a:lstStyle>
          <a:p>
            <a:pPr/>
            <a:r>
              <a:t> </a:t>
            </a:r>
          </a:p>
        </p:txBody>
      </p:sp>
      <p:sp>
        <p:nvSpPr>
          <p:cNvPr id="1728" name="TextBox 15"/>
          <p:cNvSpPr txBox="1"/>
          <p:nvPr/>
        </p:nvSpPr>
        <p:spPr>
          <a:xfrm>
            <a:off x="6406543" y="8267719"/>
            <a:ext cx="3493933" cy="17056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800"/>
              </a:lnSpc>
              <a:defRPr sz="4800">
                <a:latin typeface="Copperplate"/>
                <a:ea typeface="Copperplate"/>
                <a:cs typeface="Copperplate"/>
                <a:sym typeface="Copperplate"/>
              </a:defRPr>
            </a:lvl1pPr>
          </a:lstStyle>
          <a:p>
            <a:pPr/>
            <a:r>
              <a:t>return a + b</a:t>
            </a:r>
          </a:p>
        </p:txBody>
      </p:sp>
    </p:spTree>
  </p:cSld>
  <p:clrMapOvr>
    <a:masterClrMapping/>
  </p:clrMapOvr>
  <p:transition xmlns:p14="http://schemas.microsoft.com/office/powerpoint/2010/main" spd="med" advClick="1"/>
</p:sld>
</file>

<file path=ppt/slides/slide2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30" name="Freeform 3"/>
          <p:cNvSpPr/>
          <p:nvPr/>
        </p:nvSpPr>
        <p:spPr>
          <a:xfrm>
            <a:off x="466725" y="144663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731" name="Freeform 5"/>
          <p:cNvSpPr/>
          <p:nvPr/>
        </p:nvSpPr>
        <p:spPr>
          <a:xfrm>
            <a:off x="466725" y="3675488"/>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732" name="Freeform 7"/>
          <p:cNvSpPr/>
          <p:nvPr/>
        </p:nvSpPr>
        <p:spPr>
          <a:xfrm>
            <a:off x="466725" y="5161388"/>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733" name="Freeform 9"/>
          <p:cNvSpPr/>
          <p:nvPr/>
        </p:nvSpPr>
        <p:spPr>
          <a:xfrm>
            <a:off x="466725" y="7390238"/>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734" name="TextBox 10"/>
          <p:cNvSpPr txBox="1"/>
          <p:nvPr/>
        </p:nvSpPr>
        <p:spPr>
          <a:xfrm>
            <a:off x="7973168" y="336099"/>
            <a:ext cx="2388414"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Program:</a:t>
            </a:r>
          </a:p>
        </p:txBody>
      </p:sp>
      <p:sp>
        <p:nvSpPr>
          <p:cNvPr id="1735" name="TextBox 11"/>
          <p:cNvSpPr txBox="1"/>
          <p:nvPr/>
        </p:nvSpPr>
        <p:spPr>
          <a:xfrm>
            <a:off x="1025870" y="1079048"/>
            <a:ext cx="17485548" cy="58746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A program is a complete and functioning software application built from various pieces of code, libraries, resources, and components that work together to perform a larger function. A program is made up of multiple codes (files and scripts) that interact to carry out complex tasks or provide a user interface. Programs are executable files that you can run on your computer, like a word processor, web browser, or even mobile apps.</a:t>
            </a:r>
          </a:p>
        </p:txBody>
      </p:sp>
      <p:sp>
        <p:nvSpPr>
          <p:cNvPr id="1736" name="TextBox 12"/>
          <p:cNvSpPr txBox="1"/>
          <p:nvPr/>
        </p:nvSpPr>
        <p:spPr>
          <a:xfrm>
            <a:off x="6270869" y="6279698"/>
            <a:ext cx="5860924" cy="14550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Example of a Program:</a:t>
            </a:r>
          </a:p>
        </p:txBody>
      </p:sp>
      <p:sp>
        <p:nvSpPr>
          <p:cNvPr id="1737" name="TextBox 13"/>
          <p:cNvSpPr txBox="1"/>
          <p:nvPr/>
        </p:nvSpPr>
        <p:spPr>
          <a:xfrm>
            <a:off x="1314897" y="7022648"/>
            <a:ext cx="16895970" cy="21916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A web browser like Chrome, which includes numerous codes and libraries to allow you to browse the internet, is a complete program.</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5" name="Freeform 2"/>
          <p:cNvSpPr/>
          <p:nvPr/>
        </p:nvSpPr>
        <p:spPr>
          <a:xfrm>
            <a:off x="1719261" y="6863401"/>
            <a:ext cx="238127" cy="238126"/>
          </a:xfrm>
          <a:prstGeom prst="rect">
            <a:avLst/>
          </a:prstGeom>
          <a:blipFill>
            <a:blip r:embed="rId3"/>
            <a:stretch>
              <a:fillRect/>
            </a:stretch>
          </a:blipFill>
          <a:ln w="12700">
            <a:miter lim="400000"/>
          </a:ln>
        </p:spPr>
        <p:txBody>
          <a:bodyPr lIns="45719" rIns="45719"/>
          <a:lstStyle/>
          <a:p>
            <a:pPr/>
          </a:p>
        </p:txBody>
      </p:sp>
      <p:sp>
        <p:nvSpPr>
          <p:cNvPr id="256" name="Freeform 3"/>
          <p:cNvSpPr/>
          <p:nvPr/>
        </p:nvSpPr>
        <p:spPr>
          <a:xfrm>
            <a:off x="1719261" y="3167701"/>
            <a:ext cx="238127" cy="238126"/>
          </a:xfrm>
          <a:prstGeom prst="rect">
            <a:avLst/>
          </a:prstGeom>
          <a:blipFill>
            <a:blip r:embed="rId3"/>
            <a:stretch>
              <a:fillRect/>
            </a:stretch>
          </a:blipFill>
          <a:ln w="12700">
            <a:miter lim="400000"/>
          </a:ln>
        </p:spPr>
        <p:txBody>
          <a:bodyPr lIns="45719" rIns="45719"/>
          <a:lstStyle/>
          <a:p>
            <a:pPr/>
          </a:p>
        </p:txBody>
      </p:sp>
      <p:sp>
        <p:nvSpPr>
          <p:cNvPr id="257" name="Freeform 4"/>
          <p:cNvSpPr/>
          <p:nvPr/>
        </p:nvSpPr>
        <p:spPr>
          <a:xfrm>
            <a:off x="1719261" y="5015550"/>
            <a:ext cx="238127" cy="238126"/>
          </a:xfrm>
          <a:prstGeom prst="rect">
            <a:avLst/>
          </a:prstGeom>
          <a:blipFill>
            <a:blip r:embed="rId3"/>
            <a:stretch>
              <a:fillRect/>
            </a:stretch>
          </a:blipFill>
          <a:ln w="12700">
            <a:miter lim="400000"/>
          </a:ln>
        </p:spPr>
        <p:txBody>
          <a:bodyPr lIns="45719" rIns="45719"/>
          <a:lstStyle/>
          <a:p>
            <a:pPr/>
          </a:p>
        </p:txBody>
      </p:sp>
      <p:sp>
        <p:nvSpPr>
          <p:cNvPr id="258" name="TextBox 5"/>
          <p:cNvSpPr txBox="1"/>
          <p:nvPr/>
        </p:nvSpPr>
        <p:spPr>
          <a:xfrm>
            <a:off x="531313" y="1793348"/>
            <a:ext cx="535839" cy="18065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200"/>
              </a:lnSpc>
              <a:defRPr sz="5100">
                <a:latin typeface="Copperplate"/>
                <a:ea typeface="Copperplate"/>
                <a:cs typeface="Copperplate"/>
                <a:sym typeface="Copperplate"/>
              </a:defRPr>
            </a:lvl1pPr>
          </a:lstStyle>
          <a:p>
            <a:pPr/>
            <a:r>
              <a:t>1.</a:t>
            </a:r>
          </a:p>
        </p:txBody>
      </p:sp>
      <p:sp>
        <p:nvSpPr>
          <p:cNvPr id="259" name="TextBox 6"/>
          <p:cNvSpPr txBox="1"/>
          <p:nvPr/>
        </p:nvSpPr>
        <p:spPr>
          <a:xfrm>
            <a:off x="3648369" y="869422"/>
            <a:ext cx="11211060" cy="18065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200"/>
              </a:lnSpc>
              <a:defRPr sz="5100">
                <a:latin typeface="Copperplate"/>
                <a:ea typeface="Copperplate"/>
                <a:cs typeface="Copperplate"/>
                <a:sym typeface="Copperplate"/>
              </a:defRPr>
            </a:lvl1pPr>
          </a:lstStyle>
          <a:p>
            <a:pPr/>
            <a:r>
              <a:t>Challenges in OTP Implementation</a:t>
            </a:r>
          </a:p>
        </p:txBody>
      </p:sp>
      <p:sp>
        <p:nvSpPr>
          <p:cNvPr id="260" name="TextBox 7"/>
          <p:cNvSpPr txBox="1"/>
          <p:nvPr/>
        </p:nvSpPr>
        <p:spPr>
          <a:xfrm>
            <a:off x="7225313" y="1793348"/>
            <a:ext cx="5058919" cy="18065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200"/>
              </a:lnSpc>
              <a:defRPr sz="5100">
                <a:latin typeface="Copperplate"/>
                <a:ea typeface="Copperplate"/>
                <a:cs typeface="Copperplate"/>
                <a:sym typeface="Copperplate"/>
              </a:defRPr>
            </a:lvl1pPr>
          </a:lstStyle>
          <a:p>
            <a:pPr/>
            <a:r>
              <a:t>Delivery Issues:</a:t>
            </a:r>
          </a:p>
        </p:txBody>
      </p:sp>
      <p:sp>
        <p:nvSpPr>
          <p:cNvPr id="261" name="TextBox 8"/>
          <p:cNvSpPr txBox="1"/>
          <p:nvPr/>
        </p:nvSpPr>
        <p:spPr>
          <a:xfrm>
            <a:off x="2636787" y="2717273"/>
            <a:ext cx="15564841" cy="63785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200"/>
              </a:lnSpc>
              <a:defRPr sz="5100">
                <a:latin typeface="Copperplate"/>
                <a:ea typeface="Copperplate"/>
                <a:cs typeface="Copperplate"/>
                <a:sym typeface="Copperplate"/>
              </a:defRPr>
            </a:lvl1pPr>
          </a:lstStyle>
          <a:p>
            <a:pPr/>
            <a:r>
              <a:t>Network Dependency: OTP delivery via SMS can be delayed or fail due to network problems. Email Latency: OTPs sent via email may get delayed or flagged as spam. User Accessibility: Users may not have their device available or be in areas with poor connectivity.</a:t>
            </a:r>
          </a:p>
        </p:txBody>
      </p:sp>
    </p:spTree>
  </p:cSld>
  <p:clrMapOvr>
    <a:masterClrMapping/>
  </p:clrMapOvr>
  <p:transition xmlns:p14="http://schemas.microsoft.com/office/powerpoint/2010/main" spd="med" advClick="1"/>
</p:sld>
</file>

<file path=ppt/slides/slide2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39" name="TextBox 2"/>
          <p:cNvSpPr txBox="1"/>
          <p:nvPr/>
        </p:nvSpPr>
        <p:spPr>
          <a:xfrm>
            <a:off x="286940" y="273882"/>
            <a:ext cx="18068288" cy="35659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How Are Apps Created with No-Code Platforms? No-code platforms enable individuals to create web and mobile apps without writing traditional code. These platforms use visual interfaces and drag-and-drop features to build applications, making them accessible to non-technical users. How No-Code Platforms Work: 1.Drag-and-Drop Interface: Users select pre-built components (buttons, text boxes,</a:t>
            </a:r>
          </a:p>
        </p:txBody>
      </p:sp>
      <p:sp>
        <p:nvSpPr>
          <p:cNvPr id="1740" name="TextBox 3"/>
          <p:cNvSpPr txBox="1"/>
          <p:nvPr/>
        </p:nvSpPr>
        <p:spPr>
          <a:xfrm>
            <a:off x="2573836" y="3874332"/>
            <a:ext cx="14151693"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tables) and place them onto a canvas to design the app's interface.</a:t>
            </a:r>
          </a:p>
        </p:txBody>
      </p:sp>
      <p:sp>
        <p:nvSpPr>
          <p:cNvPr id="1741" name="TextBox 4"/>
          <p:cNvSpPr txBox="1"/>
          <p:nvPr/>
        </p:nvSpPr>
        <p:spPr>
          <a:xfrm>
            <a:off x="340070" y="4474407"/>
            <a:ext cx="17952608"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2.Workflows: Instead of writing code, users set up workflows or automations, which</a:t>
            </a:r>
          </a:p>
        </p:txBody>
      </p:sp>
      <p:sp>
        <p:nvSpPr>
          <p:cNvPr id="1742" name="TextBox 5"/>
          <p:cNvSpPr txBox="1"/>
          <p:nvPr/>
        </p:nvSpPr>
        <p:spPr>
          <a:xfrm>
            <a:off x="1281408" y="5074482"/>
            <a:ext cx="16788194" cy="23721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define how the app behaves when users interact with it (e.g., submitting a form, sending an email). Pre-Built Templates: Many no-code platforms offer templates for common app types (e.g., e-commerce stores, project management tools), which can be customized further.</a:t>
            </a:r>
          </a:p>
        </p:txBody>
      </p:sp>
      <p:sp>
        <p:nvSpPr>
          <p:cNvPr id="1743" name="TextBox 6"/>
          <p:cNvSpPr txBox="1"/>
          <p:nvPr/>
        </p:nvSpPr>
        <p:spPr>
          <a:xfrm>
            <a:off x="326678" y="6274632"/>
            <a:ext cx="371401"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3.</a:t>
            </a:r>
          </a:p>
        </p:txBody>
      </p:sp>
      <p:sp>
        <p:nvSpPr>
          <p:cNvPr id="1744" name="TextBox 7"/>
          <p:cNvSpPr txBox="1"/>
          <p:nvPr/>
        </p:nvSpPr>
        <p:spPr>
          <a:xfrm>
            <a:off x="315810" y="8074856"/>
            <a:ext cx="18111856"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4.Integrations: No-code platforms often offer integrations with third-party tools and</a:t>
            </a:r>
          </a:p>
        </p:txBody>
      </p:sp>
      <p:sp>
        <p:nvSpPr>
          <p:cNvPr id="1745" name="TextBox 8"/>
          <p:cNvSpPr txBox="1"/>
          <p:nvPr/>
        </p:nvSpPr>
        <p:spPr>
          <a:xfrm>
            <a:off x="3076279" y="8674931"/>
            <a:ext cx="13126633"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services like Google Sheets, payment gateways, CRM systems,</a:t>
            </a:r>
          </a:p>
        </p:txBody>
      </p:sp>
    </p:spTree>
  </p:cSld>
  <p:clrMapOvr>
    <a:masterClrMapping/>
  </p:clrMapOvr>
  <p:transition xmlns:p14="http://schemas.microsoft.com/office/powerpoint/2010/main" spd="med" advClick="1"/>
</p:sld>
</file>

<file path=ppt/slides/slide2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47" name="Freeform 3"/>
          <p:cNvSpPr/>
          <p:nvPr/>
        </p:nvSpPr>
        <p:spPr>
          <a:xfrm>
            <a:off x="428625" y="33032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748" name="Freeform 5"/>
          <p:cNvSpPr/>
          <p:nvPr/>
        </p:nvSpPr>
        <p:spPr>
          <a:xfrm>
            <a:off x="428625" y="39890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749" name="Freeform 7"/>
          <p:cNvSpPr/>
          <p:nvPr/>
        </p:nvSpPr>
        <p:spPr>
          <a:xfrm>
            <a:off x="428625" y="46748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750" name="Freeform 9"/>
          <p:cNvSpPr/>
          <p:nvPr/>
        </p:nvSpPr>
        <p:spPr>
          <a:xfrm>
            <a:off x="428625" y="53606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751" name="Freeform 11"/>
          <p:cNvSpPr/>
          <p:nvPr/>
        </p:nvSpPr>
        <p:spPr>
          <a:xfrm>
            <a:off x="428625" y="6046470"/>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752" name="TextBox 12"/>
          <p:cNvSpPr txBox="1"/>
          <p:nvPr/>
        </p:nvSpPr>
        <p:spPr>
          <a:xfrm>
            <a:off x="398563" y="899788"/>
            <a:ext cx="401785"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1.</a:t>
            </a:r>
          </a:p>
        </p:txBody>
      </p:sp>
      <p:sp>
        <p:nvSpPr>
          <p:cNvPr id="1753" name="TextBox 13"/>
          <p:cNvSpPr txBox="1"/>
          <p:nvPr/>
        </p:nvSpPr>
        <p:spPr>
          <a:xfrm>
            <a:off x="1413424" y="899788"/>
            <a:ext cx="16629097" cy="20399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Publish and Deploy: Once the app is designed, users can publish and deploy it with minimal technical effort, often with a single click.</a:t>
            </a:r>
          </a:p>
        </p:txBody>
      </p:sp>
      <p:sp>
        <p:nvSpPr>
          <p:cNvPr id="1754" name="TextBox 14"/>
          <p:cNvSpPr txBox="1"/>
          <p:nvPr/>
        </p:nvSpPr>
        <p:spPr>
          <a:xfrm>
            <a:off x="5781380" y="2271389"/>
            <a:ext cx="6859676" cy="1354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Popular No-Code Platforms:</a:t>
            </a:r>
          </a:p>
        </p:txBody>
      </p:sp>
      <p:sp>
        <p:nvSpPr>
          <p:cNvPr id="1755" name="TextBox 15"/>
          <p:cNvSpPr txBox="1"/>
          <p:nvPr/>
        </p:nvSpPr>
        <p:spPr>
          <a:xfrm>
            <a:off x="8108308" y="2957189"/>
            <a:ext cx="2971411" cy="34115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Bubble Adalo Webflow Glide OutSystems</a:t>
            </a:r>
          </a:p>
        </p:txBody>
      </p:sp>
      <p:sp>
        <p:nvSpPr>
          <p:cNvPr id="1756" name="TextBox 16"/>
          <p:cNvSpPr txBox="1"/>
          <p:nvPr/>
        </p:nvSpPr>
        <p:spPr>
          <a:xfrm>
            <a:off x="47777" y="6386188"/>
            <a:ext cx="18556082" cy="20399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No-code platforms are widely used by businesses, startups, and even individuals looking to create prototypes or MVPs (Minimum Viable Products) quickly without the need for coding knowledge.</a:t>
            </a:r>
          </a:p>
        </p:txBody>
      </p:sp>
    </p:spTree>
  </p:cSld>
  <p:clrMapOvr>
    <a:masterClrMapping/>
  </p:clrMapOvr>
  <p:transition xmlns:p14="http://schemas.microsoft.com/office/powerpoint/2010/main" spd="med" advClick="1"/>
</p:sld>
</file>

<file path=ppt/slides/slide2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58" name="Freeform 3"/>
          <p:cNvSpPr/>
          <p:nvPr/>
        </p:nvSpPr>
        <p:spPr>
          <a:xfrm>
            <a:off x="457200" y="5194058"/>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1759" name="Freeform 5"/>
          <p:cNvSpPr/>
          <p:nvPr/>
        </p:nvSpPr>
        <p:spPr>
          <a:xfrm>
            <a:off x="1338262" y="8808795"/>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lnTo>
                  <a:pt x="20866" y="12802"/>
                </a:lnTo>
                <a:lnTo>
                  <a:pt x="21398" y="12902"/>
                </a:lnTo>
                <a:cubicBezTo>
                  <a:pt x="21254" y="13594"/>
                  <a:pt x="21053" y="14270"/>
                  <a:pt x="20779" y="14933"/>
                </a:cubicBezTo>
                <a:cubicBezTo>
                  <a:pt x="20506" y="15581"/>
                  <a:pt x="20174" y="16214"/>
                  <a:pt x="19786" y="16805"/>
                </a:cubicBezTo>
                <a:lnTo>
                  <a:pt x="19339" y="16502"/>
                </a:lnTo>
                <a:lnTo>
                  <a:pt x="19786" y="16805"/>
                </a:lnTo>
                <a:cubicBezTo>
                  <a:pt x="19397" y="17395"/>
                  <a:pt x="18950" y="17942"/>
                  <a:pt x="18446" y="18446"/>
                </a:cubicBezTo>
                <a:cubicBezTo>
                  <a:pt x="17942" y="18950"/>
                  <a:pt x="17395" y="19397"/>
                  <a:pt x="16805" y="19786"/>
                </a:cubicBezTo>
                <a:lnTo>
                  <a:pt x="16502" y="19339"/>
                </a:lnTo>
                <a:lnTo>
                  <a:pt x="16805" y="19786"/>
                </a:lnTo>
                <a:cubicBezTo>
                  <a:pt x="16214" y="20174"/>
                  <a:pt x="15595" y="20506"/>
                  <a:pt x="14933" y="20779"/>
                </a:cubicBezTo>
                <a:lnTo>
                  <a:pt x="14731" y="20275"/>
                </a:lnTo>
                <a:lnTo>
                  <a:pt x="14933" y="20779"/>
                </a:lnTo>
                <a:cubicBezTo>
                  <a:pt x="14285" y="21053"/>
                  <a:pt x="13608" y="21254"/>
                  <a:pt x="12902" y="21398"/>
                </a:cubicBezTo>
                <a:cubicBezTo>
                  <a:pt x="12211" y="21542"/>
                  <a:pt x="11506" y="21600"/>
                  <a:pt x="10800" y="21600"/>
                </a:cubicBezTo>
                <a:cubicBezTo>
                  <a:pt x="10094" y="21600"/>
                  <a:pt x="9389" y="21528"/>
                  <a:pt x="8698" y="21398"/>
                </a:cubicBezTo>
                <a:cubicBezTo>
                  <a:pt x="8006" y="21254"/>
                  <a:pt x="7330" y="21053"/>
                  <a:pt x="6667" y="20779"/>
                </a:cubicBezTo>
                <a:lnTo>
                  <a:pt x="6869" y="20275"/>
                </a:lnTo>
                <a:lnTo>
                  <a:pt x="6667" y="20779"/>
                </a:lnTo>
                <a:cubicBezTo>
                  <a:pt x="6019" y="20506"/>
                  <a:pt x="5386" y="20174"/>
                  <a:pt x="4795" y="19786"/>
                </a:cubicBezTo>
                <a:lnTo>
                  <a:pt x="5098" y="19339"/>
                </a:lnTo>
                <a:lnTo>
                  <a:pt x="4795" y="19786"/>
                </a:lnTo>
                <a:cubicBezTo>
                  <a:pt x="4205" y="19397"/>
                  <a:pt x="3658" y="18950"/>
                  <a:pt x="3154" y="18446"/>
                </a:cubicBezTo>
                <a:lnTo>
                  <a:pt x="3542" y="18058"/>
                </a:lnTo>
                <a:lnTo>
                  <a:pt x="3154" y="18446"/>
                </a:lnTo>
                <a:cubicBezTo>
                  <a:pt x="2650" y="17942"/>
                  <a:pt x="2203" y="17395"/>
                  <a:pt x="1814" y="16805"/>
                </a:cubicBezTo>
                <a:cubicBezTo>
                  <a:pt x="1426" y="16214"/>
                  <a:pt x="1094" y="15595"/>
                  <a:pt x="821" y="14933"/>
                </a:cubicBezTo>
                <a:lnTo>
                  <a:pt x="1325" y="14731"/>
                </a:lnTo>
                <a:lnTo>
                  <a:pt x="821" y="14933"/>
                </a:lnTo>
                <a:cubicBezTo>
                  <a:pt x="547" y="14285"/>
                  <a:pt x="346" y="13608"/>
                  <a:pt x="202" y="12902"/>
                </a:cubicBezTo>
                <a:lnTo>
                  <a:pt x="734" y="12802"/>
                </a:lnTo>
                <a:lnTo>
                  <a:pt x="202" y="12902"/>
                </a:lnTo>
                <a:cubicBezTo>
                  <a:pt x="72" y="12211"/>
                  <a:pt x="0" y="11506"/>
                  <a:pt x="0" y="10800"/>
                </a:cubicBezTo>
                <a:lnTo>
                  <a:pt x="533" y="10800"/>
                </a:lnTo>
                <a:lnTo>
                  <a:pt x="0" y="10800"/>
                </a:lnTo>
                <a:cubicBezTo>
                  <a:pt x="0" y="10094"/>
                  <a:pt x="72" y="9389"/>
                  <a:pt x="202" y="8698"/>
                </a:cubicBezTo>
                <a:cubicBezTo>
                  <a:pt x="346" y="8006"/>
                  <a:pt x="547" y="7330"/>
                  <a:pt x="821" y="6667"/>
                </a:cubicBezTo>
                <a:cubicBezTo>
                  <a:pt x="1094" y="6019"/>
                  <a:pt x="1426" y="5386"/>
                  <a:pt x="1814" y="4795"/>
                </a:cubicBezTo>
                <a:cubicBezTo>
                  <a:pt x="2203" y="4205"/>
                  <a:pt x="2650" y="3658"/>
                  <a:pt x="3154" y="3154"/>
                </a:cubicBezTo>
                <a:lnTo>
                  <a:pt x="3168" y="3168"/>
                </a:lnTo>
                <a:cubicBezTo>
                  <a:pt x="3672" y="2664"/>
                  <a:pt x="4219" y="2218"/>
                  <a:pt x="4810" y="1829"/>
                </a:cubicBezTo>
                <a:cubicBezTo>
                  <a:pt x="5400" y="1440"/>
                  <a:pt x="6019" y="1109"/>
                  <a:pt x="6682" y="835"/>
                </a:cubicBezTo>
                <a:lnTo>
                  <a:pt x="6883" y="1339"/>
                </a:lnTo>
                <a:lnTo>
                  <a:pt x="6667" y="821"/>
                </a:lnTo>
                <a:cubicBezTo>
                  <a:pt x="7315" y="547"/>
                  <a:pt x="7992" y="346"/>
                  <a:pt x="8698" y="202"/>
                </a:cubicBezTo>
                <a:cubicBezTo>
                  <a:pt x="9389" y="72"/>
                  <a:pt x="10094" y="0"/>
                  <a:pt x="10800" y="0"/>
                </a:cubicBezTo>
                <a:lnTo>
                  <a:pt x="10800" y="547"/>
                </a:lnTo>
                <a:lnTo>
                  <a:pt x="10800" y="0"/>
                </a:lnTo>
                <a:cubicBezTo>
                  <a:pt x="11506" y="0"/>
                  <a:pt x="12211" y="72"/>
                  <a:pt x="12902" y="202"/>
                </a:cubicBezTo>
                <a:cubicBezTo>
                  <a:pt x="13594" y="346"/>
                  <a:pt x="14270" y="547"/>
                  <a:pt x="14933" y="821"/>
                </a:cubicBezTo>
                <a:lnTo>
                  <a:pt x="14731" y="1325"/>
                </a:lnTo>
                <a:lnTo>
                  <a:pt x="14933" y="821"/>
                </a:lnTo>
                <a:cubicBezTo>
                  <a:pt x="15581" y="1094"/>
                  <a:pt x="16214" y="1426"/>
                  <a:pt x="16805" y="1814"/>
                </a:cubicBezTo>
                <a:lnTo>
                  <a:pt x="16502" y="2261"/>
                </a:lnTo>
                <a:lnTo>
                  <a:pt x="16805" y="1814"/>
                </a:lnTo>
                <a:cubicBezTo>
                  <a:pt x="17395" y="2203"/>
                  <a:pt x="17942" y="2650"/>
                  <a:pt x="18446" y="3154"/>
                </a:cubicBezTo>
                <a:cubicBezTo>
                  <a:pt x="18950" y="3658"/>
                  <a:pt x="19397" y="4205"/>
                  <a:pt x="19786" y="4795"/>
                </a:cubicBezTo>
                <a:cubicBezTo>
                  <a:pt x="20174" y="5386"/>
                  <a:pt x="20506" y="6005"/>
                  <a:pt x="20779" y="6667"/>
                </a:cubicBezTo>
                <a:cubicBezTo>
                  <a:pt x="21053" y="7315"/>
                  <a:pt x="21254" y="7992"/>
                  <a:pt x="21398" y="8698"/>
                </a:cubicBezTo>
                <a:lnTo>
                  <a:pt x="20866" y="8798"/>
                </a:lnTo>
                <a:lnTo>
                  <a:pt x="21398" y="8698"/>
                </a:lnTo>
                <a:cubicBezTo>
                  <a:pt x="21542" y="9389"/>
                  <a:pt x="21600" y="10094"/>
                  <a:pt x="21600" y="10800"/>
                </a:cubicBezTo>
                <a:moveTo>
                  <a:pt x="20520" y="10800"/>
                </a:moveTo>
                <a:lnTo>
                  <a:pt x="21053" y="10800"/>
                </a:lnTo>
                <a:lnTo>
                  <a:pt x="20520" y="10800"/>
                </a:lnTo>
                <a:cubicBezTo>
                  <a:pt x="20520" y="10166"/>
                  <a:pt x="20462" y="9533"/>
                  <a:pt x="20333" y="8899"/>
                </a:cubicBezTo>
                <a:cubicBezTo>
                  <a:pt x="20203" y="8280"/>
                  <a:pt x="20030" y="7661"/>
                  <a:pt x="19786" y="7070"/>
                </a:cubicBezTo>
                <a:lnTo>
                  <a:pt x="20290" y="6869"/>
                </a:lnTo>
                <a:lnTo>
                  <a:pt x="19786" y="7070"/>
                </a:lnTo>
                <a:cubicBezTo>
                  <a:pt x="19541" y="6480"/>
                  <a:pt x="19238" y="5918"/>
                  <a:pt x="18893" y="5386"/>
                </a:cubicBezTo>
                <a:lnTo>
                  <a:pt x="19339" y="5083"/>
                </a:lnTo>
                <a:lnTo>
                  <a:pt x="18893" y="5386"/>
                </a:lnTo>
                <a:cubicBezTo>
                  <a:pt x="18533" y="4853"/>
                  <a:pt x="18130" y="4363"/>
                  <a:pt x="17683" y="3917"/>
                </a:cubicBezTo>
                <a:lnTo>
                  <a:pt x="18072" y="3528"/>
                </a:lnTo>
                <a:lnTo>
                  <a:pt x="17683" y="3917"/>
                </a:lnTo>
                <a:cubicBezTo>
                  <a:pt x="17237" y="3470"/>
                  <a:pt x="16747" y="3067"/>
                  <a:pt x="16214" y="2707"/>
                </a:cubicBezTo>
                <a:cubicBezTo>
                  <a:pt x="15682" y="2347"/>
                  <a:pt x="15120" y="2059"/>
                  <a:pt x="14530" y="1814"/>
                </a:cubicBezTo>
                <a:cubicBezTo>
                  <a:pt x="13939" y="1570"/>
                  <a:pt x="13320" y="1397"/>
                  <a:pt x="12701" y="1267"/>
                </a:cubicBezTo>
                <a:lnTo>
                  <a:pt x="12802" y="734"/>
                </a:lnTo>
                <a:lnTo>
                  <a:pt x="12701" y="1267"/>
                </a:lnTo>
                <a:cubicBezTo>
                  <a:pt x="12067" y="1138"/>
                  <a:pt x="11434" y="1080"/>
                  <a:pt x="10800" y="1080"/>
                </a:cubicBezTo>
                <a:cubicBezTo>
                  <a:pt x="10166" y="1080"/>
                  <a:pt x="9533" y="1138"/>
                  <a:pt x="8899" y="1267"/>
                </a:cubicBezTo>
                <a:lnTo>
                  <a:pt x="8798" y="734"/>
                </a:lnTo>
                <a:lnTo>
                  <a:pt x="8899" y="1267"/>
                </a:lnTo>
                <a:cubicBezTo>
                  <a:pt x="8280" y="1397"/>
                  <a:pt x="7661" y="1570"/>
                  <a:pt x="7070" y="1814"/>
                </a:cubicBezTo>
                <a:cubicBezTo>
                  <a:pt x="6480" y="2059"/>
                  <a:pt x="5918" y="2362"/>
                  <a:pt x="5386" y="2707"/>
                </a:cubicBezTo>
                <a:lnTo>
                  <a:pt x="5083" y="2261"/>
                </a:lnTo>
                <a:lnTo>
                  <a:pt x="5386" y="2707"/>
                </a:lnTo>
                <a:cubicBezTo>
                  <a:pt x="4853" y="3067"/>
                  <a:pt x="4363" y="3470"/>
                  <a:pt x="3917" y="3917"/>
                </a:cubicBezTo>
                <a:cubicBezTo>
                  <a:pt x="3470" y="4363"/>
                  <a:pt x="3067" y="4853"/>
                  <a:pt x="2707" y="5386"/>
                </a:cubicBezTo>
                <a:lnTo>
                  <a:pt x="2261" y="5083"/>
                </a:lnTo>
                <a:lnTo>
                  <a:pt x="2707" y="5386"/>
                </a:lnTo>
                <a:cubicBezTo>
                  <a:pt x="2347" y="5918"/>
                  <a:pt x="2059" y="6480"/>
                  <a:pt x="1814" y="7070"/>
                </a:cubicBezTo>
                <a:lnTo>
                  <a:pt x="1325" y="6869"/>
                </a:lnTo>
                <a:lnTo>
                  <a:pt x="1829" y="7070"/>
                </a:lnTo>
                <a:cubicBezTo>
                  <a:pt x="1584" y="7661"/>
                  <a:pt x="1397" y="8266"/>
                  <a:pt x="1282" y="8899"/>
                </a:cubicBezTo>
                <a:lnTo>
                  <a:pt x="734" y="8798"/>
                </a:lnTo>
                <a:lnTo>
                  <a:pt x="1267" y="8899"/>
                </a:lnTo>
                <a:cubicBezTo>
                  <a:pt x="1138" y="9533"/>
                  <a:pt x="1080" y="10166"/>
                  <a:pt x="1080" y="10800"/>
                </a:cubicBezTo>
                <a:cubicBezTo>
                  <a:pt x="1080" y="11434"/>
                  <a:pt x="1138" y="12067"/>
                  <a:pt x="1267" y="12701"/>
                </a:cubicBezTo>
                <a:cubicBezTo>
                  <a:pt x="1397" y="13334"/>
                  <a:pt x="1570" y="13939"/>
                  <a:pt x="1814" y="14530"/>
                </a:cubicBezTo>
                <a:cubicBezTo>
                  <a:pt x="2059" y="15120"/>
                  <a:pt x="2362" y="15682"/>
                  <a:pt x="2707" y="16214"/>
                </a:cubicBezTo>
                <a:lnTo>
                  <a:pt x="2261" y="16517"/>
                </a:lnTo>
                <a:lnTo>
                  <a:pt x="2707" y="16214"/>
                </a:lnTo>
                <a:cubicBezTo>
                  <a:pt x="3067" y="16747"/>
                  <a:pt x="3470" y="17237"/>
                  <a:pt x="3917" y="17683"/>
                </a:cubicBezTo>
                <a:cubicBezTo>
                  <a:pt x="4363" y="18130"/>
                  <a:pt x="4853" y="18533"/>
                  <a:pt x="5386" y="18893"/>
                </a:cubicBezTo>
                <a:cubicBezTo>
                  <a:pt x="5918" y="19253"/>
                  <a:pt x="6480" y="19541"/>
                  <a:pt x="7070" y="19786"/>
                </a:cubicBezTo>
                <a:cubicBezTo>
                  <a:pt x="7661" y="20030"/>
                  <a:pt x="8266" y="20218"/>
                  <a:pt x="8899" y="20333"/>
                </a:cubicBezTo>
                <a:lnTo>
                  <a:pt x="8798" y="20866"/>
                </a:lnTo>
                <a:lnTo>
                  <a:pt x="8899" y="20333"/>
                </a:lnTo>
                <a:cubicBezTo>
                  <a:pt x="9518" y="20462"/>
                  <a:pt x="10152" y="20520"/>
                  <a:pt x="10800" y="20520"/>
                </a:cubicBezTo>
                <a:lnTo>
                  <a:pt x="10800" y="21053"/>
                </a:lnTo>
                <a:lnTo>
                  <a:pt x="10800" y="20520"/>
                </a:lnTo>
                <a:cubicBezTo>
                  <a:pt x="11434" y="20520"/>
                  <a:pt x="12067" y="20462"/>
                  <a:pt x="12701" y="20333"/>
                </a:cubicBezTo>
                <a:lnTo>
                  <a:pt x="12802" y="20866"/>
                </a:lnTo>
                <a:lnTo>
                  <a:pt x="12701" y="20333"/>
                </a:lnTo>
                <a:cubicBezTo>
                  <a:pt x="13320" y="20203"/>
                  <a:pt x="13939" y="20030"/>
                  <a:pt x="14530" y="19786"/>
                </a:cubicBezTo>
                <a:cubicBezTo>
                  <a:pt x="15120" y="19541"/>
                  <a:pt x="15682" y="19238"/>
                  <a:pt x="16214" y="18893"/>
                </a:cubicBezTo>
                <a:cubicBezTo>
                  <a:pt x="16747" y="18533"/>
                  <a:pt x="17237" y="18130"/>
                  <a:pt x="17683" y="17683"/>
                </a:cubicBezTo>
                <a:lnTo>
                  <a:pt x="18072" y="18072"/>
                </a:lnTo>
                <a:lnTo>
                  <a:pt x="17683" y="17683"/>
                </a:lnTo>
                <a:cubicBezTo>
                  <a:pt x="18130" y="17237"/>
                  <a:pt x="18533" y="16747"/>
                  <a:pt x="18893" y="16214"/>
                </a:cubicBezTo>
                <a:cubicBezTo>
                  <a:pt x="19253" y="15682"/>
                  <a:pt x="19541" y="15120"/>
                  <a:pt x="19786" y="14530"/>
                </a:cubicBezTo>
                <a:lnTo>
                  <a:pt x="20290" y="14731"/>
                </a:lnTo>
                <a:lnTo>
                  <a:pt x="19786" y="14530"/>
                </a:lnTo>
                <a:cubicBezTo>
                  <a:pt x="20030" y="13939"/>
                  <a:pt x="20218" y="13334"/>
                  <a:pt x="20333" y="12701"/>
                </a:cubicBez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1760" name="Freeform 7"/>
          <p:cNvSpPr/>
          <p:nvPr/>
        </p:nvSpPr>
        <p:spPr>
          <a:xfrm>
            <a:off x="1338262" y="5913196"/>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lnTo>
                  <a:pt x="20866" y="12802"/>
                </a:lnTo>
                <a:lnTo>
                  <a:pt x="21398" y="12902"/>
                </a:lnTo>
                <a:cubicBezTo>
                  <a:pt x="21254" y="13594"/>
                  <a:pt x="21053" y="14270"/>
                  <a:pt x="20779" y="14933"/>
                </a:cubicBezTo>
                <a:lnTo>
                  <a:pt x="20275" y="14731"/>
                </a:lnTo>
                <a:lnTo>
                  <a:pt x="20779" y="14933"/>
                </a:lnTo>
                <a:cubicBezTo>
                  <a:pt x="20506" y="15581"/>
                  <a:pt x="20174" y="16214"/>
                  <a:pt x="19786" y="16805"/>
                </a:cubicBezTo>
                <a:lnTo>
                  <a:pt x="19339" y="16502"/>
                </a:lnTo>
                <a:lnTo>
                  <a:pt x="19786" y="16805"/>
                </a:lnTo>
                <a:cubicBezTo>
                  <a:pt x="19397" y="17395"/>
                  <a:pt x="18950" y="17942"/>
                  <a:pt x="18446" y="18446"/>
                </a:cubicBezTo>
                <a:lnTo>
                  <a:pt x="18058" y="18058"/>
                </a:lnTo>
                <a:lnTo>
                  <a:pt x="18446" y="18446"/>
                </a:lnTo>
                <a:cubicBezTo>
                  <a:pt x="17942" y="18950"/>
                  <a:pt x="17395" y="19397"/>
                  <a:pt x="16805" y="19786"/>
                </a:cubicBezTo>
                <a:lnTo>
                  <a:pt x="16502" y="19339"/>
                </a:lnTo>
                <a:lnTo>
                  <a:pt x="16805" y="19786"/>
                </a:lnTo>
                <a:cubicBezTo>
                  <a:pt x="16214" y="20174"/>
                  <a:pt x="15595" y="20506"/>
                  <a:pt x="14933" y="20779"/>
                </a:cubicBezTo>
                <a:lnTo>
                  <a:pt x="14731" y="20275"/>
                </a:lnTo>
                <a:lnTo>
                  <a:pt x="14933" y="20779"/>
                </a:lnTo>
                <a:cubicBezTo>
                  <a:pt x="14285" y="21053"/>
                  <a:pt x="13608" y="21254"/>
                  <a:pt x="12902" y="21398"/>
                </a:cubicBezTo>
                <a:lnTo>
                  <a:pt x="12802" y="20866"/>
                </a:lnTo>
                <a:lnTo>
                  <a:pt x="12902" y="21398"/>
                </a:lnTo>
                <a:cubicBezTo>
                  <a:pt x="12211" y="21542"/>
                  <a:pt x="11506" y="21600"/>
                  <a:pt x="10800" y="21600"/>
                </a:cubicBezTo>
                <a:lnTo>
                  <a:pt x="10800" y="21053"/>
                </a:lnTo>
                <a:lnTo>
                  <a:pt x="10800" y="21600"/>
                </a:lnTo>
                <a:cubicBezTo>
                  <a:pt x="10094" y="21600"/>
                  <a:pt x="9389" y="21528"/>
                  <a:pt x="8698" y="21398"/>
                </a:cubicBezTo>
                <a:lnTo>
                  <a:pt x="8798" y="20866"/>
                </a:lnTo>
                <a:lnTo>
                  <a:pt x="8698" y="21398"/>
                </a:lnTo>
                <a:cubicBezTo>
                  <a:pt x="8006" y="21254"/>
                  <a:pt x="7330" y="21053"/>
                  <a:pt x="6667" y="20779"/>
                </a:cubicBezTo>
                <a:lnTo>
                  <a:pt x="6869" y="20275"/>
                </a:lnTo>
                <a:lnTo>
                  <a:pt x="6667" y="20779"/>
                </a:lnTo>
                <a:cubicBezTo>
                  <a:pt x="6019" y="20506"/>
                  <a:pt x="5386" y="20174"/>
                  <a:pt x="4795" y="19786"/>
                </a:cubicBezTo>
                <a:lnTo>
                  <a:pt x="5098" y="19339"/>
                </a:lnTo>
                <a:lnTo>
                  <a:pt x="4795" y="19786"/>
                </a:lnTo>
                <a:cubicBezTo>
                  <a:pt x="4205" y="19397"/>
                  <a:pt x="3658" y="18950"/>
                  <a:pt x="3154" y="18446"/>
                </a:cubicBezTo>
                <a:lnTo>
                  <a:pt x="3542" y="18058"/>
                </a:lnTo>
                <a:lnTo>
                  <a:pt x="3154" y="18446"/>
                </a:lnTo>
                <a:cubicBezTo>
                  <a:pt x="2650" y="17942"/>
                  <a:pt x="2203" y="17395"/>
                  <a:pt x="1814" y="16805"/>
                </a:cubicBezTo>
                <a:cubicBezTo>
                  <a:pt x="1426" y="16214"/>
                  <a:pt x="1094" y="15595"/>
                  <a:pt x="821" y="14933"/>
                </a:cubicBezTo>
                <a:lnTo>
                  <a:pt x="1325" y="14731"/>
                </a:lnTo>
                <a:lnTo>
                  <a:pt x="821" y="14933"/>
                </a:lnTo>
                <a:cubicBezTo>
                  <a:pt x="547" y="14285"/>
                  <a:pt x="346" y="13608"/>
                  <a:pt x="202" y="12902"/>
                </a:cubicBezTo>
                <a:lnTo>
                  <a:pt x="734" y="12802"/>
                </a:lnTo>
                <a:lnTo>
                  <a:pt x="202" y="12902"/>
                </a:lnTo>
                <a:cubicBezTo>
                  <a:pt x="72" y="12211"/>
                  <a:pt x="0" y="11506"/>
                  <a:pt x="0" y="10800"/>
                </a:cubicBezTo>
                <a:lnTo>
                  <a:pt x="533" y="10800"/>
                </a:lnTo>
                <a:lnTo>
                  <a:pt x="0" y="10800"/>
                </a:lnTo>
                <a:cubicBezTo>
                  <a:pt x="0" y="10094"/>
                  <a:pt x="72" y="9389"/>
                  <a:pt x="202" y="8698"/>
                </a:cubicBezTo>
                <a:lnTo>
                  <a:pt x="734" y="8798"/>
                </a:lnTo>
                <a:lnTo>
                  <a:pt x="202" y="8698"/>
                </a:lnTo>
                <a:cubicBezTo>
                  <a:pt x="346" y="8006"/>
                  <a:pt x="547" y="7330"/>
                  <a:pt x="821" y="6667"/>
                </a:cubicBezTo>
                <a:cubicBezTo>
                  <a:pt x="1094" y="6019"/>
                  <a:pt x="1426" y="5386"/>
                  <a:pt x="1814" y="4795"/>
                </a:cubicBezTo>
                <a:lnTo>
                  <a:pt x="2261" y="5098"/>
                </a:lnTo>
                <a:lnTo>
                  <a:pt x="1814" y="4795"/>
                </a:lnTo>
                <a:cubicBezTo>
                  <a:pt x="2203" y="4205"/>
                  <a:pt x="2650" y="3658"/>
                  <a:pt x="3154" y="3154"/>
                </a:cubicBezTo>
                <a:lnTo>
                  <a:pt x="3168" y="3168"/>
                </a:lnTo>
                <a:cubicBezTo>
                  <a:pt x="3672" y="2664"/>
                  <a:pt x="4219" y="2218"/>
                  <a:pt x="4810" y="1829"/>
                </a:cubicBezTo>
                <a:lnTo>
                  <a:pt x="5112" y="2275"/>
                </a:lnTo>
                <a:lnTo>
                  <a:pt x="4810" y="1829"/>
                </a:lnTo>
                <a:cubicBezTo>
                  <a:pt x="5400" y="1440"/>
                  <a:pt x="6019" y="1109"/>
                  <a:pt x="6682" y="835"/>
                </a:cubicBezTo>
                <a:lnTo>
                  <a:pt x="6883" y="1339"/>
                </a:lnTo>
                <a:lnTo>
                  <a:pt x="6667" y="821"/>
                </a:lnTo>
                <a:cubicBezTo>
                  <a:pt x="7315" y="547"/>
                  <a:pt x="7992" y="346"/>
                  <a:pt x="8698" y="202"/>
                </a:cubicBezTo>
                <a:cubicBezTo>
                  <a:pt x="9389" y="72"/>
                  <a:pt x="10094" y="0"/>
                  <a:pt x="10800" y="0"/>
                </a:cubicBezTo>
                <a:lnTo>
                  <a:pt x="10800" y="547"/>
                </a:lnTo>
                <a:lnTo>
                  <a:pt x="10800" y="0"/>
                </a:lnTo>
                <a:cubicBezTo>
                  <a:pt x="11506" y="0"/>
                  <a:pt x="12211" y="72"/>
                  <a:pt x="12902" y="202"/>
                </a:cubicBezTo>
                <a:cubicBezTo>
                  <a:pt x="13594" y="346"/>
                  <a:pt x="14270" y="547"/>
                  <a:pt x="14933" y="821"/>
                </a:cubicBezTo>
                <a:lnTo>
                  <a:pt x="14731" y="1325"/>
                </a:lnTo>
                <a:lnTo>
                  <a:pt x="14933" y="821"/>
                </a:lnTo>
                <a:cubicBezTo>
                  <a:pt x="15581" y="1094"/>
                  <a:pt x="16214" y="1426"/>
                  <a:pt x="16805" y="1814"/>
                </a:cubicBezTo>
                <a:lnTo>
                  <a:pt x="16502" y="2261"/>
                </a:lnTo>
                <a:lnTo>
                  <a:pt x="16805" y="1814"/>
                </a:lnTo>
                <a:cubicBezTo>
                  <a:pt x="17395" y="2203"/>
                  <a:pt x="17942" y="2650"/>
                  <a:pt x="18446" y="3154"/>
                </a:cubicBezTo>
                <a:lnTo>
                  <a:pt x="18058" y="3542"/>
                </a:lnTo>
                <a:lnTo>
                  <a:pt x="18446" y="3154"/>
                </a:lnTo>
                <a:cubicBezTo>
                  <a:pt x="18950" y="3658"/>
                  <a:pt x="19397" y="4205"/>
                  <a:pt x="19786" y="4795"/>
                </a:cubicBezTo>
                <a:lnTo>
                  <a:pt x="19339" y="5098"/>
                </a:lnTo>
                <a:lnTo>
                  <a:pt x="19786" y="4795"/>
                </a:lnTo>
                <a:cubicBezTo>
                  <a:pt x="20174" y="5386"/>
                  <a:pt x="20506" y="6005"/>
                  <a:pt x="20779" y="6667"/>
                </a:cubicBezTo>
                <a:cubicBezTo>
                  <a:pt x="21053" y="7315"/>
                  <a:pt x="21254" y="7992"/>
                  <a:pt x="21398" y="8698"/>
                </a:cubicBezTo>
                <a:lnTo>
                  <a:pt x="20866" y="8798"/>
                </a:lnTo>
                <a:lnTo>
                  <a:pt x="21398" y="8698"/>
                </a:lnTo>
                <a:cubicBezTo>
                  <a:pt x="21542" y="9389"/>
                  <a:pt x="21600" y="10094"/>
                  <a:pt x="21600" y="10800"/>
                </a:cubicBezTo>
                <a:moveTo>
                  <a:pt x="20520" y="10800"/>
                </a:moveTo>
                <a:lnTo>
                  <a:pt x="21053" y="10800"/>
                </a:lnTo>
                <a:lnTo>
                  <a:pt x="20520" y="10800"/>
                </a:lnTo>
                <a:cubicBezTo>
                  <a:pt x="20520" y="10166"/>
                  <a:pt x="20462" y="9533"/>
                  <a:pt x="20333" y="8899"/>
                </a:cubicBezTo>
                <a:cubicBezTo>
                  <a:pt x="20203" y="8280"/>
                  <a:pt x="20030" y="7661"/>
                  <a:pt x="19786" y="7070"/>
                </a:cubicBezTo>
                <a:lnTo>
                  <a:pt x="20290" y="6869"/>
                </a:lnTo>
                <a:lnTo>
                  <a:pt x="19786" y="7070"/>
                </a:lnTo>
                <a:cubicBezTo>
                  <a:pt x="19541" y="6480"/>
                  <a:pt x="19238" y="5918"/>
                  <a:pt x="18893" y="5386"/>
                </a:cubicBezTo>
                <a:cubicBezTo>
                  <a:pt x="18533" y="4853"/>
                  <a:pt x="18130" y="4363"/>
                  <a:pt x="17683" y="3917"/>
                </a:cubicBezTo>
                <a:cubicBezTo>
                  <a:pt x="17237" y="3470"/>
                  <a:pt x="16747" y="3067"/>
                  <a:pt x="16214" y="2707"/>
                </a:cubicBezTo>
                <a:cubicBezTo>
                  <a:pt x="15682" y="2347"/>
                  <a:pt x="15120" y="2059"/>
                  <a:pt x="14530" y="1814"/>
                </a:cubicBezTo>
                <a:cubicBezTo>
                  <a:pt x="13939" y="1570"/>
                  <a:pt x="13334" y="1382"/>
                  <a:pt x="12701" y="1267"/>
                </a:cubicBezTo>
                <a:lnTo>
                  <a:pt x="12802" y="734"/>
                </a:lnTo>
                <a:lnTo>
                  <a:pt x="12701" y="1267"/>
                </a:lnTo>
                <a:cubicBezTo>
                  <a:pt x="12067" y="1138"/>
                  <a:pt x="11434" y="1080"/>
                  <a:pt x="10800" y="1080"/>
                </a:cubicBezTo>
                <a:cubicBezTo>
                  <a:pt x="10166" y="1080"/>
                  <a:pt x="9533" y="1138"/>
                  <a:pt x="8899" y="1267"/>
                </a:cubicBezTo>
                <a:lnTo>
                  <a:pt x="8798" y="734"/>
                </a:lnTo>
                <a:lnTo>
                  <a:pt x="8899" y="1267"/>
                </a:lnTo>
                <a:cubicBezTo>
                  <a:pt x="8280" y="1397"/>
                  <a:pt x="7661" y="1570"/>
                  <a:pt x="7070" y="1814"/>
                </a:cubicBezTo>
                <a:cubicBezTo>
                  <a:pt x="6480" y="2059"/>
                  <a:pt x="5918" y="2362"/>
                  <a:pt x="5386" y="2707"/>
                </a:cubicBezTo>
                <a:cubicBezTo>
                  <a:pt x="4853" y="3067"/>
                  <a:pt x="4363" y="3470"/>
                  <a:pt x="3917" y="3917"/>
                </a:cubicBezTo>
                <a:cubicBezTo>
                  <a:pt x="3470" y="4363"/>
                  <a:pt x="3067" y="4853"/>
                  <a:pt x="2707" y="5386"/>
                </a:cubicBezTo>
                <a:cubicBezTo>
                  <a:pt x="2347" y="5918"/>
                  <a:pt x="2059" y="6480"/>
                  <a:pt x="1814" y="7070"/>
                </a:cubicBezTo>
                <a:lnTo>
                  <a:pt x="1325" y="6869"/>
                </a:lnTo>
                <a:lnTo>
                  <a:pt x="1829" y="7070"/>
                </a:lnTo>
                <a:cubicBezTo>
                  <a:pt x="1584" y="7661"/>
                  <a:pt x="1397" y="8266"/>
                  <a:pt x="1282" y="8899"/>
                </a:cubicBezTo>
                <a:cubicBezTo>
                  <a:pt x="1138" y="9533"/>
                  <a:pt x="1080" y="10166"/>
                  <a:pt x="1080" y="10800"/>
                </a:cubicBezTo>
                <a:cubicBezTo>
                  <a:pt x="1080" y="11434"/>
                  <a:pt x="1138" y="12067"/>
                  <a:pt x="1267" y="12701"/>
                </a:cubicBezTo>
                <a:cubicBezTo>
                  <a:pt x="1397" y="13320"/>
                  <a:pt x="1570" y="13939"/>
                  <a:pt x="1814" y="14530"/>
                </a:cubicBezTo>
                <a:cubicBezTo>
                  <a:pt x="2059" y="15120"/>
                  <a:pt x="2362" y="15682"/>
                  <a:pt x="2707" y="16214"/>
                </a:cubicBezTo>
                <a:lnTo>
                  <a:pt x="2261" y="16517"/>
                </a:lnTo>
                <a:lnTo>
                  <a:pt x="2707" y="16214"/>
                </a:lnTo>
                <a:cubicBezTo>
                  <a:pt x="3067" y="16747"/>
                  <a:pt x="3470" y="17237"/>
                  <a:pt x="3917" y="17683"/>
                </a:cubicBezTo>
                <a:cubicBezTo>
                  <a:pt x="4363" y="18130"/>
                  <a:pt x="4853" y="18533"/>
                  <a:pt x="5386" y="18893"/>
                </a:cubicBezTo>
                <a:cubicBezTo>
                  <a:pt x="5918" y="19253"/>
                  <a:pt x="6480" y="19541"/>
                  <a:pt x="7070" y="19786"/>
                </a:cubicBezTo>
                <a:cubicBezTo>
                  <a:pt x="7661" y="20030"/>
                  <a:pt x="8266" y="20218"/>
                  <a:pt x="8899" y="20333"/>
                </a:cubicBezTo>
                <a:cubicBezTo>
                  <a:pt x="9518" y="20462"/>
                  <a:pt x="10152" y="20520"/>
                  <a:pt x="10800" y="20520"/>
                </a:cubicBezTo>
                <a:cubicBezTo>
                  <a:pt x="11448" y="20520"/>
                  <a:pt x="12067" y="20462"/>
                  <a:pt x="12701" y="20333"/>
                </a:cubicBezTo>
                <a:cubicBezTo>
                  <a:pt x="13320" y="20203"/>
                  <a:pt x="13939" y="20030"/>
                  <a:pt x="14530" y="19786"/>
                </a:cubicBezTo>
                <a:cubicBezTo>
                  <a:pt x="15120" y="19541"/>
                  <a:pt x="15682" y="19238"/>
                  <a:pt x="16214" y="18893"/>
                </a:cubicBezTo>
                <a:cubicBezTo>
                  <a:pt x="16747" y="18547"/>
                  <a:pt x="17237" y="18130"/>
                  <a:pt x="17683" y="17683"/>
                </a:cubicBezTo>
                <a:cubicBezTo>
                  <a:pt x="18130" y="17237"/>
                  <a:pt x="18533" y="16747"/>
                  <a:pt x="18893" y="16214"/>
                </a:cubicBezTo>
                <a:cubicBezTo>
                  <a:pt x="19253" y="15682"/>
                  <a:pt x="19541" y="15120"/>
                  <a:pt x="19786" y="14530"/>
                </a:cubicBezTo>
                <a:cubicBezTo>
                  <a:pt x="20030" y="13939"/>
                  <a:pt x="20218" y="13334"/>
                  <a:pt x="20333" y="12701"/>
                </a:cubicBez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1761" name="TextBox 8"/>
          <p:cNvSpPr txBox="1"/>
          <p:nvPr/>
        </p:nvSpPr>
        <p:spPr>
          <a:xfrm>
            <a:off x="219226" y="506081"/>
            <a:ext cx="18206400" cy="35397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What Are Color Codes? Color codes are numerical or alphanumeric representations of colors used in digital and web design. They define how colors are displayed on screens using specific systems or standards. The most common color codes are Hexadecimal (Hex), RGB, and HSL. Types of Color Codes:</a:t>
            </a:r>
          </a:p>
        </p:txBody>
      </p:sp>
      <p:sp>
        <p:nvSpPr>
          <p:cNvPr id="1762" name="TextBox 9"/>
          <p:cNvSpPr txBox="1"/>
          <p:nvPr/>
        </p:nvSpPr>
        <p:spPr>
          <a:xfrm>
            <a:off x="7195546" y="4849481"/>
            <a:ext cx="4877392"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Hexadecimal (Hex):</a:t>
            </a:r>
          </a:p>
        </p:txBody>
      </p:sp>
      <p:sp>
        <p:nvSpPr>
          <p:cNvPr id="1763" name="TextBox 10"/>
          <p:cNvSpPr txBox="1"/>
          <p:nvPr/>
        </p:nvSpPr>
        <p:spPr>
          <a:xfrm>
            <a:off x="1836839" y="5573381"/>
            <a:ext cx="16712147" cy="2828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A 6-character code that defines a color using a combination of numbers and letters. It starts with a "#" symbol, followed by six characters (0-9, A-F) representing the color's red, green, and blue components. Example: #FF5733 (A reddish color).</a:t>
            </a:r>
          </a:p>
        </p:txBody>
      </p:sp>
    </p:spTree>
  </p:cSld>
  <p:clrMapOvr>
    <a:masterClrMapping/>
  </p:clrMapOvr>
  <p:transition xmlns:p14="http://schemas.microsoft.com/office/powerpoint/2010/main" spd="med" advClick="1"/>
</p:sld>
</file>

<file path=ppt/slides/slide2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65" name="Freeform 3"/>
          <p:cNvSpPr/>
          <p:nvPr/>
        </p:nvSpPr>
        <p:spPr>
          <a:xfrm>
            <a:off x="400050" y="1183642"/>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766" name="Freeform 5"/>
          <p:cNvSpPr/>
          <p:nvPr/>
        </p:nvSpPr>
        <p:spPr>
          <a:xfrm>
            <a:off x="400050" y="3736342"/>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767" name="Freeform 7"/>
          <p:cNvSpPr/>
          <p:nvPr/>
        </p:nvSpPr>
        <p:spPr>
          <a:xfrm>
            <a:off x="400050" y="6927218"/>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768" name="Freeform 9"/>
          <p:cNvSpPr/>
          <p:nvPr/>
        </p:nvSpPr>
        <p:spPr>
          <a:xfrm>
            <a:off x="400050" y="8203568"/>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1769" name="Freeform 11"/>
          <p:cNvSpPr/>
          <p:nvPr/>
        </p:nvSpPr>
        <p:spPr>
          <a:xfrm>
            <a:off x="1166812" y="1817055"/>
            <a:ext cx="171451"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00"/>
                  <a:pt x="21056" y="14288"/>
                  <a:pt x="20784" y="14944"/>
                </a:cubicBezTo>
                <a:cubicBezTo>
                  <a:pt x="20512" y="15600"/>
                  <a:pt x="20176" y="16224"/>
                  <a:pt x="19792" y="16816"/>
                </a:cubicBezTo>
                <a:cubicBezTo>
                  <a:pt x="19392" y="17408"/>
                  <a:pt x="18944" y="17952"/>
                  <a:pt x="18448" y="18448"/>
                </a:cubicBezTo>
                <a:cubicBezTo>
                  <a:pt x="17952" y="18944"/>
                  <a:pt x="17408" y="19392"/>
                  <a:pt x="16816" y="19792"/>
                </a:cubicBezTo>
                <a:lnTo>
                  <a:pt x="16480" y="19296"/>
                </a:lnTo>
                <a:lnTo>
                  <a:pt x="16816" y="19792"/>
                </a:lnTo>
                <a:cubicBezTo>
                  <a:pt x="16224" y="20192"/>
                  <a:pt x="15600" y="20512"/>
                  <a:pt x="14944" y="20784"/>
                </a:cubicBezTo>
                <a:lnTo>
                  <a:pt x="14720" y="20224"/>
                </a:lnTo>
                <a:lnTo>
                  <a:pt x="14944" y="20784"/>
                </a:lnTo>
                <a:cubicBezTo>
                  <a:pt x="14288" y="21056"/>
                  <a:pt x="13616" y="21264"/>
                  <a:pt x="12912" y="21392"/>
                </a:cubicBezTo>
                <a:lnTo>
                  <a:pt x="12784" y="20800"/>
                </a:lnTo>
                <a:lnTo>
                  <a:pt x="12896" y="21392"/>
                </a:lnTo>
                <a:cubicBezTo>
                  <a:pt x="12208" y="21536"/>
                  <a:pt x="11504" y="21600"/>
                  <a:pt x="10784" y="21600"/>
                </a:cubicBezTo>
                <a:lnTo>
                  <a:pt x="10784" y="20992"/>
                </a:lnTo>
                <a:lnTo>
                  <a:pt x="10784" y="21600"/>
                </a:lnTo>
                <a:cubicBezTo>
                  <a:pt x="10080" y="21600"/>
                  <a:pt x="9376" y="21536"/>
                  <a:pt x="8672" y="21392"/>
                </a:cubicBezTo>
                <a:cubicBezTo>
                  <a:pt x="7984" y="21248"/>
                  <a:pt x="7296" y="21056"/>
                  <a:pt x="6640" y="20784"/>
                </a:cubicBezTo>
                <a:lnTo>
                  <a:pt x="6864" y="20224"/>
                </a:lnTo>
                <a:lnTo>
                  <a:pt x="6640" y="20784"/>
                </a:lnTo>
                <a:cubicBezTo>
                  <a:pt x="5984" y="20512"/>
                  <a:pt x="5360" y="20176"/>
                  <a:pt x="4768" y="19792"/>
                </a:cubicBezTo>
                <a:cubicBezTo>
                  <a:pt x="4176" y="19392"/>
                  <a:pt x="3632" y="18944"/>
                  <a:pt x="3136" y="18448"/>
                </a:cubicBezTo>
                <a:cubicBezTo>
                  <a:pt x="2640" y="17952"/>
                  <a:pt x="2192" y="17408"/>
                  <a:pt x="1792" y="16816"/>
                </a:cubicBezTo>
                <a:cubicBezTo>
                  <a:pt x="1424" y="16208"/>
                  <a:pt x="1088" y="15584"/>
                  <a:pt x="816" y="14928"/>
                </a:cubicBezTo>
                <a:lnTo>
                  <a:pt x="1376" y="14704"/>
                </a:lnTo>
                <a:lnTo>
                  <a:pt x="816" y="14928"/>
                </a:lnTo>
                <a:cubicBezTo>
                  <a:pt x="544" y="14272"/>
                  <a:pt x="352" y="13600"/>
                  <a:pt x="208" y="12912"/>
                </a:cubicBezTo>
                <a:cubicBezTo>
                  <a:pt x="64" y="12208"/>
                  <a:pt x="0" y="11504"/>
                  <a:pt x="0" y="10800"/>
                </a:cubicBezTo>
                <a:lnTo>
                  <a:pt x="592" y="10800"/>
                </a:lnTo>
                <a:lnTo>
                  <a:pt x="0" y="10800"/>
                </a:lnTo>
                <a:cubicBezTo>
                  <a:pt x="0" y="10096"/>
                  <a:pt x="64" y="9392"/>
                  <a:pt x="208" y="8688"/>
                </a:cubicBezTo>
                <a:cubicBezTo>
                  <a:pt x="352" y="8000"/>
                  <a:pt x="544" y="7328"/>
                  <a:pt x="816" y="6672"/>
                </a:cubicBezTo>
                <a:cubicBezTo>
                  <a:pt x="1088" y="6016"/>
                  <a:pt x="1424" y="5392"/>
                  <a:pt x="1808" y="4800"/>
                </a:cubicBezTo>
                <a:lnTo>
                  <a:pt x="2304" y="5136"/>
                </a:lnTo>
                <a:lnTo>
                  <a:pt x="1824" y="4800"/>
                </a:lnTo>
                <a:cubicBezTo>
                  <a:pt x="2224" y="4208"/>
                  <a:pt x="2672" y="3664"/>
                  <a:pt x="3168" y="3168"/>
                </a:cubicBezTo>
                <a:lnTo>
                  <a:pt x="3600" y="3600"/>
                </a:lnTo>
                <a:lnTo>
                  <a:pt x="3168" y="3168"/>
                </a:lnTo>
                <a:cubicBezTo>
                  <a:pt x="3664" y="2672"/>
                  <a:pt x="4208" y="2224"/>
                  <a:pt x="4800" y="1824"/>
                </a:cubicBezTo>
                <a:cubicBezTo>
                  <a:pt x="5392" y="1424"/>
                  <a:pt x="6016" y="1088"/>
                  <a:pt x="6672" y="816"/>
                </a:cubicBezTo>
                <a:cubicBezTo>
                  <a:pt x="7328" y="544"/>
                  <a:pt x="8000" y="352"/>
                  <a:pt x="8688" y="208"/>
                </a:cubicBezTo>
                <a:cubicBezTo>
                  <a:pt x="9392" y="64"/>
                  <a:pt x="10096" y="0"/>
                  <a:pt x="10800" y="0"/>
                </a:cubicBezTo>
                <a:lnTo>
                  <a:pt x="10800" y="608"/>
                </a:lnTo>
                <a:lnTo>
                  <a:pt x="10800" y="0"/>
                </a:lnTo>
                <a:cubicBezTo>
                  <a:pt x="11504" y="0"/>
                  <a:pt x="12208" y="64"/>
                  <a:pt x="12912" y="208"/>
                </a:cubicBezTo>
                <a:lnTo>
                  <a:pt x="12784" y="800"/>
                </a:lnTo>
                <a:lnTo>
                  <a:pt x="12912" y="208"/>
                </a:lnTo>
                <a:cubicBezTo>
                  <a:pt x="13600" y="352"/>
                  <a:pt x="14288" y="544"/>
                  <a:pt x="14944" y="816"/>
                </a:cubicBezTo>
                <a:cubicBezTo>
                  <a:pt x="15600" y="1088"/>
                  <a:pt x="16224" y="1424"/>
                  <a:pt x="16816" y="1808"/>
                </a:cubicBezTo>
                <a:lnTo>
                  <a:pt x="16480" y="2304"/>
                </a:lnTo>
                <a:lnTo>
                  <a:pt x="16816" y="1808"/>
                </a:lnTo>
                <a:cubicBezTo>
                  <a:pt x="17408" y="2208"/>
                  <a:pt x="17952" y="2656"/>
                  <a:pt x="18448" y="3152"/>
                </a:cubicBezTo>
                <a:lnTo>
                  <a:pt x="18016" y="3584"/>
                </a:lnTo>
                <a:lnTo>
                  <a:pt x="18448" y="3152"/>
                </a:lnTo>
                <a:cubicBezTo>
                  <a:pt x="18944" y="3648"/>
                  <a:pt x="19392" y="4192"/>
                  <a:pt x="19792" y="4784"/>
                </a:cubicBezTo>
                <a:lnTo>
                  <a:pt x="19296" y="5120"/>
                </a:lnTo>
                <a:lnTo>
                  <a:pt x="19792" y="4784"/>
                </a:lnTo>
                <a:cubicBezTo>
                  <a:pt x="20192" y="5376"/>
                  <a:pt x="20512" y="6000"/>
                  <a:pt x="20784" y="6656"/>
                </a:cubicBezTo>
                <a:cubicBezTo>
                  <a:pt x="21056" y="7312"/>
                  <a:pt x="21264" y="7984"/>
                  <a:pt x="21392" y="8688"/>
                </a:cubicBezTo>
                <a:cubicBezTo>
                  <a:pt x="21536" y="9376"/>
                  <a:pt x="21600" y="10080"/>
                  <a:pt x="21600" y="10800"/>
                </a:cubicBezTo>
                <a:lnTo>
                  <a:pt x="20992" y="10800"/>
                </a:lnTo>
                <a:lnTo>
                  <a:pt x="21600" y="10800"/>
                </a:lnTo>
                <a:moveTo>
                  <a:pt x="20400" y="10800"/>
                </a:moveTo>
                <a:cubicBezTo>
                  <a:pt x="20400" y="10176"/>
                  <a:pt x="20336" y="9552"/>
                  <a:pt x="20208" y="8928"/>
                </a:cubicBezTo>
                <a:lnTo>
                  <a:pt x="20800" y="8816"/>
                </a:lnTo>
                <a:lnTo>
                  <a:pt x="20208" y="8928"/>
                </a:lnTo>
                <a:cubicBezTo>
                  <a:pt x="20080" y="8304"/>
                  <a:pt x="19904" y="7712"/>
                  <a:pt x="19664" y="7120"/>
                </a:cubicBezTo>
                <a:lnTo>
                  <a:pt x="20224" y="6896"/>
                </a:lnTo>
                <a:lnTo>
                  <a:pt x="19664" y="7120"/>
                </a:lnTo>
                <a:cubicBezTo>
                  <a:pt x="19424" y="6544"/>
                  <a:pt x="19120" y="5984"/>
                  <a:pt x="18784" y="5456"/>
                </a:cubicBezTo>
                <a:cubicBezTo>
                  <a:pt x="18432" y="4928"/>
                  <a:pt x="18032" y="4448"/>
                  <a:pt x="17584" y="4000"/>
                </a:cubicBezTo>
                <a:cubicBezTo>
                  <a:pt x="17136" y="3552"/>
                  <a:pt x="16656" y="3152"/>
                  <a:pt x="16128" y="2800"/>
                </a:cubicBezTo>
                <a:cubicBezTo>
                  <a:pt x="15600" y="2448"/>
                  <a:pt x="15056" y="2160"/>
                  <a:pt x="14464" y="1920"/>
                </a:cubicBezTo>
                <a:lnTo>
                  <a:pt x="14704" y="1376"/>
                </a:lnTo>
                <a:lnTo>
                  <a:pt x="14480" y="1936"/>
                </a:lnTo>
                <a:cubicBezTo>
                  <a:pt x="13888" y="1696"/>
                  <a:pt x="13296" y="1504"/>
                  <a:pt x="12672" y="1392"/>
                </a:cubicBezTo>
                <a:cubicBezTo>
                  <a:pt x="12048" y="1280"/>
                  <a:pt x="11424" y="1200"/>
                  <a:pt x="10800" y="1200"/>
                </a:cubicBezTo>
                <a:cubicBezTo>
                  <a:pt x="10176" y="1200"/>
                  <a:pt x="9552" y="1264"/>
                  <a:pt x="8928" y="1392"/>
                </a:cubicBezTo>
                <a:lnTo>
                  <a:pt x="8816" y="800"/>
                </a:lnTo>
                <a:lnTo>
                  <a:pt x="8928" y="1392"/>
                </a:lnTo>
                <a:cubicBezTo>
                  <a:pt x="8304" y="1520"/>
                  <a:pt x="7712" y="1696"/>
                  <a:pt x="7120" y="1936"/>
                </a:cubicBezTo>
                <a:lnTo>
                  <a:pt x="6896" y="1376"/>
                </a:lnTo>
                <a:lnTo>
                  <a:pt x="7120" y="1936"/>
                </a:lnTo>
                <a:cubicBezTo>
                  <a:pt x="6544" y="2176"/>
                  <a:pt x="5984" y="2480"/>
                  <a:pt x="5456" y="2816"/>
                </a:cubicBezTo>
                <a:lnTo>
                  <a:pt x="5120" y="2320"/>
                </a:lnTo>
                <a:lnTo>
                  <a:pt x="5456" y="2816"/>
                </a:lnTo>
                <a:cubicBezTo>
                  <a:pt x="4928" y="3168"/>
                  <a:pt x="4448" y="3568"/>
                  <a:pt x="4000" y="4016"/>
                </a:cubicBezTo>
                <a:cubicBezTo>
                  <a:pt x="3552" y="4464"/>
                  <a:pt x="3152" y="4944"/>
                  <a:pt x="2800" y="5472"/>
                </a:cubicBezTo>
                <a:cubicBezTo>
                  <a:pt x="2448" y="6000"/>
                  <a:pt x="2160" y="6544"/>
                  <a:pt x="1920" y="7136"/>
                </a:cubicBezTo>
                <a:lnTo>
                  <a:pt x="1376" y="6896"/>
                </a:lnTo>
                <a:lnTo>
                  <a:pt x="1936" y="7120"/>
                </a:lnTo>
                <a:cubicBezTo>
                  <a:pt x="1696" y="7696"/>
                  <a:pt x="1520" y="8304"/>
                  <a:pt x="1392" y="8928"/>
                </a:cubicBezTo>
                <a:lnTo>
                  <a:pt x="800" y="8816"/>
                </a:lnTo>
                <a:lnTo>
                  <a:pt x="1392" y="8928"/>
                </a:lnTo>
                <a:cubicBezTo>
                  <a:pt x="1264" y="9552"/>
                  <a:pt x="1200" y="10176"/>
                  <a:pt x="1200" y="10800"/>
                </a:cubicBezTo>
                <a:cubicBezTo>
                  <a:pt x="1200" y="11424"/>
                  <a:pt x="1264" y="12048"/>
                  <a:pt x="1392" y="12672"/>
                </a:cubicBezTo>
                <a:lnTo>
                  <a:pt x="800" y="12784"/>
                </a:lnTo>
                <a:lnTo>
                  <a:pt x="1392" y="12672"/>
                </a:lnTo>
                <a:cubicBezTo>
                  <a:pt x="1520" y="13296"/>
                  <a:pt x="1696" y="13888"/>
                  <a:pt x="1936" y="14480"/>
                </a:cubicBezTo>
                <a:cubicBezTo>
                  <a:pt x="2176" y="15056"/>
                  <a:pt x="2480" y="15616"/>
                  <a:pt x="2816" y="16144"/>
                </a:cubicBezTo>
                <a:lnTo>
                  <a:pt x="2320" y="16480"/>
                </a:lnTo>
                <a:lnTo>
                  <a:pt x="2816" y="16144"/>
                </a:lnTo>
                <a:cubicBezTo>
                  <a:pt x="3168" y="16672"/>
                  <a:pt x="3568" y="17152"/>
                  <a:pt x="4016" y="17600"/>
                </a:cubicBezTo>
                <a:lnTo>
                  <a:pt x="3584" y="18032"/>
                </a:lnTo>
                <a:lnTo>
                  <a:pt x="4016" y="17600"/>
                </a:lnTo>
                <a:cubicBezTo>
                  <a:pt x="4464" y="18048"/>
                  <a:pt x="4944" y="18448"/>
                  <a:pt x="5472" y="18800"/>
                </a:cubicBezTo>
                <a:lnTo>
                  <a:pt x="5136" y="19296"/>
                </a:lnTo>
                <a:lnTo>
                  <a:pt x="5472" y="18800"/>
                </a:lnTo>
                <a:cubicBezTo>
                  <a:pt x="6000" y="19152"/>
                  <a:pt x="6544" y="19440"/>
                  <a:pt x="7136" y="19680"/>
                </a:cubicBezTo>
                <a:cubicBezTo>
                  <a:pt x="7712" y="19920"/>
                  <a:pt x="8320" y="20096"/>
                  <a:pt x="8944" y="20224"/>
                </a:cubicBezTo>
                <a:lnTo>
                  <a:pt x="8816" y="20800"/>
                </a:lnTo>
                <a:lnTo>
                  <a:pt x="8928" y="20208"/>
                </a:lnTo>
                <a:cubicBezTo>
                  <a:pt x="9552" y="20336"/>
                  <a:pt x="10176" y="20400"/>
                  <a:pt x="10800" y="20400"/>
                </a:cubicBezTo>
                <a:cubicBezTo>
                  <a:pt x="11424" y="20400"/>
                  <a:pt x="12048" y="20336"/>
                  <a:pt x="12672" y="20208"/>
                </a:cubicBezTo>
                <a:cubicBezTo>
                  <a:pt x="13296" y="20080"/>
                  <a:pt x="13888" y="19904"/>
                  <a:pt x="14480" y="19664"/>
                </a:cubicBezTo>
                <a:cubicBezTo>
                  <a:pt x="15056" y="19424"/>
                  <a:pt x="15616" y="19120"/>
                  <a:pt x="16144" y="18784"/>
                </a:cubicBezTo>
                <a:cubicBezTo>
                  <a:pt x="16672" y="18432"/>
                  <a:pt x="17152" y="18032"/>
                  <a:pt x="17600" y="17584"/>
                </a:cubicBezTo>
                <a:lnTo>
                  <a:pt x="18032" y="18016"/>
                </a:lnTo>
                <a:lnTo>
                  <a:pt x="17600" y="17584"/>
                </a:lnTo>
                <a:cubicBezTo>
                  <a:pt x="18048" y="17136"/>
                  <a:pt x="18448" y="16656"/>
                  <a:pt x="18800" y="16128"/>
                </a:cubicBezTo>
                <a:lnTo>
                  <a:pt x="19296" y="16464"/>
                </a:lnTo>
                <a:lnTo>
                  <a:pt x="18800" y="16128"/>
                </a:lnTo>
                <a:cubicBezTo>
                  <a:pt x="19152" y="15600"/>
                  <a:pt x="19440" y="15056"/>
                  <a:pt x="19680" y="14464"/>
                </a:cubicBezTo>
                <a:lnTo>
                  <a:pt x="20240" y="14688"/>
                </a:lnTo>
                <a:lnTo>
                  <a:pt x="19680" y="14464"/>
                </a:lnTo>
                <a:cubicBezTo>
                  <a:pt x="19920" y="13888"/>
                  <a:pt x="20096" y="13280"/>
                  <a:pt x="20224" y="12656"/>
                </a:cubicBezTo>
                <a:lnTo>
                  <a:pt x="20816" y="12768"/>
                </a:lnTo>
                <a:lnTo>
                  <a:pt x="20224" y="12656"/>
                </a:lnTo>
                <a:cubicBezTo>
                  <a:pt x="20352" y="12032"/>
                  <a:pt x="20416" y="11408"/>
                  <a:pt x="20416" y="10784"/>
                </a:cubicBezTo>
                <a:close/>
              </a:path>
            </a:pathLst>
          </a:custGeom>
          <a:solidFill>
            <a:srgbClr val="000000"/>
          </a:solidFill>
          <a:ln w="12700">
            <a:miter lim="400000"/>
          </a:ln>
        </p:spPr>
        <p:txBody>
          <a:bodyPr lIns="45719" rIns="45719"/>
          <a:lstStyle/>
          <a:p>
            <a:pPr/>
          </a:p>
        </p:txBody>
      </p:sp>
      <p:sp>
        <p:nvSpPr>
          <p:cNvPr id="1770" name="Freeform 12"/>
          <p:cNvSpPr/>
          <p:nvPr/>
        </p:nvSpPr>
        <p:spPr>
          <a:xfrm>
            <a:off x="1166812" y="5646106"/>
            <a:ext cx="171451" cy="171451"/>
          </a:xfrm>
          <a:prstGeom prst="rect">
            <a:avLst/>
          </a:prstGeom>
          <a:blipFill>
            <a:blip r:embed="rId3"/>
            <a:stretch>
              <a:fillRect/>
            </a:stretch>
          </a:blipFill>
          <a:ln w="12700">
            <a:miter lim="400000"/>
          </a:ln>
        </p:spPr>
        <p:txBody>
          <a:bodyPr lIns="45719" rIns="45719"/>
          <a:lstStyle/>
          <a:p>
            <a:pPr/>
          </a:p>
        </p:txBody>
      </p:sp>
      <p:sp>
        <p:nvSpPr>
          <p:cNvPr id="1771" name="Freeform 13"/>
          <p:cNvSpPr/>
          <p:nvPr/>
        </p:nvSpPr>
        <p:spPr>
          <a:xfrm>
            <a:off x="1166812" y="3093405"/>
            <a:ext cx="171451" cy="171451"/>
          </a:xfrm>
          <a:prstGeom prst="rect">
            <a:avLst/>
          </a:prstGeom>
          <a:blipFill>
            <a:blip r:embed="rId3"/>
            <a:stretch>
              <a:fillRect/>
            </a:stretch>
          </a:blipFill>
          <a:ln w="12700">
            <a:miter lim="400000"/>
          </a:ln>
        </p:spPr>
        <p:txBody>
          <a:bodyPr lIns="45719" rIns="45719"/>
          <a:lstStyle/>
          <a:p>
            <a:pPr/>
          </a:p>
        </p:txBody>
      </p:sp>
      <p:sp>
        <p:nvSpPr>
          <p:cNvPr id="1772" name="Freeform 14"/>
          <p:cNvSpPr/>
          <p:nvPr/>
        </p:nvSpPr>
        <p:spPr>
          <a:xfrm>
            <a:off x="1166812" y="4369756"/>
            <a:ext cx="171451" cy="171451"/>
          </a:xfrm>
          <a:prstGeom prst="rect">
            <a:avLst/>
          </a:prstGeom>
          <a:blipFill>
            <a:blip r:embed="rId3"/>
            <a:stretch>
              <a:fillRect/>
            </a:stretch>
          </a:blipFill>
          <a:ln w="12700">
            <a:miter lim="400000"/>
          </a:ln>
        </p:spPr>
        <p:txBody>
          <a:bodyPr lIns="45719" rIns="45719"/>
          <a:lstStyle/>
          <a:p>
            <a:pPr/>
          </a:p>
        </p:txBody>
      </p:sp>
      <p:sp>
        <p:nvSpPr>
          <p:cNvPr id="1773" name="TextBox 15"/>
          <p:cNvSpPr txBox="1"/>
          <p:nvPr/>
        </p:nvSpPr>
        <p:spPr>
          <a:xfrm>
            <a:off x="6963812" y="868584"/>
            <a:ext cx="5240123" cy="125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RGB (Red, Green, Blue):</a:t>
            </a:r>
          </a:p>
        </p:txBody>
      </p:sp>
      <p:sp>
        <p:nvSpPr>
          <p:cNvPr id="1774" name="TextBox 16"/>
          <p:cNvSpPr txBox="1"/>
          <p:nvPr/>
        </p:nvSpPr>
        <p:spPr>
          <a:xfrm>
            <a:off x="1973313" y="1506759"/>
            <a:ext cx="16213626" cy="1888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Copperplate"/>
                <a:ea typeface="Copperplate"/>
                <a:cs typeface="Copperplate"/>
                <a:sym typeface="Copperplate"/>
              </a:defRPr>
            </a:lvl1pPr>
          </a:lstStyle>
          <a:p>
            <a:pPr/>
            <a:r>
              <a:t>RGB color codes represent colors by defining the intensity of red, green, and blue light, each with a value between 0 and 255. Example: rgb(255, 87, 51) (Red = 255, Green = 87, Blue = 51).</a:t>
            </a:r>
          </a:p>
        </p:txBody>
      </p:sp>
      <p:sp>
        <p:nvSpPr>
          <p:cNvPr id="1775" name="TextBox 17"/>
          <p:cNvSpPr txBox="1"/>
          <p:nvPr/>
        </p:nvSpPr>
        <p:spPr>
          <a:xfrm>
            <a:off x="5936160" y="3421284"/>
            <a:ext cx="7336623" cy="125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HSL (Hue, Saturation, Lightness):</a:t>
            </a:r>
          </a:p>
        </p:txBody>
      </p:sp>
      <p:sp>
        <p:nvSpPr>
          <p:cNvPr id="1776" name="TextBox 18"/>
          <p:cNvSpPr txBox="1"/>
          <p:nvPr/>
        </p:nvSpPr>
        <p:spPr>
          <a:xfrm>
            <a:off x="2218733" y="4059459"/>
            <a:ext cx="15712851" cy="252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Copperplate"/>
                <a:ea typeface="Copperplate"/>
                <a:cs typeface="Copperplate"/>
                <a:sym typeface="Copperplate"/>
              </a:defRPr>
            </a:lvl1pPr>
          </a:lstStyle>
          <a:p>
            <a:pPr/>
            <a:r>
              <a:t>HSL represents colors in terms of hue (the color itself), saturation (the intensity of the color), and lightness (the brightness of the color). Example: hsl(9, 100%, 60%) (A vibrant red).</a:t>
            </a:r>
          </a:p>
        </p:txBody>
      </p:sp>
      <p:sp>
        <p:nvSpPr>
          <p:cNvPr id="1777" name="TextBox 19"/>
          <p:cNvSpPr txBox="1"/>
          <p:nvPr/>
        </p:nvSpPr>
        <p:spPr>
          <a:xfrm>
            <a:off x="6385769" y="5973984"/>
            <a:ext cx="5626648" cy="125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Why Color Codes Matter:</a:t>
            </a:r>
          </a:p>
        </p:txBody>
      </p:sp>
      <p:sp>
        <p:nvSpPr>
          <p:cNvPr id="1778" name="TextBox 20"/>
          <p:cNvSpPr txBox="1"/>
          <p:nvPr/>
        </p:nvSpPr>
        <p:spPr>
          <a:xfrm>
            <a:off x="1366684" y="6612159"/>
            <a:ext cx="16658436" cy="1888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Copperplate"/>
                <a:ea typeface="Copperplate"/>
                <a:cs typeface="Copperplate"/>
                <a:sym typeface="Copperplate"/>
              </a:defRPr>
            </a:lvl1pPr>
          </a:lstStyle>
          <a:p>
            <a:pPr/>
            <a:r>
              <a:t>Consistency: They ensure consistent color representation across different devices and platforms. Design Control: Designers can choose precise colors for branding, user interfaces, and visual aesthetics.</a:t>
            </a:r>
          </a:p>
        </p:txBody>
      </p:sp>
    </p:spTree>
  </p:cSld>
  <p:clrMapOvr>
    <a:masterClrMapping/>
  </p:clrMapOvr>
  <p:transition xmlns:p14="http://schemas.microsoft.com/office/powerpoint/2010/main" spd="med" advClick="1"/>
</p:sld>
</file>

<file path=ppt/slides/slide2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80" name="Freeform 2"/>
          <p:cNvSpPr/>
          <p:nvPr/>
        </p:nvSpPr>
        <p:spPr>
          <a:xfrm>
            <a:off x="466725" y="1799682"/>
            <a:ext cx="190500" cy="190501"/>
          </a:xfrm>
          <a:prstGeom prst="rect">
            <a:avLst/>
          </a:prstGeom>
          <a:blipFill>
            <a:blip r:embed="rId3"/>
            <a:stretch>
              <a:fillRect/>
            </a:stretch>
          </a:blipFill>
          <a:ln w="12700">
            <a:miter lim="400000"/>
          </a:ln>
        </p:spPr>
        <p:txBody>
          <a:bodyPr lIns="45719" rIns="45719"/>
          <a:lstStyle/>
          <a:p>
            <a:pPr/>
          </a:p>
        </p:txBody>
      </p:sp>
      <p:sp>
        <p:nvSpPr>
          <p:cNvPr id="1781" name="Freeform 3"/>
          <p:cNvSpPr/>
          <p:nvPr/>
        </p:nvSpPr>
        <p:spPr>
          <a:xfrm>
            <a:off x="466725" y="4028532"/>
            <a:ext cx="190500" cy="190501"/>
          </a:xfrm>
          <a:prstGeom prst="rect">
            <a:avLst/>
          </a:prstGeom>
          <a:blipFill>
            <a:blip r:embed="rId3"/>
            <a:stretch>
              <a:fillRect/>
            </a:stretch>
          </a:blipFill>
          <a:ln w="12700">
            <a:miter lim="400000"/>
          </a:ln>
        </p:spPr>
        <p:txBody>
          <a:bodyPr lIns="45719" rIns="45719"/>
          <a:lstStyle/>
          <a:p>
            <a:pPr/>
          </a:p>
        </p:txBody>
      </p:sp>
      <p:sp>
        <p:nvSpPr>
          <p:cNvPr id="1782" name="Freeform 4"/>
          <p:cNvSpPr/>
          <p:nvPr/>
        </p:nvSpPr>
        <p:spPr>
          <a:xfrm>
            <a:off x="466725" y="5514432"/>
            <a:ext cx="190500" cy="190501"/>
          </a:xfrm>
          <a:prstGeom prst="rect">
            <a:avLst/>
          </a:prstGeom>
          <a:blipFill>
            <a:blip r:embed="rId3"/>
            <a:stretch>
              <a:fillRect/>
            </a:stretch>
          </a:blipFill>
          <a:ln w="12700">
            <a:miter lim="400000"/>
          </a:ln>
        </p:spPr>
        <p:txBody>
          <a:bodyPr lIns="45719" rIns="45719"/>
          <a:lstStyle/>
          <a:p>
            <a:pPr/>
          </a:p>
        </p:txBody>
      </p:sp>
      <p:sp>
        <p:nvSpPr>
          <p:cNvPr id="1783" name="Freeform 5"/>
          <p:cNvSpPr/>
          <p:nvPr/>
        </p:nvSpPr>
        <p:spPr>
          <a:xfrm>
            <a:off x="466725" y="7743281"/>
            <a:ext cx="190500" cy="190501"/>
          </a:xfrm>
          <a:prstGeom prst="rect">
            <a:avLst/>
          </a:prstGeom>
          <a:blipFill>
            <a:blip r:embed="rId3"/>
            <a:stretch>
              <a:fillRect/>
            </a:stretch>
          </a:blipFill>
          <a:ln w="12700">
            <a:miter lim="400000"/>
          </a:ln>
        </p:spPr>
        <p:txBody>
          <a:bodyPr lIns="45719" rIns="45719"/>
          <a:lstStyle/>
          <a:p>
            <a:pPr/>
          </a:p>
        </p:txBody>
      </p:sp>
      <p:sp>
        <p:nvSpPr>
          <p:cNvPr id="1784" name="TextBox 6"/>
          <p:cNvSpPr txBox="1"/>
          <p:nvPr/>
        </p:nvSpPr>
        <p:spPr>
          <a:xfrm>
            <a:off x="7847114" y="689152"/>
            <a:ext cx="2645503" cy="7184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Summary:</a:t>
            </a:r>
          </a:p>
        </p:txBody>
      </p:sp>
      <p:sp>
        <p:nvSpPr>
          <p:cNvPr id="1785" name="TextBox 7"/>
          <p:cNvSpPr txBox="1"/>
          <p:nvPr/>
        </p:nvSpPr>
        <p:spPr>
          <a:xfrm>
            <a:off x="925858" y="1432102"/>
            <a:ext cx="17689802" cy="73478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Survey and Data Collection help track progress by gathering information through structured surveys or automated data tracking systems, which can be analyzed to inform decisions. Data Visualization is the graphical representation of data, helping to simplify complex information for decision-making and analysis. A Coder typically writes individual lines of code, while a Programmer is responsible for the overall design and development of software applications. Code is a set of instructions, while a Program is a complete application built from code.</a:t>
            </a:r>
          </a:p>
        </p:txBody>
      </p:sp>
    </p:spTree>
  </p:cSld>
  <p:clrMapOvr>
    <a:masterClrMapping/>
  </p:clrMapOvr>
  <p:transition xmlns:p14="http://schemas.microsoft.com/office/powerpoint/2010/main" spd="med" advClick="1"/>
</p:sld>
</file>

<file path=ppt/slides/slide2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87" name="Freeform 2"/>
          <p:cNvSpPr/>
          <p:nvPr/>
        </p:nvSpPr>
        <p:spPr>
          <a:xfrm>
            <a:off x="409575" y="5455596"/>
            <a:ext cx="171450" cy="171451"/>
          </a:xfrm>
          <a:prstGeom prst="rect">
            <a:avLst/>
          </a:prstGeom>
          <a:blipFill>
            <a:blip r:embed="rId3"/>
            <a:stretch>
              <a:fillRect/>
            </a:stretch>
          </a:blipFill>
          <a:ln w="12700">
            <a:miter lim="400000"/>
          </a:ln>
        </p:spPr>
        <p:txBody>
          <a:bodyPr lIns="45719" rIns="45719"/>
          <a:lstStyle/>
          <a:p>
            <a:pPr/>
          </a:p>
        </p:txBody>
      </p:sp>
      <p:sp>
        <p:nvSpPr>
          <p:cNvPr id="1788" name="Freeform 3"/>
          <p:cNvSpPr/>
          <p:nvPr/>
        </p:nvSpPr>
        <p:spPr>
          <a:xfrm>
            <a:off x="409575" y="8122595"/>
            <a:ext cx="171450" cy="171451"/>
          </a:xfrm>
          <a:prstGeom prst="rect">
            <a:avLst/>
          </a:prstGeom>
          <a:blipFill>
            <a:blip r:embed="rId3"/>
            <a:stretch>
              <a:fillRect/>
            </a:stretch>
          </a:blipFill>
          <a:ln w="12700">
            <a:miter lim="400000"/>
          </a:ln>
        </p:spPr>
        <p:txBody>
          <a:bodyPr lIns="45719" rIns="45719"/>
          <a:lstStyle/>
          <a:p>
            <a:pPr/>
          </a:p>
        </p:txBody>
      </p:sp>
      <p:sp>
        <p:nvSpPr>
          <p:cNvPr id="1789" name="TextBox 4"/>
          <p:cNvSpPr txBox="1"/>
          <p:nvPr/>
        </p:nvSpPr>
        <p:spPr>
          <a:xfrm>
            <a:off x="29765" y="1132026"/>
            <a:ext cx="18592896" cy="39468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200"/>
              </a:lnSpc>
              <a:defRPr sz="3700">
                <a:latin typeface="Copperplate"/>
                <a:ea typeface="Copperplate"/>
                <a:cs typeface="Copperplate"/>
                <a:sym typeface="Copperplate"/>
              </a:defRPr>
            </a:lvl1pPr>
          </a:lstStyle>
          <a:p>
            <a:pPr/>
            <a:r>
              <a:t>What Are Hashes in Color Codes? In the context of color codes, a hash (or hash sign) is part of the Hexadecimal (Hex) color code notation, which is used to define colors in digital graphics and web design. A Hex color code is a six-character string that begins with a hash symbol (#), followed by six characters, representing the Red, Green, and Blue (RGB) components of a color.</a:t>
            </a:r>
          </a:p>
        </p:txBody>
      </p:sp>
      <p:sp>
        <p:nvSpPr>
          <p:cNvPr id="1790" name="TextBox 5"/>
          <p:cNvSpPr txBox="1"/>
          <p:nvPr/>
        </p:nvSpPr>
        <p:spPr>
          <a:xfrm>
            <a:off x="913056" y="5132527"/>
            <a:ext cx="17627814" cy="39468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200"/>
              </a:lnSpc>
              <a:defRPr sz="3700">
                <a:latin typeface="Copperplate"/>
                <a:ea typeface="Copperplate"/>
                <a:cs typeface="Copperplate"/>
                <a:sym typeface="Copperplate"/>
              </a:defRPr>
            </a:lvl1pPr>
          </a:lstStyle>
          <a:p>
            <a:pPr/>
            <a:r>
              <a:t>Hexadecimal (Hex) is a base-16 system that uses numbers (0-9) and letters (A-F) to represent values. Each pair of characters in the six-character code represents one of the three primary color channels (Red, Green, and Blue) in two hexadecimal digits (0-255 range in decimal). The hash symbol (#) simply signifies that the following string of characters represents a color value.</a:t>
            </a:r>
          </a:p>
        </p:txBody>
      </p:sp>
    </p:spTree>
  </p:cSld>
  <p:clrMapOvr>
    <a:masterClrMapping/>
  </p:clrMapOvr>
  <p:transition xmlns:p14="http://schemas.microsoft.com/office/powerpoint/2010/main" spd="med" advClick="1"/>
</p:sld>
</file>

<file path=ppt/slides/slide2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92" name="Freeform 2"/>
          <p:cNvSpPr/>
          <p:nvPr/>
        </p:nvSpPr>
        <p:spPr>
          <a:xfrm>
            <a:off x="371475" y="1481137"/>
            <a:ext cx="152400" cy="152401"/>
          </a:xfrm>
          <a:prstGeom prst="rect">
            <a:avLst/>
          </a:prstGeom>
          <a:blipFill>
            <a:blip r:embed="rId3"/>
            <a:stretch>
              <a:fillRect/>
            </a:stretch>
          </a:blipFill>
          <a:ln w="12700">
            <a:miter lim="400000"/>
          </a:ln>
        </p:spPr>
        <p:txBody>
          <a:bodyPr lIns="45719" rIns="45719"/>
          <a:lstStyle/>
          <a:p>
            <a:pPr/>
          </a:p>
        </p:txBody>
      </p:sp>
      <p:sp>
        <p:nvSpPr>
          <p:cNvPr id="1793" name="Freeform 3"/>
          <p:cNvSpPr/>
          <p:nvPr/>
        </p:nvSpPr>
        <p:spPr>
          <a:xfrm>
            <a:off x="371475" y="4481512"/>
            <a:ext cx="152400" cy="152401"/>
          </a:xfrm>
          <a:prstGeom prst="rect">
            <a:avLst/>
          </a:prstGeom>
          <a:blipFill>
            <a:blip r:embed="rId3"/>
            <a:stretch>
              <a:fillRect/>
            </a:stretch>
          </a:blipFill>
          <a:ln w="12700">
            <a:miter lim="400000"/>
          </a:ln>
        </p:spPr>
        <p:txBody>
          <a:bodyPr lIns="45719" rIns="45719"/>
          <a:lstStyle/>
          <a:p>
            <a:pPr/>
          </a:p>
        </p:txBody>
      </p:sp>
      <p:sp>
        <p:nvSpPr>
          <p:cNvPr id="1794" name="Freeform 4"/>
          <p:cNvSpPr/>
          <p:nvPr/>
        </p:nvSpPr>
        <p:spPr>
          <a:xfrm>
            <a:off x="371475" y="6281737"/>
            <a:ext cx="152400" cy="152401"/>
          </a:xfrm>
          <a:prstGeom prst="rect">
            <a:avLst/>
          </a:prstGeom>
          <a:blipFill>
            <a:blip r:embed="rId3"/>
            <a:stretch>
              <a:fillRect/>
            </a:stretch>
          </a:blipFill>
          <a:ln w="12700">
            <a:miter lim="400000"/>
          </a:ln>
        </p:spPr>
        <p:txBody>
          <a:bodyPr lIns="45719" rIns="45719"/>
          <a:lstStyle/>
          <a:p>
            <a:pPr/>
          </a:p>
        </p:txBody>
      </p:sp>
      <p:sp>
        <p:nvSpPr>
          <p:cNvPr id="1795" name="Freeform 5"/>
          <p:cNvSpPr/>
          <p:nvPr/>
        </p:nvSpPr>
        <p:spPr>
          <a:xfrm>
            <a:off x="371475" y="8081961"/>
            <a:ext cx="152400" cy="152401"/>
          </a:xfrm>
          <a:prstGeom prst="rect">
            <a:avLst/>
          </a:prstGeom>
          <a:blipFill>
            <a:blip r:embed="rId3"/>
            <a:stretch>
              <a:fillRect/>
            </a:stretch>
          </a:blipFill>
          <a:ln w="12700">
            <a:miter lim="400000"/>
          </a:ln>
        </p:spPr>
        <p:txBody>
          <a:bodyPr lIns="45719" rIns="45719"/>
          <a:lstStyle/>
          <a:p>
            <a:pPr/>
          </a:p>
        </p:txBody>
      </p:sp>
      <p:sp>
        <p:nvSpPr>
          <p:cNvPr id="1796" name="Freeform 6"/>
          <p:cNvSpPr/>
          <p:nvPr/>
        </p:nvSpPr>
        <p:spPr>
          <a:xfrm>
            <a:off x="1100137" y="3276600"/>
            <a:ext cx="161925" cy="161925"/>
          </a:xfrm>
          <a:prstGeom prst="rect">
            <a:avLst/>
          </a:prstGeom>
          <a:blipFill>
            <a:blip r:embed="rId4"/>
            <a:stretch>
              <a:fillRect/>
            </a:stretch>
          </a:blipFill>
          <a:ln w="12700">
            <a:miter lim="400000"/>
          </a:ln>
        </p:spPr>
        <p:txBody>
          <a:bodyPr lIns="45719" rIns="45719"/>
          <a:lstStyle/>
          <a:p>
            <a:pPr/>
          </a:p>
        </p:txBody>
      </p:sp>
      <p:sp>
        <p:nvSpPr>
          <p:cNvPr id="1797" name="Freeform 7"/>
          <p:cNvSpPr/>
          <p:nvPr/>
        </p:nvSpPr>
        <p:spPr>
          <a:xfrm>
            <a:off x="1100137" y="2076450"/>
            <a:ext cx="161925" cy="161925"/>
          </a:xfrm>
          <a:prstGeom prst="rect">
            <a:avLst/>
          </a:prstGeom>
          <a:blipFill>
            <a:blip r:embed="rId4"/>
            <a:stretch>
              <a:fillRect/>
            </a:stretch>
          </a:blipFill>
          <a:ln w="12700">
            <a:miter lim="400000"/>
          </a:ln>
        </p:spPr>
        <p:txBody>
          <a:bodyPr lIns="45719" rIns="45719"/>
          <a:lstStyle/>
          <a:p>
            <a:pPr/>
          </a:p>
        </p:txBody>
      </p:sp>
      <p:sp>
        <p:nvSpPr>
          <p:cNvPr id="1798" name="Freeform 8"/>
          <p:cNvSpPr/>
          <p:nvPr/>
        </p:nvSpPr>
        <p:spPr>
          <a:xfrm>
            <a:off x="1100137" y="2676525"/>
            <a:ext cx="161925" cy="161925"/>
          </a:xfrm>
          <a:prstGeom prst="rect">
            <a:avLst/>
          </a:prstGeom>
          <a:blipFill>
            <a:blip r:embed="rId4"/>
            <a:stretch>
              <a:fillRect/>
            </a:stretch>
          </a:blipFill>
          <a:ln w="12700">
            <a:miter lim="400000"/>
          </a:ln>
        </p:spPr>
        <p:txBody>
          <a:bodyPr lIns="45719" rIns="45719"/>
          <a:lstStyle/>
          <a:p>
            <a:pPr/>
          </a:p>
        </p:txBody>
      </p:sp>
      <p:sp>
        <p:nvSpPr>
          <p:cNvPr id="1799" name="TextBox 9"/>
          <p:cNvSpPr txBox="1"/>
          <p:nvPr/>
        </p:nvSpPr>
        <p:spPr>
          <a:xfrm>
            <a:off x="6886575" y="573918"/>
            <a:ext cx="4605128" cy="581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Example of Hex Code:</a:t>
            </a:r>
          </a:p>
        </p:txBody>
      </p:sp>
      <p:sp>
        <p:nvSpPr>
          <p:cNvPr id="1800" name="TextBox 10"/>
          <p:cNvSpPr txBox="1"/>
          <p:nvPr/>
        </p:nvSpPr>
        <p:spPr>
          <a:xfrm>
            <a:off x="8639470" y="1173994"/>
            <a:ext cx="1777899"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#FF5733</a:t>
            </a:r>
          </a:p>
        </p:txBody>
      </p:sp>
      <p:sp>
        <p:nvSpPr>
          <p:cNvPr id="1801" name="TextBox 11"/>
          <p:cNvSpPr txBox="1"/>
          <p:nvPr/>
        </p:nvSpPr>
        <p:spPr>
          <a:xfrm>
            <a:off x="6172494" y="1774069"/>
            <a:ext cx="7559242" cy="23721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FF represents Red (255 in decimal). 57 represents Green (87 in decimal). 33 represents Blue (51 in decimal).</a:t>
            </a:r>
          </a:p>
        </p:txBody>
      </p:sp>
      <p:sp>
        <p:nvSpPr>
          <p:cNvPr id="1802" name="TextBox 12"/>
          <p:cNvSpPr txBox="1"/>
          <p:nvPr/>
        </p:nvSpPr>
        <p:spPr>
          <a:xfrm>
            <a:off x="5405437" y="3574293"/>
            <a:ext cx="7626545"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Significance of Hash in Color Codes:</a:t>
            </a:r>
          </a:p>
        </p:txBody>
      </p:sp>
      <p:sp>
        <p:nvSpPr>
          <p:cNvPr id="1803" name="TextBox 13"/>
          <p:cNvSpPr txBox="1"/>
          <p:nvPr/>
        </p:nvSpPr>
        <p:spPr>
          <a:xfrm>
            <a:off x="764980" y="4174368"/>
            <a:ext cx="17841860" cy="41628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Indicates Hexadecimal Format: The hash mark at the start of the color code tells the software, browser, or program that the string represents a color value in hexadecimal format. Standardized Format: The hex code format (with the hash) is widely used across web design, CSS styling, and digital graphics for color specification because it’s compact and efficient. Compatibility: Hex codes with the hash are recognized by web browsers and digital tools for consistent color rendering.</a:t>
            </a:r>
          </a:p>
        </p:txBody>
      </p:sp>
    </p:spTree>
  </p:cSld>
  <p:clrMapOvr>
    <a:masterClrMapping/>
  </p:clrMapOvr>
  <p:transition xmlns:p14="http://schemas.microsoft.com/office/powerpoint/2010/main" spd="med" advClick="1"/>
</p:sld>
</file>

<file path=ppt/slides/slide2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05" name="Freeform 2"/>
          <p:cNvSpPr/>
          <p:nvPr/>
        </p:nvSpPr>
        <p:spPr>
          <a:xfrm>
            <a:off x="495300" y="5082311"/>
            <a:ext cx="200025" cy="200026"/>
          </a:xfrm>
          <a:prstGeom prst="rect">
            <a:avLst/>
          </a:prstGeom>
          <a:blipFill>
            <a:blip r:embed="rId3"/>
            <a:stretch>
              <a:fillRect/>
            </a:stretch>
          </a:blipFill>
          <a:ln w="12700">
            <a:miter lim="400000"/>
          </a:ln>
        </p:spPr>
        <p:txBody>
          <a:bodyPr lIns="45719" rIns="45719"/>
          <a:lstStyle/>
          <a:p>
            <a:pPr/>
          </a:p>
        </p:txBody>
      </p:sp>
      <p:sp>
        <p:nvSpPr>
          <p:cNvPr id="1806" name="Freeform 3"/>
          <p:cNvSpPr/>
          <p:nvPr/>
        </p:nvSpPr>
        <p:spPr>
          <a:xfrm>
            <a:off x="495300" y="7425460"/>
            <a:ext cx="200025" cy="200026"/>
          </a:xfrm>
          <a:prstGeom prst="rect">
            <a:avLst/>
          </a:prstGeom>
          <a:blipFill>
            <a:blip r:embed="rId3"/>
            <a:stretch>
              <a:fillRect/>
            </a:stretch>
          </a:blipFill>
          <a:ln w="12700">
            <a:miter lim="400000"/>
          </a:ln>
        </p:spPr>
        <p:txBody>
          <a:bodyPr lIns="45719" rIns="45719"/>
          <a:lstStyle/>
          <a:p>
            <a:pPr/>
          </a:p>
        </p:txBody>
      </p:sp>
      <p:sp>
        <p:nvSpPr>
          <p:cNvPr id="1807" name="TextBox 4"/>
          <p:cNvSpPr txBox="1"/>
          <p:nvPr/>
        </p:nvSpPr>
        <p:spPr>
          <a:xfrm>
            <a:off x="120547" y="1572987"/>
            <a:ext cx="18407692" cy="23045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What is a Graph and What is a Chart? Graphs and charts are both visual tools used to represent data, but they differ slightly in their structure and use cases. Graph:</a:t>
            </a:r>
          </a:p>
        </p:txBody>
      </p:sp>
      <p:sp>
        <p:nvSpPr>
          <p:cNvPr id="1808" name="TextBox 5"/>
          <p:cNvSpPr txBox="1"/>
          <p:nvPr/>
        </p:nvSpPr>
        <p:spPr>
          <a:xfrm>
            <a:off x="1234382" y="4697186"/>
            <a:ext cx="17104320" cy="38539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A graph is a mathematical or statistical representation of data, often used to visualize relationships between different variables. Graphs typically show data points plotted on an axis (X and Y) and are used to depict trends, patterns, and distributions.</a:t>
            </a:r>
          </a:p>
        </p:txBody>
      </p:sp>
    </p:spTree>
  </p:cSld>
  <p:clrMapOvr>
    <a:masterClrMapping/>
  </p:clrMapOvr>
  <p:transition xmlns:p14="http://schemas.microsoft.com/office/powerpoint/2010/main" spd="med" advClick="1"/>
</p:sld>
</file>

<file path=ppt/slides/slide2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10" name="Freeform 2"/>
          <p:cNvSpPr/>
          <p:nvPr/>
        </p:nvSpPr>
        <p:spPr>
          <a:xfrm>
            <a:off x="371475" y="2081211"/>
            <a:ext cx="152400" cy="152401"/>
          </a:xfrm>
          <a:prstGeom prst="rect">
            <a:avLst/>
          </a:prstGeom>
          <a:blipFill>
            <a:blip r:embed="rId3"/>
            <a:stretch>
              <a:fillRect/>
            </a:stretch>
          </a:blipFill>
          <a:ln w="12700">
            <a:miter lim="400000"/>
          </a:ln>
        </p:spPr>
        <p:txBody>
          <a:bodyPr lIns="45719" rIns="45719"/>
          <a:lstStyle/>
          <a:p>
            <a:pPr/>
          </a:p>
        </p:txBody>
      </p:sp>
      <p:sp>
        <p:nvSpPr>
          <p:cNvPr id="1811" name="Freeform 3"/>
          <p:cNvSpPr/>
          <p:nvPr/>
        </p:nvSpPr>
        <p:spPr>
          <a:xfrm>
            <a:off x="371475" y="3281362"/>
            <a:ext cx="152400" cy="152401"/>
          </a:xfrm>
          <a:prstGeom prst="rect">
            <a:avLst/>
          </a:prstGeom>
          <a:blipFill>
            <a:blip r:embed="rId3"/>
            <a:stretch>
              <a:fillRect/>
            </a:stretch>
          </a:blipFill>
          <a:ln w="12700">
            <a:miter lim="400000"/>
          </a:ln>
        </p:spPr>
        <p:txBody>
          <a:bodyPr lIns="45719" rIns="45719"/>
          <a:lstStyle/>
          <a:p>
            <a:pPr/>
          </a:p>
        </p:txBody>
      </p:sp>
      <p:sp>
        <p:nvSpPr>
          <p:cNvPr id="1812" name="Freeform 4"/>
          <p:cNvSpPr/>
          <p:nvPr/>
        </p:nvSpPr>
        <p:spPr>
          <a:xfrm>
            <a:off x="371475" y="4481512"/>
            <a:ext cx="152400" cy="152401"/>
          </a:xfrm>
          <a:prstGeom prst="rect">
            <a:avLst/>
          </a:prstGeom>
          <a:blipFill>
            <a:blip r:embed="rId3"/>
            <a:stretch>
              <a:fillRect/>
            </a:stretch>
          </a:blipFill>
          <a:ln w="12700">
            <a:miter lim="400000"/>
          </a:ln>
        </p:spPr>
        <p:txBody>
          <a:bodyPr lIns="45719" rIns="45719"/>
          <a:lstStyle/>
          <a:p>
            <a:pPr/>
          </a:p>
        </p:txBody>
      </p:sp>
      <p:sp>
        <p:nvSpPr>
          <p:cNvPr id="1813" name="Freeform 5"/>
          <p:cNvSpPr/>
          <p:nvPr/>
        </p:nvSpPr>
        <p:spPr>
          <a:xfrm>
            <a:off x="371475" y="6281737"/>
            <a:ext cx="152400" cy="152401"/>
          </a:xfrm>
          <a:prstGeom prst="rect">
            <a:avLst/>
          </a:prstGeom>
          <a:blipFill>
            <a:blip r:embed="rId3"/>
            <a:stretch>
              <a:fillRect/>
            </a:stretch>
          </a:blipFill>
          <a:ln w="12700">
            <a:miter lim="400000"/>
          </a:ln>
        </p:spPr>
        <p:txBody>
          <a:bodyPr lIns="45719" rIns="45719"/>
          <a:lstStyle/>
          <a:p>
            <a:pPr/>
          </a:p>
        </p:txBody>
      </p:sp>
      <p:sp>
        <p:nvSpPr>
          <p:cNvPr id="1814" name="Freeform 6"/>
          <p:cNvSpPr/>
          <p:nvPr/>
        </p:nvSpPr>
        <p:spPr>
          <a:xfrm>
            <a:off x="371475" y="8081961"/>
            <a:ext cx="152400" cy="152401"/>
          </a:xfrm>
          <a:prstGeom prst="rect">
            <a:avLst/>
          </a:prstGeom>
          <a:blipFill>
            <a:blip r:embed="rId3"/>
            <a:stretch>
              <a:fillRect/>
            </a:stretch>
          </a:blipFill>
          <a:ln w="12700">
            <a:miter lim="400000"/>
          </a:ln>
        </p:spPr>
        <p:txBody>
          <a:bodyPr lIns="45719" rIns="45719"/>
          <a:lstStyle/>
          <a:p>
            <a:pPr/>
          </a:p>
        </p:txBody>
      </p:sp>
      <p:sp>
        <p:nvSpPr>
          <p:cNvPr id="1815" name="TextBox 7"/>
          <p:cNvSpPr txBox="1"/>
          <p:nvPr/>
        </p:nvSpPr>
        <p:spPr>
          <a:xfrm>
            <a:off x="6394846" y="1173994"/>
            <a:ext cx="5608254" cy="5814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Common Types of Graphs:</a:t>
            </a:r>
          </a:p>
        </p:txBody>
      </p:sp>
      <p:sp>
        <p:nvSpPr>
          <p:cNvPr id="1816" name="TextBox 8"/>
          <p:cNvSpPr txBox="1"/>
          <p:nvPr/>
        </p:nvSpPr>
        <p:spPr>
          <a:xfrm>
            <a:off x="933449" y="1774069"/>
            <a:ext cx="17498026" cy="29690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Line Graph: Displays continuous data over a period of time (e.g., tracking stock prices over months). Bar Graph: Shows comparisons between different categories (e.g., comparing sales across different months). Scatter Plot: Plots individual data points to visualize correlation between two variables (e.g., height vs. weight).</a:t>
            </a:r>
          </a:p>
        </p:txBody>
      </p:sp>
      <p:sp>
        <p:nvSpPr>
          <p:cNvPr id="1817" name="TextBox 9"/>
          <p:cNvSpPr txBox="1"/>
          <p:nvPr/>
        </p:nvSpPr>
        <p:spPr>
          <a:xfrm>
            <a:off x="8503443" y="5374518"/>
            <a:ext cx="1306536"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Chart:</a:t>
            </a:r>
          </a:p>
        </p:txBody>
      </p:sp>
      <p:sp>
        <p:nvSpPr>
          <p:cNvPr id="1818" name="TextBox 10"/>
          <p:cNvSpPr txBox="1"/>
          <p:nvPr/>
        </p:nvSpPr>
        <p:spPr>
          <a:xfrm>
            <a:off x="762600" y="5974593"/>
            <a:ext cx="17846592" cy="29690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A chart is a broader term that encompasses different ways to display data visually. It’s often used to organize and summarize large amounts of data in a visually interpretable way. Charts include more diverse and general representations of data, which may include graphs, but also other forms like pie charts, histograms, and tables.</a:t>
            </a:r>
          </a:p>
        </p:txBody>
      </p:sp>
    </p:spTree>
  </p:cSld>
  <p:clrMapOvr>
    <a:masterClrMapping/>
  </p:clrMapOvr>
  <p:transition xmlns:p14="http://schemas.microsoft.com/office/powerpoint/2010/main" spd="med" advClick="1"/>
</p:sld>
</file>

<file path=ppt/slides/slide2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20" name="Freeform 2"/>
          <p:cNvSpPr/>
          <p:nvPr/>
        </p:nvSpPr>
        <p:spPr>
          <a:xfrm>
            <a:off x="457200" y="1621630"/>
            <a:ext cx="180975" cy="180976"/>
          </a:xfrm>
          <a:prstGeom prst="rect">
            <a:avLst/>
          </a:prstGeom>
          <a:blipFill>
            <a:blip r:embed="rId3"/>
            <a:stretch>
              <a:fillRect/>
            </a:stretch>
          </a:blipFill>
          <a:ln w="12700">
            <a:miter lim="400000"/>
          </a:ln>
        </p:spPr>
        <p:txBody>
          <a:bodyPr lIns="45719" rIns="45719"/>
          <a:lstStyle/>
          <a:p>
            <a:pPr/>
          </a:p>
        </p:txBody>
      </p:sp>
      <p:sp>
        <p:nvSpPr>
          <p:cNvPr id="1821" name="Freeform 3"/>
          <p:cNvSpPr/>
          <p:nvPr/>
        </p:nvSpPr>
        <p:spPr>
          <a:xfrm>
            <a:off x="457200" y="3069431"/>
            <a:ext cx="180975" cy="180976"/>
          </a:xfrm>
          <a:prstGeom prst="rect">
            <a:avLst/>
          </a:prstGeom>
          <a:blipFill>
            <a:blip r:embed="rId3"/>
            <a:stretch>
              <a:fillRect/>
            </a:stretch>
          </a:blipFill>
          <a:ln w="12700">
            <a:miter lim="400000"/>
          </a:ln>
        </p:spPr>
        <p:txBody>
          <a:bodyPr lIns="45719" rIns="45719"/>
          <a:lstStyle/>
          <a:p>
            <a:pPr/>
          </a:p>
        </p:txBody>
      </p:sp>
      <p:sp>
        <p:nvSpPr>
          <p:cNvPr id="1822" name="Freeform 4"/>
          <p:cNvSpPr/>
          <p:nvPr/>
        </p:nvSpPr>
        <p:spPr>
          <a:xfrm>
            <a:off x="457200" y="4517230"/>
            <a:ext cx="180975" cy="180976"/>
          </a:xfrm>
          <a:prstGeom prst="rect">
            <a:avLst/>
          </a:prstGeom>
          <a:blipFill>
            <a:blip r:embed="rId4"/>
            <a:stretch>
              <a:fillRect/>
            </a:stretch>
          </a:blipFill>
          <a:ln w="12700">
            <a:miter lim="400000"/>
          </a:ln>
        </p:spPr>
        <p:txBody>
          <a:bodyPr lIns="45719" rIns="45719"/>
          <a:lstStyle/>
          <a:p>
            <a:pPr/>
          </a:p>
        </p:txBody>
      </p:sp>
      <p:sp>
        <p:nvSpPr>
          <p:cNvPr id="1823" name="Freeform 5"/>
          <p:cNvSpPr/>
          <p:nvPr/>
        </p:nvSpPr>
        <p:spPr>
          <a:xfrm>
            <a:off x="457200" y="6688931"/>
            <a:ext cx="180975" cy="180976"/>
          </a:xfrm>
          <a:prstGeom prst="rect">
            <a:avLst/>
          </a:prstGeom>
          <a:blipFill>
            <a:blip r:embed="rId4"/>
            <a:stretch>
              <a:fillRect/>
            </a:stretch>
          </a:blipFill>
          <a:ln w="12700">
            <a:miter lim="400000"/>
          </a:ln>
        </p:spPr>
        <p:txBody>
          <a:bodyPr lIns="45719" rIns="45719"/>
          <a:lstStyle/>
          <a:p>
            <a:pPr/>
          </a:p>
        </p:txBody>
      </p:sp>
      <p:sp>
        <p:nvSpPr>
          <p:cNvPr id="1824" name="Freeform 6"/>
          <p:cNvSpPr/>
          <p:nvPr/>
        </p:nvSpPr>
        <p:spPr>
          <a:xfrm>
            <a:off x="457200" y="8136731"/>
            <a:ext cx="180975" cy="180976"/>
          </a:xfrm>
          <a:prstGeom prst="rect">
            <a:avLst/>
          </a:prstGeom>
          <a:blipFill>
            <a:blip r:embed="rId4"/>
            <a:stretch>
              <a:fillRect/>
            </a:stretch>
          </a:blipFill>
          <a:ln w="12700">
            <a:miter lim="400000"/>
          </a:ln>
        </p:spPr>
        <p:txBody>
          <a:bodyPr lIns="45719" rIns="45719"/>
          <a:lstStyle/>
          <a:p>
            <a:pPr/>
          </a:p>
        </p:txBody>
      </p:sp>
      <p:sp>
        <p:nvSpPr>
          <p:cNvPr id="1825" name="TextBox 7"/>
          <p:cNvSpPr txBox="1"/>
          <p:nvPr/>
        </p:nvSpPr>
        <p:spPr>
          <a:xfrm>
            <a:off x="5900442" y="553154"/>
            <a:ext cx="6616666" cy="6949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Common Types of Charts:</a:t>
            </a:r>
          </a:p>
        </p:txBody>
      </p:sp>
      <p:sp>
        <p:nvSpPr>
          <p:cNvPr id="1826" name="TextBox 8"/>
          <p:cNvSpPr txBox="1"/>
          <p:nvPr/>
        </p:nvSpPr>
        <p:spPr>
          <a:xfrm>
            <a:off x="1056083" y="1277054"/>
            <a:ext cx="17402110" cy="35397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Pie Chart: Displays parts of a whole (e.g., percentage distribution of sales among different product categories). Bar Chart: Like a graph, it displays categorical data with rectangular bars. Area Chart: A variant of line charts with the area below the line filled in, often used for showing cumulative data over time.</a:t>
            </a:r>
          </a:p>
        </p:txBody>
      </p:sp>
      <p:sp>
        <p:nvSpPr>
          <p:cNvPr id="1827" name="TextBox 9"/>
          <p:cNvSpPr txBox="1"/>
          <p:nvPr/>
        </p:nvSpPr>
        <p:spPr>
          <a:xfrm>
            <a:off x="4049316" y="5620454"/>
            <a:ext cx="10393137"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Differences Between Graphs and Charts:</a:t>
            </a:r>
          </a:p>
        </p:txBody>
      </p:sp>
      <p:sp>
        <p:nvSpPr>
          <p:cNvPr id="1828" name="TextBox 10"/>
          <p:cNvSpPr txBox="1"/>
          <p:nvPr/>
        </p:nvSpPr>
        <p:spPr>
          <a:xfrm>
            <a:off x="1273378" y="6344354"/>
            <a:ext cx="16958720" cy="2828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Graph is a more specific term, usually representing numerical data plotted on axes to show relationships. Chart is a broader term that refers to any visual representation of data, including graphs, pie charts, and bar charts.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3" name="Freeform 3"/>
          <p:cNvSpPr/>
          <p:nvPr/>
        </p:nvSpPr>
        <p:spPr>
          <a:xfrm>
            <a:off x="638175" y="2338702"/>
            <a:ext cx="257175"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795"/>
                </a:moveTo>
                <a:cubicBezTo>
                  <a:pt x="21600" y="11499"/>
                  <a:pt x="21536" y="12203"/>
                  <a:pt x="21397" y="12907"/>
                </a:cubicBezTo>
                <a:cubicBezTo>
                  <a:pt x="21259" y="13611"/>
                  <a:pt x="21056" y="14283"/>
                  <a:pt x="20779" y="14933"/>
                </a:cubicBezTo>
                <a:cubicBezTo>
                  <a:pt x="20501" y="15584"/>
                  <a:pt x="20171" y="16213"/>
                  <a:pt x="19776" y="16800"/>
                </a:cubicBezTo>
                <a:cubicBezTo>
                  <a:pt x="19381" y="17387"/>
                  <a:pt x="18933" y="17931"/>
                  <a:pt x="18432" y="18432"/>
                </a:cubicBezTo>
                <a:cubicBezTo>
                  <a:pt x="17931" y="18933"/>
                  <a:pt x="17387" y="19381"/>
                  <a:pt x="16800" y="19776"/>
                </a:cubicBezTo>
                <a:cubicBezTo>
                  <a:pt x="16213" y="20171"/>
                  <a:pt x="15584" y="20501"/>
                  <a:pt x="14933" y="20779"/>
                </a:cubicBezTo>
                <a:cubicBezTo>
                  <a:pt x="14283" y="21056"/>
                  <a:pt x="13600" y="21259"/>
                  <a:pt x="12907" y="21397"/>
                </a:cubicBezTo>
                <a:cubicBezTo>
                  <a:pt x="12213" y="21536"/>
                  <a:pt x="11509" y="21600"/>
                  <a:pt x="10795" y="21600"/>
                </a:cubicBezTo>
                <a:cubicBezTo>
                  <a:pt x="10080" y="21600"/>
                  <a:pt x="9387" y="21536"/>
                  <a:pt x="8683" y="21397"/>
                </a:cubicBezTo>
                <a:cubicBezTo>
                  <a:pt x="7979" y="21259"/>
                  <a:pt x="7307" y="21056"/>
                  <a:pt x="6656" y="20779"/>
                </a:cubicBezTo>
                <a:cubicBezTo>
                  <a:pt x="6005" y="20501"/>
                  <a:pt x="5376" y="20171"/>
                  <a:pt x="4789" y="19776"/>
                </a:cubicBezTo>
                <a:cubicBezTo>
                  <a:pt x="4203" y="19381"/>
                  <a:pt x="3659" y="18933"/>
                  <a:pt x="3157" y="18432"/>
                </a:cubicBezTo>
                <a:cubicBezTo>
                  <a:pt x="2656" y="17931"/>
                  <a:pt x="2208" y="17387"/>
                  <a:pt x="1813" y="16800"/>
                </a:cubicBezTo>
                <a:cubicBezTo>
                  <a:pt x="1419" y="16213"/>
                  <a:pt x="1099" y="15584"/>
                  <a:pt x="821" y="14933"/>
                </a:cubicBezTo>
                <a:cubicBezTo>
                  <a:pt x="544" y="14283"/>
                  <a:pt x="341" y="13600"/>
                  <a:pt x="203" y="12907"/>
                </a:cubicBezTo>
                <a:cubicBezTo>
                  <a:pt x="64" y="12213"/>
                  <a:pt x="0" y="11509"/>
                  <a:pt x="0" y="10795"/>
                </a:cubicBezTo>
                <a:cubicBezTo>
                  <a:pt x="0" y="10080"/>
                  <a:pt x="64" y="9387"/>
                  <a:pt x="203" y="8693"/>
                </a:cubicBezTo>
                <a:cubicBezTo>
                  <a:pt x="341" y="8000"/>
                  <a:pt x="555" y="7317"/>
                  <a:pt x="821" y="6667"/>
                </a:cubicBezTo>
                <a:cubicBezTo>
                  <a:pt x="1088" y="6016"/>
                  <a:pt x="1429" y="5387"/>
                  <a:pt x="1824" y="4800"/>
                </a:cubicBezTo>
                <a:cubicBezTo>
                  <a:pt x="2219" y="4213"/>
                  <a:pt x="2667" y="3669"/>
                  <a:pt x="3168" y="3168"/>
                </a:cubicBezTo>
                <a:cubicBezTo>
                  <a:pt x="3669" y="2667"/>
                  <a:pt x="4213" y="2219"/>
                  <a:pt x="4800" y="1824"/>
                </a:cubicBezTo>
                <a:cubicBezTo>
                  <a:pt x="5387" y="1429"/>
                  <a:pt x="6016" y="1099"/>
                  <a:pt x="6667" y="821"/>
                </a:cubicBezTo>
                <a:cubicBezTo>
                  <a:pt x="7317" y="544"/>
                  <a:pt x="8000" y="341"/>
                  <a:pt x="8693" y="203"/>
                </a:cubicBezTo>
                <a:cubicBezTo>
                  <a:pt x="9387" y="64"/>
                  <a:pt x="10091" y="0"/>
                  <a:pt x="10795" y="0"/>
                </a:cubicBezTo>
                <a:cubicBezTo>
                  <a:pt x="11499" y="0"/>
                  <a:pt x="12203" y="64"/>
                  <a:pt x="12907" y="203"/>
                </a:cubicBezTo>
                <a:cubicBezTo>
                  <a:pt x="13611" y="341"/>
                  <a:pt x="14283" y="544"/>
                  <a:pt x="14933" y="821"/>
                </a:cubicBezTo>
                <a:cubicBezTo>
                  <a:pt x="15584" y="1099"/>
                  <a:pt x="16213" y="1429"/>
                  <a:pt x="16800" y="1824"/>
                </a:cubicBezTo>
                <a:cubicBezTo>
                  <a:pt x="17387" y="2219"/>
                  <a:pt x="17931" y="2667"/>
                  <a:pt x="18432" y="3168"/>
                </a:cubicBezTo>
                <a:cubicBezTo>
                  <a:pt x="18933" y="3669"/>
                  <a:pt x="19381" y="4213"/>
                  <a:pt x="19776" y="4800"/>
                </a:cubicBezTo>
                <a:cubicBezTo>
                  <a:pt x="20171" y="5387"/>
                  <a:pt x="20501" y="6016"/>
                  <a:pt x="20779" y="6667"/>
                </a:cubicBezTo>
                <a:cubicBezTo>
                  <a:pt x="21056" y="7317"/>
                  <a:pt x="21259" y="8000"/>
                  <a:pt x="21397" y="8693"/>
                </a:cubicBezTo>
                <a:cubicBezTo>
                  <a:pt x="21536" y="9387"/>
                  <a:pt x="21600" y="10091"/>
                  <a:pt x="21600" y="10805"/>
                </a:cubicBezTo>
                <a:close/>
              </a:path>
            </a:pathLst>
          </a:custGeom>
          <a:solidFill>
            <a:srgbClr val="000000"/>
          </a:solidFill>
          <a:ln w="12700">
            <a:miter lim="400000"/>
          </a:ln>
        </p:spPr>
        <p:txBody>
          <a:bodyPr lIns="45719" rIns="45719"/>
          <a:lstStyle/>
          <a:p>
            <a:pPr/>
          </a:p>
        </p:txBody>
      </p:sp>
      <p:sp>
        <p:nvSpPr>
          <p:cNvPr id="264" name="Freeform 5"/>
          <p:cNvSpPr/>
          <p:nvPr/>
        </p:nvSpPr>
        <p:spPr>
          <a:xfrm>
            <a:off x="638175" y="5310501"/>
            <a:ext cx="257175"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795"/>
                </a:moveTo>
                <a:cubicBezTo>
                  <a:pt x="21600" y="11499"/>
                  <a:pt x="21536" y="12203"/>
                  <a:pt x="21397" y="12907"/>
                </a:cubicBezTo>
                <a:cubicBezTo>
                  <a:pt x="21259" y="13611"/>
                  <a:pt x="21056" y="14283"/>
                  <a:pt x="20779" y="14933"/>
                </a:cubicBezTo>
                <a:cubicBezTo>
                  <a:pt x="20501" y="15584"/>
                  <a:pt x="20171" y="16213"/>
                  <a:pt x="19776" y="16800"/>
                </a:cubicBezTo>
                <a:cubicBezTo>
                  <a:pt x="19381" y="17387"/>
                  <a:pt x="18933" y="17931"/>
                  <a:pt x="18432" y="18432"/>
                </a:cubicBezTo>
                <a:cubicBezTo>
                  <a:pt x="17931" y="18933"/>
                  <a:pt x="17387" y="19381"/>
                  <a:pt x="16800" y="19776"/>
                </a:cubicBezTo>
                <a:cubicBezTo>
                  <a:pt x="16213" y="20171"/>
                  <a:pt x="15584" y="20501"/>
                  <a:pt x="14933" y="20779"/>
                </a:cubicBezTo>
                <a:cubicBezTo>
                  <a:pt x="14283" y="21056"/>
                  <a:pt x="13600" y="21259"/>
                  <a:pt x="12907" y="21397"/>
                </a:cubicBezTo>
                <a:cubicBezTo>
                  <a:pt x="12213" y="21536"/>
                  <a:pt x="11509" y="21600"/>
                  <a:pt x="10795" y="21600"/>
                </a:cubicBezTo>
                <a:cubicBezTo>
                  <a:pt x="10080" y="21600"/>
                  <a:pt x="9387" y="21536"/>
                  <a:pt x="8683" y="21397"/>
                </a:cubicBezTo>
                <a:cubicBezTo>
                  <a:pt x="7979" y="21259"/>
                  <a:pt x="7307" y="21056"/>
                  <a:pt x="6656" y="20779"/>
                </a:cubicBezTo>
                <a:cubicBezTo>
                  <a:pt x="6005" y="20501"/>
                  <a:pt x="5376" y="20171"/>
                  <a:pt x="4789" y="19776"/>
                </a:cubicBezTo>
                <a:cubicBezTo>
                  <a:pt x="4203" y="19381"/>
                  <a:pt x="3659" y="18933"/>
                  <a:pt x="3157" y="18432"/>
                </a:cubicBezTo>
                <a:cubicBezTo>
                  <a:pt x="2656" y="17931"/>
                  <a:pt x="2208" y="17387"/>
                  <a:pt x="1813" y="16800"/>
                </a:cubicBezTo>
                <a:cubicBezTo>
                  <a:pt x="1419" y="16213"/>
                  <a:pt x="1099" y="15584"/>
                  <a:pt x="821" y="14933"/>
                </a:cubicBezTo>
                <a:cubicBezTo>
                  <a:pt x="544" y="14283"/>
                  <a:pt x="341" y="13600"/>
                  <a:pt x="203" y="12907"/>
                </a:cubicBezTo>
                <a:cubicBezTo>
                  <a:pt x="64" y="12213"/>
                  <a:pt x="0" y="11509"/>
                  <a:pt x="0" y="10795"/>
                </a:cubicBezTo>
                <a:cubicBezTo>
                  <a:pt x="0" y="10080"/>
                  <a:pt x="64" y="9387"/>
                  <a:pt x="203" y="8693"/>
                </a:cubicBezTo>
                <a:cubicBezTo>
                  <a:pt x="341" y="8000"/>
                  <a:pt x="555" y="7317"/>
                  <a:pt x="821" y="6667"/>
                </a:cubicBezTo>
                <a:cubicBezTo>
                  <a:pt x="1088" y="6016"/>
                  <a:pt x="1429" y="5387"/>
                  <a:pt x="1824" y="4800"/>
                </a:cubicBezTo>
                <a:cubicBezTo>
                  <a:pt x="2219" y="4213"/>
                  <a:pt x="2667" y="3669"/>
                  <a:pt x="3168" y="3168"/>
                </a:cubicBezTo>
                <a:cubicBezTo>
                  <a:pt x="3669" y="2667"/>
                  <a:pt x="4213" y="2219"/>
                  <a:pt x="4800" y="1824"/>
                </a:cubicBezTo>
                <a:cubicBezTo>
                  <a:pt x="5387" y="1429"/>
                  <a:pt x="6016" y="1099"/>
                  <a:pt x="6667" y="821"/>
                </a:cubicBezTo>
                <a:cubicBezTo>
                  <a:pt x="7317" y="544"/>
                  <a:pt x="8000" y="341"/>
                  <a:pt x="8693" y="203"/>
                </a:cubicBezTo>
                <a:cubicBezTo>
                  <a:pt x="9387" y="64"/>
                  <a:pt x="10091" y="0"/>
                  <a:pt x="10795" y="0"/>
                </a:cubicBezTo>
                <a:cubicBezTo>
                  <a:pt x="11499" y="0"/>
                  <a:pt x="12203" y="64"/>
                  <a:pt x="12907" y="203"/>
                </a:cubicBezTo>
                <a:cubicBezTo>
                  <a:pt x="13611" y="341"/>
                  <a:pt x="14283" y="544"/>
                  <a:pt x="14933" y="821"/>
                </a:cubicBezTo>
                <a:cubicBezTo>
                  <a:pt x="15584" y="1099"/>
                  <a:pt x="16213" y="1429"/>
                  <a:pt x="16800" y="1824"/>
                </a:cubicBezTo>
                <a:cubicBezTo>
                  <a:pt x="17387" y="2219"/>
                  <a:pt x="17931" y="2667"/>
                  <a:pt x="18432" y="3168"/>
                </a:cubicBezTo>
                <a:cubicBezTo>
                  <a:pt x="18933" y="3669"/>
                  <a:pt x="19381" y="4213"/>
                  <a:pt x="19776" y="4800"/>
                </a:cubicBezTo>
                <a:cubicBezTo>
                  <a:pt x="20171" y="5387"/>
                  <a:pt x="20501" y="6016"/>
                  <a:pt x="20779" y="6667"/>
                </a:cubicBezTo>
                <a:cubicBezTo>
                  <a:pt x="21056" y="7317"/>
                  <a:pt x="21259" y="8000"/>
                  <a:pt x="21397" y="8693"/>
                </a:cubicBezTo>
                <a:cubicBezTo>
                  <a:pt x="21536" y="9387"/>
                  <a:pt x="21600" y="10091"/>
                  <a:pt x="21600" y="10805"/>
                </a:cubicBezTo>
                <a:close/>
              </a:path>
            </a:pathLst>
          </a:custGeom>
          <a:solidFill>
            <a:srgbClr val="000000"/>
          </a:solidFill>
          <a:ln w="12700">
            <a:miter lim="400000"/>
          </a:ln>
        </p:spPr>
        <p:txBody>
          <a:bodyPr lIns="45719" rIns="45719"/>
          <a:lstStyle/>
          <a:p>
            <a:pPr/>
          </a:p>
        </p:txBody>
      </p:sp>
      <p:sp>
        <p:nvSpPr>
          <p:cNvPr id="265" name="Freeform 7"/>
          <p:cNvSpPr/>
          <p:nvPr/>
        </p:nvSpPr>
        <p:spPr>
          <a:xfrm>
            <a:off x="638175" y="7291702"/>
            <a:ext cx="257175"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795"/>
                </a:moveTo>
                <a:cubicBezTo>
                  <a:pt x="21600" y="11499"/>
                  <a:pt x="21536" y="12203"/>
                  <a:pt x="21397" y="12907"/>
                </a:cubicBezTo>
                <a:cubicBezTo>
                  <a:pt x="21259" y="13611"/>
                  <a:pt x="21056" y="14283"/>
                  <a:pt x="20779" y="14933"/>
                </a:cubicBezTo>
                <a:cubicBezTo>
                  <a:pt x="20501" y="15584"/>
                  <a:pt x="20171" y="16213"/>
                  <a:pt x="19776" y="16800"/>
                </a:cubicBezTo>
                <a:cubicBezTo>
                  <a:pt x="19381" y="17387"/>
                  <a:pt x="18933" y="17931"/>
                  <a:pt x="18432" y="18432"/>
                </a:cubicBezTo>
                <a:cubicBezTo>
                  <a:pt x="17931" y="18933"/>
                  <a:pt x="17387" y="19381"/>
                  <a:pt x="16800" y="19776"/>
                </a:cubicBezTo>
                <a:cubicBezTo>
                  <a:pt x="16213" y="20171"/>
                  <a:pt x="15584" y="20501"/>
                  <a:pt x="14933" y="20779"/>
                </a:cubicBezTo>
                <a:cubicBezTo>
                  <a:pt x="14283" y="21056"/>
                  <a:pt x="13600" y="21259"/>
                  <a:pt x="12907" y="21397"/>
                </a:cubicBezTo>
                <a:cubicBezTo>
                  <a:pt x="12213" y="21536"/>
                  <a:pt x="11509" y="21600"/>
                  <a:pt x="10795" y="21600"/>
                </a:cubicBezTo>
                <a:cubicBezTo>
                  <a:pt x="10080" y="21600"/>
                  <a:pt x="9387" y="21536"/>
                  <a:pt x="8683" y="21397"/>
                </a:cubicBezTo>
                <a:cubicBezTo>
                  <a:pt x="7979" y="21259"/>
                  <a:pt x="7307" y="21056"/>
                  <a:pt x="6656" y="20779"/>
                </a:cubicBezTo>
                <a:cubicBezTo>
                  <a:pt x="6005" y="20501"/>
                  <a:pt x="5376" y="20171"/>
                  <a:pt x="4789" y="19776"/>
                </a:cubicBezTo>
                <a:cubicBezTo>
                  <a:pt x="4203" y="19381"/>
                  <a:pt x="3659" y="18933"/>
                  <a:pt x="3157" y="18432"/>
                </a:cubicBezTo>
                <a:cubicBezTo>
                  <a:pt x="2656" y="17931"/>
                  <a:pt x="2208" y="17387"/>
                  <a:pt x="1813" y="16800"/>
                </a:cubicBezTo>
                <a:cubicBezTo>
                  <a:pt x="1419" y="16213"/>
                  <a:pt x="1099" y="15584"/>
                  <a:pt x="821" y="14933"/>
                </a:cubicBezTo>
                <a:cubicBezTo>
                  <a:pt x="544" y="14283"/>
                  <a:pt x="341" y="13600"/>
                  <a:pt x="203" y="12907"/>
                </a:cubicBezTo>
                <a:cubicBezTo>
                  <a:pt x="64" y="12213"/>
                  <a:pt x="0" y="11509"/>
                  <a:pt x="0" y="10795"/>
                </a:cubicBezTo>
                <a:cubicBezTo>
                  <a:pt x="0" y="10080"/>
                  <a:pt x="64" y="9387"/>
                  <a:pt x="203" y="8693"/>
                </a:cubicBezTo>
                <a:cubicBezTo>
                  <a:pt x="341" y="8000"/>
                  <a:pt x="555" y="7317"/>
                  <a:pt x="821" y="6667"/>
                </a:cubicBezTo>
                <a:cubicBezTo>
                  <a:pt x="1088" y="6016"/>
                  <a:pt x="1429" y="5387"/>
                  <a:pt x="1824" y="4800"/>
                </a:cubicBezTo>
                <a:cubicBezTo>
                  <a:pt x="2219" y="4213"/>
                  <a:pt x="2667" y="3669"/>
                  <a:pt x="3168" y="3168"/>
                </a:cubicBezTo>
                <a:cubicBezTo>
                  <a:pt x="3669" y="2667"/>
                  <a:pt x="4213" y="2219"/>
                  <a:pt x="4800" y="1824"/>
                </a:cubicBezTo>
                <a:cubicBezTo>
                  <a:pt x="5387" y="1429"/>
                  <a:pt x="6016" y="1099"/>
                  <a:pt x="6667" y="821"/>
                </a:cubicBezTo>
                <a:cubicBezTo>
                  <a:pt x="7317" y="544"/>
                  <a:pt x="8000" y="341"/>
                  <a:pt x="8693" y="203"/>
                </a:cubicBezTo>
                <a:cubicBezTo>
                  <a:pt x="9387" y="64"/>
                  <a:pt x="10091" y="0"/>
                  <a:pt x="10795" y="0"/>
                </a:cubicBezTo>
                <a:cubicBezTo>
                  <a:pt x="11499" y="0"/>
                  <a:pt x="12203" y="64"/>
                  <a:pt x="12907" y="203"/>
                </a:cubicBezTo>
                <a:cubicBezTo>
                  <a:pt x="13611" y="341"/>
                  <a:pt x="14283" y="544"/>
                  <a:pt x="14933" y="821"/>
                </a:cubicBezTo>
                <a:cubicBezTo>
                  <a:pt x="15584" y="1099"/>
                  <a:pt x="16213" y="1429"/>
                  <a:pt x="16800" y="1824"/>
                </a:cubicBezTo>
                <a:cubicBezTo>
                  <a:pt x="17387" y="2219"/>
                  <a:pt x="17931" y="2667"/>
                  <a:pt x="18432" y="3168"/>
                </a:cubicBezTo>
                <a:cubicBezTo>
                  <a:pt x="18933" y="3669"/>
                  <a:pt x="19381" y="4213"/>
                  <a:pt x="19776" y="4800"/>
                </a:cubicBezTo>
                <a:cubicBezTo>
                  <a:pt x="20171" y="5387"/>
                  <a:pt x="20501" y="6016"/>
                  <a:pt x="20779" y="6667"/>
                </a:cubicBezTo>
                <a:cubicBezTo>
                  <a:pt x="21056" y="7317"/>
                  <a:pt x="21259" y="8000"/>
                  <a:pt x="21397" y="8693"/>
                </a:cubicBezTo>
                <a:cubicBezTo>
                  <a:pt x="21536" y="9387"/>
                  <a:pt x="21600" y="10091"/>
                  <a:pt x="21600" y="10805"/>
                </a:cubicBezTo>
                <a:close/>
              </a:path>
            </a:pathLst>
          </a:custGeom>
          <a:solidFill>
            <a:srgbClr val="000000"/>
          </a:solidFill>
          <a:ln w="12700">
            <a:miter lim="400000"/>
          </a:ln>
        </p:spPr>
        <p:txBody>
          <a:bodyPr lIns="45719" rIns="45719"/>
          <a:lstStyle/>
          <a:p>
            <a:pPr/>
          </a:p>
        </p:txBody>
      </p:sp>
      <p:sp>
        <p:nvSpPr>
          <p:cNvPr id="266" name="TextBox 8"/>
          <p:cNvSpPr txBox="1"/>
          <p:nvPr/>
        </p:nvSpPr>
        <p:spPr>
          <a:xfrm>
            <a:off x="5899699" y="857926"/>
            <a:ext cx="6618228" cy="19563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800"/>
              </a:lnSpc>
              <a:defRPr sz="5500">
                <a:latin typeface="Copperplate"/>
                <a:ea typeface="Copperplate"/>
                <a:cs typeface="Copperplate"/>
                <a:sym typeface="Copperplate"/>
              </a:defRPr>
            </a:lvl1pPr>
          </a:lstStyle>
          <a:p>
            <a:pPr/>
            <a:r>
              <a:t>Security Concerns:</a:t>
            </a:r>
          </a:p>
        </p:txBody>
      </p:sp>
      <p:sp>
        <p:nvSpPr>
          <p:cNvPr id="267" name="TextBox 9"/>
          <p:cNvSpPr txBox="1"/>
          <p:nvPr/>
        </p:nvSpPr>
        <p:spPr>
          <a:xfrm>
            <a:off x="1496024" y="1848525"/>
            <a:ext cx="16834724" cy="69093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800"/>
              </a:lnSpc>
              <a:defRPr sz="5500">
                <a:latin typeface="Copperplate"/>
                <a:ea typeface="Copperplate"/>
                <a:cs typeface="Copperplate"/>
                <a:sym typeface="Copperplate"/>
              </a:defRPr>
            </a:lvl1pPr>
          </a:lstStyle>
          <a:p>
            <a:pPr/>
            <a:r>
              <a:t>SIM Swap Attacks: Attackers can fraudulently obtain a user's phone number to intercept OTPs sent via SMS. Man-in-the-Middle (MITM) Attacks: Intercepted OTPs can compromise security if not encrypted. Phishing Attacks: Users may unknowingly share OTPs with malicious actors posing as legitimate entities.</a:t>
            </a:r>
          </a:p>
        </p:txBody>
      </p:sp>
    </p:spTree>
  </p:cSld>
  <p:clrMapOvr>
    <a:masterClrMapping/>
  </p:clrMapOvr>
  <p:transition xmlns:p14="http://schemas.microsoft.com/office/powerpoint/2010/main" spd="med" advClick="1"/>
</p:sld>
</file>

<file path=ppt/slides/slide2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30" name="Freeform 2"/>
          <p:cNvSpPr/>
          <p:nvPr/>
        </p:nvSpPr>
        <p:spPr>
          <a:xfrm>
            <a:off x="457200" y="3746258"/>
            <a:ext cx="180975" cy="180976"/>
          </a:xfrm>
          <a:prstGeom prst="rect">
            <a:avLst/>
          </a:prstGeom>
          <a:blipFill>
            <a:blip r:embed="rId3"/>
            <a:stretch>
              <a:fillRect/>
            </a:stretch>
          </a:blipFill>
          <a:ln w="12700">
            <a:miter lim="400000"/>
          </a:ln>
        </p:spPr>
        <p:txBody>
          <a:bodyPr lIns="45719" rIns="45719"/>
          <a:lstStyle/>
          <a:p>
            <a:pPr/>
          </a:p>
        </p:txBody>
      </p:sp>
      <p:sp>
        <p:nvSpPr>
          <p:cNvPr id="1831" name="Freeform 3"/>
          <p:cNvSpPr/>
          <p:nvPr/>
        </p:nvSpPr>
        <p:spPr>
          <a:xfrm>
            <a:off x="457200" y="5917958"/>
            <a:ext cx="180975" cy="180976"/>
          </a:xfrm>
          <a:prstGeom prst="rect">
            <a:avLst/>
          </a:prstGeom>
          <a:blipFill>
            <a:blip r:embed="rId4"/>
            <a:stretch>
              <a:fillRect/>
            </a:stretch>
          </a:blipFill>
          <a:ln w="12700">
            <a:miter lim="400000"/>
          </a:ln>
        </p:spPr>
        <p:txBody>
          <a:bodyPr lIns="45719" rIns="45719"/>
          <a:lstStyle/>
          <a:p>
            <a:pPr/>
          </a:p>
        </p:txBody>
      </p:sp>
      <p:sp>
        <p:nvSpPr>
          <p:cNvPr id="1832" name="Freeform 4"/>
          <p:cNvSpPr/>
          <p:nvPr/>
        </p:nvSpPr>
        <p:spPr>
          <a:xfrm>
            <a:off x="457200" y="7365758"/>
            <a:ext cx="180975" cy="180976"/>
          </a:xfrm>
          <a:prstGeom prst="rect">
            <a:avLst/>
          </a:prstGeom>
          <a:blipFill>
            <a:blip r:embed="rId4"/>
            <a:stretch>
              <a:fillRect/>
            </a:stretch>
          </a:blipFill>
          <a:ln w="12700">
            <a:miter lim="400000"/>
          </a:ln>
        </p:spPr>
        <p:txBody>
          <a:bodyPr lIns="45719" rIns="45719"/>
          <a:lstStyle/>
          <a:p>
            <a:pPr/>
          </a:p>
        </p:txBody>
      </p:sp>
      <p:sp>
        <p:nvSpPr>
          <p:cNvPr id="1833" name="TextBox 5"/>
          <p:cNvSpPr txBox="1"/>
          <p:nvPr/>
        </p:nvSpPr>
        <p:spPr>
          <a:xfrm>
            <a:off x="162220" y="506081"/>
            <a:ext cx="18322558" cy="21173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Which is More Effective and Efficient: Graph or Chart? Whether a graph or chart is more effective and efficient depends on the type of data and the insight you want to convey. When to Use a Graph:</a:t>
            </a:r>
          </a:p>
        </p:txBody>
      </p:sp>
      <p:sp>
        <p:nvSpPr>
          <p:cNvPr id="1834" name="TextBox 6"/>
          <p:cNvSpPr txBox="1"/>
          <p:nvPr/>
        </p:nvSpPr>
        <p:spPr>
          <a:xfrm>
            <a:off x="1095222" y="3401681"/>
            <a:ext cx="17322234" cy="56733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For Continuous Data: Graphs (especially line graphs) are effective when you need to show how data changes over time or under different conditions (e.g., stock prices, temperature changes). To Show Relationships: Graphs are great for showing correlations or relationships between two or more variables (e.g., scatter plots). Trend Analysis: Line graphs are especially useful for understanding trends over time, such as sales growth, population change, etc.</a:t>
            </a:r>
          </a:p>
        </p:txBody>
      </p:sp>
    </p:spTree>
  </p:cSld>
  <p:clrMapOvr>
    <a:masterClrMapping/>
  </p:clrMapOvr>
  <p:transition xmlns:p14="http://schemas.microsoft.com/office/powerpoint/2010/main" spd="med" advClick="1"/>
</p:sld>
</file>

<file path=ppt/slides/slide2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36" name="Freeform 2"/>
          <p:cNvSpPr/>
          <p:nvPr/>
        </p:nvSpPr>
        <p:spPr>
          <a:xfrm>
            <a:off x="400050" y="1526218"/>
            <a:ext cx="161925" cy="161926"/>
          </a:xfrm>
          <a:prstGeom prst="rect">
            <a:avLst/>
          </a:prstGeom>
          <a:blipFill>
            <a:blip r:embed="rId3"/>
            <a:stretch>
              <a:fillRect/>
            </a:stretch>
          </a:blipFill>
          <a:ln w="12700">
            <a:miter lim="400000"/>
          </a:ln>
        </p:spPr>
        <p:txBody>
          <a:bodyPr lIns="45719" rIns="45719"/>
          <a:lstStyle/>
          <a:p>
            <a:pPr/>
          </a:p>
        </p:txBody>
      </p:sp>
      <p:sp>
        <p:nvSpPr>
          <p:cNvPr id="1837" name="Freeform 3"/>
          <p:cNvSpPr/>
          <p:nvPr/>
        </p:nvSpPr>
        <p:spPr>
          <a:xfrm>
            <a:off x="400050" y="2164394"/>
            <a:ext cx="161925" cy="161926"/>
          </a:xfrm>
          <a:prstGeom prst="rect">
            <a:avLst/>
          </a:prstGeom>
          <a:blipFill>
            <a:blip r:embed="rId3"/>
            <a:stretch>
              <a:fillRect/>
            </a:stretch>
          </a:blipFill>
          <a:ln w="12700">
            <a:miter lim="400000"/>
          </a:ln>
        </p:spPr>
        <p:txBody>
          <a:bodyPr lIns="45719" rIns="45719"/>
          <a:lstStyle/>
          <a:p>
            <a:pPr/>
          </a:p>
        </p:txBody>
      </p:sp>
      <p:sp>
        <p:nvSpPr>
          <p:cNvPr id="1838" name="Freeform 4"/>
          <p:cNvSpPr/>
          <p:nvPr/>
        </p:nvSpPr>
        <p:spPr>
          <a:xfrm>
            <a:off x="400050" y="3440743"/>
            <a:ext cx="161925" cy="161926"/>
          </a:xfrm>
          <a:prstGeom prst="rect">
            <a:avLst/>
          </a:prstGeom>
          <a:blipFill>
            <a:blip r:embed="rId3"/>
            <a:stretch>
              <a:fillRect/>
            </a:stretch>
          </a:blipFill>
          <a:ln w="12700">
            <a:miter lim="400000"/>
          </a:ln>
        </p:spPr>
        <p:txBody>
          <a:bodyPr lIns="45719" rIns="45719"/>
          <a:lstStyle/>
          <a:p>
            <a:pPr/>
          </a:p>
        </p:txBody>
      </p:sp>
      <p:sp>
        <p:nvSpPr>
          <p:cNvPr id="1839" name="Freeform 5"/>
          <p:cNvSpPr/>
          <p:nvPr/>
        </p:nvSpPr>
        <p:spPr>
          <a:xfrm>
            <a:off x="400050" y="5355268"/>
            <a:ext cx="161925" cy="161926"/>
          </a:xfrm>
          <a:prstGeom prst="rect">
            <a:avLst/>
          </a:prstGeom>
          <a:blipFill>
            <a:blip r:embed="rId3"/>
            <a:stretch>
              <a:fillRect/>
            </a:stretch>
          </a:blipFill>
          <a:ln w="12700">
            <a:miter lim="400000"/>
          </a:ln>
        </p:spPr>
        <p:txBody>
          <a:bodyPr lIns="45719" rIns="45719"/>
          <a:lstStyle/>
          <a:p>
            <a:pPr/>
          </a:p>
        </p:txBody>
      </p:sp>
      <p:sp>
        <p:nvSpPr>
          <p:cNvPr id="1840" name="Freeform 6"/>
          <p:cNvSpPr/>
          <p:nvPr/>
        </p:nvSpPr>
        <p:spPr>
          <a:xfrm>
            <a:off x="400050" y="6631619"/>
            <a:ext cx="161925" cy="161926"/>
          </a:xfrm>
          <a:prstGeom prst="rect">
            <a:avLst/>
          </a:prstGeom>
          <a:blipFill>
            <a:blip r:embed="rId3"/>
            <a:stretch>
              <a:fillRect/>
            </a:stretch>
          </a:blipFill>
          <a:ln w="12700">
            <a:miter lim="400000"/>
          </a:ln>
        </p:spPr>
        <p:txBody>
          <a:bodyPr lIns="45719" rIns="45719"/>
          <a:lstStyle/>
          <a:p>
            <a:pPr/>
          </a:p>
        </p:txBody>
      </p:sp>
      <p:sp>
        <p:nvSpPr>
          <p:cNvPr id="1841" name="Freeform 7"/>
          <p:cNvSpPr/>
          <p:nvPr/>
        </p:nvSpPr>
        <p:spPr>
          <a:xfrm>
            <a:off x="400050" y="8546144"/>
            <a:ext cx="161925" cy="161926"/>
          </a:xfrm>
          <a:prstGeom prst="rect">
            <a:avLst/>
          </a:prstGeom>
          <a:blipFill>
            <a:blip r:embed="rId3"/>
            <a:stretch>
              <a:fillRect/>
            </a:stretch>
          </a:blipFill>
          <a:ln w="12700">
            <a:miter lim="400000"/>
          </a:ln>
        </p:spPr>
        <p:txBody>
          <a:bodyPr lIns="45719" rIns="45719"/>
          <a:lstStyle/>
          <a:p>
            <a:pPr/>
          </a:p>
        </p:txBody>
      </p:sp>
      <p:sp>
        <p:nvSpPr>
          <p:cNvPr id="1842" name="Freeform 8"/>
          <p:cNvSpPr/>
          <p:nvPr/>
        </p:nvSpPr>
        <p:spPr>
          <a:xfrm>
            <a:off x="400050" y="9184319"/>
            <a:ext cx="161925" cy="161926"/>
          </a:xfrm>
          <a:prstGeom prst="rect">
            <a:avLst/>
          </a:prstGeom>
          <a:blipFill>
            <a:blip r:embed="rId3"/>
            <a:stretch>
              <a:fillRect/>
            </a:stretch>
          </a:blipFill>
          <a:ln w="12700">
            <a:miter lim="400000"/>
          </a:ln>
        </p:spPr>
        <p:txBody>
          <a:bodyPr lIns="45719" rIns="45719"/>
          <a:lstStyle/>
          <a:p>
            <a:pPr/>
          </a:p>
        </p:txBody>
      </p:sp>
      <p:sp>
        <p:nvSpPr>
          <p:cNvPr id="1843" name="TextBox 9"/>
          <p:cNvSpPr txBox="1"/>
          <p:nvPr/>
        </p:nvSpPr>
        <p:spPr>
          <a:xfrm>
            <a:off x="5747299" y="572995"/>
            <a:ext cx="6929161" cy="1253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Example Use Cases for Graphs:</a:t>
            </a:r>
          </a:p>
        </p:txBody>
      </p:sp>
      <p:sp>
        <p:nvSpPr>
          <p:cNvPr id="1844" name="TextBox 10"/>
          <p:cNvSpPr txBox="1"/>
          <p:nvPr/>
        </p:nvSpPr>
        <p:spPr>
          <a:xfrm>
            <a:off x="1339004" y="1211169"/>
            <a:ext cx="16714653" cy="125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Copperplate"/>
                <a:ea typeface="Copperplate"/>
                <a:cs typeface="Copperplate"/>
                <a:sym typeface="Copperplate"/>
              </a:defRPr>
            </a:lvl1pPr>
          </a:lstStyle>
          <a:p>
            <a:pPr/>
            <a:r>
              <a:t>Tracking sales growth over several years. Visualizing the relationship between advertising budget and sales revenue.</a:t>
            </a:r>
          </a:p>
        </p:txBody>
      </p:sp>
      <p:sp>
        <p:nvSpPr>
          <p:cNvPr id="1845" name="TextBox 11"/>
          <p:cNvSpPr txBox="1"/>
          <p:nvPr/>
        </p:nvSpPr>
        <p:spPr>
          <a:xfrm>
            <a:off x="6838654" y="2487520"/>
            <a:ext cx="4702684" cy="1253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When to Use a Chart:</a:t>
            </a:r>
          </a:p>
        </p:txBody>
      </p:sp>
      <p:sp>
        <p:nvSpPr>
          <p:cNvPr id="1846" name="TextBox 12"/>
          <p:cNvSpPr txBox="1"/>
          <p:nvPr/>
        </p:nvSpPr>
        <p:spPr>
          <a:xfrm>
            <a:off x="797566" y="3125695"/>
            <a:ext cx="17819352" cy="3793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Copperplate"/>
                <a:ea typeface="Copperplate"/>
                <a:cs typeface="Copperplate"/>
                <a:sym typeface="Copperplate"/>
              </a:defRPr>
            </a:lvl1pPr>
          </a:lstStyle>
          <a:p>
            <a:pPr/>
            <a:r>
              <a:t>For Categorical Data: Charts (especially bar and pie charts) are more effective when comparing categories or parts of a whole (e.g., market share distribution, product category sales). To Show Proportions: Pie charts are excellent for visualizing the proportion of each category in a whole, while bar charts show comparisons across categories. For Summarized Data: When you need to present summarized data clearly, charts are more efficient.</a:t>
            </a:r>
          </a:p>
        </p:txBody>
      </p:sp>
      <p:sp>
        <p:nvSpPr>
          <p:cNvPr id="1847" name="TextBox 13"/>
          <p:cNvSpPr txBox="1"/>
          <p:nvPr/>
        </p:nvSpPr>
        <p:spPr>
          <a:xfrm>
            <a:off x="5809955" y="7592920"/>
            <a:ext cx="6801232" cy="1253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Example Use Cases for Charts:</a:t>
            </a:r>
          </a:p>
        </p:txBody>
      </p:sp>
      <p:sp>
        <p:nvSpPr>
          <p:cNvPr id="1848" name="TextBox 14"/>
          <p:cNvSpPr txBox="1"/>
          <p:nvPr/>
        </p:nvSpPr>
        <p:spPr>
          <a:xfrm>
            <a:off x="2972247" y="8231095"/>
            <a:ext cx="13383008" cy="1253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Copperplate"/>
                <a:ea typeface="Copperplate"/>
                <a:cs typeface="Copperplate"/>
                <a:sym typeface="Copperplate"/>
              </a:defRPr>
            </a:lvl1pPr>
          </a:lstStyle>
          <a:p>
            <a:pPr/>
            <a:r>
              <a:t>Displaying market share of companies. Visualizing the distribution of sales across different regions.</a:t>
            </a:r>
          </a:p>
        </p:txBody>
      </p:sp>
    </p:spTree>
  </p:cSld>
  <p:clrMapOvr>
    <a:masterClrMapping/>
  </p:clrMapOvr>
  <p:transition xmlns:p14="http://schemas.microsoft.com/office/powerpoint/2010/main" spd="med" advClick="1"/>
</p:sld>
</file>

<file path=ppt/slides/slide2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50" name="Freeform 2"/>
          <p:cNvSpPr/>
          <p:nvPr/>
        </p:nvSpPr>
        <p:spPr>
          <a:xfrm>
            <a:off x="476250" y="2040893"/>
            <a:ext cx="190500" cy="190501"/>
          </a:xfrm>
          <a:prstGeom prst="rect">
            <a:avLst/>
          </a:prstGeom>
          <a:blipFill>
            <a:blip r:embed="rId3"/>
            <a:stretch>
              <a:fillRect/>
            </a:stretch>
          </a:blipFill>
          <a:ln w="12700">
            <a:miter lim="400000"/>
          </a:ln>
        </p:spPr>
        <p:txBody>
          <a:bodyPr lIns="45719" rIns="45719"/>
          <a:lstStyle/>
          <a:p>
            <a:pPr/>
          </a:p>
        </p:txBody>
      </p:sp>
      <p:sp>
        <p:nvSpPr>
          <p:cNvPr id="1851" name="Freeform 3"/>
          <p:cNvSpPr/>
          <p:nvPr/>
        </p:nvSpPr>
        <p:spPr>
          <a:xfrm>
            <a:off x="476250" y="3564892"/>
            <a:ext cx="190500" cy="190501"/>
          </a:xfrm>
          <a:prstGeom prst="rect">
            <a:avLst/>
          </a:prstGeom>
          <a:blipFill>
            <a:blip r:embed="rId3"/>
            <a:stretch>
              <a:fillRect/>
            </a:stretch>
          </a:blipFill>
          <a:ln w="12700">
            <a:miter lim="400000"/>
          </a:ln>
        </p:spPr>
        <p:txBody>
          <a:bodyPr lIns="45719" rIns="45719"/>
          <a:lstStyle/>
          <a:p>
            <a:pPr/>
          </a:p>
        </p:txBody>
      </p:sp>
      <p:sp>
        <p:nvSpPr>
          <p:cNvPr id="1852" name="Freeform 4"/>
          <p:cNvSpPr/>
          <p:nvPr/>
        </p:nvSpPr>
        <p:spPr>
          <a:xfrm>
            <a:off x="476250" y="5850892"/>
            <a:ext cx="190500" cy="190501"/>
          </a:xfrm>
          <a:prstGeom prst="rect">
            <a:avLst/>
          </a:prstGeom>
          <a:blipFill>
            <a:blip r:embed="rId3"/>
            <a:stretch>
              <a:fillRect/>
            </a:stretch>
          </a:blipFill>
          <a:ln w="12700">
            <a:miter lim="400000"/>
          </a:ln>
        </p:spPr>
        <p:txBody>
          <a:bodyPr lIns="45719" rIns="45719"/>
          <a:lstStyle/>
          <a:p>
            <a:pPr/>
          </a:p>
        </p:txBody>
      </p:sp>
      <p:sp>
        <p:nvSpPr>
          <p:cNvPr id="1853" name="Freeform 5"/>
          <p:cNvSpPr/>
          <p:nvPr/>
        </p:nvSpPr>
        <p:spPr>
          <a:xfrm>
            <a:off x="476250" y="8136893"/>
            <a:ext cx="190500" cy="190501"/>
          </a:xfrm>
          <a:prstGeom prst="rect">
            <a:avLst/>
          </a:prstGeom>
          <a:blipFill>
            <a:blip r:embed="rId3"/>
            <a:stretch>
              <a:fillRect/>
            </a:stretch>
          </a:blipFill>
          <a:ln w="12700">
            <a:miter lim="400000"/>
          </a:ln>
        </p:spPr>
        <p:txBody>
          <a:bodyPr lIns="45719" rIns="45719"/>
          <a:lstStyle/>
          <a:p>
            <a:pPr/>
          </a:p>
        </p:txBody>
      </p:sp>
      <p:sp>
        <p:nvSpPr>
          <p:cNvPr id="1854" name="TextBox 6"/>
          <p:cNvSpPr txBox="1"/>
          <p:nvPr/>
        </p:nvSpPr>
        <p:spPr>
          <a:xfrm>
            <a:off x="7293920" y="907247"/>
            <a:ext cx="3773976" cy="14810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900"/>
              </a:lnSpc>
              <a:defRPr sz="4200">
                <a:latin typeface="Copperplate"/>
                <a:ea typeface="Copperplate"/>
                <a:cs typeface="Copperplate"/>
                <a:sym typeface="Copperplate"/>
              </a:defRPr>
            </a:lvl1pPr>
          </a:lstStyle>
          <a:p>
            <a:pPr/>
            <a:r>
              <a:t>Effectiveness:</a:t>
            </a:r>
          </a:p>
        </p:txBody>
      </p:sp>
      <p:sp>
        <p:nvSpPr>
          <p:cNvPr id="1855" name="TextBox 7"/>
          <p:cNvSpPr txBox="1"/>
          <p:nvPr/>
        </p:nvSpPr>
        <p:spPr>
          <a:xfrm>
            <a:off x="1124245" y="1669246"/>
            <a:ext cx="17306916" cy="29796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Graphs are more effective when showing trends, changes, or relationships over time. Charts are more effective for showing comparisons, distribution, or part-to-whole relationships in a straightforward manner.</a:t>
            </a:r>
          </a:p>
        </p:txBody>
      </p:sp>
      <p:sp>
        <p:nvSpPr>
          <p:cNvPr id="1856" name="TextBox 8"/>
          <p:cNvSpPr txBox="1"/>
          <p:nvPr/>
        </p:nvSpPr>
        <p:spPr>
          <a:xfrm>
            <a:off x="7767790" y="4717246"/>
            <a:ext cx="2807438" cy="14810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900"/>
              </a:lnSpc>
              <a:defRPr sz="4200">
                <a:latin typeface="Copperplate"/>
                <a:ea typeface="Copperplate"/>
                <a:cs typeface="Copperplate"/>
                <a:sym typeface="Copperplate"/>
              </a:defRPr>
            </a:lvl1pPr>
          </a:lstStyle>
          <a:p>
            <a:pPr/>
            <a:r>
              <a:t>Efficiency:</a:t>
            </a:r>
          </a:p>
        </p:txBody>
      </p:sp>
      <p:sp>
        <p:nvSpPr>
          <p:cNvPr id="1857" name="TextBox 9"/>
          <p:cNvSpPr txBox="1"/>
          <p:nvPr/>
        </p:nvSpPr>
        <p:spPr>
          <a:xfrm>
            <a:off x="947441" y="5479246"/>
            <a:ext cx="17667534" cy="37289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Graphs can be more efficient for showing complex relationships or continuous data, especially when there are multiple data points. Charts tend to be more efficient when conveying simple comparisons and proportions, especially when a quick overview is needed.</a:t>
            </a:r>
          </a:p>
        </p:txBody>
      </p:sp>
    </p:spTree>
  </p:cSld>
  <p:clrMapOvr>
    <a:masterClrMapping/>
  </p:clrMapOvr>
  <p:transition xmlns:p14="http://schemas.microsoft.com/office/powerpoint/2010/main" spd="med" advClick="1"/>
</p:sld>
</file>

<file path=ppt/slides/slide2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59" name="Freeform 2"/>
          <p:cNvSpPr/>
          <p:nvPr/>
        </p:nvSpPr>
        <p:spPr>
          <a:xfrm>
            <a:off x="466725" y="2043874"/>
            <a:ext cx="190500" cy="190501"/>
          </a:xfrm>
          <a:prstGeom prst="rect">
            <a:avLst/>
          </a:prstGeom>
          <a:blipFill>
            <a:blip r:embed="rId3"/>
            <a:stretch>
              <a:fillRect/>
            </a:stretch>
          </a:blipFill>
          <a:ln w="12700">
            <a:miter lim="400000"/>
          </a:ln>
        </p:spPr>
        <p:txBody>
          <a:bodyPr lIns="45719" rIns="45719"/>
          <a:lstStyle/>
          <a:p>
            <a:pPr/>
          </a:p>
        </p:txBody>
      </p:sp>
      <p:sp>
        <p:nvSpPr>
          <p:cNvPr id="1860" name="Freeform 3"/>
          <p:cNvSpPr/>
          <p:nvPr/>
        </p:nvSpPr>
        <p:spPr>
          <a:xfrm>
            <a:off x="466725" y="4272724"/>
            <a:ext cx="190500" cy="190501"/>
          </a:xfrm>
          <a:prstGeom prst="rect">
            <a:avLst/>
          </a:prstGeom>
          <a:blipFill>
            <a:blip r:embed="rId3"/>
            <a:stretch>
              <a:fillRect/>
            </a:stretch>
          </a:blipFill>
          <a:ln w="12700">
            <a:miter lim="400000"/>
          </a:ln>
        </p:spPr>
        <p:txBody>
          <a:bodyPr lIns="45719" rIns="45719"/>
          <a:lstStyle/>
          <a:p>
            <a:pPr/>
          </a:p>
        </p:txBody>
      </p:sp>
      <p:sp>
        <p:nvSpPr>
          <p:cNvPr id="1861" name="Freeform 4"/>
          <p:cNvSpPr/>
          <p:nvPr/>
        </p:nvSpPr>
        <p:spPr>
          <a:xfrm>
            <a:off x="1366837" y="5010911"/>
            <a:ext cx="200025" cy="200026"/>
          </a:xfrm>
          <a:prstGeom prst="rect">
            <a:avLst/>
          </a:prstGeom>
          <a:blipFill>
            <a:blip r:embed="rId4"/>
            <a:stretch>
              <a:fillRect/>
            </a:stretch>
          </a:blipFill>
          <a:ln w="12700">
            <a:miter lim="400000"/>
          </a:ln>
        </p:spPr>
        <p:txBody>
          <a:bodyPr lIns="45719" rIns="45719"/>
          <a:lstStyle/>
          <a:p>
            <a:pPr/>
          </a:p>
        </p:txBody>
      </p:sp>
      <p:sp>
        <p:nvSpPr>
          <p:cNvPr id="1862" name="Freeform 5"/>
          <p:cNvSpPr/>
          <p:nvPr/>
        </p:nvSpPr>
        <p:spPr>
          <a:xfrm>
            <a:off x="1366837" y="7239761"/>
            <a:ext cx="200025" cy="200026"/>
          </a:xfrm>
          <a:prstGeom prst="rect">
            <a:avLst/>
          </a:prstGeom>
          <a:blipFill>
            <a:blip r:embed="rId4"/>
            <a:stretch>
              <a:fillRect/>
            </a:stretch>
          </a:blipFill>
          <a:ln w="12700">
            <a:miter lim="400000"/>
          </a:ln>
        </p:spPr>
        <p:txBody>
          <a:bodyPr lIns="45719" rIns="45719"/>
          <a:lstStyle/>
          <a:p>
            <a:pPr/>
          </a:p>
        </p:txBody>
      </p:sp>
      <p:sp>
        <p:nvSpPr>
          <p:cNvPr id="1863" name="TextBox 6"/>
          <p:cNvSpPr txBox="1"/>
          <p:nvPr/>
        </p:nvSpPr>
        <p:spPr>
          <a:xfrm>
            <a:off x="7846962" y="910238"/>
            <a:ext cx="2645722" cy="7418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000"/>
              </a:lnSpc>
              <a:defRPr sz="4200">
                <a:latin typeface="Copperplate"/>
                <a:ea typeface="Copperplate"/>
                <a:cs typeface="Copperplate"/>
                <a:sym typeface="Copperplate"/>
              </a:defRPr>
            </a:lvl1pPr>
          </a:lstStyle>
          <a:p>
            <a:pPr/>
            <a:r>
              <a:t>summary:</a:t>
            </a:r>
          </a:p>
        </p:txBody>
      </p:sp>
      <p:sp>
        <p:nvSpPr>
          <p:cNvPr id="1864" name="TextBox 7"/>
          <p:cNvSpPr txBox="1"/>
          <p:nvPr/>
        </p:nvSpPr>
        <p:spPr>
          <a:xfrm>
            <a:off x="1104747" y="1676294"/>
            <a:ext cx="17324614" cy="29282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Hash in Color Codes: The hash (#) in a color code is a notation that indicates the color is defined in hexadecimal format, and it is essential for web design and digital graphics. Graph vs. Chart:</a:t>
            </a:r>
          </a:p>
        </p:txBody>
      </p:sp>
      <p:sp>
        <p:nvSpPr>
          <p:cNvPr id="1865" name="TextBox 8"/>
          <p:cNvSpPr txBox="1"/>
          <p:nvPr/>
        </p:nvSpPr>
        <p:spPr>
          <a:xfrm>
            <a:off x="1939232" y="4648094"/>
            <a:ext cx="16547269" cy="44014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A graph is primarily used to represent numerical data and show relationships, trends, or distributions (e.g., line graph, scatter plot). A chart is a broader term that refers to any visual representation of data, such as pie charts, bar charts, and histograms, and is better for showing comparisons, categories, and proportions.</a:t>
            </a:r>
          </a:p>
        </p:txBody>
      </p:sp>
    </p:spTree>
  </p:cSld>
  <p:clrMapOvr>
    <a:masterClrMapping/>
  </p:clrMapOvr>
  <p:transition xmlns:p14="http://schemas.microsoft.com/office/powerpoint/2010/main" spd="med" advClick="1"/>
</p:sld>
</file>

<file path=ppt/slides/slide2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67" name="Freeform 2"/>
          <p:cNvSpPr/>
          <p:nvPr/>
        </p:nvSpPr>
        <p:spPr>
          <a:xfrm>
            <a:off x="684142" y="3535831"/>
            <a:ext cx="219076" cy="219076"/>
          </a:xfrm>
          <a:prstGeom prst="rect">
            <a:avLst/>
          </a:prstGeom>
          <a:blipFill>
            <a:blip r:embed="rId3"/>
            <a:stretch>
              <a:fillRect/>
            </a:stretch>
          </a:blipFill>
          <a:ln w="12700">
            <a:miter lim="400000"/>
          </a:ln>
        </p:spPr>
        <p:txBody>
          <a:bodyPr lIns="45719" rIns="45719"/>
          <a:lstStyle/>
          <a:p>
            <a:pPr/>
          </a:p>
        </p:txBody>
      </p:sp>
      <p:sp>
        <p:nvSpPr>
          <p:cNvPr id="1868" name="TextBox 3"/>
          <p:cNvSpPr txBox="1"/>
          <p:nvPr/>
        </p:nvSpPr>
        <p:spPr>
          <a:xfrm>
            <a:off x="3809837" y="2287047"/>
            <a:ext cx="11169503" cy="16567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Which is More Effective and Efficient:</a:t>
            </a:r>
          </a:p>
        </p:txBody>
      </p:sp>
      <p:sp>
        <p:nvSpPr>
          <p:cNvPr id="1869" name="TextBox 4"/>
          <p:cNvSpPr txBox="1"/>
          <p:nvPr/>
        </p:nvSpPr>
        <p:spPr>
          <a:xfrm>
            <a:off x="1833990" y="3134781"/>
            <a:ext cx="16257386" cy="33331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Graphs are best for showing trends, correlations, or continuous data, while charts are more efficient for visualizing comparisons, proportions, and summarized data.</a:t>
            </a:r>
          </a:p>
        </p:txBody>
      </p:sp>
    </p:spTree>
  </p:cSld>
  <p:clrMapOvr>
    <a:masterClrMapping/>
  </p:clrMapOvr>
  <p:transition xmlns:p14="http://schemas.microsoft.com/office/powerpoint/2010/main" spd="med" advClick="1"/>
</p:sld>
</file>

<file path=ppt/slides/slide2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71" name="TextBox 2"/>
          <p:cNvSpPr txBox="1"/>
          <p:nvPr/>
        </p:nvSpPr>
        <p:spPr>
          <a:xfrm>
            <a:off x="165202" y="1230173"/>
            <a:ext cx="18316500" cy="4872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What is Database Integration in Mobile Apps? Database integration in mobile apps refers to the process of connecting a mobile application to a database (local or remote) to store, manage, and retrieve data. It allows mobile apps to store persistent data such as user profiles, preferences, app content, or any other form of structured or unstructured data that the app needs to function effectively. There are two main types of databases used in mobile apps:</a:t>
            </a:r>
          </a:p>
        </p:txBody>
      </p:sp>
      <p:sp>
        <p:nvSpPr>
          <p:cNvPr id="1872" name="TextBox 3"/>
          <p:cNvSpPr txBox="1"/>
          <p:nvPr/>
        </p:nvSpPr>
        <p:spPr>
          <a:xfrm>
            <a:off x="408536" y="6164122"/>
            <a:ext cx="412194"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1.</a:t>
            </a:r>
          </a:p>
        </p:txBody>
      </p:sp>
      <p:sp>
        <p:nvSpPr>
          <p:cNvPr id="1873" name="TextBox 4"/>
          <p:cNvSpPr txBox="1"/>
          <p:nvPr/>
        </p:nvSpPr>
        <p:spPr>
          <a:xfrm>
            <a:off x="1688602" y="6164122"/>
            <a:ext cx="16089736"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Local Database Integration – Data is stored locally on the mobile device.</a:t>
            </a:r>
          </a:p>
        </p:txBody>
      </p:sp>
      <p:sp>
        <p:nvSpPr>
          <p:cNvPr id="1874" name="TextBox 5"/>
          <p:cNvSpPr txBox="1"/>
          <p:nvPr/>
        </p:nvSpPr>
        <p:spPr>
          <a:xfrm>
            <a:off x="400050" y="7573822"/>
            <a:ext cx="18103654"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2.Remote Database Integration – Data is stored on a server, and the app</a:t>
            </a:r>
          </a:p>
        </p:txBody>
      </p:sp>
      <p:sp>
        <p:nvSpPr>
          <p:cNvPr id="1875" name="TextBox 6"/>
          <p:cNvSpPr txBox="1"/>
          <p:nvPr/>
        </p:nvSpPr>
        <p:spPr>
          <a:xfrm>
            <a:off x="3136553" y="8278672"/>
            <a:ext cx="13135910"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communicates with the server to fetch or store data.</a:t>
            </a:r>
          </a:p>
        </p:txBody>
      </p:sp>
    </p:spTree>
  </p:cSld>
  <p:clrMapOvr>
    <a:masterClrMapping/>
  </p:clrMapOvr>
  <p:transition xmlns:p14="http://schemas.microsoft.com/office/powerpoint/2010/main" spd="med" advClick="1"/>
</p:sld>
</file>

<file path=ppt/slides/slide2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77" name="Freeform 2"/>
          <p:cNvSpPr/>
          <p:nvPr/>
        </p:nvSpPr>
        <p:spPr>
          <a:xfrm>
            <a:off x="512692" y="5167626"/>
            <a:ext cx="152401" cy="152401"/>
          </a:xfrm>
          <a:prstGeom prst="rect">
            <a:avLst/>
          </a:prstGeom>
          <a:blipFill>
            <a:blip r:embed="rId3"/>
            <a:stretch>
              <a:fillRect/>
            </a:stretch>
          </a:blipFill>
          <a:ln w="12700">
            <a:miter lim="400000"/>
          </a:ln>
        </p:spPr>
        <p:txBody>
          <a:bodyPr lIns="45719" rIns="45719"/>
          <a:lstStyle/>
          <a:p>
            <a:pPr/>
          </a:p>
        </p:txBody>
      </p:sp>
      <p:sp>
        <p:nvSpPr>
          <p:cNvPr id="1878" name="Freeform 3"/>
          <p:cNvSpPr/>
          <p:nvPr/>
        </p:nvSpPr>
        <p:spPr>
          <a:xfrm>
            <a:off x="512692" y="7567927"/>
            <a:ext cx="152401" cy="152401"/>
          </a:xfrm>
          <a:prstGeom prst="rect">
            <a:avLst/>
          </a:prstGeom>
          <a:blipFill>
            <a:blip r:embed="rId3"/>
            <a:stretch>
              <a:fillRect/>
            </a:stretch>
          </a:blipFill>
          <a:ln w="12700">
            <a:miter lim="400000"/>
          </a:ln>
        </p:spPr>
        <p:txBody>
          <a:bodyPr lIns="45719" rIns="45719"/>
          <a:lstStyle/>
          <a:p>
            <a:pPr/>
          </a:p>
        </p:txBody>
      </p:sp>
      <p:sp>
        <p:nvSpPr>
          <p:cNvPr id="1879" name="Freeform 4"/>
          <p:cNvSpPr/>
          <p:nvPr/>
        </p:nvSpPr>
        <p:spPr>
          <a:xfrm>
            <a:off x="1241355" y="8763313"/>
            <a:ext cx="161926" cy="161926"/>
          </a:xfrm>
          <a:prstGeom prst="rect">
            <a:avLst/>
          </a:prstGeom>
          <a:blipFill>
            <a:blip r:embed="rId4"/>
            <a:stretch>
              <a:fillRect/>
            </a:stretch>
          </a:blipFill>
          <a:ln w="12700">
            <a:miter lim="400000"/>
          </a:ln>
        </p:spPr>
        <p:txBody>
          <a:bodyPr lIns="45719" rIns="45719"/>
          <a:lstStyle/>
          <a:p>
            <a:pPr/>
          </a:p>
        </p:txBody>
      </p:sp>
      <p:sp>
        <p:nvSpPr>
          <p:cNvPr id="1880" name="Freeform 5"/>
          <p:cNvSpPr/>
          <p:nvPr/>
        </p:nvSpPr>
        <p:spPr>
          <a:xfrm>
            <a:off x="1241355" y="6963088"/>
            <a:ext cx="161926" cy="161926"/>
          </a:xfrm>
          <a:prstGeom prst="rect">
            <a:avLst/>
          </a:prstGeom>
          <a:blipFill>
            <a:blip r:embed="rId4"/>
            <a:stretch>
              <a:fillRect/>
            </a:stretch>
          </a:blipFill>
          <a:ln w="12700">
            <a:miter lim="400000"/>
          </a:ln>
        </p:spPr>
        <p:txBody>
          <a:bodyPr lIns="45719" rIns="45719"/>
          <a:lstStyle/>
          <a:p>
            <a:pPr/>
          </a:p>
        </p:txBody>
      </p:sp>
      <p:sp>
        <p:nvSpPr>
          <p:cNvPr id="1881" name="TextBox 6"/>
          <p:cNvSpPr txBox="1"/>
          <p:nvPr/>
        </p:nvSpPr>
        <p:spPr>
          <a:xfrm>
            <a:off x="341842" y="659968"/>
            <a:ext cx="18244396" cy="29690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Types of Database Integration in Mobile Apps 1. Local Database Integration In this case, data is stored directly on the user's device, meaning the app does not rely on an internet connection to access or store data. Local databases are generally used when the data needs to be stored temporarily or when internet connectivity is unreliable. Examples of local databases:</a:t>
            </a:r>
          </a:p>
        </p:txBody>
      </p:sp>
      <p:sp>
        <p:nvSpPr>
          <p:cNvPr id="1882" name="TextBox 7"/>
          <p:cNvSpPr txBox="1"/>
          <p:nvPr/>
        </p:nvSpPr>
        <p:spPr>
          <a:xfrm>
            <a:off x="1001296" y="4860492"/>
            <a:ext cx="17647684" cy="17752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SQLite: SQLite is a lightweight, relational database that is commonly used in mobile apps for storing structured data locally. It is an open-source database engine and is supported on both Android and iOS platforms.</a:t>
            </a:r>
          </a:p>
        </p:txBody>
      </p:sp>
      <p:sp>
        <p:nvSpPr>
          <p:cNvPr id="1883" name="TextBox 8"/>
          <p:cNvSpPr txBox="1"/>
          <p:nvPr/>
        </p:nvSpPr>
        <p:spPr>
          <a:xfrm>
            <a:off x="3508609" y="6660718"/>
            <a:ext cx="13281462"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Usage: Storing user preferences, offline data, and cached data.</a:t>
            </a:r>
          </a:p>
        </p:txBody>
      </p:sp>
      <p:sp>
        <p:nvSpPr>
          <p:cNvPr id="1884" name="TextBox 9"/>
          <p:cNvSpPr txBox="1"/>
          <p:nvPr/>
        </p:nvSpPr>
        <p:spPr>
          <a:xfrm>
            <a:off x="1091335" y="7260793"/>
            <a:ext cx="17464050"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Core Data (iOS): A framework used by iOS apps to store data in a structured way. It is ideal for managing complex data models in mobile apps.</a:t>
            </a:r>
          </a:p>
        </p:txBody>
      </p:sp>
      <p:sp>
        <p:nvSpPr>
          <p:cNvPr id="1885" name="TextBox 10"/>
          <p:cNvSpPr txBox="1"/>
          <p:nvPr/>
        </p:nvSpPr>
        <p:spPr>
          <a:xfrm>
            <a:off x="1917486" y="8460943"/>
            <a:ext cx="16527582"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Usage: Managing data models like user-generated content, settings, or objects that need to be persisted.</a:t>
            </a:r>
          </a:p>
        </p:txBody>
      </p:sp>
    </p:spTree>
  </p:cSld>
  <p:clrMapOvr>
    <a:masterClrMapping/>
  </p:clrMapOvr>
  <p:transition xmlns:p14="http://schemas.microsoft.com/office/powerpoint/2010/main" spd="med" advClick="1"/>
</p:sld>
</file>

<file path=ppt/slides/slide2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87" name="Freeform 2"/>
          <p:cNvSpPr/>
          <p:nvPr/>
        </p:nvSpPr>
        <p:spPr>
          <a:xfrm>
            <a:off x="739091" y="1237611"/>
            <a:ext cx="171451" cy="171451"/>
          </a:xfrm>
          <a:prstGeom prst="rect">
            <a:avLst/>
          </a:prstGeom>
          <a:blipFill>
            <a:blip r:embed="rId3"/>
            <a:stretch>
              <a:fillRect/>
            </a:stretch>
          </a:blipFill>
          <a:ln w="12700">
            <a:miter lim="400000"/>
          </a:ln>
        </p:spPr>
        <p:txBody>
          <a:bodyPr lIns="45719" rIns="45719"/>
          <a:lstStyle/>
          <a:p>
            <a:pPr/>
          </a:p>
        </p:txBody>
      </p:sp>
      <p:sp>
        <p:nvSpPr>
          <p:cNvPr id="1888" name="Freeform 3"/>
          <p:cNvSpPr/>
          <p:nvPr/>
        </p:nvSpPr>
        <p:spPr>
          <a:xfrm>
            <a:off x="739091" y="3904612"/>
            <a:ext cx="171451" cy="171451"/>
          </a:xfrm>
          <a:prstGeom prst="rect">
            <a:avLst/>
          </a:prstGeom>
          <a:blipFill>
            <a:blip r:embed="rId3"/>
            <a:stretch>
              <a:fillRect/>
            </a:stretch>
          </a:blipFill>
          <a:ln w="12700">
            <a:miter lim="400000"/>
          </a:ln>
        </p:spPr>
        <p:txBody>
          <a:bodyPr lIns="45719" rIns="45719"/>
          <a:lstStyle/>
          <a:p>
            <a:pPr/>
          </a:p>
        </p:txBody>
      </p:sp>
      <p:sp>
        <p:nvSpPr>
          <p:cNvPr id="1889" name="Freeform 4"/>
          <p:cNvSpPr/>
          <p:nvPr/>
        </p:nvSpPr>
        <p:spPr>
          <a:xfrm>
            <a:off x="739091" y="4571362"/>
            <a:ext cx="171451" cy="171451"/>
          </a:xfrm>
          <a:prstGeom prst="rect">
            <a:avLst/>
          </a:prstGeom>
          <a:blipFill>
            <a:blip r:embed="rId3"/>
            <a:stretch>
              <a:fillRect/>
            </a:stretch>
          </a:blipFill>
          <a:ln w="12700">
            <a:miter lim="400000"/>
          </a:ln>
        </p:spPr>
        <p:txBody>
          <a:bodyPr lIns="45719" rIns="45719"/>
          <a:lstStyle/>
          <a:p>
            <a:pPr/>
          </a:p>
        </p:txBody>
      </p:sp>
      <p:sp>
        <p:nvSpPr>
          <p:cNvPr id="1890" name="Freeform 5"/>
          <p:cNvSpPr/>
          <p:nvPr/>
        </p:nvSpPr>
        <p:spPr>
          <a:xfrm>
            <a:off x="739091" y="5904862"/>
            <a:ext cx="171451" cy="171451"/>
          </a:xfrm>
          <a:prstGeom prst="rect">
            <a:avLst/>
          </a:prstGeom>
          <a:blipFill>
            <a:blip r:embed="rId3"/>
            <a:stretch>
              <a:fillRect/>
            </a:stretch>
          </a:blipFill>
          <a:ln w="12700">
            <a:miter lim="400000"/>
          </a:ln>
        </p:spPr>
        <p:txBody>
          <a:bodyPr lIns="45719" rIns="45719"/>
          <a:lstStyle/>
          <a:p>
            <a:pPr/>
          </a:p>
        </p:txBody>
      </p:sp>
      <p:sp>
        <p:nvSpPr>
          <p:cNvPr id="1891" name="Freeform 6"/>
          <p:cNvSpPr/>
          <p:nvPr/>
        </p:nvSpPr>
        <p:spPr>
          <a:xfrm>
            <a:off x="739091" y="7238362"/>
            <a:ext cx="171451" cy="171451"/>
          </a:xfrm>
          <a:prstGeom prst="rect">
            <a:avLst/>
          </a:prstGeom>
          <a:blipFill>
            <a:blip r:embed="rId3"/>
            <a:stretch>
              <a:fillRect/>
            </a:stretch>
          </a:blipFill>
          <a:ln w="12700">
            <a:miter lim="400000"/>
          </a:ln>
        </p:spPr>
        <p:txBody>
          <a:bodyPr lIns="45719" rIns="45719"/>
          <a:lstStyle/>
          <a:p>
            <a:pPr/>
          </a:p>
        </p:txBody>
      </p:sp>
      <p:sp>
        <p:nvSpPr>
          <p:cNvPr id="1892" name="Freeform 7"/>
          <p:cNvSpPr/>
          <p:nvPr/>
        </p:nvSpPr>
        <p:spPr>
          <a:xfrm>
            <a:off x="739091" y="9238612"/>
            <a:ext cx="171451" cy="171451"/>
          </a:xfrm>
          <a:prstGeom prst="rect">
            <a:avLst/>
          </a:prstGeom>
          <a:blipFill>
            <a:blip r:embed="rId3"/>
            <a:stretch>
              <a:fillRect/>
            </a:stretch>
          </a:blipFill>
          <a:ln w="12700">
            <a:miter lim="400000"/>
          </a:ln>
        </p:spPr>
        <p:txBody>
          <a:bodyPr lIns="45719" rIns="45719"/>
          <a:lstStyle/>
          <a:p>
            <a:pPr/>
          </a:p>
        </p:txBody>
      </p:sp>
      <p:sp>
        <p:nvSpPr>
          <p:cNvPr id="1893" name="Freeform 8"/>
          <p:cNvSpPr/>
          <p:nvPr/>
        </p:nvSpPr>
        <p:spPr>
          <a:xfrm>
            <a:off x="1553479" y="2566348"/>
            <a:ext cx="180976" cy="180976"/>
          </a:xfrm>
          <a:prstGeom prst="rect">
            <a:avLst/>
          </a:prstGeom>
          <a:blipFill>
            <a:blip r:embed="rId4"/>
            <a:stretch>
              <a:fillRect/>
            </a:stretch>
          </a:blipFill>
          <a:ln w="12700">
            <a:miter lim="400000"/>
          </a:ln>
        </p:spPr>
        <p:txBody>
          <a:bodyPr lIns="45719" rIns="45719"/>
          <a:lstStyle/>
          <a:p>
            <a:pPr/>
          </a:p>
        </p:txBody>
      </p:sp>
      <p:sp>
        <p:nvSpPr>
          <p:cNvPr id="1894" name="TextBox 9"/>
          <p:cNvSpPr txBox="1"/>
          <p:nvPr/>
        </p:nvSpPr>
        <p:spPr>
          <a:xfrm>
            <a:off x="1149858" y="914543"/>
            <a:ext cx="16225286" cy="26260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200"/>
              </a:lnSpc>
              <a:defRPr sz="3700">
                <a:latin typeface="Copperplate"/>
                <a:ea typeface="Copperplate"/>
                <a:cs typeface="Copperplate"/>
                <a:sym typeface="Copperplate"/>
              </a:defRPr>
            </a:lvl1pPr>
          </a:lstStyle>
          <a:p>
            <a:pPr/>
            <a:r>
              <a:t>Realm: A modern, open-source database for mobile applications, providing an object-oriented interface to interact with the database. Usage: Offline data storage, syncing across devices, and handling large datasets.</a:t>
            </a:r>
          </a:p>
        </p:txBody>
      </p:sp>
      <p:sp>
        <p:nvSpPr>
          <p:cNvPr id="1895" name="TextBox 10"/>
          <p:cNvSpPr txBox="1"/>
          <p:nvPr/>
        </p:nvSpPr>
        <p:spPr>
          <a:xfrm>
            <a:off x="1149858" y="3581543"/>
            <a:ext cx="17448314" cy="46072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200"/>
              </a:lnSpc>
              <a:defRPr sz="3700">
                <a:latin typeface="Copperplate"/>
                <a:ea typeface="Copperplate"/>
                <a:cs typeface="Copperplate"/>
                <a:sym typeface="Copperplate"/>
              </a:defRPr>
            </a:lvl1pPr>
          </a:lstStyle>
          <a:p>
            <a:pPr/>
            <a:r>
              <a:t>Benefits of Local Database Integration: Offline Capability: The app can function without an internet connection, and the data can still be accessed or updated locally. Faster Access: Since the data is stored locally, it can be accessed more quickly than from a remote server. Reduced Server Load: Storing data locally can reduce the need to constantly interact with a server, which can help save on server costs and reduce network latency.</a:t>
            </a:r>
          </a:p>
        </p:txBody>
      </p:sp>
    </p:spTree>
  </p:cSld>
  <p:clrMapOvr>
    <a:masterClrMapping/>
  </p:clrMapOvr>
  <p:transition xmlns:p14="http://schemas.microsoft.com/office/powerpoint/2010/main" spd="med" advClick="1"/>
</p:sld>
</file>

<file path=ppt/slides/slide2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97" name="Freeform 2"/>
          <p:cNvSpPr/>
          <p:nvPr/>
        </p:nvSpPr>
        <p:spPr>
          <a:xfrm>
            <a:off x="881966" y="2941253"/>
            <a:ext cx="219076" cy="219076"/>
          </a:xfrm>
          <a:prstGeom prst="rect">
            <a:avLst/>
          </a:prstGeom>
          <a:blipFill>
            <a:blip r:embed="rId3"/>
            <a:stretch>
              <a:fillRect/>
            </a:stretch>
          </a:blipFill>
          <a:ln w="12700">
            <a:miter lim="400000"/>
          </a:ln>
        </p:spPr>
        <p:txBody>
          <a:bodyPr lIns="45719" rIns="45719"/>
          <a:lstStyle/>
          <a:p>
            <a:pPr/>
          </a:p>
        </p:txBody>
      </p:sp>
      <p:sp>
        <p:nvSpPr>
          <p:cNvPr id="1898" name="Freeform 3"/>
          <p:cNvSpPr/>
          <p:nvPr/>
        </p:nvSpPr>
        <p:spPr>
          <a:xfrm>
            <a:off x="881966" y="5541578"/>
            <a:ext cx="219076" cy="219076"/>
          </a:xfrm>
          <a:prstGeom prst="rect">
            <a:avLst/>
          </a:prstGeom>
          <a:blipFill>
            <a:blip r:embed="rId3"/>
            <a:stretch>
              <a:fillRect/>
            </a:stretch>
          </a:blipFill>
          <a:ln w="12700">
            <a:miter lim="400000"/>
          </a:ln>
        </p:spPr>
        <p:txBody>
          <a:bodyPr lIns="45719" rIns="45719"/>
          <a:lstStyle/>
          <a:p>
            <a:pPr/>
          </a:p>
        </p:txBody>
      </p:sp>
      <p:sp>
        <p:nvSpPr>
          <p:cNvPr id="1899" name="TextBox 4"/>
          <p:cNvSpPr txBox="1"/>
          <p:nvPr/>
        </p:nvSpPr>
        <p:spPr>
          <a:xfrm>
            <a:off x="7583395" y="1659845"/>
            <a:ext cx="3519345" cy="17056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800"/>
              </a:lnSpc>
              <a:defRPr sz="4800">
                <a:latin typeface="Copperplate"/>
                <a:ea typeface="Copperplate"/>
                <a:cs typeface="Copperplate"/>
                <a:sym typeface="Copperplate"/>
              </a:defRPr>
            </a:lvl1pPr>
          </a:lstStyle>
          <a:p>
            <a:pPr/>
            <a:r>
              <a:t>Challenges:</a:t>
            </a:r>
          </a:p>
        </p:txBody>
      </p:sp>
      <p:sp>
        <p:nvSpPr>
          <p:cNvPr id="1900" name="TextBox 5"/>
          <p:cNvSpPr txBox="1"/>
          <p:nvPr/>
        </p:nvSpPr>
        <p:spPr>
          <a:xfrm>
            <a:off x="1471174" y="2526620"/>
            <a:ext cx="17067362" cy="51600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sz="4800">
                <a:latin typeface="Copperplate"/>
                <a:ea typeface="Copperplate"/>
                <a:cs typeface="Copperplate"/>
                <a:sym typeface="Copperplate"/>
              </a:defRPr>
            </a:lvl1pPr>
          </a:lstStyle>
          <a:p>
            <a:pPr/>
            <a:r>
              <a:t>Storage Limitations: Mobile devices have limited storage, and too much data can lead to performance issues or app bloat. Data Sync: If the app needs to sync local data with a server, managing synchronization can become complex, especially if the app is used across multiple devices.</a:t>
            </a:r>
          </a:p>
        </p:txBody>
      </p:sp>
    </p:spTree>
  </p:cSld>
  <p:clrMapOvr>
    <a:masterClrMapping/>
  </p:clrMapOvr>
  <p:transition xmlns:p14="http://schemas.microsoft.com/office/powerpoint/2010/main" spd="med" advClick="1"/>
</p:sld>
</file>

<file path=ppt/slides/slide2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02" name="Freeform 2"/>
          <p:cNvSpPr/>
          <p:nvPr/>
        </p:nvSpPr>
        <p:spPr>
          <a:xfrm>
            <a:off x="371475" y="5081587"/>
            <a:ext cx="152400" cy="152401"/>
          </a:xfrm>
          <a:prstGeom prst="rect">
            <a:avLst/>
          </a:prstGeom>
          <a:blipFill>
            <a:blip r:embed="rId3"/>
            <a:stretch>
              <a:fillRect/>
            </a:stretch>
          </a:blipFill>
          <a:ln w="12700">
            <a:miter lim="400000"/>
          </a:ln>
        </p:spPr>
        <p:txBody>
          <a:bodyPr lIns="45719" rIns="45719"/>
          <a:lstStyle/>
          <a:p>
            <a:pPr/>
          </a:p>
        </p:txBody>
      </p:sp>
      <p:sp>
        <p:nvSpPr>
          <p:cNvPr id="1903" name="Freeform 3"/>
          <p:cNvSpPr/>
          <p:nvPr/>
        </p:nvSpPr>
        <p:spPr>
          <a:xfrm>
            <a:off x="371475" y="7481888"/>
            <a:ext cx="152400" cy="152401"/>
          </a:xfrm>
          <a:prstGeom prst="rect">
            <a:avLst/>
          </a:prstGeom>
          <a:blipFill>
            <a:blip r:embed="rId3"/>
            <a:stretch>
              <a:fillRect/>
            </a:stretch>
          </a:blipFill>
          <a:ln w="12700">
            <a:miter lim="400000"/>
          </a:ln>
        </p:spPr>
        <p:txBody>
          <a:bodyPr lIns="45719" rIns="45719"/>
          <a:lstStyle/>
          <a:p>
            <a:pPr/>
          </a:p>
        </p:txBody>
      </p:sp>
      <p:sp>
        <p:nvSpPr>
          <p:cNvPr id="1904" name="Freeform 4"/>
          <p:cNvSpPr/>
          <p:nvPr/>
        </p:nvSpPr>
        <p:spPr>
          <a:xfrm>
            <a:off x="1100137" y="6877050"/>
            <a:ext cx="161925" cy="161925"/>
          </a:xfrm>
          <a:prstGeom prst="rect">
            <a:avLst/>
          </a:prstGeom>
          <a:blipFill>
            <a:blip r:embed="rId4"/>
            <a:stretch>
              <a:fillRect/>
            </a:stretch>
          </a:blipFill>
          <a:ln w="12700">
            <a:miter lim="400000"/>
          </a:ln>
        </p:spPr>
        <p:txBody>
          <a:bodyPr lIns="45719" rIns="45719"/>
          <a:lstStyle/>
          <a:p>
            <a:pPr/>
          </a:p>
        </p:txBody>
      </p:sp>
      <p:sp>
        <p:nvSpPr>
          <p:cNvPr id="1905" name="TextBox 5"/>
          <p:cNvSpPr txBox="1"/>
          <p:nvPr/>
        </p:nvSpPr>
        <p:spPr>
          <a:xfrm>
            <a:off x="128882" y="573919"/>
            <a:ext cx="18390834" cy="35659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Remote Database Integration Remote database integration involves the mobile app communicating with a server to fetch or store data. The mobile device itself does not store the data permanently; instead, it relies on an internet connection to interact with a remote database. This is common for applications that need to share data across multiple users or devices (e.g., social media apps, e-commerce apps, messaging apps). Examples of remote databases:</a:t>
            </a:r>
          </a:p>
        </p:txBody>
      </p:sp>
      <p:sp>
        <p:nvSpPr>
          <p:cNvPr id="1906" name="TextBox 6"/>
          <p:cNvSpPr txBox="1"/>
          <p:nvPr/>
        </p:nvSpPr>
        <p:spPr>
          <a:xfrm>
            <a:off x="795041" y="4774443"/>
            <a:ext cx="17780366" cy="17752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Firebase Realtime Database / Firestore: Firebase provides cloud-based databases where real-time synchronization is a key feature. Data is stored remotely and can be accessed by multiple devices simultaneously.</a:t>
            </a:r>
          </a:p>
        </p:txBody>
      </p:sp>
      <p:sp>
        <p:nvSpPr>
          <p:cNvPr id="1907" name="TextBox 7"/>
          <p:cNvSpPr txBox="1"/>
          <p:nvPr/>
        </p:nvSpPr>
        <p:spPr>
          <a:xfrm>
            <a:off x="2216495" y="6574669"/>
            <a:ext cx="15629384"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Usage: Real-time data syncing, user authentication, chat applications, etc.</a:t>
            </a:r>
          </a:p>
        </p:txBody>
      </p:sp>
      <p:sp>
        <p:nvSpPr>
          <p:cNvPr id="1908" name="TextBox 8"/>
          <p:cNvSpPr txBox="1"/>
          <p:nvPr/>
        </p:nvSpPr>
        <p:spPr>
          <a:xfrm>
            <a:off x="771819" y="7174744"/>
            <a:ext cx="17827888" cy="17752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MySQL / PostgreSQL / MongoDB: Traditional relational or NoSQL databases that can be hosted on remote servers (e.g., AWS, Google Cloud, or private servers). These databases are often accessed via APIs ove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69" name="Freeform 2"/>
          <p:cNvSpPr/>
          <p:nvPr/>
        </p:nvSpPr>
        <p:spPr>
          <a:xfrm>
            <a:off x="1433512" y="1863537"/>
            <a:ext cx="209551" cy="209551"/>
          </a:xfrm>
          <a:prstGeom prst="rect">
            <a:avLst/>
          </a:prstGeom>
          <a:blipFill>
            <a:blip r:embed="rId3"/>
            <a:stretch>
              <a:fillRect/>
            </a:stretch>
          </a:blipFill>
          <a:ln w="12700">
            <a:miter lim="400000"/>
          </a:ln>
        </p:spPr>
        <p:txBody>
          <a:bodyPr lIns="45719" rIns="45719"/>
          <a:lstStyle/>
          <a:p>
            <a:pPr/>
          </a:p>
        </p:txBody>
      </p:sp>
      <p:sp>
        <p:nvSpPr>
          <p:cNvPr id="270" name="Freeform 3"/>
          <p:cNvSpPr/>
          <p:nvPr/>
        </p:nvSpPr>
        <p:spPr>
          <a:xfrm>
            <a:off x="1433512" y="3425638"/>
            <a:ext cx="209551" cy="209551"/>
          </a:xfrm>
          <a:prstGeom prst="rect">
            <a:avLst/>
          </a:prstGeom>
          <a:blipFill>
            <a:blip r:embed="rId3"/>
            <a:stretch>
              <a:fillRect/>
            </a:stretch>
          </a:blipFill>
          <a:ln w="12700">
            <a:miter lim="400000"/>
          </a:ln>
        </p:spPr>
        <p:txBody>
          <a:bodyPr lIns="45719" rIns="45719"/>
          <a:lstStyle/>
          <a:p>
            <a:pPr/>
          </a:p>
        </p:txBody>
      </p:sp>
      <p:sp>
        <p:nvSpPr>
          <p:cNvPr id="271" name="Freeform 4"/>
          <p:cNvSpPr/>
          <p:nvPr/>
        </p:nvSpPr>
        <p:spPr>
          <a:xfrm>
            <a:off x="1433512" y="5768788"/>
            <a:ext cx="209551" cy="209551"/>
          </a:xfrm>
          <a:prstGeom prst="rect">
            <a:avLst/>
          </a:prstGeom>
          <a:blipFill>
            <a:blip r:embed="rId3"/>
            <a:stretch>
              <a:fillRect/>
            </a:stretch>
          </a:blipFill>
          <a:ln w="12700">
            <a:miter lim="400000"/>
          </a:ln>
        </p:spPr>
        <p:txBody>
          <a:bodyPr lIns="45719" rIns="45719"/>
          <a:lstStyle/>
          <a:p>
            <a:pPr/>
          </a:p>
        </p:txBody>
      </p:sp>
      <p:sp>
        <p:nvSpPr>
          <p:cNvPr id="272" name="Freeform 5"/>
          <p:cNvSpPr/>
          <p:nvPr/>
        </p:nvSpPr>
        <p:spPr>
          <a:xfrm>
            <a:off x="1433512" y="8111938"/>
            <a:ext cx="209551" cy="209551"/>
          </a:xfrm>
          <a:prstGeom prst="rect">
            <a:avLst/>
          </a:prstGeom>
          <a:blipFill>
            <a:blip r:embed="rId3"/>
            <a:stretch>
              <a:fillRect/>
            </a:stretch>
          </a:blipFill>
          <a:ln w="12700">
            <a:miter lim="400000"/>
          </a:ln>
        </p:spPr>
        <p:txBody>
          <a:bodyPr lIns="45719" rIns="45719"/>
          <a:lstStyle/>
          <a:p>
            <a:pPr/>
          </a:p>
        </p:txBody>
      </p:sp>
      <p:sp>
        <p:nvSpPr>
          <p:cNvPr id="273" name="TextBox 6"/>
          <p:cNvSpPr txBox="1"/>
          <p:nvPr/>
        </p:nvSpPr>
        <p:spPr>
          <a:xfrm>
            <a:off x="449608" y="702135"/>
            <a:ext cx="453296"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1.</a:t>
            </a:r>
          </a:p>
        </p:txBody>
      </p:sp>
      <p:sp>
        <p:nvSpPr>
          <p:cNvPr id="274" name="TextBox 7"/>
          <p:cNvSpPr txBox="1"/>
          <p:nvPr/>
        </p:nvSpPr>
        <p:spPr>
          <a:xfrm>
            <a:off x="440236" y="4607385"/>
            <a:ext cx="462859"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2.</a:t>
            </a:r>
          </a:p>
        </p:txBody>
      </p:sp>
      <p:sp>
        <p:nvSpPr>
          <p:cNvPr id="275" name="TextBox 8"/>
          <p:cNvSpPr txBox="1"/>
          <p:nvPr/>
        </p:nvSpPr>
        <p:spPr>
          <a:xfrm>
            <a:off x="422823" y="6950534"/>
            <a:ext cx="480624" cy="15298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3.</a:t>
            </a:r>
          </a:p>
        </p:txBody>
      </p:sp>
      <p:sp>
        <p:nvSpPr>
          <p:cNvPr id="276" name="TextBox 9"/>
          <p:cNvSpPr txBox="1"/>
          <p:nvPr/>
        </p:nvSpPr>
        <p:spPr>
          <a:xfrm>
            <a:off x="7366996" y="702135"/>
            <a:ext cx="4593795"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User Experience:</a:t>
            </a:r>
          </a:p>
        </p:txBody>
      </p:sp>
      <p:sp>
        <p:nvSpPr>
          <p:cNvPr id="277" name="TextBox 10"/>
          <p:cNvSpPr txBox="1"/>
          <p:nvPr/>
        </p:nvSpPr>
        <p:spPr>
          <a:xfrm>
            <a:off x="2270674" y="1483184"/>
            <a:ext cx="15959299" cy="23045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Complexity: Requiring an OTP for every login can frustrate users. Dependency on Devices: Losing access to the registered phone or email can lock users out.</a:t>
            </a:r>
          </a:p>
        </p:txBody>
      </p:sp>
      <p:sp>
        <p:nvSpPr>
          <p:cNvPr id="278" name="TextBox 11"/>
          <p:cNvSpPr txBox="1"/>
          <p:nvPr/>
        </p:nvSpPr>
        <p:spPr>
          <a:xfrm>
            <a:off x="8142389" y="4607385"/>
            <a:ext cx="3011892"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Scalability:</a:t>
            </a:r>
          </a:p>
        </p:txBody>
      </p:sp>
      <p:sp>
        <p:nvSpPr>
          <p:cNvPr id="279" name="TextBox 12"/>
          <p:cNvSpPr txBox="1"/>
          <p:nvPr/>
        </p:nvSpPr>
        <p:spPr>
          <a:xfrm>
            <a:off x="2570855" y="5388435"/>
            <a:ext cx="15346862"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Handling millions of OTP requests in real time can strain systems, especially during high traffic.</a:t>
            </a:r>
          </a:p>
        </p:txBody>
      </p:sp>
      <p:sp>
        <p:nvSpPr>
          <p:cNvPr id="280" name="TextBox 13"/>
          <p:cNvSpPr txBox="1"/>
          <p:nvPr/>
        </p:nvSpPr>
        <p:spPr>
          <a:xfrm>
            <a:off x="8923287" y="6950534"/>
            <a:ext cx="1418855" cy="15298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Cost:</a:t>
            </a:r>
          </a:p>
        </p:txBody>
      </p:sp>
      <p:sp>
        <p:nvSpPr>
          <p:cNvPr id="281" name="TextBox 14"/>
          <p:cNvSpPr txBox="1"/>
          <p:nvPr/>
        </p:nvSpPr>
        <p:spPr>
          <a:xfrm>
            <a:off x="2504036" y="7731584"/>
            <a:ext cx="15483193" cy="15298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Sending OTPs via SMS or email incurs recurring costs for businesses.</a:t>
            </a:r>
          </a:p>
        </p:txBody>
      </p:sp>
    </p:spTree>
  </p:cSld>
  <p:clrMapOvr>
    <a:masterClrMapping/>
  </p:clrMapOvr>
  <p:transition xmlns:p14="http://schemas.microsoft.com/office/powerpoint/2010/main" spd="med" advClick="1"/>
</p:sld>
</file>

<file path=ppt/slides/slide2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10" name="Freeform 2"/>
          <p:cNvSpPr/>
          <p:nvPr/>
        </p:nvSpPr>
        <p:spPr>
          <a:xfrm>
            <a:off x="749170" y="1705536"/>
            <a:ext cx="190501" cy="190501"/>
          </a:xfrm>
          <a:prstGeom prst="rect">
            <a:avLst/>
          </a:prstGeom>
          <a:blipFill>
            <a:blip r:embed="rId3"/>
            <a:stretch>
              <a:fillRect/>
            </a:stretch>
          </a:blipFill>
          <a:ln w="12700">
            <a:miter lim="400000"/>
          </a:ln>
        </p:spPr>
        <p:txBody>
          <a:bodyPr lIns="45719" rIns="45719"/>
          <a:lstStyle/>
          <a:p>
            <a:pPr/>
          </a:p>
        </p:txBody>
      </p:sp>
      <p:sp>
        <p:nvSpPr>
          <p:cNvPr id="1911" name="Freeform 3"/>
          <p:cNvSpPr/>
          <p:nvPr/>
        </p:nvSpPr>
        <p:spPr>
          <a:xfrm>
            <a:off x="749170" y="3934386"/>
            <a:ext cx="190501" cy="190501"/>
          </a:xfrm>
          <a:prstGeom prst="rect">
            <a:avLst/>
          </a:prstGeom>
          <a:blipFill>
            <a:blip r:embed="rId3"/>
            <a:stretch>
              <a:fillRect/>
            </a:stretch>
          </a:blipFill>
          <a:ln w="12700">
            <a:miter lim="400000"/>
          </a:ln>
        </p:spPr>
        <p:txBody>
          <a:bodyPr lIns="45719" rIns="45719"/>
          <a:lstStyle/>
          <a:p>
            <a:pPr/>
          </a:p>
        </p:txBody>
      </p:sp>
      <p:sp>
        <p:nvSpPr>
          <p:cNvPr id="1912" name="Freeform 4"/>
          <p:cNvSpPr/>
          <p:nvPr/>
        </p:nvSpPr>
        <p:spPr>
          <a:xfrm>
            <a:off x="749170" y="6163236"/>
            <a:ext cx="190501" cy="190501"/>
          </a:xfrm>
          <a:prstGeom prst="rect">
            <a:avLst/>
          </a:prstGeom>
          <a:blipFill>
            <a:blip r:embed="rId3"/>
            <a:stretch>
              <a:fillRect/>
            </a:stretch>
          </a:blipFill>
          <a:ln w="12700">
            <a:miter lim="400000"/>
          </a:ln>
        </p:spPr>
        <p:txBody>
          <a:bodyPr lIns="45719" rIns="45719"/>
          <a:lstStyle/>
          <a:p>
            <a:pPr/>
          </a:p>
        </p:txBody>
      </p:sp>
      <p:sp>
        <p:nvSpPr>
          <p:cNvPr id="1913" name="Freeform 5"/>
          <p:cNvSpPr/>
          <p:nvPr/>
        </p:nvSpPr>
        <p:spPr>
          <a:xfrm>
            <a:off x="749170" y="8392086"/>
            <a:ext cx="190501" cy="190501"/>
          </a:xfrm>
          <a:prstGeom prst="rect">
            <a:avLst/>
          </a:prstGeom>
          <a:blipFill>
            <a:blip r:embed="rId3"/>
            <a:stretch>
              <a:fillRect/>
            </a:stretch>
          </a:blipFill>
          <a:ln w="12700">
            <a:miter lim="400000"/>
          </a:ln>
        </p:spPr>
        <p:txBody>
          <a:bodyPr lIns="45719" rIns="45719"/>
          <a:lstStyle/>
          <a:p>
            <a:pPr/>
          </a:p>
        </p:txBody>
      </p:sp>
      <p:sp>
        <p:nvSpPr>
          <p:cNvPr id="1914" name="TextBox 6"/>
          <p:cNvSpPr txBox="1"/>
          <p:nvPr/>
        </p:nvSpPr>
        <p:spPr>
          <a:xfrm>
            <a:off x="3974867" y="595008"/>
            <a:ext cx="10832926"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Benefits of Remote Database Integration:</a:t>
            </a:r>
          </a:p>
        </p:txBody>
      </p:sp>
      <p:sp>
        <p:nvSpPr>
          <p:cNvPr id="1915" name="TextBox 7"/>
          <p:cNvSpPr txBox="1"/>
          <p:nvPr/>
        </p:nvSpPr>
        <p:spPr>
          <a:xfrm>
            <a:off x="1275864" y="1337957"/>
            <a:ext cx="17263796" cy="73478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Centralized Data Storage: Data is stored in a centralized location (server), so it can be easily updated, backed up, and accessed by multiple users across different devices. No Local Storage Limitations: Since the data is stored remotely, there are fewer concerns about the storage capacity of the user's device. Collaboration and Synchronization: Ideal for apps that require real-time data sync across different users or devices (e.g., messaging apps, collaborative tools). Scalability: Remote databases can be scaled easily to handle large amounts of data and high user traffic.</a:t>
            </a:r>
          </a:p>
        </p:txBody>
      </p:sp>
    </p:spTree>
  </p:cSld>
  <p:clrMapOvr>
    <a:masterClrMapping/>
  </p:clrMapOvr>
  <p:transition xmlns:p14="http://schemas.microsoft.com/office/powerpoint/2010/main" spd="med" advClick="1"/>
</p:sld>
</file>

<file path=ppt/slides/slide2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17" name="Freeform 2"/>
          <p:cNvSpPr/>
          <p:nvPr/>
        </p:nvSpPr>
        <p:spPr>
          <a:xfrm>
            <a:off x="457200" y="2374801"/>
            <a:ext cx="180975" cy="180976"/>
          </a:xfrm>
          <a:prstGeom prst="rect">
            <a:avLst/>
          </a:prstGeom>
          <a:blipFill>
            <a:blip r:embed="rId3"/>
            <a:stretch>
              <a:fillRect/>
            </a:stretch>
          </a:blipFill>
          <a:ln w="12700">
            <a:miter lim="400000"/>
          </a:ln>
        </p:spPr>
        <p:txBody>
          <a:bodyPr lIns="45719" rIns="45719"/>
          <a:lstStyle/>
          <a:p>
            <a:pPr/>
          </a:p>
        </p:txBody>
      </p:sp>
      <p:sp>
        <p:nvSpPr>
          <p:cNvPr id="1918" name="Freeform 3"/>
          <p:cNvSpPr/>
          <p:nvPr/>
        </p:nvSpPr>
        <p:spPr>
          <a:xfrm>
            <a:off x="457200" y="4546501"/>
            <a:ext cx="180975" cy="180976"/>
          </a:xfrm>
          <a:prstGeom prst="rect">
            <a:avLst/>
          </a:prstGeom>
          <a:blipFill>
            <a:blip r:embed="rId3"/>
            <a:stretch>
              <a:fillRect/>
            </a:stretch>
          </a:blipFill>
          <a:ln w="12700">
            <a:miter lim="400000"/>
          </a:ln>
        </p:spPr>
        <p:txBody>
          <a:bodyPr lIns="45719" rIns="45719"/>
          <a:lstStyle/>
          <a:p>
            <a:pPr/>
          </a:p>
        </p:txBody>
      </p:sp>
      <p:sp>
        <p:nvSpPr>
          <p:cNvPr id="1919" name="Freeform 4"/>
          <p:cNvSpPr/>
          <p:nvPr/>
        </p:nvSpPr>
        <p:spPr>
          <a:xfrm>
            <a:off x="457200" y="6718202"/>
            <a:ext cx="180975" cy="180976"/>
          </a:xfrm>
          <a:prstGeom prst="rect">
            <a:avLst/>
          </a:prstGeom>
          <a:blipFill>
            <a:blip r:embed="rId4"/>
            <a:stretch>
              <a:fillRect/>
            </a:stretch>
          </a:blipFill>
          <a:ln w="12700">
            <a:miter lim="400000"/>
          </a:ln>
        </p:spPr>
        <p:txBody>
          <a:bodyPr lIns="45719" rIns="45719"/>
          <a:lstStyle/>
          <a:p>
            <a:pPr/>
          </a:p>
        </p:txBody>
      </p:sp>
      <p:sp>
        <p:nvSpPr>
          <p:cNvPr id="1920" name="TextBox 5"/>
          <p:cNvSpPr txBox="1"/>
          <p:nvPr/>
        </p:nvSpPr>
        <p:spPr>
          <a:xfrm>
            <a:off x="7700515" y="1306334"/>
            <a:ext cx="2944436"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Challenges:</a:t>
            </a:r>
          </a:p>
        </p:txBody>
      </p:sp>
      <p:sp>
        <p:nvSpPr>
          <p:cNvPr id="1921" name="TextBox 6"/>
          <p:cNvSpPr txBox="1"/>
          <p:nvPr/>
        </p:nvSpPr>
        <p:spPr>
          <a:xfrm>
            <a:off x="966635" y="2030234"/>
            <a:ext cx="17584456" cy="6384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Internet Dependency: The app relies on the internet to fetch or store data, so an unstable or absent internet connection could lead to degraded performance or errors. Latency: Remote database communication can introduce latency, which can affect user experience, especially if the app relies heavily on frequent data fetching. Security: Remote databases need to be secured properly, ensuring that sensitive user data (e.g., login credentials, payment details) is protected from unauthorized access.</a:t>
            </a:r>
          </a:p>
        </p:txBody>
      </p:sp>
    </p:spTree>
  </p:cSld>
  <p:clrMapOvr>
    <a:masterClrMapping/>
  </p:clrMapOvr>
  <p:transition xmlns:p14="http://schemas.microsoft.com/office/powerpoint/2010/main" spd="med" advClick="1"/>
</p:sld>
</file>

<file path=ppt/slides/slide2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23" name="Freeform 2"/>
          <p:cNvSpPr/>
          <p:nvPr/>
        </p:nvSpPr>
        <p:spPr>
          <a:xfrm>
            <a:off x="504825" y="3028950"/>
            <a:ext cx="209550" cy="209550"/>
          </a:xfrm>
          <a:prstGeom prst="rect">
            <a:avLst/>
          </a:prstGeom>
          <a:blipFill>
            <a:blip r:embed="rId3"/>
            <a:stretch>
              <a:fillRect/>
            </a:stretch>
          </a:blipFill>
          <a:ln w="12700">
            <a:miter lim="400000"/>
          </a:ln>
        </p:spPr>
        <p:txBody>
          <a:bodyPr lIns="45719" rIns="45719"/>
          <a:lstStyle/>
          <a:p>
            <a:pPr/>
          </a:p>
        </p:txBody>
      </p:sp>
      <p:sp>
        <p:nvSpPr>
          <p:cNvPr id="1924" name="Freeform 3"/>
          <p:cNvSpPr/>
          <p:nvPr/>
        </p:nvSpPr>
        <p:spPr>
          <a:xfrm>
            <a:off x="504825" y="4648200"/>
            <a:ext cx="209550" cy="209550"/>
          </a:xfrm>
          <a:prstGeom prst="rect">
            <a:avLst/>
          </a:prstGeom>
          <a:blipFill>
            <a:blip r:embed="rId3"/>
            <a:stretch>
              <a:fillRect/>
            </a:stretch>
          </a:blipFill>
          <a:ln w="12700">
            <a:miter lim="400000"/>
          </a:ln>
        </p:spPr>
        <p:txBody>
          <a:bodyPr lIns="45719" rIns="45719"/>
          <a:lstStyle/>
          <a:p>
            <a:pPr/>
          </a:p>
        </p:txBody>
      </p:sp>
      <p:sp>
        <p:nvSpPr>
          <p:cNvPr id="1925" name="Freeform 4"/>
          <p:cNvSpPr/>
          <p:nvPr/>
        </p:nvSpPr>
        <p:spPr>
          <a:xfrm>
            <a:off x="504825" y="7077075"/>
            <a:ext cx="209550" cy="209550"/>
          </a:xfrm>
          <a:prstGeom prst="rect">
            <a:avLst/>
          </a:prstGeom>
          <a:blipFill>
            <a:blip r:embed="rId3"/>
            <a:stretch>
              <a:fillRect/>
            </a:stretch>
          </a:blipFill>
          <a:ln w="12700">
            <a:miter lim="400000"/>
          </a:ln>
        </p:spPr>
        <p:txBody>
          <a:bodyPr lIns="45719" rIns="45719"/>
          <a:lstStyle/>
          <a:p>
            <a:pPr/>
          </a:p>
        </p:txBody>
      </p:sp>
      <p:sp>
        <p:nvSpPr>
          <p:cNvPr id="1926" name="TextBox 5"/>
          <p:cNvSpPr txBox="1"/>
          <p:nvPr/>
        </p:nvSpPr>
        <p:spPr>
          <a:xfrm>
            <a:off x="2309964" y="1026080"/>
            <a:ext cx="13941287" cy="1581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300"/>
              </a:lnSpc>
              <a:defRPr sz="4500">
                <a:latin typeface="Copperplate"/>
                <a:ea typeface="Copperplate"/>
                <a:cs typeface="Copperplate"/>
                <a:sym typeface="Copperplate"/>
              </a:defRPr>
            </a:lvl1pPr>
          </a:lstStyle>
          <a:p>
            <a:pPr/>
            <a:r>
              <a:t>How Database Integration Works in Mobile Apps: 1. Connecting to a Local Database:</a:t>
            </a:r>
          </a:p>
        </p:txBody>
      </p:sp>
      <p:sp>
        <p:nvSpPr>
          <p:cNvPr id="1927" name="TextBox 6"/>
          <p:cNvSpPr txBox="1"/>
          <p:nvPr/>
        </p:nvSpPr>
        <p:spPr>
          <a:xfrm>
            <a:off x="1044626" y="2645330"/>
            <a:ext cx="17535496" cy="55824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300"/>
              </a:lnSpc>
              <a:defRPr sz="4500">
                <a:latin typeface="Copperplate"/>
                <a:ea typeface="Copperplate"/>
                <a:cs typeface="Copperplate"/>
                <a:sym typeface="Copperplate"/>
              </a:defRPr>
            </a:lvl1pPr>
          </a:lstStyle>
          <a:p>
            <a:pPr/>
            <a:r>
              <a:t>The app directly accesses the local database (like SQLite or Realm) stored on the device. Developers write queries or use an API to read and write data to the local database, typically using object-relational mapping (ORM) frameworks. The app can perform CRUD (Create, Read, Update, Delete) operations without requiring an internet connection.</a:t>
            </a:r>
          </a:p>
        </p:txBody>
      </p:sp>
    </p:spTree>
  </p:cSld>
  <p:clrMapOvr>
    <a:masterClrMapping/>
  </p:clrMapOvr>
  <p:transition xmlns:p14="http://schemas.microsoft.com/office/powerpoint/2010/main" spd="med" advClick="1"/>
</p:sld>
</file>

<file path=ppt/slides/slide2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29" name="Freeform 2"/>
          <p:cNvSpPr/>
          <p:nvPr/>
        </p:nvSpPr>
        <p:spPr>
          <a:xfrm>
            <a:off x="504825" y="1753866"/>
            <a:ext cx="209550" cy="209551"/>
          </a:xfrm>
          <a:prstGeom prst="rect">
            <a:avLst/>
          </a:prstGeom>
          <a:blipFill>
            <a:blip r:embed="rId3"/>
            <a:stretch>
              <a:fillRect/>
            </a:stretch>
          </a:blipFill>
          <a:ln w="12700">
            <a:miter lim="400000"/>
          </a:ln>
        </p:spPr>
        <p:txBody>
          <a:bodyPr lIns="45719" rIns="45719"/>
          <a:lstStyle/>
          <a:p>
            <a:pPr/>
          </a:p>
        </p:txBody>
      </p:sp>
      <p:sp>
        <p:nvSpPr>
          <p:cNvPr id="1930" name="Freeform 3"/>
          <p:cNvSpPr/>
          <p:nvPr/>
        </p:nvSpPr>
        <p:spPr>
          <a:xfrm>
            <a:off x="504825" y="3373116"/>
            <a:ext cx="209550" cy="209551"/>
          </a:xfrm>
          <a:prstGeom prst="rect">
            <a:avLst/>
          </a:prstGeom>
          <a:blipFill>
            <a:blip r:embed="rId3"/>
            <a:stretch>
              <a:fillRect/>
            </a:stretch>
          </a:blipFill>
          <a:ln w="12700">
            <a:miter lim="400000"/>
          </a:ln>
        </p:spPr>
        <p:txBody>
          <a:bodyPr lIns="45719" rIns="45719"/>
          <a:lstStyle/>
          <a:p>
            <a:pPr/>
          </a:p>
        </p:txBody>
      </p:sp>
      <p:sp>
        <p:nvSpPr>
          <p:cNvPr id="1931" name="Freeform 4"/>
          <p:cNvSpPr/>
          <p:nvPr/>
        </p:nvSpPr>
        <p:spPr>
          <a:xfrm>
            <a:off x="504825" y="6611617"/>
            <a:ext cx="209550" cy="209551"/>
          </a:xfrm>
          <a:prstGeom prst="rect">
            <a:avLst/>
          </a:prstGeom>
          <a:blipFill>
            <a:blip r:embed="rId3"/>
            <a:stretch>
              <a:fillRect/>
            </a:stretch>
          </a:blipFill>
          <a:ln w="12700">
            <a:miter lim="400000"/>
          </a:ln>
        </p:spPr>
        <p:txBody>
          <a:bodyPr lIns="45719" rIns="45719"/>
          <a:lstStyle/>
          <a:p>
            <a:pPr/>
          </a:p>
        </p:txBody>
      </p:sp>
      <p:sp>
        <p:nvSpPr>
          <p:cNvPr id="1932" name="TextBox 5"/>
          <p:cNvSpPr txBox="1"/>
          <p:nvPr/>
        </p:nvSpPr>
        <p:spPr>
          <a:xfrm>
            <a:off x="4272858" y="560632"/>
            <a:ext cx="9936862" cy="7818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Connecting to a Remote Database:</a:t>
            </a:r>
          </a:p>
        </p:txBody>
      </p:sp>
      <p:sp>
        <p:nvSpPr>
          <p:cNvPr id="1933" name="TextBox 6"/>
          <p:cNvSpPr txBox="1"/>
          <p:nvPr/>
        </p:nvSpPr>
        <p:spPr>
          <a:xfrm>
            <a:off x="1003106" y="1370256"/>
            <a:ext cx="17620156" cy="71826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300"/>
              </a:lnSpc>
              <a:defRPr sz="4500">
                <a:latin typeface="Copperplate"/>
                <a:ea typeface="Copperplate"/>
                <a:cs typeface="Copperplate"/>
                <a:sym typeface="Copperplate"/>
              </a:defRPr>
            </a:lvl1pPr>
          </a:lstStyle>
          <a:p>
            <a:pPr/>
            <a:r>
              <a:t>The app communicates with a backend server via APIs. These APIs can be RESTful or GraphQL. The backend server queries a remote database (such as MySQL, MongoDB, or Firebase) for data, and the result is sent back to the mobile app in the form of a response (typically in JSON format). The app processes this data and displays it to the user. If the app needs to send data (e.g., creating a new user), it sends a request to the server, and the server updates the remote database.</a:t>
            </a:r>
          </a:p>
        </p:txBody>
      </p:sp>
    </p:spTree>
  </p:cSld>
  <p:clrMapOvr>
    <a:masterClrMapping/>
  </p:clrMapOvr>
  <p:transition xmlns:p14="http://schemas.microsoft.com/office/powerpoint/2010/main" spd="med" advClick="1"/>
</p:sld>
</file>

<file path=ppt/slides/slide2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35" name="TextBox 2"/>
          <p:cNvSpPr txBox="1"/>
          <p:nvPr/>
        </p:nvSpPr>
        <p:spPr>
          <a:xfrm>
            <a:off x="4304557" y="572395"/>
            <a:ext cx="9872416"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Steps for Remote Database Integration:</a:t>
            </a:r>
          </a:p>
        </p:txBody>
      </p:sp>
      <p:sp>
        <p:nvSpPr>
          <p:cNvPr id="1936" name="TextBox 3"/>
          <p:cNvSpPr txBox="1"/>
          <p:nvPr/>
        </p:nvSpPr>
        <p:spPr>
          <a:xfrm>
            <a:off x="408536" y="1277245"/>
            <a:ext cx="412194"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1.</a:t>
            </a:r>
          </a:p>
        </p:txBody>
      </p:sp>
      <p:sp>
        <p:nvSpPr>
          <p:cNvPr id="1937" name="TextBox 4"/>
          <p:cNvSpPr txBox="1"/>
          <p:nvPr/>
        </p:nvSpPr>
        <p:spPr>
          <a:xfrm>
            <a:off x="1301952" y="1277245"/>
            <a:ext cx="16878292" cy="2777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Set up the backend server to host the database and expose APIs to interact with the database (e.g., CRUD operations). Develop API endpoints for the mobile app to call (e.g., GET /users to fetch user data or POST /messages to send a new message).</a:t>
            </a:r>
          </a:p>
        </p:txBody>
      </p:sp>
      <p:sp>
        <p:nvSpPr>
          <p:cNvPr id="1938" name="TextBox 5"/>
          <p:cNvSpPr txBox="1"/>
          <p:nvPr/>
        </p:nvSpPr>
        <p:spPr>
          <a:xfrm>
            <a:off x="400050" y="2686944"/>
            <a:ext cx="420844"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2.</a:t>
            </a:r>
          </a:p>
        </p:txBody>
      </p:sp>
      <p:sp>
        <p:nvSpPr>
          <p:cNvPr id="1939" name="TextBox 6"/>
          <p:cNvSpPr txBox="1"/>
          <p:nvPr/>
        </p:nvSpPr>
        <p:spPr>
          <a:xfrm>
            <a:off x="384276" y="4096644"/>
            <a:ext cx="18018054"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3.Integrate API calls in the mobile app: The app sends HTTP requests to</a:t>
            </a:r>
          </a:p>
        </p:txBody>
      </p:sp>
      <p:sp>
        <p:nvSpPr>
          <p:cNvPr id="1940" name="TextBox 7"/>
          <p:cNvSpPr txBox="1"/>
          <p:nvPr/>
        </p:nvSpPr>
        <p:spPr>
          <a:xfrm>
            <a:off x="1081087" y="4801494"/>
            <a:ext cx="17328854" cy="4174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the API endpoints and processes the responses (usually in JSON). Authentication and Authorization: To ensure secure data access, mobile apps usually implement token-based authentication (e.g., JWT tokens, OAuth). Handle Errors and Data Validation: Ensure that the app handles network errors, retries, and validates the data returned by the API to prevent crashes or inconsistencies.</a:t>
            </a:r>
          </a:p>
        </p:txBody>
      </p:sp>
      <p:sp>
        <p:nvSpPr>
          <p:cNvPr id="1941" name="TextBox 8"/>
          <p:cNvSpPr txBox="1"/>
          <p:nvPr/>
        </p:nvSpPr>
        <p:spPr>
          <a:xfrm>
            <a:off x="371627" y="5506344"/>
            <a:ext cx="449837"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4.</a:t>
            </a:r>
          </a:p>
        </p:txBody>
      </p:sp>
      <p:sp>
        <p:nvSpPr>
          <p:cNvPr id="1942" name="TextBox 9"/>
          <p:cNvSpPr txBox="1"/>
          <p:nvPr/>
        </p:nvSpPr>
        <p:spPr>
          <a:xfrm>
            <a:off x="378770" y="7620895"/>
            <a:ext cx="442552"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5.</a:t>
            </a:r>
          </a:p>
        </p:txBody>
      </p:sp>
    </p:spTree>
  </p:cSld>
  <p:clrMapOvr>
    <a:masterClrMapping/>
  </p:clrMapOvr>
  <p:transition xmlns:p14="http://schemas.microsoft.com/office/powerpoint/2010/main" spd="med" advClick="1"/>
</p:sld>
</file>

<file path=ppt/slides/slide2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44" name="Freeform 2"/>
          <p:cNvSpPr/>
          <p:nvPr/>
        </p:nvSpPr>
        <p:spPr>
          <a:xfrm>
            <a:off x="1100137" y="2934013"/>
            <a:ext cx="161925" cy="161926"/>
          </a:xfrm>
          <a:prstGeom prst="rect">
            <a:avLst/>
          </a:prstGeom>
          <a:blipFill>
            <a:blip r:embed="rId3"/>
            <a:stretch>
              <a:fillRect/>
            </a:stretch>
          </a:blipFill>
          <a:ln w="12700">
            <a:miter lim="400000"/>
          </a:ln>
        </p:spPr>
        <p:txBody>
          <a:bodyPr lIns="45719" rIns="45719"/>
          <a:lstStyle/>
          <a:p>
            <a:pPr/>
          </a:p>
        </p:txBody>
      </p:sp>
      <p:sp>
        <p:nvSpPr>
          <p:cNvPr id="1945" name="Freeform 3"/>
          <p:cNvSpPr/>
          <p:nvPr/>
        </p:nvSpPr>
        <p:spPr>
          <a:xfrm>
            <a:off x="1100137" y="7734613"/>
            <a:ext cx="161925" cy="161926"/>
          </a:xfrm>
          <a:prstGeom prst="rect">
            <a:avLst/>
          </a:prstGeom>
          <a:blipFill>
            <a:blip r:embed="rId3"/>
            <a:stretch>
              <a:fillRect/>
            </a:stretch>
          </a:blipFill>
          <a:ln w="12700">
            <a:miter lim="400000"/>
          </a:ln>
        </p:spPr>
        <p:txBody>
          <a:bodyPr lIns="45719" rIns="45719"/>
          <a:lstStyle/>
          <a:p>
            <a:pPr/>
          </a:p>
        </p:txBody>
      </p:sp>
      <p:sp>
        <p:nvSpPr>
          <p:cNvPr id="1946" name="Freeform 4"/>
          <p:cNvSpPr/>
          <p:nvPr/>
        </p:nvSpPr>
        <p:spPr>
          <a:xfrm>
            <a:off x="1100137" y="4734238"/>
            <a:ext cx="161925" cy="161926"/>
          </a:xfrm>
          <a:prstGeom prst="rect">
            <a:avLst/>
          </a:prstGeom>
          <a:blipFill>
            <a:blip r:embed="rId3"/>
            <a:stretch>
              <a:fillRect/>
            </a:stretch>
          </a:blipFill>
          <a:ln w="12700">
            <a:miter lim="400000"/>
          </a:ln>
        </p:spPr>
        <p:txBody>
          <a:bodyPr lIns="45719" rIns="45719"/>
          <a:lstStyle/>
          <a:p>
            <a:pPr/>
          </a:p>
        </p:txBody>
      </p:sp>
      <p:sp>
        <p:nvSpPr>
          <p:cNvPr id="1947" name="Freeform 5"/>
          <p:cNvSpPr/>
          <p:nvPr/>
        </p:nvSpPr>
        <p:spPr>
          <a:xfrm>
            <a:off x="1100137" y="6534463"/>
            <a:ext cx="161925" cy="161926"/>
          </a:xfrm>
          <a:prstGeom prst="rect">
            <a:avLst/>
          </a:prstGeom>
          <a:blipFill>
            <a:blip r:embed="rId3"/>
            <a:stretch>
              <a:fillRect/>
            </a:stretch>
          </a:blipFill>
          <a:ln w="12700">
            <a:miter lim="400000"/>
          </a:ln>
        </p:spPr>
        <p:txBody>
          <a:bodyPr lIns="45719" rIns="45719"/>
          <a:lstStyle/>
          <a:p>
            <a:pPr/>
          </a:p>
        </p:txBody>
      </p:sp>
      <p:sp>
        <p:nvSpPr>
          <p:cNvPr id="1948" name="Freeform 6"/>
          <p:cNvSpPr/>
          <p:nvPr/>
        </p:nvSpPr>
        <p:spPr>
          <a:xfrm>
            <a:off x="1100137" y="1733863"/>
            <a:ext cx="161925" cy="161926"/>
          </a:xfrm>
          <a:prstGeom prst="rect">
            <a:avLst/>
          </a:prstGeom>
          <a:blipFill>
            <a:blip r:embed="rId3"/>
            <a:stretch>
              <a:fillRect/>
            </a:stretch>
          </a:blipFill>
          <a:ln w="12700">
            <a:miter lim="400000"/>
          </a:ln>
        </p:spPr>
        <p:txBody>
          <a:bodyPr lIns="45719" rIns="45719"/>
          <a:lstStyle/>
          <a:p>
            <a:pPr/>
          </a:p>
        </p:txBody>
      </p:sp>
      <p:sp>
        <p:nvSpPr>
          <p:cNvPr id="1949" name="TextBox 7"/>
          <p:cNvSpPr txBox="1"/>
          <p:nvPr/>
        </p:nvSpPr>
        <p:spPr>
          <a:xfrm>
            <a:off x="347366" y="831417"/>
            <a:ext cx="350292"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1.</a:t>
            </a:r>
          </a:p>
        </p:txBody>
      </p:sp>
      <p:sp>
        <p:nvSpPr>
          <p:cNvPr id="1950" name="TextBox 8"/>
          <p:cNvSpPr txBox="1"/>
          <p:nvPr/>
        </p:nvSpPr>
        <p:spPr>
          <a:xfrm>
            <a:off x="340071" y="3831792"/>
            <a:ext cx="357731"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2.</a:t>
            </a:r>
          </a:p>
        </p:txBody>
      </p:sp>
      <p:sp>
        <p:nvSpPr>
          <p:cNvPr id="1951" name="TextBox 9"/>
          <p:cNvSpPr txBox="1"/>
          <p:nvPr/>
        </p:nvSpPr>
        <p:spPr>
          <a:xfrm>
            <a:off x="326678" y="5632017"/>
            <a:ext cx="371401"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3.</a:t>
            </a:r>
          </a:p>
        </p:txBody>
      </p:sp>
      <p:sp>
        <p:nvSpPr>
          <p:cNvPr id="1952" name="TextBox 10"/>
          <p:cNvSpPr txBox="1"/>
          <p:nvPr/>
        </p:nvSpPr>
        <p:spPr>
          <a:xfrm>
            <a:off x="3403701" y="231343"/>
            <a:ext cx="11710218"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Best Practices for Database Integration in Mobile Apps:</a:t>
            </a:r>
          </a:p>
        </p:txBody>
      </p:sp>
      <p:sp>
        <p:nvSpPr>
          <p:cNvPr id="1953" name="TextBox 11"/>
          <p:cNvSpPr txBox="1"/>
          <p:nvPr/>
        </p:nvSpPr>
        <p:spPr>
          <a:xfrm>
            <a:off x="7216226" y="831417"/>
            <a:ext cx="4681253"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Data Synchronization:</a:t>
            </a:r>
          </a:p>
        </p:txBody>
      </p:sp>
      <p:sp>
        <p:nvSpPr>
          <p:cNvPr id="1954" name="TextBox 12"/>
          <p:cNvSpPr txBox="1"/>
          <p:nvPr/>
        </p:nvSpPr>
        <p:spPr>
          <a:xfrm>
            <a:off x="1935803" y="1431492"/>
            <a:ext cx="16202026" cy="23721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Use techniques like background syncing to update remote databases or synchronize local data when the app regains connectivity. Conflict resolution mechanisms should be implemented to handle situations where data changes on multiple devices simultaneously.</a:t>
            </a:r>
          </a:p>
        </p:txBody>
      </p:sp>
      <p:sp>
        <p:nvSpPr>
          <p:cNvPr id="1955" name="TextBox 13"/>
          <p:cNvSpPr txBox="1"/>
          <p:nvPr/>
        </p:nvSpPr>
        <p:spPr>
          <a:xfrm>
            <a:off x="8618343" y="3831792"/>
            <a:ext cx="1820895"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Caching:</a:t>
            </a:r>
          </a:p>
        </p:txBody>
      </p:sp>
      <p:sp>
        <p:nvSpPr>
          <p:cNvPr id="1956" name="TextBox 14"/>
          <p:cNvSpPr txBox="1"/>
          <p:nvPr/>
        </p:nvSpPr>
        <p:spPr>
          <a:xfrm>
            <a:off x="1655569" y="4431867"/>
            <a:ext cx="16773792"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Caching frequently used data locally can reduce the need for constant network requests, thus improving app performance and reducing latency.</a:t>
            </a:r>
          </a:p>
        </p:txBody>
      </p:sp>
      <p:sp>
        <p:nvSpPr>
          <p:cNvPr id="1957" name="TextBox 15"/>
          <p:cNvSpPr txBox="1"/>
          <p:nvPr/>
        </p:nvSpPr>
        <p:spPr>
          <a:xfrm>
            <a:off x="8587530" y="5632017"/>
            <a:ext cx="1883684"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Security:</a:t>
            </a:r>
          </a:p>
        </p:txBody>
      </p:sp>
      <p:sp>
        <p:nvSpPr>
          <p:cNvPr id="1958" name="TextBox 16"/>
          <p:cNvSpPr txBox="1"/>
          <p:nvPr/>
        </p:nvSpPr>
        <p:spPr>
          <a:xfrm>
            <a:off x="1966760" y="6232092"/>
            <a:ext cx="16138809" cy="23721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Use encryption to store sensitive data both locally (e.g., using SQLCipher for SQLite) and remotely (e.g., using SSL/TLS for API communication). Implement strong authentication mechanisms like OAuth, JWT tokens, or biometric authentication to secure user data.</a:t>
            </a:r>
          </a:p>
        </p:txBody>
      </p:sp>
    </p:spTree>
  </p:cSld>
  <p:clrMapOvr>
    <a:masterClrMapping/>
  </p:clrMapOvr>
  <p:transition xmlns:p14="http://schemas.microsoft.com/office/powerpoint/2010/main" spd="med" advClick="1"/>
</p:sld>
</file>

<file path=ppt/slides/slide2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60" name="Freeform 2"/>
          <p:cNvSpPr/>
          <p:nvPr/>
        </p:nvSpPr>
        <p:spPr>
          <a:xfrm>
            <a:off x="1100137" y="4299451"/>
            <a:ext cx="161925" cy="161926"/>
          </a:xfrm>
          <a:prstGeom prst="rect">
            <a:avLst/>
          </a:prstGeom>
          <a:blipFill>
            <a:blip r:embed="rId3"/>
            <a:stretch>
              <a:fillRect/>
            </a:stretch>
          </a:blipFill>
          <a:ln w="12700">
            <a:miter lim="400000"/>
          </a:ln>
        </p:spPr>
        <p:txBody>
          <a:bodyPr lIns="45719" rIns="45719"/>
          <a:lstStyle/>
          <a:p>
            <a:pPr/>
          </a:p>
        </p:txBody>
      </p:sp>
      <p:sp>
        <p:nvSpPr>
          <p:cNvPr id="1961" name="Freeform 3"/>
          <p:cNvSpPr/>
          <p:nvPr/>
        </p:nvSpPr>
        <p:spPr>
          <a:xfrm>
            <a:off x="1100137" y="1299077"/>
            <a:ext cx="161925" cy="161926"/>
          </a:xfrm>
          <a:prstGeom prst="rect">
            <a:avLst/>
          </a:prstGeom>
          <a:blipFill>
            <a:blip r:embed="rId3"/>
            <a:stretch>
              <a:fillRect/>
            </a:stretch>
          </a:blipFill>
          <a:ln w="12700">
            <a:miter lim="400000"/>
          </a:ln>
        </p:spPr>
        <p:txBody>
          <a:bodyPr lIns="45719" rIns="45719"/>
          <a:lstStyle/>
          <a:p>
            <a:pPr/>
          </a:p>
        </p:txBody>
      </p:sp>
      <p:sp>
        <p:nvSpPr>
          <p:cNvPr id="1962" name="Freeform 4"/>
          <p:cNvSpPr/>
          <p:nvPr/>
        </p:nvSpPr>
        <p:spPr>
          <a:xfrm>
            <a:off x="1100137" y="2499226"/>
            <a:ext cx="161925" cy="161926"/>
          </a:xfrm>
          <a:prstGeom prst="rect">
            <a:avLst/>
          </a:prstGeom>
          <a:blipFill>
            <a:blip r:embed="rId3"/>
            <a:stretch>
              <a:fillRect/>
            </a:stretch>
          </a:blipFill>
          <a:ln w="12700">
            <a:miter lim="400000"/>
          </a:ln>
        </p:spPr>
        <p:txBody>
          <a:bodyPr lIns="45719" rIns="45719"/>
          <a:lstStyle/>
          <a:p>
            <a:pPr/>
          </a:p>
        </p:txBody>
      </p:sp>
      <p:sp>
        <p:nvSpPr>
          <p:cNvPr id="1963" name="TextBox 5"/>
          <p:cNvSpPr txBox="1"/>
          <p:nvPr/>
        </p:nvSpPr>
        <p:spPr>
          <a:xfrm>
            <a:off x="347366" y="396620"/>
            <a:ext cx="350292"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1.</a:t>
            </a:r>
          </a:p>
        </p:txBody>
      </p:sp>
      <p:sp>
        <p:nvSpPr>
          <p:cNvPr id="1964" name="TextBox 6"/>
          <p:cNvSpPr txBox="1"/>
          <p:nvPr/>
        </p:nvSpPr>
        <p:spPr>
          <a:xfrm>
            <a:off x="7706173" y="396620"/>
            <a:ext cx="3681785" cy="581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API Optimization:</a:t>
            </a:r>
          </a:p>
        </p:txBody>
      </p:sp>
      <p:sp>
        <p:nvSpPr>
          <p:cNvPr id="1965" name="TextBox 7"/>
          <p:cNvSpPr txBox="1"/>
          <p:nvPr/>
        </p:nvSpPr>
        <p:spPr>
          <a:xfrm>
            <a:off x="1716585" y="996696"/>
            <a:ext cx="16649083" cy="23721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Use pagination or lazy loading to reduce the load on the database and improve performance when fetching large datasets. Ensure that API responses are optimized to send only the necessary data to avoid bandwidth wastage.</a:t>
            </a:r>
          </a:p>
        </p:txBody>
      </p:sp>
      <p:sp>
        <p:nvSpPr>
          <p:cNvPr id="1966" name="TextBox 8"/>
          <p:cNvSpPr txBox="1"/>
          <p:nvPr/>
        </p:nvSpPr>
        <p:spPr>
          <a:xfrm>
            <a:off x="340071" y="3397005"/>
            <a:ext cx="357731"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2.</a:t>
            </a:r>
          </a:p>
        </p:txBody>
      </p:sp>
      <p:sp>
        <p:nvSpPr>
          <p:cNvPr id="1967" name="TextBox 9"/>
          <p:cNvSpPr txBox="1"/>
          <p:nvPr/>
        </p:nvSpPr>
        <p:spPr>
          <a:xfrm>
            <a:off x="7938344" y="3397005"/>
            <a:ext cx="3208070"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Error Handling:</a:t>
            </a:r>
          </a:p>
        </p:txBody>
      </p:sp>
      <p:sp>
        <p:nvSpPr>
          <p:cNvPr id="1968" name="TextBox 10"/>
          <p:cNvSpPr txBox="1"/>
          <p:nvPr/>
        </p:nvSpPr>
        <p:spPr>
          <a:xfrm>
            <a:off x="2339873" y="3997080"/>
            <a:ext cx="15377589"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Implement proper error handling to manage issues like server downtime, network failures, and invalid data responses gracefully.</a:t>
            </a:r>
          </a:p>
        </p:txBody>
      </p:sp>
      <p:sp>
        <p:nvSpPr>
          <p:cNvPr id="1969" name="TextBox 11"/>
          <p:cNvSpPr txBox="1"/>
          <p:nvPr/>
        </p:nvSpPr>
        <p:spPr>
          <a:xfrm>
            <a:off x="315668" y="5197230"/>
            <a:ext cx="18009576" cy="35659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Conclusion: Database integration is essential for mobile apps to store, manage, and retrieve data efficiently. Whether using a local database like SQLite or a remote database through APIs, database integration ensures that mobile apps can provide a rich, dynamic user experience. The choice between local and remote databases depends on the app's requirements for offline capabilities, scalability, synchronization, and performance.</a:t>
            </a:r>
          </a:p>
        </p:txBody>
      </p:sp>
    </p:spTree>
  </p:cSld>
  <p:clrMapOvr>
    <a:masterClrMapping/>
  </p:clrMapOvr>
  <p:transition xmlns:p14="http://schemas.microsoft.com/office/powerpoint/2010/main" spd="med" advClick="1"/>
</p:sld>
</file>

<file path=ppt/slides/slide2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71" name="TextBox 2"/>
          <p:cNvSpPr txBox="1"/>
          <p:nvPr/>
        </p:nvSpPr>
        <p:spPr>
          <a:xfrm>
            <a:off x="261194" y="1072057"/>
            <a:ext cx="18120762" cy="78657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What is an LMS (Learning Management System)? A Learning Management System (LMS) is a software platform or application designed to facilitate the creation, management, and delivery of educational content and training programs. It is commonly used by schools, universities, businesses, and other organizations to organize and track learning materials, provide interactive learning experiences, and assess learner progress.</a:t>
            </a:r>
          </a:p>
        </p:txBody>
      </p:sp>
    </p:spTree>
  </p:cSld>
  <p:clrMapOvr>
    <a:masterClrMapping/>
  </p:clrMapOvr>
  <p:transition xmlns:p14="http://schemas.microsoft.com/office/powerpoint/2010/main" spd="med" advClick="1"/>
</p:sld>
</file>

<file path=ppt/slides/slide2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73" name="TextBox 2"/>
          <p:cNvSpPr txBox="1"/>
          <p:nvPr/>
        </p:nvSpPr>
        <p:spPr>
          <a:xfrm>
            <a:off x="6664822" y="420166"/>
            <a:ext cx="5057338"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Key Features of an LMS:</a:t>
            </a:r>
          </a:p>
        </p:txBody>
      </p:sp>
      <p:sp>
        <p:nvSpPr>
          <p:cNvPr id="1974" name="TextBox 3"/>
          <p:cNvSpPr txBox="1"/>
          <p:nvPr/>
        </p:nvSpPr>
        <p:spPr>
          <a:xfrm>
            <a:off x="347366" y="1020241"/>
            <a:ext cx="18122742"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1.Content Delivery: LMS allows instructors to upload and distribute course materials</a:t>
            </a:r>
          </a:p>
        </p:txBody>
      </p:sp>
      <p:sp>
        <p:nvSpPr>
          <p:cNvPr id="1975" name="TextBox 4"/>
          <p:cNvSpPr txBox="1"/>
          <p:nvPr/>
        </p:nvSpPr>
        <p:spPr>
          <a:xfrm>
            <a:off x="3673078" y="1620316"/>
            <a:ext cx="11909336"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such as lessons, videos, quizzes, assignments, and more.</a:t>
            </a:r>
          </a:p>
        </p:txBody>
      </p:sp>
      <p:sp>
        <p:nvSpPr>
          <p:cNvPr id="1976" name="TextBox 5"/>
          <p:cNvSpPr txBox="1"/>
          <p:nvPr/>
        </p:nvSpPr>
        <p:spPr>
          <a:xfrm>
            <a:off x="340070" y="2220391"/>
            <a:ext cx="18113246" cy="581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2.Course Management: Instructors can create, manage, and modify courses, monitor</a:t>
            </a:r>
          </a:p>
        </p:txBody>
      </p:sp>
      <p:sp>
        <p:nvSpPr>
          <p:cNvPr id="1977" name="TextBox 6"/>
          <p:cNvSpPr txBox="1"/>
          <p:nvPr/>
        </p:nvSpPr>
        <p:spPr>
          <a:xfrm>
            <a:off x="833885" y="2820466"/>
            <a:ext cx="17701232" cy="53566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students’ progress, and manage enrollment. Tracking and Reporting: LMS tracks learner performance and progress, often offering detailed reports on test scores, course completion rates, time spent on tasks, etc. Communication Tools: It provides communication channels such as messaging systems, discussion forums, and announcements to engage learners. Assessment &amp; Certification: LMS platforms often have built-in tools for creating quizzes, tests, and surveys to evaluate learner performance. They can also generate certificates of completion. Mobile Compatibility: Many LMS platforms are accessible on mobile devices, allowing learners to engage with courses on-the-go.</a:t>
            </a:r>
          </a:p>
        </p:txBody>
      </p:sp>
      <p:sp>
        <p:nvSpPr>
          <p:cNvPr id="1978" name="TextBox 7"/>
          <p:cNvSpPr txBox="1"/>
          <p:nvPr/>
        </p:nvSpPr>
        <p:spPr>
          <a:xfrm>
            <a:off x="326678" y="3420541"/>
            <a:ext cx="371401"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3.</a:t>
            </a:r>
          </a:p>
        </p:txBody>
      </p:sp>
      <p:sp>
        <p:nvSpPr>
          <p:cNvPr id="1979" name="TextBox 8"/>
          <p:cNvSpPr txBox="1"/>
          <p:nvPr/>
        </p:nvSpPr>
        <p:spPr>
          <a:xfrm>
            <a:off x="315811" y="5220766"/>
            <a:ext cx="382477"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4.</a:t>
            </a:r>
          </a:p>
        </p:txBody>
      </p:sp>
      <p:sp>
        <p:nvSpPr>
          <p:cNvPr id="1980" name="TextBox 9"/>
          <p:cNvSpPr txBox="1"/>
          <p:nvPr/>
        </p:nvSpPr>
        <p:spPr>
          <a:xfrm>
            <a:off x="322069" y="6420916"/>
            <a:ext cx="376105"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5.</a:t>
            </a:r>
          </a:p>
        </p:txBody>
      </p:sp>
      <p:sp>
        <p:nvSpPr>
          <p:cNvPr id="1981" name="TextBox 10"/>
          <p:cNvSpPr txBox="1"/>
          <p:nvPr/>
        </p:nvSpPr>
        <p:spPr>
          <a:xfrm>
            <a:off x="299447" y="8221142"/>
            <a:ext cx="399175" cy="5814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6.</a:t>
            </a:r>
          </a:p>
        </p:txBody>
      </p:sp>
    </p:spTree>
  </p:cSld>
  <p:clrMapOvr>
    <a:masterClrMapping/>
  </p:clrMapOvr>
  <p:transition xmlns:p14="http://schemas.microsoft.com/office/powerpoint/2010/main" spd="med" advClick="1"/>
</p:sld>
</file>

<file path=ppt/slides/slide2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83" name="Freeform 2"/>
          <p:cNvSpPr/>
          <p:nvPr/>
        </p:nvSpPr>
        <p:spPr>
          <a:xfrm>
            <a:off x="1785938" y="8637279"/>
            <a:ext cx="247651" cy="247651"/>
          </a:xfrm>
          <a:prstGeom prst="rect">
            <a:avLst/>
          </a:prstGeom>
          <a:blipFill>
            <a:blip r:embed="rId3"/>
            <a:stretch>
              <a:fillRect/>
            </a:stretch>
          </a:blipFill>
          <a:ln w="12700">
            <a:miter lim="400000"/>
          </a:ln>
        </p:spPr>
        <p:txBody>
          <a:bodyPr lIns="45719" rIns="45719"/>
          <a:lstStyle/>
          <a:p>
            <a:pPr/>
          </a:p>
        </p:txBody>
      </p:sp>
      <p:sp>
        <p:nvSpPr>
          <p:cNvPr id="1984" name="Freeform 3"/>
          <p:cNvSpPr/>
          <p:nvPr/>
        </p:nvSpPr>
        <p:spPr>
          <a:xfrm>
            <a:off x="1785938" y="5779780"/>
            <a:ext cx="247651" cy="247651"/>
          </a:xfrm>
          <a:prstGeom prst="rect">
            <a:avLst/>
          </a:prstGeom>
          <a:blipFill>
            <a:blip r:embed="rId3"/>
            <a:stretch>
              <a:fillRect/>
            </a:stretch>
          </a:blipFill>
          <a:ln w="12700">
            <a:miter lim="400000"/>
          </a:ln>
        </p:spPr>
        <p:txBody>
          <a:bodyPr lIns="45719" rIns="45719"/>
          <a:lstStyle/>
          <a:p>
            <a:pPr/>
          </a:p>
        </p:txBody>
      </p:sp>
      <p:sp>
        <p:nvSpPr>
          <p:cNvPr id="1985" name="TextBox 4"/>
          <p:cNvSpPr txBox="1"/>
          <p:nvPr/>
        </p:nvSpPr>
        <p:spPr>
          <a:xfrm>
            <a:off x="551859" y="1501902"/>
            <a:ext cx="17625204" cy="27983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400"/>
              </a:lnSpc>
              <a:defRPr sz="5300">
                <a:latin typeface="Copperplate"/>
                <a:ea typeface="Copperplate"/>
                <a:cs typeface="Copperplate"/>
                <a:sym typeface="Copperplate"/>
              </a:defRPr>
            </a:lvl1pPr>
          </a:lstStyle>
          <a:p>
            <a:pPr/>
            <a:r>
              <a:t>Types of LMS: 1.Cloud-based LMS: Hosted on the cloud, making it easily accessible from anywhere with an internet connection.</a:t>
            </a:r>
          </a:p>
        </p:txBody>
      </p:sp>
      <p:sp>
        <p:nvSpPr>
          <p:cNvPr id="1986" name="TextBox 5"/>
          <p:cNvSpPr txBox="1"/>
          <p:nvPr/>
        </p:nvSpPr>
        <p:spPr>
          <a:xfrm>
            <a:off x="4085776" y="5311902"/>
            <a:ext cx="12696826" cy="18585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400"/>
              </a:lnSpc>
              <a:defRPr sz="5300">
                <a:latin typeface="Copperplate"/>
                <a:ea typeface="Copperplate"/>
                <a:cs typeface="Copperplate"/>
                <a:sym typeface="Copperplate"/>
              </a:defRPr>
            </a:lvl1pPr>
          </a:lstStyle>
          <a:p>
            <a:pPr/>
            <a:r>
              <a:t>Example: Moodle, Canvas, TalentLMS.</a:t>
            </a:r>
          </a:p>
        </p:txBody>
      </p:sp>
      <p:sp>
        <p:nvSpPr>
          <p:cNvPr id="1987" name="TextBox 6"/>
          <p:cNvSpPr txBox="1"/>
          <p:nvPr/>
        </p:nvSpPr>
        <p:spPr>
          <a:xfrm>
            <a:off x="540391" y="6264402"/>
            <a:ext cx="17581132" cy="9187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400"/>
              </a:lnSpc>
              <a:defRPr sz="5300">
                <a:latin typeface="Copperplate"/>
                <a:ea typeface="Copperplate"/>
                <a:cs typeface="Copperplate"/>
                <a:sym typeface="Copperplate"/>
              </a:defRPr>
            </a:lvl1pPr>
          </a:lstStyle>
          <a:p>
            <a:pPr/>
            <a:r>
              <a:t>2.On-Premise LMS: Installed and managed on local</a:t>
            </a:r>
          </a:p>
        </p:txBody>
      </p:sp>
      <p:sp>
        <p:nvSpPr>
          <p:cNvPr id="1988" name="TextBox 7"/>
          <p:cNvSpPr txBox="1"/>
          <p:nvPr/>
        </p:nvSpPr>
        <p:spPr>
          <a:xfrm>
            <a:off x="2047874" y="7216902"/>
            <a:ext cx="15665027" cy="18585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400"/>
              </a:lnSpc>
              <a:defRPr sz="5300">
                <a:latin typeface="Copperplate"/>
                <a:ea typeface="Copperplate"/>
                <a:cs typeface="Copperplate"/>
                <a:sym typeface="Copperplate"/>
              </a:defRPr>
            </a:lvl1pPr>
          </a:lstStyle>
          <a:p>
            <a:pPr/>
            <a:r>
              <a:t>servers within an organization's infrastructure.</a:t>
            </a:r>
          </a:p>
        </p:txBody>
      </p:sp>
      <p:sp>
        <p:nvSpPr>
          <p:cNvPr id="1989" name="TextBox 8"/>
          <p:cNvSpPr txBox="1"/>
          <p:nvPr/>
        </p:nvSpPr>
        <p:spPr>
          <a:xfrm>
            <a:off x="4722465" y="8169402"/>
            <a:ext cx="11398150" cy="18585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400"/>
              </a:lnSpc>
              <a:defRPr sz="5300">
                <a:latin typeface="Copperplate"/>
                <a:ea typeface="Copperplate"/>
                <a:cs typeface="Copperplate"/>
                <a:sym typeface="Copperplate"/>
              </a:defRPr>
            </a:lvl1pPr>
          </a:lstStyle>
          <a:p>
            <a:pPr/>
            <a:r>
              <a:t>Example: Blackboard, SAP Litmos.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83" name="Freeform 3"/>
          <p:cNvSpPr/>
          <p:nvPr/>
        </p:nvSpPr>
        <p:spPr>
          <a:xfrm>
            <a:off x="476250" y="740406"/>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284" name="Freeform 5"/>
          <p:cNvSpPr/>
          <p:nvPr/>
        </p:nvSpPr>
        <p:spPr>
          <a:xfrm>
            <a:off x="476250" y="150240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285" name="Freeform 7"/>
          <p:cNvSpPr/>
          <p:nvPr/>
        </p:nvSpPr>
        <p:spPr>
          <a:xfrm>
            <a:off x="476250" y="455040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286" name="Freeform 9"/>
          <p:cNvSpPr/>
          <p:nvPr/>
        </p:nvSpPr>
        <p:spPr>
          <a:xfrm>
            <a:off x="476250" y="6836406"/>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287" name="Freeform 11"/>
          <p:cNvSpPr/>
          <p:nvPr/>
        </p:nvSpPr>
        <p:spPr>
          <a:xfrm>
            <a:off x="476250" y="9884406"/>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288" name="Freeform 13"/>
          <p:cNvSpPr/>
          <p:nvPr/>
        </p:nvSpPr>
        <p:spPr>
          <a:xfrm>
            <a:off x="1404937" y="6069643"/>
            <a:ext cx="200026"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lnTo>
                  <a:pt x="20887" y="12815"/>
                </a:lnTo>
                <a:lnTo>
                  <a:pt x="21394" y="12911"/>
                </a:lnTo>
                <a:cubicBezTo>
                  <a:pt x="21257" y="13610"/>
                  <a:pt x="21051" y="14281"/>
                  <a:pt x="20777" y="14939"/>
                </a:cubicBezTo>
                <a:cubicBezTo>
                  <a:pt x="20503" y="15597"/>
                  <a:pt x="20174" y="16214"/>
                  <a:pt x="19776" y="16803"/>
                </a:cubicBezTo>
                <a:lnTo>
                  <a:pt x="19351" y="16515"/>
                </a:lnTo>
                <a:lnTo>
                  <a:pt x="19776" y="16803"/>
                </a:lnTo>
                <a:cubicBezTo>
                  <a:pt x="19378" y="17392"/>
                  <a:pt x="18939" y="17941"/>
                  <a:pt x="18432" y="18434"/>
                </a:cubicBezTo>
                <a:lnTo>
                  <a:pt x="18062" y="18064"/>
                </a:lnTo>
                <a:lnTo>
                  <a:pt x="18432" y="18434"/>
                </a:lnTo>
                <a:cubicBezTo>
                  <a:pt x="17925" y="18941"/>
                  <a:pt x="17390" y="19380"/>
                  <a:pt x="16800" y="19777"/>
                </a:cubicBezTo>
                <a:lnTo>
                  <a:pt x="16512" y="19352"/>
                </a:lnTo>
                <a:lnTo>
                  <a:pt x="16800" y="19777"/>
                </a:lnTo>
                <a:cubicBezTo>
                  <a:pt x="16210" y="20175"/>
                  <a:pt x="15593" y="20504"/>
                  <a:pt x="14935" y="20778"/>
                </a:cubicBezTo>
                <a:lnTo>
                  <a:pt x="14743" y="20298"/>
                </a:lnTo>
                <a:lnTo>
                  <a:pt x="14935" y="20778"/>
                </a:lnTo>
                <a:cubicBezTo>
                  <a:pt x="14277" y="21052"/>
                  <a:pt x="13605" y="21257"/>
                  <a:pt x="12905" y="21394"/>
                </a:cubicBezTo>
                <a:lnTo>
                  <a:pt x="12809" y="20887"/>
                </a:lnTo>
                <a:lnTo>
                  <a:pt x="12905" y="21394"/>
                </a:lnTo>
                <a:cubicBezTo>
                  <a:pt x="12206" y="21531"/>
                  <a:pt x="11506" y="21600"/>
                  <a:pt x="10793" y="21600"/>
                </a:cubicBezTo>
                <a:cubicBezTo>
                  <a:pt x="10080" y="21600"/>
                  <a:pt x="9381" y="21531"/>
                  <a:pt x="8681" y="21394"/>
                </a:cubicBezTo>
                <a:lnTo>
                  <a:pt x="8777" y="20887"/>
                </a:lnTo>
                <a:lnTo>
                  <a:pt x="8681" y="21394"/>
                </a:lnTo>
                <a:cubicBezTo>
                  <a:pt x="7982" y="21257"/>
                  <a:pt x="7310" y="21052"/>
                  <a:pt x="6651" y="20778"/>
                </a:cubicBezTo>
                <a:lnTo>
                  <a:pt x="6857" y="20284"/>
                </a:lnTo>
                <a:lnTo>
                  <a:pt x="6665" y="20764"/>
                </a:lnTo>
                <a:cubicBezTo>
                  <a:pt x="6007" y="20490"/>
                  <a:pt x="5390" y="20161"/>
                  <a:pt x="4800" y="19763"/>
                </a:cubicBezTo>
                <a:lnTo>
                  <a:pt x="5088" y="19339"/>
                </a:lnTo>
                <a:lnTo>
                  <a:pt x="4800" y="19763"/>
                </a:lnTo>
                <a:cubicBezTo>
                  <a:pt x="4210" y="19366"/>
                  <a:pt x="3662" y="18927"/>
                  <a:pt x="3168" y="18420"/>
                </a:cubicBezTo>
                <a:lnTo>
                  <a:pt x="3538" y="18050"/>
                </a:lnTo>
                <a:lnTo>
                  <a:pt x="3168" y="18420"/>
                </a:lnTo>
                <a:cubicBezTo>
                  <a:pt x="2661" y="17913"/>
                  <a:pt x="2222" y="17379"/>
                  <a:pt x="1824" y="16789"/>
                </a:cubicBezTo>
                <a:lnTo>
                  <a:pt x="2249" y="16502"/>
                </a:lnTo>
                <a:lnTo>
                  <a:pt x="1824" y="16789"/>
                </a:lnTo>
                <a:cubicBezTo>
                  <a:pt x="1426" y="16200"/>
                  <a:pt x="1097" y="15583"/>
                  <a:pt x="823" y="14925"/>
                </a:cubicBezTo>
                <a:cubicBezTo>
                  <a:pt x="549" y="14268"/>
                  <a:pt x="343" y="13596"/>
                  <a:pt x="206" y="12897"/>
                </a:cubicBezTo>
                <a:lnTo>
                  <a:pt x="713" y="12801"/>
                </a:lnTo>
                <a:lnTo>
                  <a:pt x="206" y="12897"/>
                </a:lnTo>
                <a:cubicBezTo>
                  <a:pt x="69" y="12198"/>
                  <a:pt x="0" y="11499"/>
                  <a:pt x="0" y="10786"/>
                </a:cubicBezTo>
                <a:lnTo>
                  <a:pt x="507" y="10786"/>
                </a:lnTo>
                <a:lnTo>
                  <a:pt x="0" y="10786"/>
                </a:lnTo>
                <a:cubicBezTo>
                  <a:pt x="0" y="10074"/>
                  <a:pt x="69" y="9375"/>
                  <a:pt x="206" y="8676"/>
                </a:cubicBezTo>
                <a:lnTo>
                  <a:pt x="713" y="8772"/>
                </a:lnTo>
                <a:lnTo>
                  <a:pt x="206" y="8676"/>
                </a:lnTo>
                <a:cubicBezTo>
                  <a:pt x="343" y="7977"/>
                  <a:pt x="549" y="7305"/>
                  <a:pt x="823" y="6647"/>
                </a:cubicBezTo>
                <a:cubicBezTo>
                  <a:pt x="1097" y="5989"/>
                  <a:pt x="1426" y="5373"/>
                  <a:pt x="1824" y="4783"/>
                </a:cubicBezTo>
                <a:lnTo>
                  <a:pt x="2249" y="5071"/>
                </a:lnTo>
                <a:lnTo>
                  <a:pt x="1824" y="4783"/>
                </a:lnTo>
                <a:cubicBezTo>
                  <a:pt x="2222" y="4194"/>
                  <a:pt x="2661" y="3646"/>
                  <a:pt x="3168" y="3152"/>
                </a:cubicBezTo>
                <a:cubicBezTo>
                  <a:pt x="3675" y="2645"/>
                  <a:pt x="4210" y="2207"/>
                  <a:pt x="4800" y="1809"/>
                </a:cubicBezTo>
                <a:cubicBezTo>
                  <a:pt x="5390" y="1425"/>
                  <a:pt x="6007" y="1096"/>
                  <a:pt x="6665" y="822"/>
                </a:cubicBezTo>
                <a:cubicBezTo>
                  <a:pt x="7323" y="548"/>
                  <a:pt x="7995" y="343"/>
                  <a:pt x="8695" y="206"/>
                </a:cubicBezTo>
                <a:lnTo>
                  <a:pt x="8791" y="713"/>
                </a:lnTo>
                <a:lnTo>
                  <a:pt x="8695" y="206"/>
                </a:lnTo>
                <a:cubicBezTo>
                  <a:pt x="9394" y="69"/>
                  <a:pt x="10094" y="0"/>
                  <a:pt x="10807" y="0"/>
                </a:cubicBezTo>
                <a:lnTo>
                  <a:pt x="10807" y="521"/>
                </a:lnTo>
                <a:lnTo>
                  <a:pt x="10807" y="0"/>
                </a:lnTo>
                <a:cubicBezTo>
                  <a:pt x="11506" y="0"/>
                  <a:pt x="12206" y="69"/>
                  <a:pt x="12905" y="206"/>
                </a:cubicBezTo>
                <a:lnTo>
                  <a:pt x="12809" y="713"/>
                </a:lnTo>
                <a:lnTo>
                  <a:pt x="12905" y="206"/>
                </a:lnTo>
                <a:cubicBezTo>
                  <a:pt x="13605" y="343"/>
                  <a:pt x="14277" y="548"/>
                  <a:pt x="14935" y="822"/>
                </a:cubicBezTo>
                <a:cubicBezTo>
                  <a:pt x="15593" y="1096"/>
                  <a:pt x="16210" y="1425"/>
                  <a:pt x="16800" y="1823"/>
                </a:cubicBezTo>
                <a:cubicBezTo>
                  <a:pt x="17390" y="2220"/>
                  <a:pt x="17938" y="2659"/>
                  <a:pt x="18432" y="3166"/>
                </a:cubicBezTo>
                <a:cubicBezTo>
                  <a:pt x="18939" y="3673"/>
                  <a:pt x="19378" y="4208"/>
                  <a:pt x="19776" y="4797"/>
                </a:cubicBezTo>
                <a:lnTo>
                  <a:pt x="19351" y="5085"/>
                </a:lnTo>
                <a:lnTo>
                  <a:pt x="19776" y="4797"/>
                </a:lnTo>
                <a:cubicBezTo>
                  <a:pt x="20174" y="5386"/>
                  <a:pt x="20503" y="6003"/>
                  <a:pt x="20777" y="6661"/>
                </a:cubicBezTo>
                <a:cubicBezTo>
                  <a:pt x="21051" y="7319"/>
                  <a:pt x="21257" y="7990"/>
                  <a:pt x="21394" y="8689"/>
                </a:cubicBezTo>
                <a:lnTo>
                  <a:pt x="20887" y="8785"/>
                </a:lnTo>
                <a:lnTo>
                  <a:pt x="21394" y="8689"/>
                </a:lnTo>
                <a:cubicBezTo>
                  <a:pt x="21531" y="9388"/>
                  <a:pt x="21600" y="10087"/>
                  <a:pt x="21600" y="10800"/>
                </a:cubicBezTo>
                <a:moveTo>
                  <a:pt x="20571" y="10800"/>
                </a:moveTo>
                <a:lnTo>
                  <a:pt x="21079" y="10800"/>
                </a:lnTo>
                <a:lnTo>
                  <a:pt x="20571" y="10800"/>
                </a:lnTo>
                <a:cubicBezTo>
                  <a:pt x="20571" y="10156"/>
                  <a:pt x="20503" y="9525"/>
                  <a:pt x="20379" y="8895"/>
                </a:cubicBezTo>
                <a:cubicBezTo>
                  <a:pt x="20256" y="8264"/>
                  <a:pt x="20064" y="7661"/>
                  <a:pt x="19817" y="7058"/>
                </a:cubicBezTo>
                <a:lnTo>
                  <a:pt x="20297" y="6853"/>
                </a:lnTo>
                <a:lnTo>
                  <a:pt x="19817" y="7045"/>
                </a:lnTo>
                <a:cubicBezTo>
                  <a:pt x="19570" y="6455"/>
                  <a:pt x="19269" y="5893"/>
                  <a:pt x="18912" y="5359"/>
                </a:cubicBezTo>
                <a:cubicBezTo>
                  <a:pt x="18555" y="4824"/>
                  <a:pt x="18144" y="4331"/>
                  <a:pt x="17691" y="3879"/>
                </a:cubicBezTo>
                <a:lnTo>
                  <a:pt x="18062" y="3509"/>
                </a:lnTo>
                <a:lnTo>
                  <a:pt x="17691" y="3879"/>
                </a:lnTo>
                <a:cubicBezTo>
                  <a:pt x="17239" y="3426"/>
                  <a:pt x="16745" y="3015"/>
                  <a:pt x="16210" y="2659"/>
                </a:cubicBezTo>
                <a:lnTo>
                  <a:pt x="16498" y="2234"/>
                </a:lnTo>
                <a:lnTo>
                  <a:pt x="16210" y="2659"/>
                </a:lnTo>
                <a:cubicBezTo>
                  <a:pt x="15675" y="2303"/>
                  <a:pt x="15113" y="2001"/>
                  <a:pt x="14523" y="1754"/>
                </a:cubicBezTo>
                <a:lnTo>
                  <a:pt x="14715" y="1275"/>
                </a:lnTo>
                <a:lnTo>
                  <a:pt x="14523" y="1754"/>
                </a:lnTo>
                <a:cubicBezTo>
                  <a:pt x="13934" y="1508"/>
                  <a:pt x="13317" y="1329"/>
                  <a:pt x="12686" y="1192"/>
                </a:cubicBezTo>
                <a:cubicBezTo>
                  <a:pt x="12082" y="1096"/>
                  <a:pt x="11438" y="1028"/>
                  <a:pt x="10807" y="1028"/>
                </a:cubicBezTo>
                <a:cubicBezTo>
                  <a:pt x="10176" y="1028"/>
                  <a:pt x="9518" y="1096"/>
                  <a:pt x="8887" y="1220"/>
                </a:cubicBezTo>
                <a:cubicBezTo>
                  <a:pt x="8256" y="1343"/>
                  <a:pt x="7653" y="1535"/>
                  <a:pt x="7049" y="1782"/>
                </a:cubicBezTo>
                <a:lnTo>
                  <a:pt x="6857" y="1302"/>
                </a:lnTo>
                <a:lnTo>
                  <a:pt x="7049" y="1782"/>
                </a:lnTo>
                <a:cubicBezTo>
                  <a:pt x="6459" y="2028"/>
                  <a:pt x="5897" y="2330"/>
                  <a:pt x="5362" y="2686"/>
                </a:cubicBezTo>
                <a:lnTo>
                  <a:pt x="5074" y="2261"/>
                </a:lnTo>
                <a:lnTo>
                  <a:pt x="5362" y="2686"/>
                </a:lnTo>
                <a:cubicBezTo>
                  <a:pt x="4827" y="3043"/>
                  <a:pt x="4334" y="3454"/>
                  <a:pt x="3881" y="3906"/>
                </a:cubicBezTo>
                <a:lnTo>
                  <a:pt x="3511" y="3536"/>
                </a:lnTo>
                <a:lnTo>
                  <a:pt x="3881" y="3906"/>
                </a:lnTo>
                <a:cubicBezTo>
                  <a:pt x="3429" y="4358"/>
                  <a:pt x="3017" y="4852"/>
                  <a:pt x="2661" y="5386"/>
                </a:cubicBezTo>
                <a:cubicBezTo>
                  <a:pt x="2304" y="5921"/>
                  <a:pt x="2002" y="6483"/>
                  <a:pt x="1755" y="7072"/>
                </a:cubicBezTo>
                <a:lnTo>
                  <a:pt x="1303" y="6853"/>
                </a:lnTo>
                <a:lnTo>
                  <a:pt x="1783" y="7045"/>
                </a:lnTo>
                <a:cubicBezTo>
                  <a:pt x="1536" y="7634"/>
                  <a:pt x="1358" y="8251"/>
                  <a:pt x="1221" y="8881"/>
                </a:cubicBezTo>
                <a:cubicBezTo>
                  <a:pt x="1097" y="9512"/>
                  <a:pt x="1029" y="10156"/>
                  <a:pt x="1029" y="10786"/>
                </a:cubicBezTo>
                <a:cubicBezTo>
                  <a:pt x="1029" y="11430"/>
                  <a:pt x="1097" y="12061"/>
                  <a:pt x="1221" y="12691"/>
                </a:cubicBezTo>
                <a:cubicBezTo>
                  <a:pt x="1344" y="13322"/>
                  <a:pt x="1536" y="13925"/>
                  <a:pt x="1783" y="14528"/>
                </a:cubicBezTo>
                <a:lnTo>
                  <a:pt x="1303" y="14720"/>
                </a:lnTo>
                <a:lnTo>
                  <a:pt x="1783" y="14528"/>
                </a:lnTo>
                <a:cubicBezTo>
                  <a:pt x="2030" y="15117"/>
                  <a:pt x="2331" y="15679"/>
                  <a:pt x="2688" y="16214"/>
                </a:cubicBezTo>
                <a:cubicBezTo>
                  <a:pt x="3045" y="16748"/>
                  <a:pt x="3456" y="17242"/>
                  <a:pt x="3909" y="17694"/>
                </a:cubicBezTo>
                <a:cubicBezTo>
                  <a:pt x="4361" y="18146"/>
                  <a:pt x="4855" y="18557"/>
                  <a:pt x="5390" y="18914"/>
                </a:cubicBezTo>
                <a:cubicBezTo>
                  <a:pt x="5925" y="19270"/>
                  <a:pt x="6487" y="19572"/>
                  <a:pt x="7077" y="19818"/>
                </a:cubicBezTo>
                <a:cubicBezTo>
                  <a:pt x="7666" y="20065"/>
                  <a:pt x="8283" y="20243"/>
                  <a:pt x="8914" y="20380"/>
                </a:cubicBezTo>
                <a:cubicBezTo>
                  <a:pt x="9545" y="20504"/>
                  <a:pt x="10176" y="20572"/>
                  <a:pt x="10821" y="20572"/>
                </a:cubicBezTo>
                <a:lnTo>
                  <a:pt x="10821" y="21079"/>
                </a:lnTo>
                <a:lnTo>
                  <a:pt x="10821" y="20572"/>
                </a:lnTo>
                <a:cubicBezTo>
                  <a:pt x="11465" y="20572"/>
                  <a:pt x="12096" y="20504"/>
                  <a:pt x="12727" y="20380"/>
                </a:cubicBezTo>
                <a:cubicBezTo>
                  <a:pt x="13358" y="20257"/>
                  <a:pt x="13961" y="20065"/>
                  <a:pt x="14565" y="19818"/>
                </a:cubicBezTo>
                <a:cubicBezTo>
                  <a:pt x="15154" y="19572"/>
                  <a:pt x="15717" y="19270"/>
                  <a:pt x="16251" y="18914"/>
                </a:cubicBezTo>
                <a:cubicBezTo>
                  <a:pt x="16786" y="18557"/>
                  <a:pt x="17280" y="18146"/>
                  <a:pt x="17733" y="17694"/>
                </a:cubicBezTo>
                <a:cubicBezTo>
                  <a:pt x="18185" y="17242"/>
                  <a:pt x="18597" y="16748"/>
                  <a:pt x="18953" y="16214"/>
                </a:cubicBezTo>
                <a:cubicBezTo>
                  <a:pt x="19310" y="15679"/>
                  <a:pt x="19611" y="15117"/>
                  <a:pt x="19858" y="14528"/>
                </a:cubicBezTo>
                <a:lnTo>
                  <a:pt x="20338" y="14720"/>
                </a:lnTo>
                <a:lnTo>
                  <a:pt x="19858" y="14528"/>
                </a:lnTo>
                <a:cubicBezTo>
                  <a:pt x="20105" y="13939"/>
                  <a:pt x="20283" y="13322"/>
                  <a:pt x="20421" y="12691"/>
                </a:cubicBezTo>
                <a:cubicBezTo>
                  <a:pt x="20558" y="12061"/>
                  <a:pt x="20571" y="11430"/>
                  <a:pt x="20571" y="10786"/>
                </a:cubicBezTo>
                <a:close/>
              </a:path>
            </a:pathLst>
          </a:custGeom>
          <a:solidFill>
            <a:srgbClr val="000000"/>
          </a:solidFill>
          <a:ln w="12700">
            <a:miter lim="400000"/>
          </a:ln>
        </p:spPr>
        <p:txBody>
          <a:bodyPr lIns="45719" rIns="45719"/>
          <a:lstStyle/>
          <a:p>
            <a:pPr/>
          </a:p>
        </p:txBody>
      </p:sp>
      <p:sp>
        <p:nvSpPr>
          <p:cNvPr id="289" name="Freeform 15"/>
          <p:cNvSpPr/>
          <p:nvPr/>
        </p:nvSpPr>
        <p:spPr>
          <a:xfrm>
            <a:off x="1404937" y="7593644"/>
            <a:ext cx="200026"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lnTo>
                  <a:pt x="20887" y="12815"/>
                </a:lnTo>
                <a:lnTo>
                  <a:pt x="21394" y="12911"/>
                </a:lnTo>
                <a:cubicBezTo>
                  <a:pt x="21257" y="13610"/>
                  <a:pt x="21051" y="14281"/>
                  <a:pt x="20777" y="14939"/>
                </a:cubicBezTo>
                <a:lnTo>
                  <a:pt x="20297" y="14747"/>
                </a:lnTo>
                <a:lnTo>
                  <a:pt x="20777" y="14939"/>
                </a:lnTo>
                <a:cubicBezTo>
                  <a:pt x="20503" y="15597"/>
                  <a:pt x="20174" y="16214"/>
                  <a:pt x="19776" y="16803"/>
                </a:cubicBezTo>
                <a:lnTo>
                  <a:pt x="19351" y="16515"/>
                </a:lnTo>
                <a:lnTo>
                  <a:pt x="19776" y="16803"/>
                </a:lnTo>
                <a:cubicBezTo>
                  <a:pt x="19378" y="17392"/>
                  <a:pt x="18939" y="17941"/>
                  <a:pt x="18432" y="18434"/>
                </a:cubicBezTo>
                <a:lnTo>
                  <a:pt x="18062" y="18064"/>
                </a:lnTo>
                <a:lnTo>
                  <a:pt x="18432" y="18434"/>
                </a:lnTo>
                <a:cubicBezTo>
                  <a:pt x="17925" y="18941"/>
                  <a:pt x="17390" y="19380"/>
                  <a:pt x="16800" y="19777"/>
                </a:cubicBezTo>
                <a:lnTo>
                  <a:pt x="16512" y="19352"/>
                </a:lnTo>
                <a:lnTo>
                  <a:pt x="16800" y="19777"/>
                </a:lnTo>
                <a:cubicBezTo>
                  <a:pt x="16210" y="20175"/>
                  <a:pt x="15593" y="20504"/>
                  <a:pt x="14935" y="20778"/>
                </a:cubicBezTo>
                <a:cubicBezTo>
                  <a:pt x="14277" y="21052"/>
                  <a:pt x="13605" y="21257"/>
                  <a:pt x="12905" y="21394"/>
                </a:cubicBezTo>
                <a:lnTo>
                  <a:pt x="12809" y="20887"/>
                </a:lnTo>
                <a:lnTo>
                  <a:pt x="12905" y="21394"/>
                </a:lnTo>
                <a:cubicBezTo>
                  <a:pt x="12206" y="21531"/>
                  <a:pt x="11506" y="21600"/>
                  <a:pt x="10793" y="21600"/>
                </a:cubicBezTo>
                <a:lnTo>
                  <a:pt x="10793" y="21079"/>
                </a:lnTo>
                <a:lnTo>
                  <a:pt x="10793" y="21600"/>
                </a:lnTo>
                <a:cubicBezTo>
                  <a:pt x="10080" y="21600"/>
                  <a:pt x="9381" y="21531"/>
                  <a:pt x="8681" y="21394"/>
                </a:cubicBezTo>
                <a:lnTo>
                  <a:pt x="8777" y="20887"/>
                </a:lnTo>
                <a:lnTo>
                  <a:pt x="8681" y="21394"/>
                </a:lnTo>
                <a:cubicBezTo>
                  <a:pt x="7982" y="21257"/>
                  <a:pt x="7310" y="21052"/>
                  <a:pt x="6651" y="20778"/>
                </a:cubicBezTo>
                <a:lnTo>
                  <a:pt x="6857" y="20284"/>
                </a:lnTo>
                <a:lnTo>
                  <a:pt x="6665" y="20764"/>
                </a:lnTo>
                <a:cubicBezTo>
                  <a:pt x="6007" y="20490"/>
                  <a:pt x="5390" y="20161"/>
                  <a:pt x="4800" y="19763"/>
                </a:cubicBezTo>
                <a:lnTo>
                  <a:pt x="5088" y="19339"/>
                </a:lnTo>
                <a:lnTo>
                  <a:pt x="4800" y="19763"/>
                </a:lnTo>
                <a:cubicBezTo>
                  <a:pt x="4210" y="19366"/>
                  <a:pt x="3662" y="18927"/>
                  <a:pt x="3168" y="18420"/>
                </a:cubicBezTo>
                <a:lnTo>
                  <a:pt x="3538" y="18050"/>
                </a:lnTo>
                <a:lnTo>
                  <a:pt x="3168" y="18420"/>
                </a:lnTo>
                <a:cubicBezTo>
                  <a:pt x="2661" y="17913"/>
                  <a:pt x="2222" y="17379"/>
                  <a:pt x="1824" y="16789"/>
                </a:cubicBezTo>
                <a:lnTo>
                  <a:pt x="2249" y="16502"/>
                </a:lnTo>
                <a:lnTo>
                  <a:pt x="1824" y="16789"/>
                </a:lnTo>
                <a:cubicBezTo>
                  <a:pt x="1426" y="16200"/>
                  <a:pt x="1097" y="15583"/>
                  <a:pt x="823" y="14925"/>
                </a:cubicBezTo>
                <a:lnTo>
                  <a:pt x="1303" y="14734"/>
                </a:lnTo>
                <a:lnTo>
                  <a:pt x="823" y="14925"/>
                </a:lnTo>
                <a:cubicBezTo>
                  <a:pt x="549" y="14268"/>
                  <a:pt x="343" y="13596"/>
                  <a:pt x="206" y="12897"/>
                </a:cubicBezTo>
                <a:lnTo>
                  <a:pt x="713" y="12801"/>
                </a:lnTo>
                <a:lnTo>
                  <a:pt x="206" y="12897"/>
                </a:lnTo>
                <a:cubicBezTo>
                  <a:pt x="69" y="12198"/>
                  <a:pt x="0" y="11499"/>
                  <a:pt x="0" y="10786"/>
                </a:cubicBezTo>
                <a:lnTo>
                  <a:pt x="507" y="10786"/>
                </a:lnTo>
                <a:lnTo>
                  <a:pt x="0" y="10786"/>
                </a:lnTo>
                <a:cubicBezTo>
                  <a:pt x="0" y="10074"/>
                  <a:pt x="69" y="9375"/>
                  <a:pt x="206" y="8676"/>
                </a:cubicBezTo>
                <a:lnTo>
                  <a:pt x="713" y="8772"/>
                </a:lnTo>
                <a:lnTo>
                  <a:pt x="206" y="8676"/>
                </a:lnTo>
                <a:cubicBezTo>
                  <a:pt x="343" y="7977"/>
                  <a:pt x="549" y="7305"/>
                  <a:pt x="823" y="6647"/>
                </a:cubicBezTo>
                <a:lnTo>
                  <a:pt x="1303" y="6853"/>
                </a:lnTo>
                <a:lnTo>
                  <a:pt x="823" y="6661"/>
                </a:lnTo>
                <a:cubicBezTo>
                  <a:pt x="1097" y="6003"/>
                  <a:pt x="1426" y="5386"/>
                  <a:pt x="1824" y="4797"/>
                </a:cubicBezTo>
                <a:lnTo>
                  <a:pt x="2249" y="5085"/>
                </a:lnTo>
                <a:lnTo>
                  <a:pt x="1824" y="4797"/>
                </a:lnTo>
                <a:cubicBezTo>
                  <a:pt x="2222" y="4208"/>
                  <a:pt x="2661" y="3659"/>
                  <a:pt x="3168" y="3166"/>
                </a:cubicBezTo>
                <a:lnTo>
                  <a:pt x="3538" y="3536"/>
                </a:lnTo>
                <a:lnTo>
                  <a:pt x="3168" y="3166"/>
                </a:lnTo>
                <a:cubicBezTo>
                  <a:pt x="3675" y="2659"/>
                  <a:pt x="4210" y="2220"/>
                  <a:pt x="4800" y="1823"/>
                </a:cubicBezTo>
                <a:lnTo>
                  <a:pt x="5088" y="2248"/>
                </a:lnTo>
                <a:lnTo>
                  <a:pt x="4800" y="1823"/>
                </a:lnTo>
                <a:cubicBezTo>
                  <a:pt x="5390" y="1425"/>
                  <a:pt x="6007" y="1096"/>
                  <a:pt x="6665" y="822"/>
                </a:cubicBezTo>
                <a:lnTo>
                  <a:pt x="6857" y="1302"/>
                </a:lnTo>
                <a:lnTo>
                  <a:pt x="6665" y="822"/>
                </a:lnTo>
                <a:cubicBezTo>
                  <a:pt x="7323" y="548"/>
                  <a:pt x="7995" y="343"/>
                  <a:pt x="8695" y="206"/>
                </a:cubicBezTo>
                <a:lnTo>
                  <a:pt x="8791" y="713"/>
                </a:lnTo>
                <a:lnTo>
                  <a:pt x="8695" y="206"/>
                </a:lnTo>
                <a:cubicBezTo>
                  <a:pt x="9394" y="69"/>
                  <a:pt x="10094" y="0"/>
                  <a:pt x="10807" y="0"/>
                </a:cubicBezTo>
                <a:lnTo>
                  <a:pt x="10807" y="521"/>
                </a:lnTo>
                <a:lnTo>
                  <a:pt x="10807" y="0"/>
                </a:lnTo>
                <a:cubicBezTo>
                  <a:pt x="11506" y="0"/>
                  <a:pt x="12206" y="69"/>
                  <a:pt x="12905" y="206"/>
                </a:cubicBezTo>
                <a:lnTo>
                  <a:pt x="12809" y="713"/>
                </a:lnTo>
                <a:lnTo>
                  <a:pt x="12905" y="206"/>
                </a:lnTo>
                <a:cubicBezTo>
                  <a:pt x="13605" y="343"/>
                  <a:pt x="14277" y="548"/>
                  <a:pt x="14935" y="822"/>
                </a:cubicBezTo>
                <a:cubicBezTo>
                  <a:pt x="15593" y="1096"/>
                  <a:pt x="16210" y="1425"/>
                  <a:pt x="16800" y="1823"/>
                </a:cubicBezTo>
                <a:lnTo>
                  <a:pt x="16512" y="2248"/>
                </a:lnTo>
                <a:lnTo>
                  <a:pt x="16800" y="1823"/>
                </a:lnTo>
                <a:cubicBezTo>
                  <a:pt x="17390" y="2220"/>
                  <a:pt x="17938" y="2659"/>
                  <a:pt x="18432" y="3166"/>
                </a:cubicBezTo>
                <a:lnTo>
                  <a:pt x="18062" y="3536"/>
                </a:lnTo>
                <a:lnTo>
                  <a:pt x="18432" y="3166"/>
                </a:lnTo>
                <a:cubicBezTo>
                  <a:pt x="18939" y="3673"/>
                  <a:pt x="19378" y="4208"/>
                  <a:pt x="19776" y="4797"/>
                </a:cubicBezTo>
                <a:lnTo>
                  <a:pt x="19351" y="5085"/>
                </a:lnTo>
                <a:lnTo>
                  <a:pt x="19776" y="4797"/>
                </a:lnTo>
                <a:cubicBezTo>
                  <a:pt x="20174" y="5386"/>
                  <a:pt x="20503" y="6003"/>
                  <a:pt x="20777" y="6661"/>
                </a:cubicBezTo>
                <a:lnTo>
                  <a:pt x="20297" y="6853"/>
                </a:lnTo>
                <a:lnTo>
                  <a:pt x="20777" y="6661"/>
                </a:lnTo>
                <a:cubicBezTo>
                  <a:pt x="21051" y="7319"/>
                  <a:pt x="21257" y="7990"/>
                  <a:pt x="21394" y="8689"/>
                </a:cubicBezTo>
                <a:cubicBezTo>
                  <a:pt x="21531" y="9388"/>
                  <a:pt x="21600" y="10087"/>
                  <a:pt x="21600" y="10800"/>
                </a:cubicBezTo>
                <a:moveTo>
                  <a:pt x="20571" y="10800"/>
                </a:moveTo>
                <a:lnTo>
                  <a:pt x="21079" y="10800"/>
                </a:lnTo>
                <a:lnTo>
                  <a:pt x="20571" y="10800"/>
                </a:lnTo>
                <a:cubicBezTo>
                  <a:pt x="20571" y="10156"/>
                  <a:pt x="20503" y="9525"/>
                  <a:pt x="20379" y="8895"/>
                </a:cubicBezTo>
                <a:lnTo>
                  <a:pt x="20887" y="8799"/>
                </a:lnTo>
                <a:lnTo>
                  <a:pt x="20379" y="8895"/>
                </a:lnTo>
                <a:cubicBezTo>
                  <a:pt x="20256" y="8264"/>
                  <a:pt x="20064" y="7661"/>
                  <a:pt x="19817" y="7058"/>
                </a:cubicBezTo>
                <a:cubicBezTo>
                  <a:pt x="19570" y="6469"/>
                  <a:pt x="19269" y="5907"/>
                  <a:pt x="18912" y="5373"/>
                </a:cubicBezTo>
                <a:cubicBezTo>
                  <a:pt x="18555" y="4838"/>
                  <a:pt x="18144" y="4345"/>
                  <a:pt x="17691" y="3892"/>
                </a:cubicBezTo>
                <a:cubicBezTo>
                  <a:pt x="17239" y="3440"/>
                  <a:pt x="16745" y="3029"/>
                  <a:pt x="16210" y="2673"/>
                </a:cubicBezTo>
                <a:cubicBezTo>
                  <a:pt x="15675" y="2316"/>
                  <a:pt x="15113" y="2015"/>
                  <a:pt x="14523" y="1768"/>
                </a:cubicBezTo>
                <a:lnTo>
                  <a:pt x="14715" y="1288"/>
                </a:lnTo>
                <a:lnTo>
                  <a:pt x="14523" y="1768"/>
                </a:lnTo>
                <a:cubicBezTo>
                  <a:pt x="13934" y="1521"/>
                  <a:pt x="13317" y="1343"/>
                  <a:pt x="12686" y="1206"/>
                </a:cubicBezTo>
                <a:cubicBezTo>
                  <a:pt x="12082" y="1096"/>
                  <a:pt x="11438" y="1028"/>
                  <a:pt x="10807" y="1028"/>
                </a:cubicBezTo>
                <a:cubicBezTo>
                  <a:pt x="10176" y="1028"/>
                  <a:pt x="9518" y="1096"/>
                  <a:pt x="8901" y="1220"/>
                </a:cubicBezTo>
                <a:cubicBezTo>
                  <a:pt x="8270" y="1343"/>
                  <a:pt x="7666" y="1535"/>
                  <a:pt x="7063" y="1782"/>
                </a:cubicBezTo>
                <a:cubicBezTo>
                  <a:pt x="6473" y="2028"/>
                  <a:pt x="5911" y="2330"/>
                  <a:pt x="5376" y="2686"/>
                </a:cubicBezTo>
                <a:cubicBezTo>
                  <a:pt x="4841" y="3043"/>
                  <a:pt x="4347" y="3454"/>
                  <a:pt x="3895" y="3906"/>
                </a:cubicBezTo>
                <a:cubicBezTo>
                  <a:pt x="3442" y="4358"/>
                  <a:pt x="3031" y="4852"/>
                  <a:pt x="2674" y="5386"/>
                </a:cubicBezTo>
                <a:cubicBezTo>
                  <a:pt x="2318" y="5921"/>
                  <a:pt x="2016" y="6483"/>
                  <a:pt x="1769" y="7072"/>
                </a:cubicBezTo>
                <a:cubicBezTo>
                  <a:pt x="1522" y="7661"/>
                  <a:pt x="1344" y="8278"/>
                  <a:pt x="1207" y="8909"/>
                </a:cubicBezTo>
                <a:cubicBezTo>
                  <a:pt x="1097" y="9512"/>
                  <a:pt x="1029" y="10156"/>
                  <a:pt x="1029" y="10786"/>
                </a:cubicBezTo>
                <a:cubicBezTo>
                  <a:pt x="1029" y="11430"/>
                  <a:pt x="1097" y="12061"/>
                  <a:pt x="1221" y="12691"/>
                </a:cubicBezTo>
                <a:cubicBezTo>
                  <a:pt x="1344" y="13322"/>
                  <a:pt x="1536" y="13925"/>
                  <a:pt x="1783" y="14528"/>
                </a:cubicBezTo>
                <a:cubicBezTo>
                  <a:pt x="2030" y="15131"/>
                  <a:pt x="2331" y="15679"/>
                  <a:pt x="2688" y="16214"/>
                </a:cubicBezTo>
                <a:cubicBezTo>
                  <a:pt x="3045" y="16748"/>
                  <a:pt x="3456" y="17242"/>
                  <a:pt x="3909" y="17694"/>
                </a:cubicBezTo>
                <a:cubicBezTo>
                  <a:pt x="4361" y="18146"/>
                  <a:pt x="4855" y="18557"/>
                  <a:pt x="5390" y="18914"/>
                </a:cubicBezTo>
                <a:cubicBezTo>
                  <a:pt x="5925" y="19270"/>
                  <a:pt x="6487" y="19572"/>
                  <a:pt x="7077" y="19818"/>
                </a:cubicBezTo>
                <a:cubicBezTo>
                  <a:pt x="7666" y="20065"/>
                  <a:pt x="8283" y="20243"/>
                  <a:pt x="8914" y="20380"/>
                </a:cubicBezTo>
                <a:cubicBezTo>
                  <a:pt x="9545" y="20504"/>
                  <a:pt x="10176" y="20572"/>
                  <a:pt x="10821" y="20572"/>
                </a:cubicBezTo>
                <a:cubicBezTo>
                  <a:pt x="11465" y="20572"/>
                  <a:pt x="12096" y="20504"/>
                  <a:pt x="12727" y="20380"/>
                </a:cubicBezTo>
                <a:cubicBezTo>
                  <a:pt x="13358" y="20257"/>
                  <a:pt x="13961" y="20065"/>
                  <a:pt x="14565" y="19818"/>
                </a:cubicBezTo>
                <a:lnTo>
                  <a:pt x="14757" y="20298"/>
                </a:lnTo>
                <a:lnTo>
                  <a:pt x="14565" y="19818"/>
                </a:lnTo>
                <a:cubicBezTo>
                  <a:pt x="15154" y="19572"/>
                  <a:pt x="15717" y="19270"/>
                  <a:pt x="16251" y="18914"/>
                </a:cubicBezTo>
                <a:cubicBezTo>
                  <a:pt x="16786" y="18557"/>
                  <a:pt x="17280" y="18146"/>
                  <a:pt x="17733" y="17694"/>
                </a:cubicBezTo>
                <a:cubicBezTo>
                  <a:pt x="18185" y="17242"/>
                  <a:pt x="18597" y="16748"/>
                  <a:pt x="18953" y="16214"/>
                </a:cubicBezTo>
                <a:cubicBezTo>
                  <a:pt x="19310" y="15679"/>
                  <a:pt x="19611" y="15117"/>
                  <a:pt x="19858" y="14528"/>
                </a:cubicBezTo>
                <a:cubicBezTo>
                  <a:pt x="20105" y="13939"/>
                  <a:pt x="20283" y="13322"/>
                  <a:pt x="20421" y="12691"/>
                </a:cubicBezTo>
                <a:cubicBezTo>
                  <a:pt x="20558" y="12061"/>
                  <a:pt x="20613" y="11430"/>
                  <a:pt x="20613" y="10786"/>
                </a:cubicBezTo>
                <a:close/>
              </a:path>
            </a:pathLst>
          </a:custGeom>
          <a:solidFill>
            <a:srgbClr val="000000"/>
          </a:solidFill>
          <a:ln w="12700">
            <a:miter lim="400000"/>
          </a:ln>
        </p:spPr>
        <p:txBody>
          <a:bodyPr lIns="45719" rIns="45719"/>
          <a:lstStyle/>
          <a:p>
            <a:pPr/>
          </a:p>
        </p:txBody>
      </p:sp>
      <p:sp>
        <p:nvSpPr>
          <p:cNvPr id="290" name="Freeform 17"/>
          <p:cNvSpPr/>
          <p:nvPr/>
        </p:nvSpPr>
        <p:spPr>
          <a:xfrm>
            <a:off x="1404937" y="9117644"/>
            <a:ext cx="200026"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lnTo>
                  <a:pt x="20887" y="12815"/>
                </a:lnTo>
                <a:lnTo>
                  <a:pt x="21394" y="12911"/>
                </a:lnTo>
                <a:cubicBezTo>
                  <a:pt x="21257" y="13610"/>
                  <a:pt x="21051" y="14281"/>
                  <a:pt x="20777" y="14939"/>
                </a:cubicBezTo>
                <a:lnTo>
                  <a:pt x="20297" y="14747"/>
                </a:lnTo>
                <a:lnTo>
                  <a:pt x="20777" y="14939"/>
                </a:lnTo>
                <a:cubicBezTo>
                  <a:pt x="20503" y="15597"/>
                  <a:pt x="20174" y="16214"/>
                  <a:pt x="19776" y="16803"/>
                </a:cubicBezTo>
                <a:lnTo>
                  <a:pt x="19351" y="16515"/>
                </a:lnTo>
                <a:lnTo>
                  <a:pt x="19776" y="16803"/>
                </a:lnTo>
                <a:cubicBezTo>
                  <a:pt x="19378" y="17392"/>
                  <a:pt x="18939" y="17941"/>
                  <a:pt x="18432" y="18434"/>
                </a:cubicBezTo>
                <a:lnTo>
                  <a:pt x="18062" y="18064"/>
                </a:lnTo>
                <a:lnTo>
                  <a:pt x="18432" y="18434"/>
                </a:lnTo>
                <a:cubicBezTo>
                  <a:pt x="17925" y="18941"/>
                  <a:pt x="17390" y="19380"/>
                  <a:pt x="16800" y="19777"/>
                </a:cubicBezTo>
                <a:lnTo>
                  <a:pt x="16512" y="19352"/>
                </a:lnTo>
                <a:lnTo>
                  <a:pt x="16800" y="19777"/>
                </a:ln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lnTo>
                  <a:pt x="6857" y="20284"/>
                </a:lnTo>
                <a:lnTo>
                  <a:pt x="6665" y="20764"/>
                </a:lnTo>
                <a:cubicBezTo>
                  <a:pt x="6007" y="20490"/>
                  <a:pt x="5390" y="20161"/>
                  <a:pt x="4800" y="19763"/>
                </a:cubicBezTo>
                <a:cubicBezTo>
                  <a:pt x="4210" y="19366"/>
                  <a:pt x="3662" y="18927"/>
                  <a:pt x="3168" y="18420"/>
                </a:cubicBezTo>
                <a:lnTo>
                  <a:pt x="3538" y="18050"/>
                </a:lnTo>
                <a:lnTo>
                  <a:pt x="3168" y="18420"/>
                </a:lnTo>
                <a:cubicBezTo>
                  <a:pt x="2661" y="17913"/>
                  <a:pt x="2222" y="17379"/>
                  <a:pt x="1824" y="16789"/>
                </a:cubicBezTo>
                <a:lnTo>
                  <a:pt x="2249" y="16502"/>
                </a:lnTo>
                <a:lnTo>
                  <a:pt x="1824" y="16789"/>
                </a:lnTo>
                <a:cubicBezTo>
                  <a:pt x="1426" y="16200"/>
                  <a:pt x="1097" y="15583"/>
                  <a:pt x="823" y="14925"/>
                </a:cubicBezTo>
                <a:lnTo>
                  <a:pt x="1303" y="14734"/>
                </a:lnTo>
                <a:lnTo>
                  <a:pt x="823" y="14925"/>
                </a:lnTo>
                <a:cubicBezTo>
                  <a:pt x="549" y="14268"/>
                  <a:pt x="343" y="13596"/>
                  <a:pt x="206" y="12897"/>
                </a:cubicBezTo>
                <a:lnTo>
                  <a:pt x="713" y="12801"/>
                </a:lnTo>
                <a:lnTo>
                  <a:pt x="206" y="12897"/>
                </a:lnTo>
                <a:cubicBezTo>
                  <a:pt x="69" y="12198"/>
                  <a:pt x="0" y="11499"/>
                  <a:pt x="0" y="10786"/>
                </a:cubicBezTo>
                <a:lnTo>
                  <a:pt x="507" y="10786"/>
                </a:lnTo>
                <a:lnTo>
                  <a:pt x="0" y="10786"/>
                </a:lnTo>
                <a:cubicBezTo>
                  <a:pt x="0" y="10074"/>
                  <a:pt x="69" y="9375"/>
                  <a:pt x="206" y="8676"/>
                </a:cubicBezTo>
                <a:cubicBezTo>
                  <a:pt x="343" y="7977"/>
                  <a:pt x="549" y="7305"/>
                  <a:pt x="823" y="6647"/>
                </a:cubicBezTo>
                <a:lnTo>
                  <a:pt x="1303" y="6853"/>
                </a:lnTo>
                <a:lnTo>
                  <a:pt x="823" y="6661"/>
                </a:lnTo>
                <a:cubicBezTo>
                  <a:pt x="1097" y="6003"/>
                  <a:pt x="1426" y="5386"/>
                  <a:pt x="1824" y="4797"/>
                </a:cubicBezTo>
                <a:cubicBezTo>
                  <a:pt x="2222" y="4208"/>
                  <a:pt x="2661" y="3659"/>
                  <a:pt x="3168" y="3166"/>
                </a:cubicBezTo>
                <a:lnTo>
                  <a:pt x="3538" y="3536"/>
                </a:lnTo>
                <a:lnTo>
                  <a:pt x="3168" y="3166"/>
                </a:lnTo>
                <a:cubicBezTo>
                  <a:pt x="3675" y="2659"/>
                  <a:pt x="4210" y="2220"/>
                  <a:pt x="4800" y="1823"/>
                </a:cubicBezTo>
                <a:cubicBezTo>
                  <a:pt x="5390" y="1425"/>
                  <a:pt x="6007" y="1096"/>
                  <a:pt x="6665" y="822"/>
                </a:cubicBezTo>
                <a:lnTo>
                  <a:pt x="6857" y="1302"/>
                </a:lnTo>
                <a:lnTo>
                  <a:pt x="6665" y="822"/>
                </a:lnTo>
                <a:cubicBezTo>
                  <a:pt x="7323" y="548"/>
                  <a:pt x="7995" y="343"/>
                  <a:pt x="8695" y="206"/>
                </a:cubicBezTo>
                <a:cubicBezTo>
                  <a:pt x="9394" y="69"/>
                  <a:pt x="10094" y="0"/>
                  <a:pt x="10807" y="0"/>
                </a:cubicBezTo>
                <a:lnTo>
                  <a:pt x="10807" y="521"/>
                </a:lnTo>
                <a:lnTo>
                  <a:pt x="10807" y="0"/>
                </a:lnTo>
                <a:cubicBezTo>
                  <a:pt x="11506" y="0"/>
                  <a:pt x="12206" y="69"/>
                  <a:pt x="12905" y="206"/>
                </a:cubicBezTo>
                <a:cubicBezTo>
                  <a:pt x="13605" y="343"/>
                  <a:pt x="14277" y="548"/>
                  <a:pt x="14935" y="822"/>
                </a:cubicBezTo>
                <a:cubicBezTo>
                  <a:pt x="15593" y="1096"/>
                  <a:pt x="16210" y="1425"/>
                  <a:pt x="16800" y="1823"/>
                </a:cubicBezTo>
                <a:lnTo>
                  <a:pt x="16512" y="2248"/>
                </a:lnTo>
                <a:lnTo>
                  <a:pt x="16800" y="1823"/>
                </a:lnTo>
                <a:cubicBezTo>
                  <a:pt x="17390" y="2220"/>
                  <a:pt x="17938" y="2659"/>
                  <a:pt x="18432" y="3166"/>
                </a:cubicBezTo>
                <a:lnTo>
                  <a:pt x="18062" y="3536"/>
                </a:lnTo>
                <a:lnTo>
                  <a:pt x="18432" y="3166"/>
                </a:lnTo>
                <a:cubicBezTo>
                  <a:pt x="18939" y="3673"/>
                  <a:pt x="19378" y="4208"/>
                  <a:pt x="19776" y="4797"/>
                </a:cubicBezTo>
                <a:lnTo>
                  <a:pt x="19351" y="5085"/>
                </a:lnTo>
                <a:lnTo>
                  <a:pt x="19776" y="4797"/>
                </a:lnTo>
                <a:cubicBezTo>
                  <a:pt x="20174" y="5386"/>
                  <a:pt x="20503" y="6003"/>
                  <a:pt x="20777" y="6661"/>
                </a:cubicBezTo>
                <a:lnTo>
                  <a:pt x="20297" y="6853"/>
                </a:lnTo>
                <a:lnTo>
                  <a:pt x="20777" y="6661"/>
                </a:lnTo>
                <a:cubicBezTo>
                  <a:pt x="21051" y="7319"/>
                  <a:pt x="21257" y="7990"/>
                  <a:pt x="21394" y="8689"/>
                </a:cubicBezTo>
                <a:lnTo>
                  <a:pt x="20887" y="8785"/>
                </a:lnTo>
                <a:lnTo>
                  <a:pt x="21394" y="8689"/>
                </a:lnTo>
                <a:cubicBezTo>
                  <a:pt x="21531" y="9388"/>
                  <a:pt x="21600" y="10087"/>
                  <a:pt x="21600" y="10800"/>
                </a:cubicBezTo>
                <a:moveTo>
                  <a:pt x="20571" y="10800"/>
                </a:moveTo>
                <a:lnTo>
                  <a:pt x="21079" y="10800"/>
                </a:lnTo>
                <a:lnTo>
                  <a:pt x="20571" y="10800"/>
                </a:lnTo>
                <a:cubicBezTo>
                  <a:pt x="20571" y="10156"/>
                  <a:pt x="20503" y="9525"/>
                  <a:pt x="20379" y="8895"/>
                </a:cubicBezTo>
                <a:cubicBezTo>
                  <a:pt x="20256" y="8264"/>
                  <a:pt x="20064" y="7661"/>
                  <a:pt x="19817" y="7058"/>
                </a:cubicBezTo>
                <a:cubicBezTo>
                  <a:pt x="19570" y="6455"/>
                  <a:pt x="19269" y="5907"/>
                  <a:pt x="18912" y="5373"/>
                </a:cubicBezTo>
                <a:cubicBezTo>
                  <a:pt x="18555" y="4838"/>
                  <a:pt x="18144" y="4345"/>
                  <a:pt x="17691" y="3892"/>
                </a:cubicBezTo>
                <a:cubicBezTo>
                  <a:pt x="17239" y="3440"/>
                  <a:pt x="16745" y="3029"/>
                  <a:pt x="16210" y="2673"/>
                </a:cubicBezTo>
                <a:cubicBezTo>
                  <a:pt x="15675" y="2316"/>
                  <a:pt x="15113" y="2015"/>
                  <a:pt x="14523" y="1768"/>
                </a:cubicBezTo>
                <a:lnTo>
                  <a:pt x="14715" y="1288"/>
                </a:lnTo>
                <a:lnTo>
                  <a:pt x="14523" y="1768"/>
                </a:lnTo>
                <a:cubicBezTo>
                  <a:pt x="13934" y="1521"/>
                  <a:pt x="13317" y="1343"/>
                  <a:pt x="12686" y="1206"/>
                </a:cubicBezTo>
                <a:lnTo>
                  <a:pt x="12809" y="713"/>
                </a:lnTo>
                <a:lnTo>
                  <a:pt x="12713" y="1220"/>
                </a:lnTo>
                <a:cubicBezTo>
                  <a:pt x="12082" y="1096"/>
                  <a:pt x="11438" y="1028"/>
                  <a:pt x="10807" y="1028"/>
                </a:cubicBezTo>
                <a:cubicBezTo>
                  <a:pt x="10176" y="1028"/>
                  <a:pt x="9518" y="1096"/>
                  <a:pt x="8887" y="1220"/>
                </a:cubicBezTo>
                <a:lnTo>
                  <a:pt x="8791" y="713"/>
                </a:lnTo>
                <a:lnTo>
                  <a:pt x="8887" y="1220"/>
                </a:lnTo>
                <a:cubicBezTo>
                  <a:pt x="8256" y="1343"/>
                  <a:pt x="7653" y="1535"/>
                  <a:pt x="7049" y="1782"/>
                </a:cubicBezTo>
                <a:cubicBezTo>
                  <a:pt x="6459" y="2028"/>
                  <a:pt x="5897" y="2330"/>
                  <a:pt x="5362" y="2686"/>
                </a:cubicBezTo>
                <a:lnTo>
                  <a:pt x="5074" y="2261"/>
                </a:lnTo>
                <a:lnTo>
                  <a:pt x="5362" y="2686"/>
                </a:lnTo>
                <a:cubicBezTo>
                  <a:pt x="4827" y="3043"/>
                  <a:pt x="4334" y="3454"/>
                  <a:pt x="3881" y="3906"/>
                </a:cubicBezTo>
                <a:cubicBezTo>
                  <a:pt x="3429" y="4358"/>
                  <a:pt x="3017" y="4852"/>
                  <a:pt x="2661" y="5386"/>
                </a:cubicBezTo>
                <a:lnTo>
                  <a:pt x="2235" y="5098"/>
                </a:lnTo>
                <a:lnTo>
                  <a:pt x="2661" y="5386"/>
                </a:lnTo>
                <a:cubicBezTo>
                  <a:pt x="2304" y="5921"/>
                  <a:pt x="2002" y="6483"/>
                  <a:pt x="1755" y="7072"/>
                </a:cubicBezTo>
                <a:cubicBezTo>
                  <a:pt x="1509" y="7661"/>
                  <a:pt x="1344" y="8264"/>
                  <a:pt x="1221" y="8881"/>
                </a:cubicBezTo>
                <a:lnTo>
                  <a:pt x="713" y="8785"/>
                </a:lnTo>
                <a:lnTo>
                  <a:pt x="1221" y="8881"/>
                </a:lnTo>
                <a:cubicBezTo>
                  <a:pt x="1097" y="9512"/>
                  <a:pt x="1029" y="10156"/>
                  <a:pt x="1029" y="10786"/>
                </a:cubicBezTo>
                <a:cubicBezTo>
                  <a:pt x="1029" y="11430"/>
                  <a:pt x="1097" y="12061"/>
                  <a:pt x="1221" y="12691"/>
                </a:cubicBezTo>
                <a:cubicBezTo>
                  <a:pt x="1344" y="13322"/>
                  <a:pt x="1536" y="13925"/>
                  <a:pt x="1783" y="14528"/>
                </a:cubicBezTo>
                <a:cubicBezTo>
                  <a:pt x="2030" y="15131"/>
                  <a:pt x="2331" y="15679"/>
                  <a:pt x="2688" y="16214"/>
                </a:cubicBezTo>
                <a:cubicBezTo>
                  <a:pt x="3045" y="16748"/>
                  <a:pt x="3456" y="17242"/>
                  <a:pt x="3909" y="17694"/>
                </a:cubicBezTo>
                <a:cubicBezTo>
                  <a:pt x="4361" y="18146"/>
                  <a:pt x="4855" y="18557"/>
                  <a:pt x="5390" y="18914"/>
                </a:cubicBezTo>
                <a:lnTo>
                  <a:pt x="5102" y="19339"/>
                </a:lnTo>
                <a:lnTo>
                  <a:pt x="5390" y="18914"/>
                </a:lnTo>
                <a:cubicBezTo>
                  <a:pt x="5925" y="19270"/>
                  <a:pt x="6487" y="19572"/>
                  <a:pt x="7077" y="19818"/>
                </a:cubicBezTo>
                <a:cubicBezTo>
                  <a:pt x="7666" y="20065"/>
                  <a:pt x="8283" y="20243"/>
                  <a:pt x="8914" y="20380"/>
                </a:cubicBezTo>
                <a:lnTo>
                  <a:pt x="8818" y="20887"/>
                </a:lnTo>
                <a:lnTo>
                  <a:pt x="8914" y="20380"/>
                </a:lnTo>
                <a:cubicBezTo>
                  <a:pt x="9545" y="20504"/>
                  <a:pt x="10176" y="20572"/>
                  <a:pt x="10821" y="20572"/>
                </a:cubicBezTo>
                <a:lnTo>
                  <a:pt x="10821" y="21079"/>
                </a:lnTo>
                <a:lnTo>
                  <a:pt x="10821" y="20572"/>
                </a:lnTo>
                <a:cubicBezTo>
                  <a:pt x="11465" y="20572"/>
                  <a:pt x="12096" y="20504"/>
                  <a:pt x="12727" y="20380"/>
                </a:cubicBezTo>
                <a:lnTo>
                  <a:pt x="12823" y="20887"/>
                </a:lnTo>
                <a:lnTo>
                  <a:pt x="12727" y="20380"/>
                </a:lnTo>
                <a:cubicBezTo>
                  <a:pt x="13358" y="20257"/>
                  <a:pt x="13961" y="20065"/>
                  <a:pt x="14565" y="19818"/>
                </a:cubicBezTo>
                <a:lnTo>
                  <a:pt x="14757" y="20298"/>
                </a:lnTo>
                <a:lnTo>
                  <a:pt x="14565" y="19818"/>
                </a:lnTo>
                <a:cubicBezTo>
                  <a:pt x="15154" y="19572"/>
                  <a:pt x="15717" y="19270"/>
                  <a:pt x="16251" y="18914"/>
                </a:cubicBezTo>
                <a:cubicBezTo>
                  <a:pt x="16786" y="18557"/>
                  <a:pt x="17280" y="18146"/>
                  <a:pt x="17733" y="17694"/>
                </a:cubicBezTo>
                <a:cubicBezTo>
                  <a:pt x="18185" y="17242"/>
                  <a:pt x="18597" y="16748"/>
                  <a:pt x="18953" y="16214"/>
                </a:cubicBezTo>
                <a:cubicBezTo>
                  <a:pt x="19310" y="15679"/>
                  <a:pt x="19611" y="15117"/>
                  <a:pt x="19858" y="14528"/>
                </a:cubicBezTo>
                <a:cubicBezTo>
                  <a:pt x="20105" y="13939"/>
                  <a:pt x="20283" y="13322"/>
                  <a:pt x="20421" y="12691"/>
                </a:cubicBezTo>
                <a:cubicBezTo>
                  <a:pt x="20558" y="12061"/>
                  <a:pt x="20613" y="11430"/>
                  <a:pt x="20613" y="10786"/>
                </a:cubicBezTo>
                <a:close/>
              </a:path>
            </a:pathLst>
          </a:custGeom>
          <a:solidFill>
            <a:srgbClr val="000000"/>
          </a:solidFill>
          <a:ln w="12700">
            <a:miter lim="400000"/>
          </a:ln>
        </p:spPr>
        <p:txBody>
          <a:bodyPr lIns="45719" rIns="45719"/>
          <a:lstStyle/>
          <a:p>
            <a:pPr/>
          </a:p>
        </p:txBody>
      </p:sp>
      <p:sp>
        <p:nvSpPr>
          <p:cNvPr id="291" name="Freeform 19"/>
          <p:cNvSpPr/>
          <p:nvPr/>
        </p:nvSpPr>
        <p:spPr>
          <a:xfrm>
            <a:off x="1404937" y="3783643"/>
            <a:ext cx="200026"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lnTo>
                  <a:pt x="20887" y="12815"/>
                </a:lnTo>
                <a:lnTo>
                  <a:pt x="21394" y="12911"/>
                </a:lnTo>
                <a:cubicBezTo>
                  <a:pt x="21257" y="13610"/>
                  <a:pt x="21051" y="14281"/>
                  <a:pt x="20777" y="14939"/>
                </a:cubicBezTo>
                <a:lnTo>
                  <a:pt x="20297" y="14747"/>
                </a:lnTo>
                <a:lnTo>
                  <a:pt x="20777" y="14939"/>
                </a:lnTo>
                <a:cubicBezTo>
                  <a:pt x="20503" y="15597"/>
                  <a:pt x="20174" y="16214"/>
                  <a:pt x="19776" y="16803"/>
                </a:cubicBezTo>
                <a:lnTo>
                  <a:pt x="19351" y="16515"/>
                </a:lnTo>
                <a:lnTo>
                  <a:pt x="19776" y="16803"/>
                </a:lnTo>
                <a:cubicBezTo>
                  <a:pt x="19378" y="17392"/>
                  <a:pt x="18939" y="17941"/>
                  <a:pt x="18432" y="18434"/>
                </a:cubicBezTo>
                <a:lnTo>
                  <a:pt x="18062" y="18064"/>
                </a:lnTo>
                <a:lnTo>
                  <a:pt x="18432" y="18434"/>
                </a:lnTo>
                <a:cubicBezTo>
                  <a:pt x="17925" y="18941"/>
                  <a:pt x="17390" y="19380"/>
                  <a:pt x="16800" y="19777"/>
                </a:cubicBezTo>
                <a:lnTo>
                  <a:pt x="16512" y="19352"/>
                </a:lnTo>
                <a:lnTo>
                  <a:pt x="16800" y="19777"/>
                </a:lnTo>
                <a:cubicBezTo>
                  <a:pt x="16210" y="20175"/>
                  <a:pt x="15593" y="20504"/>
                  <a:pt x="14935" y="20778"/>
                </a:cubicBezTo>
                <a:lnTo>
                  <a:pt x="14743" y="20298"/>
                </a:lnTo>
                <a:lnTo>
                  <a:pt x="14935" y="20778"/>
                </a:lnTo>
                <a:cubicBezTo>
                  <a:pt x="14277" y="21052"/>
                  <a:pt x="13605" y="21257"/>
                  <a:pt x="12905" y="21394"/>
                </a:cubicBezTo>
                <a:lnTo>
                  <a:pt x="12809" y="20887"/>
                </a:lnTo>
                <a:lnTo>
                  <a:pt x="12905" y="21394"/>
                </a:lnTo>
                <a:cubicBezTo>
                  <a:pt x="12206" y="21531"/>
                  <a:pt x="11506" y="21600"/>
                  <a:pt x="10793" y="21600"/>
                </a:cubicBezTo>
                <a:lnTo>
                  <a:pt x="10793" y="21079"/>
                </a:lnTo>
                <a:lnTo>
                  <a:pt x="10793" y="21600"/>
                </a:lnTo>
                <a:cubicBezTo>
                  <a:pt x="10080" y="21600"/>
                  <a:pt x="9381" y="21531"/>
                  <a:pt x="8681" y="21394"/>
                </a:cubicBezTo>
                <a:lnTo>
                  <a:pt x="8777" y="20887"/>
                </a:lnTo>
                <a:lnTo>
                  <a:pt x="8681" y="21394"/>
                </a:lnTo>
                <a:cubicBezTo>
                  <a:pt x="7982" y="21257"/>
                  <a:pt x="7310" y="21052"/>
                  <a:pt x="6651" y="20778"/>
                </a:cubicBezTo>
                <a:lnTo>
                  <a:pt x="6857" y="20284"/>
                </a:lnTo>
                <a:lnTo>
                  <a:pt x="6665" y="20764"/>
                </a:lnTo>
                <a:cubicBezTo>
                  <a:pt x="6007" y="20490"/>
                  <a:pt x="5390" y="20161"/>
                  <a:pt x="4800" y="19763"/>
                </a:cubicBezTo>
                <a:lnTo>
                  <a:pt x="5088" y="19339"/>
                </a:lnTo>
                <a:lnTo>
                  <a:pt x="4800" y="19763"/>
                </a:lnTo>
                <a:cubicBezTo>
                  <a:pt x="4210" y="19366"/>
                  <a:pt x="3662" y="18927"/>
                  <a:pt x="3168" y="18420"/>
                </a:cubicBezTo>
                <a:lnTo>
                  <a:pt x="3538" y="18050"/>
                </a:lnTo>
                <a:lnTo>
                  <a:pt x="3168" y="18420"/>
                </a:lnTo>
                <a:cubicBezTo>
                  <a:pt x="2661" y="17913"/>
                  <a:pt x="2222" y="17379"/>
                  <a:pt x="1824" y="16789"/>
                </a:cubicBezTo>
                <a:lnTo>
                  <a:pt x="2249" y="16502"/>
                </a:lnTo>
                <a:lnTo>
                  <a:pt x="1824" y="16789"/>
                </a:lnTo>
                <a:cubicBezTo>
                  <a:pt x="1426" y="16200"/>
                  <a:pt x="1097" y="15583"/>
                  <a:pt x="823" y="14925"/>
                </a:cubicBezTo>
                <a:lnTo>
                  <a:pt x="1303" y="14734"/>
                </a:lnTo>
                <a:lnTo>
                  <a:pt x="823" y="14925"/>
                </a:lnTo>
                <a:cubicBezTo>
                  <a:pt x="549" y="14268"/>
                  <a:pt x="343" y="13596"/>
                  <a:pt x="206" y="12897"/>
                </a:cubicBezTo>
                <a:lnTo>
                  <a:pt x="713" y="12801"/>
                </a:lnTo>
                <a:lnTo>
                  <a:pt x="206" y="12897"/>
                </a:lnTo>
                <a:cubicBezTo>
                  <a:pt x="69" y="12198"/>
                  <a:pt x="0" y="11499"/>
                  <a:pt x="0" y="10786"/>
                </a:cubicBezTo>
                <a:lnTo>
                  <a:pt x="507" y="10786"/>
                </a:lnTo>
                <a:lnTo>
                  <a:pt x="0" y="10786"/>
                </a:lnTo>
                <a:cubicBezTo>
                  <a:pt x="0" y="10074"/>
                  <a:pt x="69" y="9375"/>
                  <a:pt x="206" y="8676"/>
                </a:cubicBezTo>
                <a:lnTo>
                  <a:pt x="713" y="8772"/>
                </a:lnTo>
                <a:lnTo>
                  <a:pt x="206" y="8676"/>
                </a:lnTo>
                <a:cubicBezTo>
                  <a:pt x="343" y="7977"/>
                  <a:pt x="549" y="7305"/>
                  <a:pt x="823" y="6647"/>
                </a:cubicBezTo>
                <a:cubicBezTo>
                  <a:pt x="1097" y="5989"/>
                  <a:pt x="1426" y="5373"/>
                  <a:pt x="1824" y="4783"/>
                </a:cubicBezTo>
                <a:cubicBezTo>
                  <a:pt x="2222" y="4194"/>
                  <a:pt x="2661" y="3646"/>
                  <a:pt x="3168" y="3152"/>
                </a:cubicBezTo>
                <a:lnTo>
                  <a:pt x="3538" y="3522"/>
                </a:lnTo>
                <a:lnTo>
                  <a:pt x="3168" y="3152"/>
                </a:lnTo>
                <a:cubicBezTo>
                  <a:pt x="3675" y="2645"/>
                  <a:pt x="4210" y="2207"/>
                  <a:pt x="4800" y="1809"/>
                </a:cubicBezTo>
                <a:lnTo>
                  <a:pt x="5088" y="2234"/>
                </a:lnTo>
                <a:lnTo>
                  <a:pt x="4800" y="1809"/>
                </a:lnTo>
                <a:cubicBezTo>
                  <a:pt x="5390" y="1425"/>
                  <a:pt x="6007" y="1096"/>
                  <a:pt x="6665" y="822"/>
                </a:cubicBezTo>
                <a:lnTo>
                  <a:pt x="6857" y="1302"/>
                </a:lnTo>
                <a:lnTo>
                  <a:pt x="6665" y="822"/>
                </a:lnTo>
                <a:cubicBezTo>
                  <a:pt x="7323" y="548"/>
                  <a:pt x="7995" y="343"/>
                  <a:pt x="8695" y="206"/>
                </a:cubicBezTo>
                <a:lnTo>
                  <a:pt x="8791" y="713"/>
                </a:lnTo>
                <a:lnTo>
                  <a:pt x="8695" y="206"/>
                </a:lnTo>
                <a:cubicBezTo>
                  <a:pt x="9394" y="69"/>
                  <a:pt x="10094" y="0"/>
                  <a:pt x="10807" y="0"/>
                </a:cubicBezTo>
                <a:lnTo>
                  <a:pt x="10807" y="521"/>
                </a:lnTo>
                <a:lnTo>
                  <a:pt x="10807" y="0"/>
                </a:lnTo>
                <a:cubicBezTo>
                  <a:pt x="11506" y="0"/>
                  <a:pt x="12206" y="69"/>
                  <a:pt x="12905" y="206"/>
                </a:cubicBezTo>
                <a:lnTo>
                  <a:pt x="12809" y="713"/>
                </a:lnTo>
                <a:lnTo>
                  <a:pt x="12905" y="206"/>
                </a:lnTo>
                <a:cubicBezTo>
                  <a:pt x="13605" y="343"/>
                  <a:pt x="14277" y="548"/>
                  <a:pt x="14935" y="822"/>
                </a:cubicBezTo>
                <a:cubicBezTo>
                  <a:pt x="15593" y="1096"/>
                  <a:pt x="16210" y="1425"/>
                  <a:pt x="16800" y="1823"/>
                </a:cubicBezTo>
                <a:lnTo>
                  <a:pt x="16512" y="2248"/>
                </a:lnTo>
                <a:lnTo>
                  <a:pt x="16800" y="1823"/>
                </a:lnTo>
                <a:cubicBezTo>
                  <a:pt x="17390" y="2220"/>
                  <a:pt x="17938" y="2659"/>
                  <a:pt x="18432" y="3166"/>
                </a:cubicBezTo>
                <a:lnTo>
                  <a:pt x="18062" y="3536"/>
                </a:lnTo>
                <a:lnTo>
                  <a:pt x="18432" y="3166"/>
                </a:lnTo>
                <a:cubicBezTo>
                  <a:pt x="18939" y="3673"/>
                  <a:pt x="19378" y="4208"/>
                  <a:pt x="19776" y="4797"/>
                </a:cubicBezTo>
                <a:cubicBezTo>
                  <a:pt x="20174" y="5386"/>
                  <a:pt x="20503" y="6003"/>
                  <a:pt x="20777" y="6661"/>
                </a:cubicBezTo>
                <a:cubicBezTo>
                  <a:pt x="21051" y="7319"/>
                  <a:pt x="21257" y="7990"/>
                  <a:pt x="21394" y="8689"/>
                </a:cubicBezTo>
                <a:lnTo>
                  <a:pt x="20887" y="8785"/>
                </a:lnTo>
                <a:lnTo>
                  <a:pt x="21394" y="8689"/>
                </a:lnTo>
                <a:cubicBezTo>
                  <a:pt x="21531" y="9388"/>
                  <a:pt x="21600" y="10087"/>
                  <a:pt x="21600" y="10800"/>
                </a:cubicBezTo>
                <a:moveTo>
                  <a:pt x="20571" y="10800"/>
                </a:moveTo>
                <a:lnTo>
                  <a:pt x="21079" y="10800"/>
                </a:lnTo>
                <a:lnTo>
                  <a:pt x="20571" y="10800"/>
                </a:lnTo>
                <a:cubicBezTo>
                  <a:pt x="20571" y="10156"/>
                  <a:pt x="20503" y="9525"/>
                  <a:pt x="20379" y="8895"/>
                </a:cubicBezTo>
                <a:cubicBezTo>
                  <a:pt x="20256" y="8264"/>
                  <a:pt x="20064" y="7661"/>
                  <a:pt x="19817" y="7058"/>
                </a:cubicBezTo>
                <a:lnTo>
                  <a:pt x="20297" y="6853"/>
                </a:lnTo>
                <a:lnTo>
                  <a:pt x="19817" y="7045"/>
                </a:lnTo>
                <a:cubicBezTo>
                  <a:pt x="19570" y="6455"/>
                  <a:pt x="19269" y="5893"/>
                  <a:pt x="18912" y="5359"/>
                </a:cubicBezTo>
                <a:lnTo>
                  <a:pt x="19337" y="5071"/>
                </a:lnTo>
                <a:lnTo>
                  <a:pt x="18912" y="5359"/>
                </a:lnTo>
                <a:cubicBezTo>
                  <a:pt x="18555" y="4824"/>
                  <a:pt x="18144" y="4331"/>
                  <a:pt x="17691" y="3879"/>
                </a:cubicBezTo>
                <a:cubicBezTo>
                  <a:pt x="17239" y="3426"/>
                  <a:pt x="16745" y="3015"/>
                  <a:pt x="16210" y="2659"/>
                </a:cubicBezTo>
                <a:cubicBezTo>
                  <a:pt x="15675" y="2303"/>
                  <a:pt x="15113" y="2001"/>
                  <a:pt x="14523" y="1754"/>
                </a:cubicBezTo>
                <a:lnTo>
                  <a:pt x="14715" y="1275"/>
                </a:lnTo>
                <a:lnTo>
                  <a:pt x="14523" y="1754"/>
                </a:lnTo>
                <a:cubicBezTo>
                  <a:pt x="13934" y="1508"/>
                  <a:pt x="13317" y="1329"/>
                  <a:pt x="12686" y="1192"/>
                </a:cubicBezTo>
                <a:cubicBezTo>
                  <a:pt x="12082" y="1096"/>
                  <a:pt x="11438" y="1028"/>
                  <a:pt x="10807" y="1028"/>
                </a:cubicBezTo>
                <a:cubicBezTo>
                  <a:pt x="10176" y="1028"/>
                  <a:pt x="9518" y="1096"/>
                  <a:pt x="8887" y="1220"/>
                </a:cubicBezTo>
                <a:cubicBezTo>
                  <a:pt x="8256" y="1343"/>
                  <a:pt x="7653" y="1535"/>
                  <a:pt x="7049" y="1782"/>
                </a:cubicBezTo>
                <a:cubicBezTo>
                  <a:pt x="6459" y="2028"/>
                  <a:pt x="5897" y="2330"/>
                  <a:pt x="5362" y="2686"/>
                </a:cubicBezTo>
                <a:cubicBezTo>
                  <a:pt x="4827" y="3043"/>
                  <a:pt x="4334" y="3454"/>
                  <a:pt x="3881" y="3906"/>
                </a:cubicBezTo>
                <a:cubicBezTo>
                  <a:pt x="3429" y="4358"/>
                  <a:pt x="3017" y="4852"/>
                  <a:pt x="2661" y="5386"/>
                </a:cubicBezTo>
                <a:lnTo>
                  <a:pt x="2235" y="5098"/>
                </a:lnTo>
                <a:lnTo>
                  <a:pt x="2661" y="5386"/>
                </a:lnTo>
                <a:cubicBezTo>
                  <a:pt x="2304" y="5921"/>
                  <a:pt x="2002" y="6483"/>
                  <a:pt x="1755" y="7072"/>
                </a:cubicBezTo>
                <a:lnTo>
                  <a:pt x="1303" y="6853"/>
                </a:lnTo>
                <a:lnTo>
                  <a:pt x="1783" y="7045"/>
                </a:lnTo>
                <a:cubicBezTo>
                  <a:pt x="1536" y="7634"/>
                  <a:pt x="1358" y="8251"/>
                  <a:pt x="1221" y="8881"/>
                </a:cubicBezTo>
                <a:cubicBezTo>
                  <a:pt x="1097" y="9512"/>
                  <a:pt x="1029" y="10156"/>
                  <a:pt x="1029" y="10786"/>
                </a:cubicBezTo>
                <a:cubicBezTo>
                  <a:pt x="1029" y="11430"/>
                  <a:pt x="1097" y="12061"/>
                  <a:pt x="1221" y="12691"/>
                </a:cubicBezTo>
                <a:cubicBezTo>
                  <a:pt x="1344" y="13322"/>
                  <a:pt x="1536" y="13925"/>
                  <a:pt x="1783" y="14528"/>
                </a:cubicBezTo>
                <a:cubicBezTo>
                  <a:pt x="2030" y="15131"/>
                  <a:pt x="2331" y="15679"/>
                  <a:pt x="2688" y="16214"/>
                </a:cubicBezTo>
                <a:cubicBezTo>
                  <a:pt x="3045" y="16748"/>
                  <a:pt x="3456" y="17242"/>
                  <a:pt x="3909" y="17694"/>
                </a:cubicBezTo>
                <a:cubicBezTo>
                  <a:pt x="4361" y="18146"/>
                  <a:pt x="4855" y="18557"/>
                  <a:pt x="5390" y="18914"/>
                </a:cubicBezTo>
                <a:cubicBezTo>
                  <a:pt x="5925" y="19270"/>
                  <a:pt x="6487" y="19572"/>
                  <a:pt x="7077" y="19818"/>
                </a:cubicBezTo>
                <a:cubicBezTo>
                  <a:pt x="7666" y="20065"/>
                  <a:pt x="8283" y="20243"/>
                  <a:pt x="8914" y="20380"/>
                </a:cubicBezTo>
                <a:cubicBezTo>
                  <a:pt x="9545" y="20504"/>
                  <a:pt x="10176" y="20572"/>
                  <a:pt x="10821" y="20572"/>
                </a:cubicBezTo>
                <a:cubicBezTo>
                  <a:pt x="11465" y="20572"/>
                  <a:pt x="12096" y="20504"/>
                  <a:pt x="12727" y="20380"/>
                </a:cubicBezTo>
                <a:cubicBezTo>
                  <a:pt x="13358" y="20257"/>
                  <a:pt x="13961" y="20065"/>
                  <a:pt x="14565" y="19818"/>
                </a:cubicBezTo>
                <a:cubicBezTo>
                  <a:pt x="15154" y="19572"/>
                  <a:pt x="15717" y="19270"/>
                  <a:pt x="16251" y="18914"/>
                </a:cubicBezTo>
                <a:cubicBezTo>
                  <a:pt x="16786" y="18557"/>
                  <a:pt x="17280" y="18146"/>
                  <a:pt x="17733" y="17694"/>
                </a:cubicBezTo>
                <a:cubicBezTo>
                  <a:pt x="18185" y="17242"/>
                  <a:pt x="18597" y="16748"/>
                  <a:pt x="18953" y="16214"/>
                </a:cubicBezTo>
                <a:cubicBezTo>
                  <a:pt x="19310" y="15679"/>
                  <a:pt x="19611" y="15117"/>
                  <a:pt x="19858" y="14528"/>
                </a:cubicBezTo>
                <a:cubicBezTo>
                  <a:pt x="20105" y="13939"/>
                  <a:pt x="20283" y="13322"/>
                  <a:pt x="20421" y="12691"/>
                </a:cubicBezTo>
                <a:cubicBezTo>
                  <a:pt x="20558" y="12061"/>
                  <a:pt x="20613" y="11430"/>
                  <a:pt x="20613" y="10786"/>
                </a:cubicBezTo>
                <a:close/>
              </a:path>
            </a:pathLst>
          </a:custGeom>
          <a:solidFill>
            <a:srgbClr val="000000"/>
          </a:solidFill>
          <a:ln w="12700">
            <a:miter lim="400000"/>
          </a:ln>
        </p:spPr>
        <p:txBody>
          <a:bodyPr lIns="45719" rIns="45719"/>
          <a:lstStyle/>
          <a:p>
            <a:pPr/>
          </a:p>
        </p:txBody>
      </p:sp>
      <p:sp>
        <p:nvSpPr>
          <p:cNvPr id="292" name="Freeform 21"/>
          <p:cNvSpPr/>
          <p:nvPr/>
        </p:nvSpPr>
        <p:spPr>
          <a:xfrm>
            <a:off x="1404937" y="2259644"/>
            <a:ext cx="200026"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lnTo>
                  <a:pt x="20887" y="12815"/>
                </a:lnTo>
                <a:lnTo>
                  <a:pt x="21394" y="12911"/>
                </a:lnTo>
                <a:cubicBezTo>
                  <a:pt x="21257" y="13610"/>
                  <a:pt x="21051" y="14281"/>
                  <a:pt x="20777" y="14939"/>
                </a:cubicBezTo>
                <a:lnTo>
                  <a:pt x="20297" y="14747"/>
                </a:lnTo>
                <a:lnTo>
                  <a:pt x="20777" y="14939"/>
                </a:lnTo>
                <a:cubicBezTo>
                  <a:pt x="20503" y="15597"/>
                  <a:pt x="20174" y="16214"/>
                  <a:pt x="19776" y="16803"/>
                </a:cubicBezTo>
                <a:lnTo>
                  <a:pt x="19351" y="16515"/>
                </a:lnTo>
                <a:lnTo>
                  <a:pt x="19776" y="16803"/>
                </a:lnTo>
                <a:cubicBezTo>
                  <a:pt x="19378" y="17392"/>
                  <a:pt x="18939" y="17941"/>
                  <a:pt x="18432" y="18434"/>
                </a:cubicBezTo>
                <a:lnTo>
                  <a:pt x="18062" y="18064"/>
                </a:lnTo>
                <a:lnTo>
                  <a:pt x="18432" y="18434"/>
                </a:lnTo>
                <a:cubicBezTo>
                  <a:pt x="17925" y="18941"/>
                  <a:pt x="17390" y="19380"/>
                  <a:pt x="16800" y="19777"/>
                </a:cubicBezTo>
                <a:cubicBezTo>
                  <a:pt x="16210" y="20175"/>
                  <a:pt x="15593" y="20504"/>
                  <a:pt x="14935" y="20778"/>
                </a:cubicBezTo>
                <a:cubicBezTo>
                  <a:pt x="14277" y="21052"/>
                  <a:pt x="13605" y="21257"/>
                  <a:pt x="12905" y="21394"/>
                </a:cubicBezTo>
                <a:lnTo>
                  <a:pt x="12809" y="20887"/>
                </a:lnTo>
                <a:lnTo>
                  <a:pt x="12905" y="21394"/>
                </a:lnTo>
                <a:cubicBezTo>
                  <a:pt x="12206" y="21531"/>
                  <a:pt x="11506" y="21600"/>
                  <a:pt x="10793" y="21600"/>
                </a:cubicBezTo>
                <a:lnTo>
                  <a:pt x="10793" y="21079"/>
                </a:lnTo>
                <a:lnTo>
                  <a:pt x="10793" y="21600"/>
                </a:lnTo>
                <a:cubicBezTo>
                  <a:pt x="10080" y="21600"/>
                  <a:pt x="9381" y="21531"/>
                  <a:pt x="8681" y="21394"/>
                </a:cubicBezTo>
                <a:lnTo>
                  <a:pt x="8777" y="20887"/>
                </a:lnTo>
                <a:lnTo>
                  <a:pt x="8681" y="21394"/>
                </a:lnTo>
                <a:cubicBezTo>
                  <a:pt x="7982" y="21257"/>
                  <a:pt x="7310" y="21052"/>
                  <a:pt x="6651" y="20778"/>
                </a:cubicBezTo>
                <a:lnTo>
                  <a:pt x="6857" y="20284"/>
                </a:lnTo>
                <a:lnTo>
                  <a:pt x="6665" y="20764"/>
                </a:lnTo>
                <a:cubicBezTo>
                  <a:pt x="6007" y="20490"/>
                  <a:pt x="5390" y="20161"/>
                  <a:pt x="4800" y="19763"/>
                </a:cubicBezTo>
                <a:lnTo>
                  <a:pt x="5088" y="19339"/>
                </a:lnTo>
                <a:lnTo>
                  <a:pt x="4800" y="19763"/>
                </a:lnTo>
                <a:cubicBezTo>
                  <a:pt x="4210" y="19366"/>
                  <a:pt x="3662" y="18927"/>
                  <a:pt x="3168" y="18420"/>
                </a:cubicBezTo>
                <a:lnTo>
                  <a:pt x="3538" y="18050"/>
                </a:lnTo>
                <a:lnTo>
                  <a:pt x="3168" y="18420"/>
                </a:lnTo>
                <a:cubicBezTo>
                  <a:pt x="2661" y="17913"/>
                  <a:pt x="2222" y="17379"/>
                  <a:pt x="1824" y="16789"/>
                </a:cubicBezTo>
                <a:lnTo>
                  <a:pt x="2249" y="16502"/>
                </a:lnTo>
                <a:lnTo>
                  <a:pt x="1824" y="16789"/>
                </a:lnTo>
                <a:cubicBezTo>
                  <a:pt x="1426" y="16200"/>
                  <a:pt x="1097" y="15583"/>
                  <a:pt x="823" y="14925"/>
                </a:cubicBezTo>
                <a:lnTo>
                  <a:pt x="1303" y="14734"/>
                </a:lnTo>
                <a:lnTo>
                  <a:pt x="823" y="14925"/>
                </a:lnTo>
                <a:cubicBezTo>
                  <a:pt x="549" y="14268"/>
                  <a:pt x="343" y="13596"/>
                  <a:pt x="206" y="12897"/>
                </a:cubicBezTo>
                <a:lnTo>
                  <a:pt x="713" y="12801"/>
                </a:lnTo>
                <a:lnTo>
                  <a:pt x="206" y="12897"/>
                </a:lnTo>
                <a:cubicBezTo>
                  <a:pt x="69" y="12198"/>
                  <a:pt x="0" y="11499"/>
                  <a:pt x="0" y="10786"/>
                </a:cubicBezTo>
                <a:lnTo>
                  <a:pt x="507" y="10786"/>
                </a:lnTo>
                <a:lnTo>
                  <a:pt x="0" y="10786"/>
                </a:lnTo>
                <a:cubicBezTo>
                  <a:pt x="0" y="10074"/>
                  <a:pt x="69" y="9375"/>
                  <a:pt x="206" y="8676"/>
                </a:cubicBezTo>
                <a:lnTo>
                  <a:pt x="713" y="8772"/>
                </a:lnTo>
                <a:lnTo>
                  <a:pt x="206" y="8676"/>
                </a:lnTo>
                <a:cubicBezTo>
                  <a:pt x="343" y="7977"/>
                  <a:pt x="549" y="7305"/>
                  <a:pt x="823" y="6647"/>
                </a:cubicBezTo>
                <a:cubicBezTo>
                  <a:pt x="1097" y="5989"/>
                  <a:pt x="1426" y="5373"/>
                  <a:pt x="1824" y="4783"/>
                </a:cubicBezTo>
                <a:cubicBezTo>
                  <a:pt x="2222" y="4194"/>
                  <a:pt x="2661" y="3646"/>
                  <a:pt x="3168" y="3152"/>
                </a:cubicBezTo>
                <a:cubicBezTo>
                  <a:pt x="3675" y="2645"/>
                  <a:pt x="4210" y="2207"/>
                  <a:pt x="4800" y="1809"/>
                </a:cubicBezTo>
                <a:lnTo>
                  <a:pt x="5088" y="2234"/>
                </a:lnTo>
                <a:lnTo>
                  <a:pt x="4800" y="1809"/>
                </a:lnTo>
                <a:cubicBezTo>
                  <a:pt x="5390" y="1425"/>
                  <a:pt x="6007" y="1096"/>
                  <a:pt x="6665" y="822"/>
                </a:cubicBezTo>
                <a:cubicBezTo>
                  <a:pt x="7323" y="548"/>
                  <a:pt x="7995" y="343"/>
                  <a:pt x="8695" y="206"/>
                </a:cubicBezTo>
                <a:lnTo>
                  <a:pt x="8791" y="713"/>
                </a:lnTo>
                <a:lnTo>
                  <a:pt x="8695" y="206"/>
                </a:lnTo>
                <a:cubicBezTo>
                  <a:pt x="9394" y="69"/>
                  <a:pt x="10094" y="0"/>
                  <a:pt x="10807" y="0"/>
                </a:cubicBezTo>
                <a:lnTo>
                  <a:pt x="10807" y="521"/>
                </a:lnTo>
                <a:lnTo>
                  <a:pt x="10807" y="0"/>
                </a:lnTo>
                <a:cubicBezTo>
                  <a:pt x="11506" y="0"/>
                  <a:pt x="12206" y="69"/>
                  <a:pt x="12905" y="206"/>
                </a:cubicBezTo>
                <a:lnTo>
                  <a:pt x="12809" y="713"/>
                </a:lnTo>
                <a:lnTo>
                  <a:pt x="12905" y="206"/>
                </a:lnTo>
                <a:cubicBezTo>
                  <a:pt x="13605" y="343"/>
                  <a:pt x="14277" y="548"/>
                  <a:pt x="14935" y="822"/>
                </a:cubicBezTo>
                <a:cubicBezTo>
                  <a:pt x="15593" y="1096"/>
                  <a:pt x="16210" y="1425"/>
                  <a:pt x="16800" y="1823"/>
                </a:cubicBezTo>
                <a:lnTo>
                  <a:pt x="16512" y="2248"/>
                </a:lnTo>
                <a:lnTo>
                  <a:pt x="16800" y="1823"/>
                </a:lnTo>
                <a:cubicBezTo>
                  <a:pt x="17390" y="2220"/>
                  <a:pt x="17938" y="2659"/>
                  <a:pt x="18432" y="3166"/>
                </a:cubicBezTo>
                <a:cubicBezTo>
                  <a:pt x="18939" y="3673"/>
                  <a:pt x="19378" y="4208"/>
                  <a:pt x="19776" y="4797"/>
                </a:cubicBezTo>
                <a:cubicBezTo>
                  <a:pt x="20174" y="5386"/>
                  <a:pt x="20503" y="6003"/>
                  <a:pt x="20777" y="6661"/>
                </a:cubicBezTo>
                <a:lnTo>
                  <a:pt x="20297" y="6853"/>
                </a:lnTo>
                <a:lnTo>
                  <a:pt x="20777" y="6661"/>
                </a:lnTo>
                <a:cubicBezTo>
                  <a:pt x="21051" y="7319"/>
                  <a:pt x="21257" y="7990"/>
                  <a:pt x="21394" y="8689"/>
                </a:cubicBezTo>
                <a:lnTo>
                  <a:pt x="20887" y="8785"/>
                </a:lnTo>
                <a:lnTo>
                  <a:pt x="21394" y="8689"/>
                </a:lnTo>
                <a:cubicBezTo>
                  <a:pt x="21531" y="9388"/>
                  <a:pt x="21600" y="10087"/>
                  <a:pt x="21600" y="10800"/>
                </a:cubicBezTo>
                <a:moveTo>
                  <a:pt x="20571" y="10800"/>
                </a:moveTo>
                <a:lnTo>
                  <a:pt x="21079" y="10800"/>
                </a:lnTo>
                <a:lnTo>
                  <a:pt x="20571" y="10800"/>
                </a:lnTo>
                <a:cubicBezTo>
                  <a:pt x="20571" y="10156"/>
                  <a:pt x="20503" y="9525"/>
                  <a:pt x="20379" y="8895"/>
                </a:cubicBezTo>
                <a:cubicBezTo>
                  <a:pt x="20256" y="8264"/>
                  <a:pt x="20064" y="7661"/>
                  <a:pt x="19817" y="7058"/>
                </a:cubicBezTo>
                <a:cubicBezTo>
                  <a:pt x="19570" y="6469"/>
                  <a:pt x="19269" y="5907"/>
                  <a:pt x="18912" y="5373"/>
                </a:cubicBezTo>
                <a:lnTo>
                  <a:pt x="19337" y="5085"/>
                </a:lnTo>
                <a:lnTo>
                  <a:pt x="18912" y="5373"/>
                </a:lnTo>
                <a:cubicBezTo>
                  <a:pt x="18555" y="4838"/>
                  <a:pt x="18144" y="4345"/>
                  <a:pt x="17691" y="3892"/>
                </a:cubicBezTo>
                <a:lnTo>
                  <a:pt x="18062" y="3522"/>
                </a:lnTo>
                <a:lnTo>
                  <a:pt x="17691" y="3892"/>
                </a:lnTo>
                <a:cubicBezTo>
                  <a:pt x="17239" y="3440"/>
                  <a:pt x="16745" y="3029"/>
                  <a:pt x="16210" y="2673"/>
                </a:cubicBezTo>
                <a:cubicBezTo>
                  <a:pt x="15675" y="2316"/>
                  <a:pt x="15113" y="2015"/>
                  <a:pt x="14523" y="1768"/>
                </a:cubicBezTo>
                <a:lnTo>
                  <a:pt x="14715" y="1288"/>
                </a:lnTo>
                <a:lnTo>
                  <a:pt x="14523" y="1768"/>
                </a:lnTo>
                <a:cubicBezTo>
                  <a:pt x="13934" y="1521"/>
                  <a:pt x="13317" y="1343"/>
                  <a:pt x="12686" y="1206"/>
                </a:cubicBezTo>
                <a:cubicBezTo>
                  <a:pt x="12082" y="1096"/>
                  <a:pt x="11438" y="1028"/>
                  <a:pt x="10807" y="1028"/>
                </a:cubicBezTo>
                <a:cubicBezTo>
                  <a:pt x="10176" y="1028"/>
                  <a:pt x="9518" y="1096"/>
                  <a:pt x="8887" y="1220"/>
                </a:cubicBezTo>
                <a:cubicBezTo>
                  <a:pt x="8256" y="1343"/>
                  <a:pt x="7653" y="1535"/>
                  <a:pt x="7049" y="1782"/>
                </a:cubicBezTo>
                <a:lnTo>
                  <a:pt x="6857" y="1302"/>
                </a:lnTo>
                <a:lnTo>
                  <a:pt x="7049" y="1782"/>
                </a:lnTo>
                <a:cubicBezTo>
                  <a:pt x="6459" y="2028"/>
                  <a:pt x="5897" y="2330"/>
                  <a:pt x="5362" y="2686"/>
                </a:cubicBezTo>
                <a:cubicBezTo>
                  <a:pt x="4827" y="3043"/>
                  <a:pt x="4334" y="3454"/>
                  <a:pt x="3881" y="3906"/>
                </a:cubicBezTo>
                <a:lnTo>
                  <a:pt x="3511" y="3536"/>
                </a:lnTo>
                <a:lnTo>
                  <a:pt x="3881" y="3906"/>
                </a:lnTo>
                <a:cubicBezTo>
                  <a:pt x="3429" y="4358"/>
                  <a:pt x="3017" y="4852"/>
                  <a:pt x="2661" y="5386"/>
                </a:cubicBezTo>
                <a:lnTo>
                  <a:pt x="2235" y="5098"/>
                </a:lnTo>
                <a:lnTo>
                  <a:pt x="2661" y="5386"/>
                </a:lnTo>
                <a:cubicBezTo>
                  <a:pt x="2304" y="5921"/>
                  <a:pt x="2002" y="6483"/>
                  <a:pt x="1755" y="7072"/>
                </a:cubicBezTo>
                <a:lnTo>
                  <a:pt x="1303" y="6853"/>
                </a:lnTo>
                <a:lnTo>
                  <a:pt x="1783" y="7045"/>
                </a:lnTo>
                <a:cubicBezTo>
                  <a:pt x="1536" y="7634"/>
                  <a:pt x="1358" y="8251"/>
                  <a:pt x="1221" y="8881"/>
                </a:cubicBezTo>
                <a:cubicBezTo>
                  <a:pt x="1097" y="9512"/>
                  <a:pt x="1029" y="10156"/>
                  <a:pt x="1029" y="10786"/>
                </a:cubicBezTo>
                <a:cubicBezTo>
                  <a:pt x="1029" y="11430"/>
                  <a:pt x="1097" y="12061"/>
                  <a:pt x="1221" y="12691"/>
                </a:cubicBezTo>
                <a:cubicBezTo>
                  <a:pt x="1344" y="13322"/>
                  <a:pt x="1536" y="13925"/>
                  <a:pt x="1783" y="14528"/>
                </a:cubicBezTo>
                <a:cubicBezTo>
                  <a:pt x="2030" y="15131"/>
                  <a:pt x="2331" y="15679"/>
                  <a:pt x="2688" y="16214"/>
                </a:cubicBezTo>
                <a:cubicBezTo>
                  <a:pt x="3045" y="16748"/>
                  <a:pt x="3456" y="17242"/>
                  <a:pt x="3909" y="17694"/>
                </a:cubicBezTo>
                <a:cubicBezTo>
                  <a:pt x="4361" y="18146"/>
                  <a:pt x="4855" y="18557"/>
                  <a:pt x="5390" y="18914"/>
                </a:cubicBezTo>
                <a:cubicBezTo>
                  <a:pt x="5925" y="19270"/>
                  <a:pt x="6487" y="19572"/>
                  <a:pt x="7077" y="19818"/>
                </a:cubicBezTo>
                <a:cubicBezTo>
                  <a:pt x="7666" y="20065"/>
                  <a:pt x="8283" y="20243"/>
                  <a:pt x="8914" y="20380"/>
                </a:cubicBezTo>
                <a:cubicBezTo>
                  <a:pt x="9545" y="20504"/>
                  <a:pt x="10176" y="20572"/>
                  <a:pt x="10821" y="20572"/>
                </a:cubicBezTo>
                <a:cubicBezTo>
                  <a:pt x="11465" y="20572"/>
                  <a:pt x="12096" y="20504"/>
                  <a:pt x="12727" y="20380"/>
                </a:cubicBezTo>
                <a:cubicBezTo>
                  <a:pt x="13358" y="20257"/>
                  <a:pt x="13961" y="20065"/>
                  <a:pt x="14565" y="19818"/>
                </a:cubicBezTo>
                <a:lnTo>
                  <a:pt x="14757" y="20298"/>
                </a:lnTo>
                <a:lnTo>
                  <a:pt x="14565" y="19818"/>
                </a:lnTo>
                <a:cubicBezTo>
                  <a:pt x="15154" y="19572"/>
                  <a:pt x="15717" y="19270"/>
                  <a:pt x="16251" y="18914"/>
                </a:cubicBezTo>
                <a:lnTo>
                  <a:pt x="16539" y="19339"/>
                </a:lnTo>
                <a:lnTo>
                  <a:pt x="16251" y="18914"/>
                </a:lnTo>
                <a:cubicBezTo>
                  <a:pt x="16786" y="18557"/>
                  <a:pt x="17280" y="18146"/>
                  <a:pt x="17733" y="17694"/>
                </a:cubicBezTo>
                <a:cubicBezTo>
                  <a:pt x="18185" y="17242"/>
                  <a:pt x="18597" y="16748"/>
                  <a:pt x="18953" y="16214"/>
                </a:cubicBezTo>
                <a:cubicBezTo>
                  <a:pt x="19310" y="15679"/>
                  <a:pt x="19611" y="15117"/>
                  <a:pt x="19858" y="14528"/>
                </a:cubicBezTo>
                <a:cubicBezTo>
                  <a:pt x="20105" y="13939"/>
                  <a:pt x="20283" y="13322"/>
                  <a:pt x="20421" y="12691"/>
                </a:cubicBezTo>
                <a:cubicBezTo>
                  <a:pt x="20544" y="12061"/>
                  <a:pt x="20613" y="11430"/>
                  <a:pt x="20613" y="10786"/>
                </a:cubicBezTo>
                <a:close/>
              </a:path>
            </a:pathLst>
          </a:custGeom>
          <a:solidFill>
            <a:srgbClr val="000000"/>
          </a:solidFill>
          <a:ln w="12700">
            <a:miter lim="400000"/>
          </a:ln>
        </p:spPr>
        <p:txBody>
          <a:bodyPr lIns="45719" rIns="45719"/>
          <a:lstStyle/>
          <a:p>
            <a:pPr/>
          </a:p>
        </p:txBody>
      </p:sp>
      <p:sp>
        <p:nvSpPr>
          <p:cNvPr id="293" name="Freeform 23"/>
          <p:cNvSpPr/>
          <p:nvPr/>
        </p:nvSpPr>
        <p:spPr>
          <a:xfrm>
            <a:off x="1404937" y="5307643"/>
            <a:ext cx="200026"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lnTo>
                  <a:pt x="20887" y="12815"/>
                </a:lnTo>
                <a:lnTo>
                  <a:pt x="21394" y="12911"/>
                </a:lnTo>
                <a:cubicBezTo>
                  <a:pt x="21257" y="13610"/>
                  <a:pt x="21051" y="14281"/>
                  <a:pt x="20777" y="14939"/>
                </a:cubicBezTo>
                <a:lnTo>
                  <a:pt x="20297" y="14747"/>
                </a:lnTo>
                <a:lnTo>
                  <a:pt x="20777" y="14939"/>
                </a:lnTo>
                <a:cubicBezTo>
                  <a:pt x="20503" y="15597"/>
                  <a:pt x="20174" y="16214"/>
                  <a:pt x="19776" y="16803"/>
                </a:cubicBezTo>
                <a:lnTo>
                  <a:pt x="19351" y="16515"/>
                </a:lnTo>
                <a:lnTo>
                  <a:pt x="19776" y="16803"/>
                </a:lnTo>
                <a:cubicBezTo>
                  <a:pt x="19378" y="17392"/>
                  <a:pt x="18939" y="17941"/>
                  <a:pt x="18432" y="18434"/>
                </a:cubicBezTo>
                <a:lnTo>
                  <a:pt x="18062" y="18064"/>
                </a:lnTo>
                <a:lnTo>
                  <a:pt x="18432" y="18434"/>
                </a:lnTo>
                <a:cubicBezTo>
                  <a:pt x="17925" y="18941"/>
                  <a:pt x="17390" y="19380"/>
                  <a:pt x="16800" y="19777"/>
                </a:cubicBezTo>
                <a:lnTo>
                  <a:pt x="16512" y="19352"/>
                </a:lnTo>
                <a:lnTo>
                  <a:pt x="16800" y="19777"/>
                </a:lnTo>
                <a:cubicBezTo>
                  <a:pt x="16210" y="20175"/>
                  <a:pt x="15593" y="20504"/>
                  <a:pt x="14935" y="20778"/>
                </a:cubicBezTo>
                <a:cubicBezTo>
                  <a:pt x="14277" y="21052"/>
                  <a:pt x="13605" y="21257"/>
                  <a:pt x="12905" y="21394"/>
                </a:cubicBezTo>
                <a:lnTo>
                  <a:pt x="12809" y="20887"/>
                </a:lnTo>
                <a:lnTo>
                  <a:pt x="12905" y="21394"/>
                </a:lnTo>
                <a:cubicBezTo>
                  <a:pt x="12206" y="21531"/>
                  <a:pt x="11506" y="21600"/>
                  <a:pt x="10793" y="21600"/>
                </a:cubicBezTo>
                <a:cubicBezTo>
                  <a:pt x="10080" y="21600"/>
                  <a:pt x="9381" y="21531"/>
                  <a:pt x="8681" y="21394"/>
                </a:cubicBezTo>
                <a:lnTo>
                  <a:pt x="8777" y="20887"/>
                </a:lnTo>
                <a:lnTo>
                  <a:pt x="8681" y="21394"/>
                </a:lnTo>
                <a:cubicBezTo>
                  <a:pt x="7982" y="21257"/>
                  <a:pt x="7310" y="21052"/>
                  <a:pt x="6651" y="20778"/>
                </a:cubicBezTo>
                <a:lnTo>
                  <a:pt x="6857" y="20284"/>
                </a:lnTo>
                <a:lnTo>
                  <a:pt x="6665" y="20764"/>
                </a:lnTo>
                <a:cubicBezTo>
                  <a:pt x="6007" y="20490"/>
                  <a:pt x="5390" y="20161"/>
                  <a:pt x="4800" y="19763"/>
                </a:cubicBezTo>
                <a:lnTo>
                  <a:pt x="5088" y="19339"/>
                </a:lnTo>
                <a:lnTo>
                  <a:pt x="4800" y="19763"/>
                </a:lnTo>
                <a:cubicBezTo>
                  <a:pt x="4210" y="19366"/>
                  <a:pt x="3662" y="18927"/>
                  <a:pt x="3168" y="18420"/>
                </a:cubicBezTo>
                <a:lnTo>
                  <a:pt x="3538" y="18050"/>
                </a:lnTo>
                <a:lnTo>
                  <a:pt x="3168" y="18420"/>
                </a:lnTo>
                <a:cubicBezTo>
                  <a:pt x="2661" y="17913"/>
                  <a:pt x="2222" y="17379"/>
                  <a:pt x="1824" y="16789"/>
                </a:cubicBezTo>
                <a:lnTo>
                  <a:pt x="2249" y="16502"/>
                </a:lnTo>
                <a:lnTo>
                  <a:pt x="1824" y="16789"/>
                </a:lnTo>
                <a:cubicBezTo>
                  <a:pt x="1426" y="16200"/>
                  <a:pt x="1097" y="15583"/>
                  <a:pt x="823" y="14925"/>
                </a:cubicBezTo>
                <a:lnTo>
                  <a:pt x="1303" y="14734"/>
                </a:lnTo>
                <a:lnTo>
                  <a:pt x="823" y="14925"/>
                </a:lnTo>
                <a:cubicBezTo>
                  <a:pt x="549" y="14268"/>
                  <a:pt x="343" y="13596"/>
                  <a:pt x="206" y="12897"/>
                </a:cubicBezTo>
                <a:lnTo>
                  <a:pt x="713" y="12801"/>
                </a:lnTo>
                <a:lnTo>
                  <a:pt x="206" y="12897"/>
                </a:lnTo>
                <a:cubicBezTo>
                  <a:pt x="69" y="12198"/>
                  <a:pt x="0" y="11499"/>
                  <a:pt x="0" y="10786"/>
                </a:cubicBezTo>
                <a:lnTo>
                  <a:pt x="507" y="10786"/>
                </a:lnTo>
                <a:lnTo>
                  <a:pt x="0" y="10786"/>
                </a:lnTo>
                <a:cubicBezTo>
                  <a:pt x="0" y="10074"/>
                  <a:pt x="69" y="9375"/>
                  <a:pt x="206" y="8676"/>
                </a:cubicBezTo>
                <a:lnTo>
                  <a:pt x="713" y="8772"/>
                </a:lnTo>
                <a:lnTo>
                  <a:pt x="206" y="8676"/>
                </a:lnTo>
                <a:cubicBezTo>
                  <a:pt x="343" y="7977"/>
                  <a:pt x="549" y="7305"/>
                  <a:pt x="823" y="6647"/>
                </a:cubicBezTo>
                <a:lnTo>
                  <a:pt x="1303" y="6853"/>
                </a:lnTo>
                <a:lnTo>
                  <a:pt x="823" y="6661"/>
                </a:lnTo>
                <a:cubicBezTo>
                  <a:pt x="1097" y="6003"/>
                  <a:pt x="1426" y="5386"/>
                  <a:pt x="1824" y="4797"/>
                </a:cubicBezTo>
                <a:cubicBezTo>
                  <a:pt x="2222" y="4208"/>
                  <a:pt x="2661" y="3659"/>
                  <a:pt x="3168" y="3166"/>
                </a:cubicBezTo>
                <a:cubicBezTo>
                  <a:pt x="3675" y="2659"/>
                  <a:pt x="4210" y="2220"/>
                  <a:pt x="4800" y="1823"/>
                </a:cubicBezTo>
                <a:cubicBezTo>
                  <a:pt x="5390" y="1425"/>
                  <a:pt x="6007" y="1096"/>
                  <a:pt x="6665" y="822"/>
                </a:cubicBezTo>
                <a:cubicBezTo>
                  <a:pt x="7323" y="548"/>
                  <a:pt x="7995" y="343"/>
                  <a:pt x="8695" y="206"/>
                </a:cubicBezTo>
                <a:lnTo>
                  <a:pt x="8791" y="713"/>
                </a:lnTo>
                <a:lnTo>
                  <a:pt x="8695" y="206"/>
                </a:lnTo>
                <a:cubicBezTo>
                  <a:pt x="9394" y="69"/>
                  <a:pt x="10094" y="0"/>
                  <a:pt x="10807" y="0"/>
                </a:cubicBezTo>
                <a:lnTo>
                  <a:pt x="10807" y="521"/>
                </a:lnTo>
                <a:lnTo>
                  <a:pt x="10807" y="0"/>
                </a:lnTo>
                <a:cubicBezTo>
                  <a:pt x="11506" y="0"/>
                  <a:pt x="12206" y="69"/>
                  <a:pt x="12905" y="206"/>
                </a:cubicBezTo>
                <a:lnTo>
                  <a:pt x="12809" y="713"/>
                </a:lnTo>
                <a:lnTo>
                  <a:pt x="12905" y="206"/>
                </a:lnTo>
                <a:cubicBezTo>
                  <a:pt x="13605" y="343"/>
                  <a:pt x="14277" y="548"/>
                  <a:pt x="14935" y="822"/>
                </a:cubicBezTo>
                <a:cubicBezTo>
                  <a:pt x="15593" y="1096"/>
                  <a:pt x="16210" y="1425"/>
                  <a:pt x="16800" y="1823"/>
                </a:cubicBezTo>
                <a:cubicBezTo>
                  <a:pt x="17390" y="2220"/>
                  <a:pt x="17938" y="2659"/>
                  <a:pt x="18432" y="3166"/>
                </a:cubicBezTo>
                <a:cubicBezTo>
                  <a:pt x="18939" y="3673"/>
                  <a:pt x="19378" y="4208"/>
                  <a:pt x="19776" y="4797"/>
                </a:cubicBezTo>
                <a:lnTo>
                  <a:pt x="19351" y="5085"/>
                </a:lnTo>
                <a:lnTo>
                  <a:pt x="19776" y="4797"/>
                </a:lnTo>
                <a:cubicBezTo>
                  <a:pt x="20174" y="5386"/>
                  <a:pt x="20503" y="6003"/>
                  <a:pt x="20777" y="6661"/>
                </a:cubicBezTo>
                <a:lnTo>
                  <a:pt x="20297" y="6853"/>
                </a:lnTo>
                <a:lnTo>
                  <a:pt x="20777" y="6661"/>
                </a:lnTo>
                <a:cubicBezTo>
                  <a:pt x="21051" y="7319"/>
                  <a:pt x="21257" y="7990"/>
                  <a:pt x="21394" y="8689"/>
                </a:cubicBezTo>
                <a:lnTo>
                  <a:pt x="20887" y="8785"/>
                </a:lnTo>
                <a:lnTo>
                  <a:pt x="21394" y="8689"/>
                </a:lnTo>
                <a:cubicBezTo>
                  <a:pt x="21531" y="9388"/>
                  <a:pt x="21600" y="10087"/>
                  <a:pt x="21600" y="10800"/>
                </a:cubicBezTo>
                <a:moveTo>
                  <a:pt x="20571" y="10800"/>
                </a:moveTo>
                <a:lnTo>
                  <a:pt x="21079" y="10800"/>
                </a:lnTo>
                <a:lnTo>
                  <a:pt x="20571" y="10800"/>
                </a:lnTo>
                <a:cubicBezTo>
                  <a:pt x="20571" y="10156"/>
                  <a:pt x="20503" y="9525"/>
                  <a:pt x="20379" y="8895"/>
                </a:cubicBezTo>
                <a:cubicBezTo>
                  <a:pt x="20256" y="8264"/>
                  <a:pt x="20064" y="7661"/>
                  <a:pt x="19817" y="7058"/>
                </a:cubicBezTo>
                <a:cubicBezTo>
                  <a:pt x="19570" y="6455"/>
                  <a:pt x="19269" y="5907"/>
                  <a:pt x="18912" y="5373"/>
                </a:cubicBezTo>
                <a:cubicBezTo>
                  <a:pt x="18555" y="4838"/>
                  <a:pt x="18144" y="4345"/>
                  <a:pt x="17691" y="3892"/>
                </a:cubicBezTo>
                <a:lnTo>
                  <a:pt x="18062" y="3522"/>
                </a:lnTo>
                <a:lnTo>
                  <a:pt x="17691" y="3892"/>
                </a:lnTo>
                <a:cubicBezTo>
                  <a:pt x="17239" y="3440"/>
                  <a:pt x="16745" y="3029"/>
                  <a:pt x="16210" y="2673"/>
                </a:cubicBezTo>
                <a:lnTo>
                  <a:pt x="16498" y="2248"/>
                </a:lnTo>
                <a:lnTo>
                  <a:pt x="16210" y="2673"/>
                </a:lnTo>
                <a:cubicBezTo>
                  <a:pt x="15675" y="2316"/>
                  <a:pt x="15113" y="2015"/>
                  <a:pt x="14523" y="1768"/>
                </a:cubicBezTo>
                <a:lnTo>
                  <a:pt x="14715" y="1288"/>
                </a:lnTo>
                <a:lnTo>
                  <a:pt x="14523" y="1768"/>
                </a:lnTo>
                <a:cubicBezTo>
                  <a:pt x="13934" y="1521"/>
                  <a:pt x="13317" y="1343"/>
                  <a:pt x="12686" y="1206"/>
                </a:cubicBezTo>
                <a:cubicBezTo>
                  <a:pt x="12082" y="1096"/>
                  <a:pt x="11438" y="1028"/>
                  <a:pt x="10807" y="1028"/>
                </a:cubicBezTo>
                <a:cubicBezTo>
                  <a:pt x="10176" y="1028"/>
                  <a:pt x="9518" y="1096"/>
                  <a:pt x="8887" y="1220"/>
                </a:cubicBezTo>
                <a:cubicBezTo>
                  <a:pt x="8256" y="1343"/>
                  <a:pt x="7653" y="1535"/>
                  <a:pt x="7049" y="1782"/>
                </a:cubicBezTo>
                <a:lnTo>
                  <a:pt x="6857" y="1302"/>
                </a:lnTo>
                <a:lnTo>
                  <a:pt x="7049" y="1782"/>
                </a:lnTo>
                <a:cubicBezTo>
                  <a:pt x="6459" y="2028"/>
                  <a:pt x="5897" y="2330"/>
                  <a:pt x="5362" y="2686"/>
                </a:cubicBezTo>
                <a:lnTo>
                  <a:pt x="5074" y="2261"/>
                </a:lnTo>
                <a:lnTo>
                  <a:pt x="5362" y="2686"/>
                </a:lnTo>
                <a:cubicBezTo>
                  <a:pt x="4827" y="3043"/>
                  <a:pt x="4334" y="3454"/>
                  <a:pt x="3881" y="3906"/>
                </a:cubicBezTo>
                <a:lnTo>
                  <a:pt x="3511" y="3536"/>
                </a:lnTo>
                <a:lnTo>
                  <a:pt x="3881" y="3906"/>
                </a:lnTo>
                <a:cubicBezTo>
                  <a:pt x="3429" y="4358"/>
                  <a:pt x="3017" y="4852"/>
                  <a:pt x="2661" y="5386"/>
                </a:cubicBezTo>
                <a:lnTo>
                  <a:pt x="2235" y="5098"/>
                </a:lnTo>
                <a:lnTo>
                  <a:pt x="2661" y="5386"/>
                </a:lnTo>
                <a:cubicBezTo>
                  <a:pt x="2304" y="5921"/>
                  <a:pt x="2002" y="6483"/>
                  <a:pt x="1755" y="7072"/>
                </a:cubicBezTo>
                <a:cubicBezTo>
                  <a:pt x="1509" y="7661"/>
                  <a:pt x="1344" y="8264"/>
                  <a:pt x="1221" y="8881"/>
                </a:cubicBezTo>
                <a:cubicBezTo>
                  <a:pt x="1097" y="9512"/>
                  <a:pt x="1029" y="10156"/>
                  <a:pt x="1029" y="10786"/>
                </a:cubicBezTo>
                <a:cubicBezTo>
                  <a:pt x="1029" y="11430"/>
                  <a:pt x="1097" y="12061"/>
                  <a:pt x="1221" y="12691"/>
                </a:cubicBezTo>
                <a:cubicBezTo>
                  <a:pt x="1344" y="13322"/>
                  <a:pt x="1536" y="13925"/>
                  <a:pt x="1783" y="14528"/>
                </a:cubicBezTo>
                <a:cubicBezTo>
                  <a:pt x="2030" y="15131"/>
                  <a:pt x="2331" y="15679"/>
                  <a:pt x="2688" y="16214"/>
                </a:cubicBezTo>
                <a:cubicBezTo>
                  <a:pt x="3045" y="16748"/>
                  <a:pt x="3456" y="17242"/>
                  <a:pt x="3909" y="17694"/>
                </a:cubicBezTo>
                <a:cubicBezTo>
                  <a:pt x="4361" y="18146"/>
                  <a:pt x="4855" y="18557"/>
                  <a:pt x="5390" y="18914"/>
                </a:cubicBezTo>
                <a:cubicBezTo>
                  <a:pt x="5925" y="19270"/>
                  <a:pt x="6487" y="19572"/>
                  <a:pt x="7077" y="19818"/>
                </a:cubicBezTo>
                <a:cubicBezTo>
                  <a:pt x="7666" y="20065"/>
                  <a:pt x="8283" y="20243"/>
                  <a:pt x="8914" y="20380"/>
                </a:cubicBezTo>
                <a:cubicBezTo>
                  <a:pt x="9545" y="20504"/>
                  <a:pt x="10176" y="20572"/>
                  <a:pt x="10821" y="20572"/>
                </a:cubicBezTo>
                <a:lnTo>
                  <a:pt x="10821" y="21079"/>
                </a:lnTo>
                <a:lnTo>
                  <a:pt x="10821" y="20572"/>
                </a:lnTo>
                <a:cubicBezTo>
                  <a:pt x="11465" y="20572"/>
                  <a:pt x="12096" y="20504"/>
                  <a:pt x="12727" y="20380"/>
                </a:cubicBezTo>
                <a:cubicBezTo>
                  <a:pt x="13358" y="20257"/>
                  <a:pt x="13961" y="20065"/>
                  <a:pt x="14565" y="19818"/>
                </a:cubicBezTo>
                <a:lnTo>
                  <a:pt x="14757" y="20298"/>
                </a:lnTo>
                <a:lnTo>
                  <a:pt x="14565" y="19818"/>
                </a:lnTo>
                <a:cubicBezTo>
                  <a:pt x="15154" y="19572"/>
                  <a:pt x="15717" y="19270"/>
                  <a:pt x="16251" y="18914"/>
                </a:cubicBezTo>
                <a:cubicBezTo>
                  <a:pt x="16786" y="18557"/>
                  <a:pt x="17280" y="18146"/>
                  <a:pt x="17733" y="17694"/>
                </a:cubicBezTo>
                <a:cubicBezTo>
                  <a:pt x="18185" y="17242"/>
                  <a:pt x="18597" y="16748"/>
                  <a:pt x="18953" y="16214"/>
                </a:cubicBezTo>
                <a:cubicBezTo>
                  <a:pt x="19310" y="15679"/>
                  <a:pt x="19611" y="15117"/>
                  <a:pt x="19858" y="14528"/>
                </a:cubicBezTo>
                <a:cubicBezTo>
                  <a:pt x="20105" y="13939"/>
                  <a:pt x="20283" y="13322"/>
                  <a:pt x="20421" y="12691"/>
                </a:cubicBezTo>
                <a:cubicBezTo>
                  <a:pt x="20544" y="12061"/>
                  <a:pt x="20613" y="11430"/>
                  <a:pt x="20613" y="10786"/>
                </a:cubicBezTo>
                <a:close/>
              </a:path>
            </a:pathLst>
          </a:custGeom>
          <a:solidFill>
            <a:srgbClr val="000000"/>
          </a:solidFill>
          <a:ln w="12700">
            <a:miter lim="400000"/>
          </a:ln>
        </p:spPr>
        <p:txBody>
          <a:bodyPr lIns="45719" rIns="45719"/>
          <a:lstStyle/>
          <a:p>
            <a:pPr/>
          </a:p>
        </p:txBody>
      </p:sp>
      <p:sp>
        <p:nvSpPr>
          <p:cNvPr id="294" name="TextBox 24"/>
          <p:cNvSpPr txBox="1"/>
          <p:nvPr/>
        </p:nvSpPr>
        <p:spPr>
          <a:xfrm>
            <a:off x="5771558" y="368770"/>
            <a:ext cx="7826435" cy="14810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Real-Life Applications of OTP Banking and Finance:</a:t>
            </a:r>
          </a:p>
        </p:txBody>
      </p:sp>
      <p:sp>
        <p:nvSpPr>
          <p:cNvPr id="295" name="TextBox 25"/>
          <p:cNvSpPr txBox="1"/>
          <p:nvPr/>
        </p:nvSpPr>
        <p:spPr>
          <a:xfrm>
            <a:off x="2394795" y="1892769"/>
            <a:ext cx="15662111" cy="22303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Authenticating online transactions (e.g., credit card payments). Two-factor authentication for logging into banking portals.</a:t>
            </a:r>
          </a:p>
        </p:txBody>
      </p:sp>
      <p:sp>
        <p:nvSpPr>
          <p:cNvPr id="296" name="TextBox 26"/>
          <p:cNvSpPr txBox="1"/>
          <p:nvPr/>
        </p:nvSpPr>
        <p:spPr>
          <a:xfrm>
            <a:off x="7828206" y="4178770"/>
            <a:ext cx="3630931" cy="7317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900"/>
              </a:lnSpc>
              <a:defRPr sz="4200">
                <a:latin typeface="Copperplate"/>
                <a:ea typeface="Copperplate"/>
                <a:cs typeface="Copperplate"/>
                <a:sym typeface="Copperplate"/>
              </a:defRPr>
            </a:lvl1pPr>
          </a:lstStyle>
          <a:p>
            <a:pPr/>
            <a:r>
              <a:t>E-Commerce:</a:t>
            </a:r>
          </a:p>
        </p:txBody>
      </p:sp>
      <p:sp>
        <p:nvSpPr>
          <p:cNvPr id="297" name="TextBox 27"/>
          <p:cNvSpPr txBox="1"/>
          <p:nvPr/>
        </p:nvSpPr>
        <p:spPr>
          <a:xfrm>
            <a:off x="3304280" y="4940770"/>
            <a:ext cx="13806537" cy="14810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Verifying user identity during checkout or payment. Preventing fraudulent transactions.</a:t>
            </a:r>
          </a:p>
        </p:txBody>
      </p:sp>
      <p:sp>
        <p:nvSpPr>
          <p:cNvPr id="298" name="TextBox 28"/>
          <p:cNvSpPr txBox="1"/>
          <p:nvPr/>
        </p:nvSpPr>
        <p:spPr>
          <a:xfrm>
            <a:off x="7002360" y="6464770"/>
            <a:ext cx="5315703" cy="14810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900"/>
              </a:lnSpc>
              <a:defRPr sz="4200">
                <a:latin typeface="Copperplate"/>
                <a:ea typeface="Copperplate"/>
                <a:cs typeface="Copperplate"/>
                <a:sym typeface="Copperplate"/>
              </a:defRPr>
            </a:lvl1pPr>
          </a:lstStyle>
          <a:p>
            <a:pPr/>
            <a:r>
              <a:t>Enterprise Security:</a:t>
            </a:r>
          </a:p>
        </p:txBody>
      </p:sp>
      <p:sp>
        <p:nvSpPr>
          <p:cNvPr id="299" name="TextBox 29"/>
          <p:cNvSpPr txBox="1"/>
          <p:nvPr/>
        </p:nvSpPr>
        <p:spPr>
          <a:xfrm>
            <a:off x="2271865" y="7226769"/>
            <a:ext cx="15912857" cy="14810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Secure login for employees accessing corporate systems or VPNs. Resetting account passwords.</a:t>
            </a:r>
          </a:p>
        </p:txBody>
      </p:sp>
    </p:spTree>
  </p:cSld>
  <p:clrMapOvr>
    <a:masterClrMapping/>
  </p:clrMapOvr>
  <p:transition xmlns:p14="http://schemas.microsoft.com/office/powerpoint/2010/main" spd="med" advClick="1"/>
</p:sld>
</file>

<file path=ppt/slides/slide2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91" name="Freeform 2"/>
          <p:cNvSpPr/>
          <p:nvPr/>
        </p:nvSpPr>
        <p:spPr>
          <a:xfrm>
            <a:off x="1100137" y="7563163"/>
            <a:ext cx="161925" cy="161926"/>
          </a:xfrm>
          <a:prstGeom prst="rect">
            <a:avLst/>
          </a:prstGeom>
          <a:blipFill>
            <a:blip r:embed="rId3"/>
            <a:stretch>
              <a:fillRect/>
            </a:stretch>
          </a:blipFill>
          <a:ln w="12700">
            <a:miter lim="400000"/>
          </a:ln>
        </p:spPr>
        <p:txBody>
          <a:bodyPr lIns="45719" rIns="45719"/>
          <a:lstStyle/>
          <a:p>
            <a:pPr/>
          </a:p>
        </p:txBody>
      </p:sp>
      <p:sp>
        <p:nvSpPr>
          <p:cNvPr id="1992" name="Freeform 3"/>
          <p:cNvSpPr/>
          <p:nvPr/>
        </p:nvSpPr>
        <p:spPr>
          <a:xfrm>
            <a:off x="1100137" y="8763313"/>
            <a:ext cx="161925" cy="161926"/>
          </a:xfrm>
          <a:prstGeom prst="rect">
            <a:avLst/>
          </a:prstGeom>
          <a:blipFill>
            <a:blip r:embed="rId3"/>
            <a:stretch>
              <a:fillRect/>
            </a:stretch>
          </a:blipFill>
          <a:ln w="12700">
            <a:miter lim="400000"/>
          </a:ln>
        </p:spPr>
        <p:txBody>
          <a:bodyPr lIns="45719" rIns="45719"/>
          <a:lstStyle/>
          <a:p>
            <a:pPr/>
          </a:p>
        </p:txBody>
      </p:sp>
      <p:sp>
        <p:nvSpPr>
          <p:cNvPr id="1993" name="Freeform 4"/>
          <p:cNvSpPr/>
          <p:nvPr/>
        </p:nvSpPr>
        <p:spPr>
          <a:xfrm>
            <a:off x="1100137" y="5162863"/>
            <a:ext cx="161925" cy="161926"/>
          </a:xfrm>
          <a:prstGeom prst="rect">
            <a:avLst/>
          </a:prstGeom>
          <a:blipFill>
            <a:blip r:embed="rId3"/>
            <a:stretch>
              <a:fillRect/>
            </a:stretch>
          </a:blipFill>
          <a:ln w="12700">
            <a:miter lim="400000"/>
          </a:ln>
        </p:spPr>
        <p:txBody>
          <a:bodyPr lIns="45719" rIns="45719"/>
          <a:lstStyle/>
          <a:p>
            <a:pPr/>
          </a:p>
        </p:txBody>
      </p:sp>
      <p:sp>
        <p:nvSpPr>
          <p:cNvPr id="1994" name="Freeform 5"/>
          <p:cNvSpPr/>
          <p:nvPr/>
        </p:nvSpPr>
        <p:spPr>
          <a:xfrm>
            <a:off x="1100137" y="6363013"/>
            <a:ext cx="161925" cy="161926"/>
          </a:xfrm>
          <a:prstGeom prst="rect">
            <a:avLst/>
          </a:prstGeom>
          <a:blipFill>
            <a:blip r:embed="rId3"/>
            <a:stretch>
              <a:fillRect/>
            </a:stretch>
          </a:blipFill>
          <a:ln w="12700">
            <a:miter lim="400000"/>
          </a:ln>
        </p:spPr>
        <p:txBody>
          <a:bodyPr lIns="45719" rIns="45719"/>
          <a:lstStyle/>
          <a:p>
            <a:pPr/>
          </a:p>
        </p:txBody>
      </p:sp>
      <p:sp>
        <p:nvSpPr>
          <p:cNvPr id="1995" name="TextBox 6"/>
          <p:cNvSpPr txBox="1"/>
          <p:nvPr/>
        </p:nvSpPr>
        <p:spPr>
          <a:xfrm>
            <a:off x="202701" y="59893"/>
            <a:ext cx="18240110" cy="41628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Task Management Project in Detail A Task Management Project typically involves building or using a software tool or system designed to help individuals or teams manage and organize tasks. These systems help in tracking progress, setting priorities, delegating responsibilities, and ensuring that tasks are completed on time. Task management systems are widely used in project management, team collaboration, and personal productivity. Core Components of a Task Management System:</a:t>
            </a:r>
          </a:p>
        </p:txBody>
      </p:sp>
      <p:sp>
        <p:nvSpPr>
          <p:cNvPr id="1996" name="TextBox 7"/>
          <p:cNvSpPr txBox="1"/>
          <p:nvPr/>
        </p:nvSpPr>
        <p:spPr>
          <a:xfrm>
            <a:off x="347366" y="4260417"/>
            <a:ext cx="350292"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1.</a:t>
            </a:r>
          </a:p>
        </p:txBody>
      </p:sp>
      <p:sp>
        <p:nvSpPr>
          <p:cNvPr id="1997" name="TextBox 8"/>
          <p:cNvSpPr txBox="1"/>
          <p:nvPr/>
        </p:nvSpPr>
        <p:spPr>
          <a:xfrm>
            <a:off x="6326828" y="4260417"/>
            <a:ext cx="6495481"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Task Creation and Assignment:</a:t>
            </a:r>
          </a:p>
        </p:txBody>
      </p:sp>
      <p:sp>
        <p:nvSpPr>
          <p:cNvPr id="1998" name="TextBox 9"/>
          <p:cNvSpPr txBox="1"/>
          <p:nvPr/>
        </p:nvSpPr>
        <p:spPr>
          <a:xfrm>
            <a:off x="1654072" y="4860492"/>
            <a:ext cx="16776804" cy="17752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Users can create tasks, set due dates, and assign them to specific individuals or teams. Each task can have a detailed description, priority level, and status.</a:t>
            </a:r>
          </a:p>
        </p:txBody>
      </p:sp>
      <p:sp>
        <p:nvSpPr>
          <p:cNvPr id="1999" name="TextBox 10"/>
          <p:cNvSpPr txBox="1"/>
          <p:nvPr/>
        </p:nvSpPr>
        <p:spPr>
          <a:xfrm>
            <a:off x="340071" y="6660718"/>
            <a:ext cx="357731"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2.</a:t>
            </a:r>
          </a:p>
        </p:txBody>
      </p:sp>
      <p:sp>
        <p:nvSpPr>
          <p:cNvPr id="2000" name="TextBox 11"/>
          <p:cNvSpPr txBox="1"/>
          <p:nvPr/>
        </p:nvSpPr>
        <p:spPr>
          <a:xfrm>
            <a:off x="6633571" y="6660718"/>
            <a:ext cx="5869735"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Task Categories or Projects:</a:t>
            </a:r>
          </a:p>
        </p:txBody>
      </p:sp>
      <p:sp>
        <p:nvSpPr>
          <p:cNvPr id="2001" name="TextBox 12"/>
          <p:cNvSpPr txBox="1"/>
          <p:nvPr/>
        </p:nvSpPr>
        <p:spPr>
          <a:xfrm>
            <a:off x="1888627" y="7260793"/>
            <a:ext cx="16298362" cy="17752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Tasks can be organized into projects or categories, helping users manage multiple related tasks. Tasks within a project can have dependencies, meaning one task cannot start until another is completed.</a:t>
            </a:r>
          </a:p>
        </p:txBody>
      </p:sp>
    </p:spTree>
  </p:cSld>
  <p:clrMapOvr>
    <a:masterClrMapping/>
  </p:clrMapOvr>
  <p:transition xmlns:p14="http://schemas.microsoft.com/office/powerpoint/2010/main" spd="med" advClick="1"/>
</p:sld>
</file>

<file path=ppt/slides/slide2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03" name="Freeform 2"/>
          <p:cNvSpPr/>
          <p:nvPr/>
        </p:nvSpPr>
        <p:spPr>
          <a:xfrm>
            <a:off x="642575" y="881062"/>
            <a:ext cx="152401" cy="152401"/>
          </a:xfrm>
          <a:prstGeom prst="rect">
            <a:avLst/>
          </a:prstGeom>
          <a:blipFill>
            <a:blip r:embed="rId3"/>
            <a:stretch>
              <a:fillRect/>
            </a:stretch>
          </a:blipFill>
          <a:ln w="12700">
            <a:miter lim="400000"/>
          </a:ln>
        </p:spPr>
        <p:txBody>
          <a:bodyPr lIns="45719" rIns="45719"/>
          <a:lstStyle/>
          <a:p>
            <a:pPr/>
          </a:p>
        </p:txBody>
      </p:sp>
      <p:sp>
        <p:nvSpPr>
          <p:cNvPr id="2004" name="Freeform 3"/>
          <p:cNvSpPr/>
          <p:nvPr/>
        </p:nvSpPr>
        <p:spPr>
          <a:xfrm>
            <a:off x="642575" y="3281362"/>
            <a:ext cx="152401" cy="152401"/>
          </a:xfrm>
          <a:prstGeom prst="rect">
            <a:avLst/>
          </a:prstGeom>
          <a:blipFill>
            <a:blip r:embed="rId3"/>
            <a:stretch>
              <a:fillRect/>
            </a:stretch>
          </a:blipFill>
          <a:ln w="12700">
            <a:miter lim="400000"/>
          </a:ln>
        </p:spPr>
        <p:txBody>
          <a:bodyPr lIns="45719" rIns="45719"/>
          <a:lstStyle/>
          <a:p>
            <a:pPr/>
          </a:p>
        </p:txBody>
      </p:sp>
      <p:sp>
        <p:nvSpPr>
          <p:cNvPr id="2005" name="Freeform 4"/>
          <p:cNvSpPr/>
          <p:nvPr/>
        </p:nvSpPr>
        <p:spPr>
          <a:xfrm>
            <a:off x="642575" y="5681662"/>
            <a:ext cx="152401" cy="152401"/>
          </a:xfrm>
          <a:prstGeom prst="rect">
            <a:avLst/>
          </a:prstGeom>
          <a:blipFill>
            <a:blip r:embed="rId3"/>
            <a:stretch>
              <a:fillRect/>
            </a:stretch>
          </a:blipFill>
          <a:ln w="12700">
            <a:miter lim="400000"/>
          </a:ln>
        </p:spPr>
        <p:txBody>
          <a:bodyPr lIns="45719" rIns="45719"/>
          <a:lstStyle/>
          <a:p>
            <a:pPr/>
          </a:p>
        </p:txBody>
      </p:sp>
      <p:sp>
        <p:nvSpPr>
          <p:cNvPr id="2006" name="Freeform 5"/>
          <p:cNvSpPr/>
          <p:nvPr/>
        </p:nvSpPr>
        <p:spPr>
          <a:xfrm>
            <a:off x="642575" y="7481888"/>
            <a:ext cx="152401" cy="152401"/>
          </a:xfrm>
          <a:prstGeom prst="rect">
            <a:avLst/>
          </a:prstGeom>
          <a:blipFill>
            <a:blip r:embed="rId3"/>
            <a:stretch>
              <a:fillRect/>
            </a:stretch>
          </a:blipFill>
          <a:ln w="12700">
            <a:miter lim="400000"/>
          </a:ln>
        </p:spPr>
        <p:txBody>
          <a:bodyPr lIns="45719" rIns="45719"/>
          <a:lstStyle/>
          <a:p>
            <a:pPr/>
          </a:p>
        </p:txBody>
      </p:sp>
      <p:sp>
        <p:nvSpPr>
          <p:cNvPr id="2007" name="Freeform 6"/>
          <p:cNvSpPr/>
          <p:nvPr/>
        </p:nvSpPr>
        <p:spPr>
          <a:xfrm>
            <a:off x="642575" y="8682038"/>
            <a:ext cx="152401" cy="152401"/>
          </a:xfrm>
          <a:prstGeom prst="rect">
            <a:avLst/>
          </a:prstGeom>
          <a:blipFill>
            <a:blip r:embed="rId3"/>
            <a:stretch>
              <a:fillRect/>
            </a:stretch>
          </a:blipFill>
          <a:ln w="12700">
            <a:miter lim="400000"/>
          </a:ln>
        </p:spPr>
        <p:txBody>
          <a:bodyPr lIns="45719" rIns="45719"/>
          <a:lstStyle/>
          <a:p>
            <a:pPr/>
          </a:p>
        </p:txBody>
      </p:sp>
      <p:sp>
        <p:nvSpPr>
          <p:cNvPr id="2008" name="Freeform 7"/>
          <p:cNvSpPr/>
          <p:nvPr/>
        </p:nvSpPr>
        <p:spPr>
          <a:xfrm>
            <a:off x="1371238" y="8077200"/>
            <a:ext cx="161926" cy="161925"/>
          </a:xfrm>
          <a:prstGeom prst="rect">
            <a:avLst/>
          </a:prstGeom>
          <a:blipFill>
            <a:blip r:embed="rId4"/>
            <a:stretch>
              <a:fillRect/>
            </a:stretch>
          </a:blipFill>
          <a:ln w="12700">
            <a:miter lim="400000"/>
          </a:ln>
        </p:spPr>
        <p:txBody>
          <a:bodyPr lIns="45719" rIns="45719"/>
          <a:lstStyle/>
          <a:p>
            <a:pPr/>
          </a:p>
        </p:txBody>
      </p:sp>
      <p:sp>
        <p:nvSpPr>
          <p:cNvPr id="2009" name="Freeform 8"/>
          <p:cNvSpPr/>
          <p:nvPr/>
        </p:nvSpPr>
        <p:spPr>
          <a:xfrm>
            <a:off x="1371238" y="2676525"/>
            <a:ext cx="161926" cy="161925"/>
          </a:xfrm>
          <a:prstGeom prst="rect">
            <a:avLst/>
          </a:prstGeom>
          <a:blipFill>
            <a:blip r:embed="rId4"/>
            <a:stretch>
              <a:fillRect/>
            </a:stretch>
          </a:blipFill>
          <a:ln w="12700">
            <a:miter lim="400000"/>
          </a:ln>
        </p:spPr>
        <p:txBody>
          <a:bodyPr lIns="45719" rIns="45719"/>
          <a:lstStyle/>
          <a:p>
            <a:pPr/>
          </a:p>
        </p:txBody>
      </p:sp>
      <p:sp>
        <p:nvSpPr>
          <p:cNvPr id="2010" name="Freeform 9"/>
          <p:cNvSpPr/>
          <p:nvPr/>
        </p:nvSpPr>
        <p:spPr>
          <a:xfrm>
            <a:off x="1371238" y="3876675"/>
            <a:ext cx="161926" cy="161925"/>
          </a:xfrm>
          <a:prstGeom prst="rect">
            <a:avLst/>
          </a:prstGeom>
          <a:blipFill>
            <a:blip r:embed="rId4"/>
            <a:stretch>
              <a:fillRect/>
            </a:stretch>
          </a:blipFill>
          <a:ln w="12700">
            <a:miter lim="400000"/>
          </a:ln>
        </p:spPr>
        <p:txBody>
          <a:bodyPr lIns="45719" rIns="45719"/>
          <a:lstStyle/>
          <a:p>
            <a:pPr/>
          </a:p>
        </p:txBody>
      </p:sp>
      <p:sp>
        <p:nvSpPr>
          <p:cNvPr id="2011" name="Freeform 10"/>
          <p:cNvSpPr/>
          <p:nvPr/>
        </p:nvSpPr>
        <p:spPr>
          <a:xfrm>
            <a:off x="1371238" y="4476750"/>
            <a:ext cx="161926" cy="161925"/>
          </a:xfrm>
          <a:prstGeom prst="rect">
            <a:avLst/>
          </a:prstGeom>
          <a:blipFill>
            <a:blip r:embed="rId4"/>
            <a:stretch>
              <a:fillRect/>
            </a:stretch>
          </a:blipFill>
          <a:ln w="12700">
            <a:miter lim="400000"/>
          </a:ln>
        </p:spPr>
        <p:txBody>
          <a:bodyPr lIns="45719" rIns="45719"/>
          <a:lstStyle/>
          <a:p>
            <a:pPr/>
          </a:p>
        </p:txBody>
      </p:sp>
      <p:sp>
        <p:nvSpPr>
          <p:cNvPr id="2012" name="Freeform 11"/>
          <p:cNvSpPr/>
          <p:nvPr/>
        </p:nvSpPr>
        <p:spPr>
          <a:xfrm>
            <a:off x="1371238" y="9277350"/>
            <a:ext cx="161926" cy="161925"/>
          </a:xfrm>
          <a:prstGeom prst="rect">
            <a:avLst/>
          </a:prstGeom>
          <a:blipFill>
            <a:blip r:embed="rId4"/>
            <a:stretch>
              <a:fillRect/>
            </a:stretch>
          </a:blipFill>
          <a:ln w="12700">
            <a:miter lim="400000"/>
          </a:ln>
        </p:spPr>
        <p:txBody>
          <a:bodyPr lIns="45719" rIns="45719"/>
          <a:lstStyle/>
          <a:p>
            <a:pPr/>
          </a:p>
        </p:txBody>
      </p:sp>
      <p:sp>
        <p:nvSpPr>
          <p:cNvPr id="2013" name="Freeform 12"/>
          <p:cNvSpPr/>
          <p:nvPr/>
        </p:nvSpPr>
        <p:spPr>
          <a:xfrm>
            <a:off x="1371238" y="5076825"/>
            <a:ext cx="161926" cy="161925"/>
          </a:xfrm>
          <a:prstGeom prst="rect">
            <a:avLst/>
          </a:prstGeom>
          <a:blipFill>
            <a:blip r:embed="rId4"/>
            <a:stretch>
              <a:fillRect/>
            </a:stretch>
          </a:blipFill>
          <a:ln w="12700">
            <a:miter lim="400000"/>
          </a:ln>
        </p:spPr>
        <p:txBody>
          <a:bodyPr lIns="45719" rIns="45719"/>
          <a:lstStyle/>
          <a:p>
            <a:pPr/>
          </a:p>
        </p:txBody>
      </p:sp>
      <p:sp>
        <p:nvSpPr>
          <p:cNvPr id="2014" name="Freeform 13"/>
          <p:cNvSpPr/>
          <p:nvPr/>
        </p:nvSpPr>
        <p:spPr>
          <a:xfrm>
            <a:off x="1371238" y="6276975"/>
            <a:ext cx="161926" cy="161925"/>
          </a:xfrm>
          <a:prstGeom prst="rect">
            <a:avLst/>
          </a:prstGeom>
          <a:blipFill>
            <a:blip r:embed="rId4"/>
            <a:stretch>
              <a:fillRect/>
            </a:stretch>
          </a:blipFill>
          <a:ln w="12700">
            <a:miter lim="400000"/>
          </a:ln>
        </p:spPr>
        <p:txBody>
          <a:bodyPr lIns="45719" rIns="45719"/>
          <a:lstStyle/>
          <a:p>
            <a:pPr/>
          </a:p>
        </p:txBody>
      </p:sp>
      <p:sp>
        <p:nvSpPr>
          <p:cNvPr id="2015" name="Freeform 14"/>
          <p:cNvSpPr/>
          <p:nvPr/>
        </p:nvSpPr>
        <p:spPr>
          <a:xfrm>
            <a:off x="1371238" y="6877050"/>
            <a:ext cx="161926" cy="161925"/>
          </a:xfrm>
          <a:prstGeom prst="rect">
            <a:avLst/>
          </a:prstGeom>
          <a:blipFill>
            <a:blip r:embed="rId4"/>
            <a:stretch>
              <a:fillRect/>
            </a:stretch>
          </a:blipFill>
          <a:ln w="12700">
            <a:miter lim="400000"/>
          </a:ln>
        </p:spPr>
        <p:txBody>
          <a:bodyPr lIns="45719" rIns="45719"/>
          <a:lstStyle/>
          <a:p>
            <a:pPr/>
          </a:p>
        </p:txBody>
      </p:sp>
      <p:sp>
        <p:nvSpPr>
          <p:cNvPr id="2016" name="Freeform 15"/>
          <p:cNvSpPr/>
          <p:nvPr/>
        </p:nvSpPr>
        <p:spPr>
          <a:xfrm>
            <a:off x="1371238" y="1476375"/>
            <a:ext cx="161926" cy="161925"/>
          </a:xfrm>
          <a:prstGeom prst="rect">
            <a:avLst/>
          </a:prstGeom>
          <a:blipFill>
            <a:blip r:embed="rId4"/>
            <a:stretch>
              <a:fillRect/>
            </a:stretch>
          </a:blipFill>
          <a:ln w="12700">
            <a:miter lim="400000"/>
          </a:ln>
        </p:spPr>
        <p:txBody>
          <a:bodyPr lIns="45719" rIns="45719"/>
          <a:lstStyle/>
          <a:p>
            <a:pPr/>
          </a:p>
        </p:txBody>
      </p:sp>
      <p:sp>
        <p:nvSpPr>
          <p:cNvPr id="2017" name="Freeform 16"/>
          <p:cNvSpPr/>
          <p:nvPr/>
        </p:nvSpPr>
        <p:spPr>
          <a:xfrm>
            <a:off x="1371238" y="2076450"/>
            <a:ext cx="161926" cy="161925"/>
          </a:xfrm>
          <a:prstGeom prst="rect">
            <a:avLst/>
          </a:prstGeom>
          <a:blipFill>
            <a:blip r:embed="rId4"/>
            <a:stretch>
              <a:fillRect/>
            </a:stretch>
          </a:blipFill>
          <a:ln w="12700">
            <a:miter lim="400000"/>
          </a:ln>
        </p:spPr>
        <p:txBody>
          <a:bodyPr lIns="45719" rIns="45719"/>
          <a:lstStyle/>
          <a:p>
            <a:pPr/>
          </a:p>
        </p:txBody>
      </p:sp>
      <p:sp>
        <p:nvSpPr>
          <p:cNvPr id="2018" name="TextBox 17"/>
          <p:cNvSpPr txBox="1"/>
          <p:nvPr/>
        </p:nvSpPr>
        <p:spPr>
          <a:xfrm>
            <a:off x="3638036" y="-26157"/>
            <a:ext cx="11136078"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Example Technologies for Task Management Project:</a:t>
            </a:r>
          </a:p>
        </p:txBody>
      </p:sp>
      <p:sp>
        <p:nvSpPr>
          <p:cNvPr id="2019" name="TextBox 18"/>
          <p:cNvSpPr txBox="1"/>
          <p:nvPr/>
        </p:nvSpPr>
        <p:spPr>
          <a:xfrm>
            <a:off x="8442503" y="573918"/>
            <a:ext cx="2083451"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Frontend:</a:t>
            </a:r>
          </a:p>
        </p:txBody>
      </p:sp>
      <p:sp>
        <p:nvSpPr>
          <p:cNvPr id="2020" name="TextBox 19"/>
          <p:cNvSpPr txBox="1"/>
          <p:nvPr/>
        </p:nvSpPr>
        <p:spPr>
          <a:xfrm>
            <a:off x="5995473" y="1173994"/>
            <a:ext cx="7824303" cy="17752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HTML, CSS, JavaScript Frameworks: React.js, Angular, Vue.js UI Libraries: Material UI, Bootstrap</a:t>
            </a:r>
          </a:p>
        </p:txBody>
      </p:sp>
      <p:sp>
        <p:nvSpPr>
          <p:cNvPr id="2021" name="TextBox 20"/>
          <p:cNvSpPr txBox="1"/>
          <p:nvPr/>
        </p:nvSpPr>
        <p:spPr>
          <a:xfrm>
            <a:off x="8513797" y="2974219"/>
            <a:ext cx="1938091" cy="5814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Backend:</a:t>
            </a:r>
          </a:p>
        </p:txBody>
      </p:sp>
      <p:sp>
        <p:nvSpPr>
          <p:cNvPr id="2022" name="TextBox 21"/>
          <p:cNvSpPr txBox="1"/>
          <p:nvPr/>
        </p:nvSpPr>
        <p:spPr>
          <a:xfrm>
            <a:off x="7686903" y="3574293"/>
            <a:ext cx="4373757" cy="23721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Node.js with Express Django (Python) Ruby on Rails Database:</a:t>
            </a:r>
          </a:p>
        </p:txBody>
      </p:sp>
      <p:sp>
        <p:nvSpPr>
          <p:cNvPr id="2023" name="TextBox 22"/>
          <p:cNvSpPr txBox="1"/>
          <p:nvPr/>
        </p:nvSpPr>
        <p:spPr>
          <a:xfrm>
            <a:off x="4893250" y="5974593"/>
            <a:ext cx="10072746"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MongoDB (NoSQL) or MySQL/PostgreSQL (SQL) Firebase (Realtime database)</a:t>
            </a:r>
          </a:p>
        </p:txBody>
      </p:sp>
      <p:sp>
        <p:nvSpPr>
          <p:cNvPr id="2024" name="TextBox 23"/>
          <p:cNvSpPr txBox="1"/>
          <p:nvPr/>
        </p:nvSpPr>
        <p:spPr>
          <a:xfrm>
            <a:off x="7850019" y="7174744"/>
            <a:ext cx="3292146"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Authentication:</a:t>
            </a:r>
          </a:p>
        </p:txBody>
      </p:sp>
      <p:sp>
        <p:nvSpPr>
          <p:cNvPr id="2025" name="TextBox 24"/>
          <p:cNvSpPr txBox="1"/>
          <p:nvPr/>
        </p:nvSpPr>
        <p:spPr>
          <a:xfrm>
            <a:off x="6406686" y="7774819"/>
            <a:ext cx="6985321" cy="5814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JWT (JSON Web Tokens), OAuth2</a:t>
            </a:r>
          </a:p>
        </p:txBody>
      </p:sp>
      <p:sp>
        <p:nvSpPr>
          <p:cNvPr id="2026" name="TextBox 25"/>
          <p:cNvSpPr txBox="1"/>
          <p:nvPr/>
        </p:nvSpPr>
        <p:spPr>
          <a:xfrm>
            <a:off x="7230303" y="8374894"/>
            <a:ext cx="4556532" cy="5814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Hosting/Deployment:</a:t>
            </a:r>
          </a:p>
        </p:txBody>
      </p:sp>
      <p:sp>
        <p:nvSpPr>
          <p:cNvPr id="2027" name="TextBox 26"/>
          <p:cNvSpPr txBox="1"/>
          <p:nvPr/>
        </p:nvSpPr>
        <p:spPr>
          <a:xfrm>
            <a:off x="6976995" y="8974969"/>
            <a:ext cx="5822005"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AWS, Google Cloud, Heroku</a:t>
            </a:r>
          </a:p>
        </p:txBody>
      </p:sp>
    </p:spTree>
  </p:cSld>
  <p:clrMapOvr>
    <a:masterClrMapping/>
  </p:clrMapOvr>
  <p:transition xmlns:p14="http://schemas.microsoft.com/office/powerpoint/2010/main" spd="med" advClick="1"/>
</p:sld>
</file>

<file path=ppt/slides/slide2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029" name="pasted-movie.png" descr="pasted-movie.png"/>
          <p:cNvPicPr>
            <a:picLocks noChangeAspect="1"/>
          </p:cNvPicPr>
          <p:nvPr/>
        </p:nvPicPr>
        <p:blipFill>
          <a:blip r:embed="rId3">
            <a:extLst/>
          </a:blip>
          <a:stretch>
            <a:fillRect/>
          </a:stretch>
        </p:blipFill>
        <p:spPr>
          <a:xfrm>
            <a:off x="1797624" y="811509"/>
            <a:ext cx="13649401" cy="8663982"/>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1" name="Freeform 3"/>
          <p:cNvSpPr/>
          <p:nvPr/>
        </p:nvSpPr>
        <p:spPr>
          <a:xfrm>
            <a:off x="1266395" y="1244603"/>
            <a:ext cx="181103"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85"/>
                </a:moveTo>
                <a:cubicBezTo>
                  <a:pt x="21585" y="11497"/>
                  <a:pt x="21509" y="12194"/>
                  <a:pt x="21373" y="12890"/>
                </a:cubicBezTo>
                <a:cubicBezTo>
                  <a:pt x="21236" y="13587"/>
                  <a:pt x="21024" y="14254"/>
                  <a:pt x="20752" y="14920"/>
                </a:cubicBezTo>
                <a:cubicBezTo>
                  <a:pt x="20479" y="15587"/>
                  <a:pt x="20146" y="16192"/>
                  <a:pt x="19752" y="16783"/>
                </a:cubicBezTo>
                <a:cubicBezTo>
                  <a:pt x="19358" y="17374"/>
                  <a:pt x="18904" y="17919"/>
                  <a:pt x="18404" y="18419"/>
                </a:cubicBezTo>
                <a:cubicBezTo>
                  <a:pt x="17904" y="18919"/>
                  <a:pt x="17359" y="19373"/>
                  <a:pt x="16768" y="19767"/>
                </a:cubicBezTo>
                <a:cubicBezTo>
                  <a:pt x="16177" y="20161"/>
                  <a:pt x="15556" y="20494"/>
                  <a:pt x="14905" y="20767"/>
                </a:cubicBezTo>
                <a:cubicBezTo>
                  <a:pt x="14254" y="21040"/>
                  <a:pt x="13572" y="21236"/>
                  <a:pt x="12875" y="21388"/>
                </a:cubicBezTo>
                <a:cubicBezTo>
                  <a:pt x="12178" y="21539"/>
                  <a:pt x="11482" y="21600"/>
                  <a:pt x="10770" y="21600"/>
                </a:cubicBezTo>
                <a:cubicBezTo>
                  <a:pt x="10058" y="21600"/>
                  <a:pt x="9361" y="21524"/>
                  <a:pt x="8664" y="21388"/>
                </a:cubicBezTo>
                <a:cubicBezTo>
                  <a:pt x="7967" y="21252"/>
                  <a:pt x="7301" y="21040"/>
                  <a:pt x="6635" y="20767"/>
                </a:cubicBezTo>
                <a:cubicBezTo>
                  <a:pt x="5968" y="20494"/>
                  <a:pt x="5362" y="20161"/>
                  <a:pt x="4771" y="19767"/>
                </a:cubicBezTo>
                <a:cubicBezTo>
                  <a:pt x="4181" y="19373"/>
                  <a:pt x="3635" y="18919"/>
                  <a:pt x="3135" y="18419"/>
                </a:cubicBezTo>
                <a:cubicBezTo>
                  <a:pt x="2636" y="17919"/>
                  <a:pt x="2181" y="17374"/>
                  <a:pt x="1787" y="16783"/>
                </a:cubicBezTo>
                <a:cubicBezTo>
                  <a:pt x="1394" y="16192"/>
                  <a:pt x="1060" y="15571"/>
                  <a:pt x="788" y="14920"/>
                </a:cubicBezTo>
                <a:cubicBezTo>
                  <a:pt x="515" y="14269"/>
                  <a:pt x="348" y="13587"/>
                  <a:pt x="212" y="12905"/>
                </a:cubicBezTo>
                <a:cubicBezTo>
                  <a:pt x="76" y="12224"/>
                  <a:pt x="0" y="11497"/>
                  <a:pt x="0" y="10785"/>
                </a:cubicBezTo>
                <a:cubicBezTo>
                  <a:pt x="0" y="10073"/>
                  <a:pt x="76" y="9376"/>
                  <a:pt x="212" y="8679"/>
                </a:cubicBezTo>
                <a:cubicBezTo>
                  <a:pt x="348" y="7983"/>
                  <a:pt x="545" y="7316"/>
                  <a:pt x="818" y="6665"/>
                </a:cubicBezTo>
                <a:cubicBezTo>
                  <a:pt x="1091" y="6013"/>
                  <a:pt x="1424" y="5392"/>
                  <a:pt x="1818" y="4802"/>
                </a:cubicBezTo>
                <a:cubicBezTo>
                  <a:pt x="2212" y="4211"/>
                  <a:pt x="2666" y="3666"/>
                  <a:pt x="3166" y="3166"/>
                </a:cubicBezTo>
                <a:cubicBezTo>
                  <a:pt x="3666" y="2666"/>
                  <a:pt x="4211" y="2212"/>
                  <a:pt x="4802" y="1818"/>
                </a:cubicBezTo>
                <a:cubicBezTo>
                  <a:pt x="5392" y="1424"/>
                  <a:pt x="6013" y="1091"/>
                  <a:pt x="6665" y="818"/>
                </a:cubicBezTo>
                <a:cubicBezTo>
                  <a:pt x="7316" y="545"/>
                  <a:pt x="7998" y="348"/>
                  <a:pt x="8679" y="212"/>
                </a:cubicBezTo>
                <a:cubicBezTo>
                  <a:pt x="9361" y="76"/>
                  <a:pt x="10088" y="0"/>
                  <a:pt x="10785" y="0"/>
                </a:cubicBezTo>
                <a:cubicBezTo>
                  <a:pt x="11482" y="0"/>
                  <a:pt x="12194" y="76"/>
                  <a:pt x="12890" y="212"/>
                </a:cubicBezTo>
                <a:cubicBezTo>
                  <a:pt x="13587" y="348"/>
                  <a:pt x="14254" y="560"/>
                  <a:pt x="14920" y="833"/>
                </a:cubicBezTo>
                <a:cubicBezTo>
                  <a:pt x="15587" y="1106"/>
                  <a:pt x="16192" y="1439"/>
                  <a:pt x="16783" y="1833"/>
                </a:cubicBezTo>
                <a:cubicBezTo>
                  <a:pt x="17374" y="2227"/>
                  <a:pt x="17919" y="2681"/>
                  <a:pt x="18419" y="3181"/>
                </a:cubicBezTo>
                <a:cubicBezTo>
                  <a:pt x="18919" y="3681"/>
                  <a:pt x="19373" y="4226"/>
                  <a:pt x="19767" y="4817"/>
                </a:cubicBezTo>
                <a:cubicBezTo>
                  <a:pt x="20161" y="5408"/>
                  <a:pt x="20494" y="6029"/>
                  <a:pt x="20767" y="6680"/>
                </a:cubicBezTo>
                <a:cubicBezTo>
                  <a:pt x="21040" y="7331"/>
                  <a:pt x="21236"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302" name="Freeform 5"/>
          <p:cNvSpPr/>
          <p:nvPr/>
        </p:nvSpPr>
        <p:spPr>
          <a:xfrm>
            <a:off x="1266395" y="1949452"/>
            <a:ext cx="181103"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85"/>
                </a:moveTo>
                <a:cubicBezTo>
                  <a:pt x="21585" y="11497"/>
                  <a:pt x="21509" y="12194"/>
                  <a:pt x="21373" y="12890"/>
                </a:cubicBezTo>
                <a:cubicBezTo>
                  <a:pt x="21236" y="13587"/>
                  <a:pt x="21024" y="14254"/>
                  <a:pt x="20752" y="14920"/>
                </a:cubicBezTo>
                <a:cubicBezTo>
                  <a:pt x="20479" y="15587"/>
                  <a:pt x="20146" y="16192"/>
                  <a:pt x="19752" y="16783"/>
                </a:cubicBezTo>
                <a:cubicBezTo>
                  <a:pt x="19358" y="17374"/>
                  <a:pt x="18904" y="17919"/>
                  <a:pt x="18404" y="18419"/>
                </a:cubicBezTo>
                <a:cubicBezTo>
                  <a:pt x="17904" y="18919"/>
                  <a:pt x="17359" y="19373"/>
                  <a:pt x="16768" y="19767"/>
                </a:cubicBezTo>
                <a:cubicBezTo>
                  <a:pt x="16177" y="20161"/>
                  <a:pt x="15556" y="20494"/>
                  <a:pt x="14905" y="20767"/>
                </a:cubicBezTo>
                <a:cubicBezTo>
                  <a:pt x="14254" y="21040"/>
                  <a:pt x="13572" y="21236"/>
                  <a:pt x="12875" y="21388"/>
                </a:cubicBezTo>
                <a:cubicBezTo>
                  <a:pt x="12178" y="21539"/>
                  <a:pt x="11482" y="21600"/>
                  <a:pt x="10770" y="21600"/>
                </a:cubicBezTo>
                <a:cubicBezTo>
                  <a:pt x="10058" y="21600"/>
                  <a:pt x="9361" y="21524"/>
                  <a:pt x="8664" y="21388"/>
                </a:cubicBezTo>
                <a:cubicBezTo>
                  <a:pt x="7967" y="21252"/>
                  <a:pt x="7301" y="21040"/>
                  <a:pt x="6635" y="20767"/>
                </a:cubicBezTo>
                <a:cubicBezTo>
                  <a:pt x="5968" y="20494"/>
                  <a:pt x="5362" y="20161"/>
                  <a:pt x="4771" y="19767"/>
                </a:cubicBezTo>
                <a:cubicBezTo>
                  <a:pt x="4181" y="19373"/>
                  <a:pt x="3635" y="18919"/>
                  <a:pt x="3135" y="18419"/>
                </a:cubicBezTo>
                <a:cubicBezTo>
                  <a:pt x="2636" y="17919"/>
                  <a:pt x="2181" y="17374"/>
                  <a:pt x="1787" y="16783"/>
                </a:cubicBezTo>
                <a:cubicBezTo>
                  <a:pt x="1394" y="16192"/>
                  <a:pt x="1060" y="15571"/>
                  <a:pt x="788" y="14920"/>
                </a:cubicBezTo>
                <a:cubicBezTo>
                  <a:pt x="515" y="14269"/>
                  <a:pt x="348" y="13587"/>
                  <a:pt x="212" y="12905"/>
                </a:cubicBezTo>
                <a:cubicBezTo>
                  <a:pt x="76" y="12224"/>
                  <a:pt x="0" y="11497"/>
                  <a:pt x="0" y="10785"/>
                </a:cubicBezTo>
                <a:cubicBezTo>
                  <a:pt x="0" y="10073"/>
                  <a:pt x="76" y="9376"/>
                  <a:pt x="212" y="8679"/>
                </a:cubicBezTo>
                <a:cubicBezTo>
                  <a:pt x="348" y="7983"/>
                  <a:pt x="545" y="7316"/>
                  <a:pt x="818" y="6665"/>
                </a:cubicBezTo>
                <a:cubicBezTo>
                  <a:pt x="1091" y="6013"/>
                  <a:pt x="1424" y="5392"/>
                  <a:pt x="1818" y="4802"/>
                </a:cubicBezTo>
                <a:cubicBezTo>
                  <a:pt x="2212" y="4211"/>
                  <a:pt x="2666" y="3666"/>
                  <a:pt x="3166" y="3166"/>
                </a:cubicBezTo>
                <a:cubicBezTo>
                  <a:pt x="3666" y="2666"/>
                  <a:pt x="4211" y="2212"/>
                  <a:pt x="4802" y="1818"/>
                </a:cubicBezTo>
                <a:cubicBezTo>
                  <a:pt x="5392" y="1424"/>
                  <a:pt x="6013" y="1091"/>
                  <a:pt x="6665" y="818"/>
                </a:cubicBezTo>
                <a:cubicBezTo>
                  <a:pt x="7316" y="545"/>
                  <a:pt x="7998" y="348"/>
                  <a:pt x="8679" y="212"/>
                </a:cubicBezTo>
                <a:cubicBezTo>
                  <a:pt x="9361" y="76"/>
                  <a:pt x="10088" y="0"/>
                  <a:pt x="10785" y="0"/>
                </a:cubicBezTo>
                <a:cubicBezTo>
                  <a:pt x="11482" y="0"/>
                  <a:pt x="12194" y="76"/>
                  <a:pt x="12890" y="212"/>
                </a:cubicBezTo>
                <a:cubicBezTo>
                  <a:pt x="13587" y="348"/>
                  <a:pt x="14254" y="560"/>
                  <a:pt x="14920" y="833"/>
                </a:cubicBezTo>
                <a:cubicBezTo>
                  <a:pt x="15587" y="1106"/>
                  <a:pt x="16192" y="1439"/>
                  <a:pt x="16783" y="1833"/>
                </a:cubicBezTo>
                <a:cubicBezTo>
                  <a:pt x="17374" y="2227"/>
                  <a:pt x="17919" y="2681"/>
                  <a:pt x="18419" y="3181"/>
                </a:cubicBezTo>
                <a:cubicBezTo>
                  <a:pt x="18919" y="3681"/>
                  <a:pt x="19373" y="4226"/>
                  <a:pt x="19767" y="4817"/>
                </a:cubicBezTo>
                <a:cubicBezTo>
                  <a:pt x="20161" y="5408"/>
                  <a:pt x="20494" y="6029"/>
                  <a:pt x="20767" y="6680"/>
                </a:cubicBezTo>
                <a:cubicBezTo>
                  <a:pt x="21040" y="7331"/>
                  <a:pt x="21236"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303" name="Freeform 7"/>
          <p:cNvSpPr/>
          <p:nvPr/>
        </p:nvSpPr>
        <p:spPr>
          <a:xfrm>
            <a:off x="1266395" y="2654302"/>
            <a:ext cx="181103"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85"/>
                </a:moveTo>
                <a:cubicBezTo>
                  <a:pt x="21585" y="11497"/>
                  <a:pt x="21509" y="12194"/>
                  <a:pt x="21373" y="12890"/>
                </a:cubicBezTo>
                <a:cubicBezTo>
                  <a:pt x="21236" y="13587"/>
                  <a:pt x="21024" y="14254"/>
                  <a:pt x="20752" y="14920"/>
                </a:cubicBezTo>
                <a:cubicBezTo>
                  <a:pt x="20479" y="15587"/>
                  <a:pt x="20146" y="16192"/>
                  <a:pt x="19752" y="16783"/>
                </a:cubicBezTo>
                <a:cubicBezTo>
                  <a:pt x="19358" y="17374"/>
                  <a:pt x="18904" y="17919"/>
                  <a:pt x="18404" y="18419"/>
                </a:cubicBezTo>
                <a:cubicBezTo>
                  <a:pt x="17904" y="18919"/>
                  <a:pt x="17359" y="19373"/>
                  <a:pt x="16768" y="19767"/>
                </a:cubicBezTo>
                <a:cubicBezTo>
                  <a:pt x="16177" y="20161"/>
                  <a:pt x="15556" y="20494"/>
                  <a:pt x="14905" y="20767"/>
                </a:cubicBezTo>
                <a:cubicBezTo>
                  <a:pt x="14254" y="21040"/>
                  <a:pt x="13572" y="21236"/>
                  <a:pt x="12875" y="21388"/>
                </a:cubicBezTo>
                <a:cubicBezTo>
                  <a:pt x="12178" y="21539"/>
                  <a:pt x="11482" y="21600"/>
                  <a:pt x="10770" y="21600"/>
                </a:cubicBezTo>
                <a:cubicBezTo>
                  <a:pt x="10058" y="21600"/>
                  <a:pt x="9361" y="21524"/>
                  <a:pt x="8664" y="21388"/>
                </a:cubicBezTo>
                <a:cubicBezTo>
                  <a:pt x="7967" y="21252"/>
                  <a:pt x="7301" y="21040"/>
                  <a:pt x="6635" y="20767"/>
                </a:cubicBezTo>
                <a:cubicBezTo>
                  <a:pt x="5968" y="20494"/>
                  <a:pt x="5362" y="20161"/>
                  <a:pt x="4771" y="19767"/>
                </a:cubicBezTo>
                <a:cubicBezTo>
                  <a:pt x="4181" y="19373"/>
                  <a:pt x="3635" y="18919"/>
                  <a:pt x="3135" y="18419"/>
                </a:cubicBezTo>
                <a:cubicBezTo>
                  <a:pt x="2636" y="17919"/>
                  <a:pt x="2181" y="17374"/>
                  <a:pt x="1787" y="16783"/>
                </a:cubicBezTo>
                <a:cubicBezTo>
                  <a:pt x="1394" y="16192"/>
                  <a:pt x="1060" y="15571"/>
                  <a:pt x="788" y="14920"/>
                </a:cubicBezTo>
                <a:cubicBezTo>
                  <a:pt x="515" y="14269"/>
                  <a:pt x="348" y="13587"/>
                  <a:pt x="212" y="12905"/>
                </a:cubicBezTo>
                <a:cubicBezTo>
                  <a:pt x="76" y="12224"/>
                  <a:pt x="0" y="11497"/>
                  <a:pt x="0" y="10785"/>
                </a:cubicBezTo>
                <a:cubicBezTo>
                  <a:pt x="0" y="10073"/>
                  <a:pt x="76" y="9376"/>
                  <a:pt x="212" y="8679"/>
                </a:cubicBezTo>
                <a:cubicBezTo>
                  <a:pt x="348" y="7983"/>
                  <a:pt x="545" y="7316"/>
                  <a:pt x="818" y="6665"/>
                </a:cubicBezTo>
                <a:cubicBezTo>
                  <a:pt x="1091" y="6013"/>
                  <a:pt x="1424" y="5392"/>
                  <a:pt x="1818" y="4802"/>
                </a:cubicBezTo>
                <a:cubicBezTo>
                  <a:pt x="2212" y="4211"/>
                  <a:pt x="2666" y="3666"/>
                  <a:pt x="3166" y="3166"/>
                </a:cubicBezTo>
                <a:cubicBezTo>
                  <a:pt x="3666" y="2666"/>
                  <a:pt x="4211" y="2212"/>
                  <a:pt x="4802" y="1818"/>
                </a:cubicBezTo>
                <a:cubicBezTo>
                  <a:pt x="5392" y="1424"/>
                  <a:pt x="6013" y="1091"/>
                  <a:pt x="6665" y="818"/>
                </a:cubicBezTo>
                <a:cubicBezTo>
                  <a:pt x="7316" y="545"/>
                  <a:pt x="7998" y="348"/>
                  <a:pt x="8679" y="212"/>
                </a:cubicBezTo>
                <a:cubicBezTo>
                  <a:pt x="9361" y="76"/>
                  <a:pt x="10088" y="0"/>
                  <a:pt x="10785" y="0"/>
                </a:cubicBezTo>
                <a:cubicBezTo>
                  <a:pt x="11482" y="0"/>
                  <a:pt x="12194" y="76"/>
                  <a:pt x="12890" y="212"/>
                </a:cubicBezTo>
                <a:cubicBezTo>
                  <a:pt x="13587" y="348"/>
                  <a:pt x="14254" y="560"/>
                  <a:pt x="14920" y="833"/>
                </a:cubicBezTo>
                <a:cubicBezTo>
                  <a:pt x="15587" y="1106"/>
                  <a:pt x="16192" y="1439"/>
                  <a:pt x="16783" y="1833"/>
                </a:cubicBezTo>
                <a:cubicBezTo>
                  <a:pt x="17374" y="2227"/>
                  <a:pt x="17919" y="2681"/>
                  <a:pt x="18419" y="3181"/>
                </a:cubicBezTo>
                <a:cubicBezTo>
                  <a:pt x="18919" y="3681"/>
                  <a:pt x="19373" y="4226"/>
                  <a:pt x="19767" y="4817"/>
                </a:cubicBezTo>
                <a:cubicBezTo>
                  <a:pt x="20161" y="5408"/>
                  <a:pt x="20494" y="6029"/>
                  <a:pt x="20767" y="6680"/>
                </a:cubicBezTo>
                <a:cubicBezTo>
                  <a:pt x="21040" y="7331"/>
                  <a:pt x="21236"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304" name="Freeform 9"/>
          <p:cNvSpPr/>
          <p:nvPr/>
        </p:nvSpPr>
        <p:spPr>
          <a:xfrm>
            <a:off x="1266395" y="3359153"/>
            <a:ext cx="181103"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85"/>
                </a:moveTo>
                <a:cubicBezTo>
                  <a:pt x="21585" y="11497"/>
                  <a:pt x="21509" y="12194"/>
                  <a:pt x="21373" y="12890"/>
                </a:cubicBezTo>
                <a:cubicBezTo>
                  <a:pt x="21236" y="13587"/>
                  <a:pt x="21024" y="14254"/>
                  <a:pt x="20752" y="14920"/>
                </a:cubicBezTo>
                <a:cubicBezTo>
                  <a:pt x="20479" y="15587"/>
                  <a:pt x="20146" y="16192"/>
                  <a:pt x="19752" y="16783"/>
                </a:cubicBezTo>
                <a:cubicBezTo>
                  <a:pt x="19358" y="17374"/>
                  <a:pt x="18904" y="17919"/>
                  <a:pt x="18404" y="18419"/>
                </a:cubicBezTo>
                <a:cubicBezTo>
                  <a:pt x="17904" y="18919"/>
                  <a:pt x="17359" y="19373"/>
                  <a:pt x="16768" y="19767"/>
                </a:cubicBezTo>
                <a:cubicBezTo>
                  <a:pt x="16177" y="20161"/>
                  <a:pt x="15556" y="20494"/>
                  <a:pt x="14905" y="20767"/>
                </a:cubicBezTo>
                <a:cubicBezTo>
                  <a:pt x="14254" y="21040"/>
                  <a:pt x="13572" y="21236"/>
                  <a:pt x="12875" y="21388"/>
                </a:cubicBezTo>
                <a:cubicBezTo>
                  <a:pt x="12178" y="21539"/>
                  <a:pt x="11482" y="21600"/>
                  <a:pt x="10770" y="21600"/>
                </a:cubicBezTo>
                <a:cubicBezTo>
                  <a:pt x="10058" y="21600"/>
                  <a:pt x="9361" y="21524"/>
                  <a:pt x="8664" y="21388"/>
                </a:cubicBezTo>
                <a:cubicBezTo>
                  <a:pt x="7967" y="21252"/>
                  <a:pt x="7301" y="21040"/>
                  <a:pt x="6635" y="20767"/>
                </a:cubicBezTo>
                <a:cubicBezTo>
                  <a:pt x="5968" y="20494"/>
                  <a:pt x="5362" y="20161"/>
                  <a:pt x="4771" y="19767"/>
                </a:cubicBezTo>
                <a:cubicBezTo>
                  <a:pt x="4181" y="19373"/>
                  <a:pt x="3635" y="18919"/>
                  <a:pt x="3135" y="18419"/>
                </a:cubicBezTo>
                <a:cubicBezTo>
                  <a:pt x="2636" y="17919"/>
                  <a:pt x="2181" y="17374"/>
                  <a:pt x="1787" y="16783"/>
                </a:cubicBezTo>
                <a:cubicBezTo>
                  <a:pt x="1394" y="16192"/>
                  <a:pt x="1060" y="15571"/>
                  <a:pt x="788" y="14920"/>
                </a:cubicBezTo>
                <a:cubicBezTo>
                  <a:pt x="515" y="14269"/>
                  <a:pt x="348" y="13587"/>
                  <a:pt x="212" y="12905"/>
                </a:cubicBezTo>
                <a:cubicBezTo>
                  <a:pt x="76" y="12224"/>
                  <a:pt x="0" y="11497"/>
                  <a:pt x="0" y="10785"/>
                </a:cubicBezTo>
                <a:cubicBezTo>
                  <a:pt x="0" y="10073"/>
                  <a:pt x="76" y="9376"/>
                  <a:pt x="212" y="8679"/>
                </a:cubicBezTo>
                <a:cubicBezTo>
                  <a:pt x="348" y="7983"/>
                  <a:pt x="545" y="7316"/>
                  <a:pt x="818" y="6665"/>
                </a:cubicBezTo>
                <a:cubicBezTo>
                  <a:pt x="1091" y="6013"/>
                  <a:pt x="1424" y="5392"/>
                  <a:pt x="1818" y="4802"/>
                </a:cubicBezTo>
                <a:cubicBezTo>
                  <a:pt x="2212" y="4211"/>
                  <a:pt x="2666" y="3666"/>
                  <a:pt x="3166" y="3166"/>
                </a:cubicBezTo>
                <a:cubicBezTo>
                  <a:pt x="3666" y="2666"/>
                  <a:pt x="4211" y="2212"/>
                  <a:pt x="4802" y="1818"/>
                </a:cubicBezTo>
                <a:cubicBezTo>
                  <a:pt x="5392" y="1424"/>
                  <a:pt x="6013" y="1091"/>
                  <a:pt x="6665" y="818"/>
                </a:cubicBezTo>
                <a:cubicBezTo>
                  <a:pt x="7316" y="545"/>
                  <a:pt x="7998" y="348"/>
                  <a:pt x="8679" y="212"/>
                </a:cubicBezTo>
                <a:cubicBezTo>
                  <a:pt x="9361" y="76"/>
                  <a:pt x="10088" y="0"/>
                  <a:pt x="10785" y="0"/>
                </a:cubicBezTo>
                <a:cubicBezTo>
                  <a:pt x="11482" y="0"/>
                  <a:pt x="12194" y="76"/>
                  <a:pt x="12890" y="212"/>
                </a:cubicBezTo>
                <a:cubicBezTo>
                  <a:pt x="13587" y="348"/>
                  <a:pt x="14254" y="560"/>
                  <a:pt x="14920" y="833"/>
                </a:cubicBezTo>
                <a:cubicBezTo>
                  <a:pt x="15587" y="1106"/>
                  <a:pt x="16192" y="1439"/>
                  <a:pt x="16783" y="1833"/>
                </a:cubicBezTo>
                <a:cubicBezTo>
                  <a:pt x="17374" y="2227"/>
                  <a:pt x="17919" y="2681"/>
                  <a:pt x="18419" y="3181"/>
                </a:cubicBezTo>
                <a:cubicBezTo>
                  <a:pt x="18919" y="3681"/>
                  <a:pt x="19373" y="4226"/>
                  <a:pt x="19767" y="4817"/>
                </a:cubicBezTo>
                <a:cubicBezTo>
                  <a:pt x="20161" y="5408"/>
                  <a:pt x="20494" y="6029"/>
                  <a:pt x="20767" y="6680"/>
                </a:cubicBezTo>
                <a:cubicBezTo>
                  <a:pt x="21040" y="7331"/>
                  <a:pt x="21236"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305" name="Freeform 11"/>
          <p:cNvSpPr/>
          <p:nvPr/>
        </p:nvSpPr>
        <p:spPr>
          <a:xfrm>
            <a:off x="1266395" y="4064003"/>
            <a:ext cx="181103"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85"/>
                </a:moveTo>
                <a:cubicBezTo>
                  <a:pt x="21585" y="11497"/>
                  <a:pt x="21509" y="12194"/>
                  <a:pt x="21373" y="12890"/>
                </a:cubicBezTo>
                <a:cubicBezTo>
                  <a:pt x="21236" y="13587"/>
                  <a:pt x="21024" y="14254"/>
                  <a:pt x="20752" y="14920"/>
                </a:cubicBezTo>
                <a:cubicBezTo>
                  <a:pt x="20479" y="15587"/>
                  <a:pt x="20146" y="16192"/>
                  <a:pt x="19752" y="16783"/>
                </a:cubicBezTo>
                <a:cubicBezTo>
                  <a:pt x="19358" y="17374"/>
                  <a:pt x="18904" y="17919"/>
                  <a:pt x="18404" y="18419"/>
                </a:cubicBezTo>
                <a:cubicBezTo>
                  <a:pt x="17904" y="18919"/>
                  <a:pt x="17359" y="19373"/>
                  <a:pt x="16768" y="19767"/>
                </a:cubicBezTo>
                <a:cubicBezTo>
                  <a:pt x="16177" y="20161"/>
                  <a:pt x="15556" y="20494"/>
                  <a:pt x="14905" y="20767"/>
                </a:cubicBezTo>
                <a:cubicBezTo>
                  <a:pt x="14254" y="21040"/>
                  <a:pt x="13572" y="21236"/>
                  <a:pt x="12875" y="21388"/>
                </a:cubicBezTo>
                <a:cubicBezTo>
                  <a:pt x="12178" y="21539"/>
                  <a:pt x="11482" y="21600"/>
                  <a:pt x="10770" y="21600"/>
                </a:cubicBezTo>
                <a:cubicBezTo>
                  <a:pt x="10058" y="21600"/>
                  <a:pt x="9361" y="21524"/>
                  <a:pt x="8664" y="21388"/>
                </a:cubicBezTo>
                <a:cubicBezTo>
                  <a:pt x="7967" y="21252"/>
                  <a:pt x="7301" y="21040"/>
                  <a:pt x="6635" y="20767"/>
                </a:cubicBezTo>
                <a:cubicBezTo>
                  <a:pt x="5968" y="20494"/>
                  <a:pt x="5362" y="20161"/>
                  <a:pt x="4771" y="19767"/>
                </a:cubicBezTo>
                <a:cubicBezTo>
                  <a:pt x="4181" y="19373"/>
                  <a:pt x="3635" y="18919"/>
                  <a:pt x="3135" y="18419"/>
                </a:cubicBezTo>
                <a:cubicBezTo>
                  <a:pt x="2636" y="17919"/>
                  <a:pt x="2181" y="17374"/>
                  <a:pt x="1787" y="16783"/>
                </a:cubicBezTo>
                <a:cubicBezTo>
                  <a:pt x="1394" y="16192"/>
                  <a:pt x="1060" y="15571"/>
                  <a:pt x="788" y="14920"/>
                </a:cubicBezTo>
                <a:cubicBezTo>
                  <a:pt x="515" y="14269"/>
                  <a:pt x="348" y="13587"/>
                  <a:pt x="212" y="12905"/>
                </a:cubicBezTo>
                <a:cubicBezTo>
                  <a:pt x="76" y="12224"/>
                  <a:pt x="0" y="11497"/>
                  <a:pt x="0" y="10785"/>
                </a:cubicBezTo>
                <a:cubicBezTo>
                  <a:pt x="0" y="10073"/>
                  <a:pt x="76" y="9376"/>
                  <a:pt x="212" y="8679"/>
                </a:cubicBezTo>
                <a:cubicBezTo>
                  <a:pt x="348" y="7983"/>
                  <a:pt x="545" y="7316"/>
                  <a:pt x="818" y="6665"/>
                </a:cubicBezTo>
                <a:cubicBezTo>
                  <a:pt x="1091" y="6013"/>
                  <a:pt x="1424" y="5392"/>
                  <a:pt x="1818" y="4802"/>
                </a:cubicBezTo>
                <a:cubicBezTo>
                  <a:pt x="2212" y="4211"/>
                  <a:pt x="2666" y="3666"/>
                  <a:pt x="3166" y="3166"/>
                </a:cubicBezTo>
                <a:cubicBezTo>
                  <a:pt x="3666" y="2666"/>
                  <a:pt x="4211" y="2212"/>
                  <a:pt x="4802" y="1818"/>
                </a:cubicBezTo>
                <a:cubicBezTo>
                  <a:pt x="5392" y="1424"/>
                  <a:pt x="6013" y="1091"/>
                  <a:pt x="6665" y="818"/>
                </a:cubicBezTo>
                <a:cubicBezTo>
                  <a:pt x="7316" y="545"/>
                  <a:pt x="7998" y="348"/>
                  <a:pt x="8679" y="212"/>
                </a:cubicBezTo>
                <a:cubicBezTo>
                  <a:pt x="9361" y="76"/>
                  <a:pt x="10088" y="0"/>
                  <a:pt x="10785" y="0"/>
                </a:cubicBezTo>
                <a:cubicBezTo>
                  <a:pt x="11482" y="0"/>
                  <a:pt x="12194" y="76"/>
                  <a:pt x="12890" y="212"/>
                </a:cubicBezTo>
                <a:cubicBezTo>
                  <a:pt x="13587" y="348"/>
                  <a:pt x="14254" y="560"/>
                  <a:pt x="14920" y="833"/>
                </a:cubicBezTo>
                <a:cubicBezTo>
                  <a:pt x="15587" y="1106"/>
                  <a:pt x="16192" y="1439"/>
                  <a:pt x="16783" y="1833"/>
                </a:cubicBezTo>
                <a:cubicBezTo>
                  <a:pt x="17374" y="2227"/>
                  <a:pt x="17919" y="2681"/>
                  <a:pt x="18419" y="3181"/>
                </a:cubicBezTo>
                <a:cubicBezTo>
                  <a:pt x="18919" y="3681"/>
                  <a:pt x="19373" y="4226"/>
                  <a:pt x="19767" y="4817"/>
                </a:cubicBezTo>
                <a:cubicBezTo>
                  <a:pt x="20161" y="5408"/>
                  <a:pt x="20494" y="6029"/>
                  <a:pt x="20767" y="6680"/>
                </a:cubicBezTo>
                <a:cubicBezTo>
                  <a:pt x="21040" y="7331"/>
                  <a:pt x="21236"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306" name="Freeform 13"/>
          <p:cNvSpPr/>
          <p:nvPr/>
        </p:nvSpPr>
        <p:spPr>
          <a:xfrm>
            <a:off x="1266395" y="4768853"/>
            <a:ext cx="181103"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85"/>
                </a:moveTo>
                <a:cubicBezTo>
                  <a:pt x="21585" y="11497"/>
                  <a:pt x="21509" y="12194"/>
                  <a:pt x="21373" y="12890"/>
                </a:cubicBezTo>
                <a:cubicBezTo>
                  <a:pt x="21236" y="13587"/>
                  <a:pt x="21024" y="14254"/>
                  <a:pt x="20752" y="14920"/>
                </a:cubicBezTo>
                <a:cubicBezTo>
                  <a:pt x="20479" y="15587"/>
                  <a:pt x="20146" y="16192"/>
                  <a:pt x="19752" y="16783"/>
                </a:cubicBezTo>
                <a:cubicBezTo>
                  <a:pt x="19358" y="17374"/>
                  <a:pt x="18904" y="17919"/>
                  <a:pt x="18404" y="18419"/>
                </a:cubicBezTo>
                <a:cubicBezTo>
                  <a:pt x="17904" y="18919"/>
                  <a:pt x="17359" y="19373"/>
                  <a:pt x="16768" y="19767"/>
                </a:cubicBezTo>
                <a:cubicBezTo>
                  <a:pt x="16177" y="20161"/>
                  <a:pt x="15556" y="20494"/>
                  <a:pt x="14905" y="20767"/>
                </a:cubicBezTo>
                <a:cubicBezTo>
                  <a:pt x="14254" y="21040"/>
                  <a:pt x="13572" y="21236"/>
                  <a:pt x="12875" y="21388"/>
                </a:cubicBezTo>
                <a:cubicBezTo>
                  <a:pt x="12178" y="21539"/>
                  <a:pt x="11482" y="21600"/>
                  <a:pt x="10770" y="21600"/>
                </a:cubicBezTo>
                <a:cubicBezTo>
                  <a:pt x="10058" y="21600"/>
                  <a:pt x="9361" y="21524"/>
                  <a:pt x="8664" y="21388"/>
                </a:cubicBezTo>
                <a:cubicBezTo>
                  <a:pt x="7967" y="21252"/>
                  <a:pt x="7301" y="21040"/>
                  <a:pt x="6635" y="20767"/>
                </a:cubicBezTo>
                <a:cubicBezTo>
                  <a:pt x="5968" y="20494"/>
                  <a:pt x="5362" y="20161"/>
                  <a:pt x="4771" y="19767"/>
                </a:cubicBezTo>
                <a:cubicBezTo>
                  <a:pt x="4181" y="19373"/>
                  <a:pt x="3635" y="18919"/>
                  <a:pt x="3135" y="18419"/>
                </a:cubicBezTo>
                <a:cubicBezTo>
                  <a:pt x="2636" y="17919"/>
                  <a:pt x="2181" y="17374"/>
                  <a:pt x="1787" y="16783"/>
                </a:cubicBezTo>
                <a:cubicBezTo>
                  <a:pt x="1394" y="16192"/>
                  <a:pt x="1060" y="15571"/>
                  <a:pt x="788" y="14920"/>
                </a:cubicBezTo>
                <a:cubicBezTo>
                  <a:pt x="515" y="14269"/>
                  <a:pt x="348" y="13587"/>
                  <a:pt x="212" y="12905"/>
                </a:cubicBezTo>
                <a:cubicBezTo>
                  <a:pt x="76" y="12224"/>
                  <a:pt x="0" y="11497"/>
                  <a:pt x="0" y="10785"/>
                </a:cubicBezTo>
                <a:cubicBezTo>
                  <a:pt x="0" y="10073"/>
                  <a:pt x="76" y="9376"/>
                  <a:pt x="212" y="8679"/>
                </a:cubicBezTo>
                <a:cubicBezTo>
                  <a:pt x="348" y="7983"/>
                  <a:pt x="545" y="7316"/>
                  <a:pt x="818" y="6665"/>
                </a:cubicBezTo>
                <a:cubicBezTo>
                  <a:pt x="1091" y="6013"/>
                  <a:pt x="1424" y="5392"/>
                  <a:pt x="1818" y="4802"/>
                </a:cubicBezTo>
                <a:cubicBezTo>
                  <a:pt x="2212" y="4211"/>
                  <a:pt x="2666" y="3666"/>
                  <a:pt x="3166" y="3166"/>
                </a:cubicBezTo>
                <a:cubicBezTo>
                  <a:pt x="3666" y="2666"/>
                  <a:pt x="4211" y="2212"/>
                  <a:pt x="4802" y="1818"/>
                </a:cubicBezTo>
                <a:cubicBezTo>
                  <a:pt x="5392" y="1424"/>
                  <a:pt x="6013" y="1091"/>
                  <a:pt x="6665" y="818"/>
                </a:cubicBezTo>
                <a:cubicBezTo>
                  <a:pt x="7316" y="545"/>
                  <a:pt x="7998" y="348"/>
                  <a:pt x="8679" y="212"/>
                </a:cubicBezTo>
                <a:cubicBezTo>
                  <a:pt x="9361" y="76"/>
                  <a:pt x="10088" y="0"/>
                  <a:pt x="10785" y="0"/>
                </a:cubicBezTo>
                <a:cubicBezTo>
                  <a:pt x="11482" y="0"/>
                  <a:pt x="12194" y="76"/>
                  <a:pt x="12890" y="212"/>
                </a:cubicBezTo>
                <a:cubicBezTo>
                  <a:pt x="13587" y="348"/>
                  <a:pt x="14254" y="560"/>
                  <a:pt x="14920" y="833"/>
                </a:cubicBezTo>
                <a:cubicBezTo>
                  <a:pt x="15587" y="1106"/>
                  <a:pt x="16192" y="1439"/>
                  <a:pt x="16783" y="1833"/>
                </a:cubicBezTo>
                <a:cubicBezTo>
                  <a:pt x="17374" y="2227"/>
                  <a:pt x="17919" y="2681"/>
                  <a:pt x="18419" y="3181"/>
                </a:cubicBezTo>
                <a:cubicBezTo>
                  <a:pt x="18919" y="3681"/>
                  <a:pt x="19373" y="4226"/>
                  <a:pt x="19767" y="4817"/>
                </a:cubicBezTo>
                <a:cubicBezTo>
                  <a:pt x="20161" y="5408"/>
                  <a:pt x="20494" y="6029"/>
                  <a:pt x="20767" y="6680"/>
                </a:cubicBezTo>
                <a:cubicBezTo>
                  <a:pt x="21040" y="7331"/>
                  <a:pt x="21236"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307" name="Freeform 15"/>
          <p:cNvSpPr/>
          <p:nvPr/>
        </p:nvSpPr>
        <p:spPr>
          <a:xfrm>
            <a:off x="1266395" y="5473703"/>
            <a:ext cx="181103"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85"/>
                </a:moveTo>
                <a:cubicBezTo>
                  <a:pt x="21585" y="11497"/>
                  <a:pt x="21509" y="12194"/>
                  <a:pt x="21373" y="12890"/>
                </a:cubicBezTo>
                <a:cubicBezTo>
                  <a:pt x="21236" y="13587"/>
                  <a:pt x="21024" y="14254"/>
                  <a:pt x="20752" y="14920"/>
                </a:cubicBezTo>
                <a:cubicBezTo>
                  <a:pt x="20479" y="15587"/>
                  <a:pt x="20146" y="16192"/>
                  <a:pt x="19752" y="16783"/>
                </a:cubicBezTo>
                <a:cubicBezTo>
                  <a:pt x="19358" y="17374"/>
                  <a:pt x="18904" y="17919"/>
                  <a:pt x="18404" y="18419"/>
                </a:cubicBezTo>
                <a:cubicBezTo>
                  <a:pt x="17904" y="18919"/>
                  <a:pt x="17359" y="19373"/>
                  <a:pt x="16768" y="19767"/>
                </a:cubicBezTo>
                <a:cubicBezTo>
                  <a:pt x="16177" y="20161"/>
                  <a:pt x="15556" y="20494"/>
                  <a:pt x="14905" y="20767"/>
                </a:cubicBezTo>
                <a:cubicBezTo>
                  <a:pt x="14254" y="21040"/>
                  <a:pt x="13572" y="21236"/>
                  <a:pt x="12875" y="21388"/>
                </a:cubicBezTo>
                <a:cubicBezTo>
                  <a:pt x="12178" y="21539"/>
                  <a:pt x="11482" y="21600"/>
                  <a:pt x="10770" y="21600"/>
                </a:cubicBezTo>
                <a:cubicBezTo>
                  <a:pt x="10058" y="21600"/>
                  <a:pt x="9361" y="21524"/>
                  <a:pt x="8664" y="21388"/>
                </a:cubicBezTo>
                <a:cubicBezTo>
                  <a:pt x="7967" y="21252"/>
                  <a:pt x="7301" y="21040"/>
                  <a:pt x="6635" y="20767"/>
                </a:cubicBezTo>
                <a:cubicBezTo>
                  <a:pt x="5968" y="20494"/>
                  <a:pt x="5362" y="20161"/>
                  <a:pt x="4771" y="19767"/>
                </a:cubicBezTo>
                <a:cubicBezTo>
                  <a:pt x="4181" y="19373"/>
                  <a:pt x="3635" y="18919"/>
                  <a:pt x="3135" y="18419"/>
                </a:cubicBezTo>
                <a:cubicBezTo>
                  <a:pt x="2636" y="17919"/>
                  <a:pt x="2181" y="17374"/>
                  <a:pt x="1787" y="16783"/>
                </a:cubicBezTo>
                <a:cubicBezTo>
                  <a:pt x="1394" y="16192"/>
                  <a:pt x="1060" y="15571"/>
                  <a:pt x="788" y="14920"/>
                </a:cubicBezTo>
                <a:cubicBezTo>
                  <a:pt x="515" y="14269"/>
                  <a:pt x="348" y="13587"/>
                  <a:pt x="212" y="12905"/>
                </a:cubicBezTo>
                <a:cubicBezTo>
                  <a:pt x="76" y="12224"/>
                  <a:pt x="0" y="11497"/>
                  <a:pt x="0" y="10785"/>
                </a:cubicBezTo>
                <a:cubicBezTo>
                  <a:pt x="0" y="10073"/>
                  <a:pt x="76" y="9376"/>
                  <a:pt x="212" y="8679"/>
                </a:cubicBezTo>
                <a:cubicBezTo>
                  <a:pt x="348" y="7983"/>
                  <a:pt x="545" y="7316"/>
                  <a:pt x="818" y="6665"/>
                </a:cubicBezTo>
                <a:cubicBezTo>
                  <a:pt x="1091" y="6013"/>
                  <a:pt x="1424" y="5392"/>
                  <a:pt x="1818" y="4802"/>
                </a:cubicBezTo>
                <a:cubicBezTo>
                  <a:pt x="2212" y="4211"/>
                  <a:pt x="2666" y="3666"/>
                  <a:pt x="3166" y="3166"/>
                </a:cubicBezTo>
                <a:cubicBezTo>
                  <a:pt x="3666" y="2666"/>
                  <a:pt x="4211" y="2212"/>
                  <a:pt x="4802" y="1818"/>
                </a:cubicBezTo>
                <a:cubicBezTo>
                  <a:pt x="5392" y="1424"/>
                  <a:pt x="6013" y="1091"/>
                  <a:pt x="6665" y="818"/>
                </a:cubicBezTo>
                <a:cubicBezTo>
                  <a:pt x="7316" y="545"/>
                  <a:pt x="7998" y="348"/>
                  <a:pt x="8679" y="212"/>
                </a:cubicBezTo>
                <a:cubicBezTo>
                  <a:pt x="9361" y="76"/>
                  <a:pt x="10088" y="0"/>
                  <a:pt x="10785" y="0"/>
                </a:cubicBezTo>
                <a:cubicBezTo>
                  <a:pt x="11482" y="0"/>
                  <a:pt x="12194" y="76"/>
                  <a:pt x="12890" y="212"/>
                </a:cubicBezTo>
                <a:cubicBezTo>
                  <a:pt x="13587" y="348"/>
                  <a:pt x="14254" y="560"/>
                  <a:pt x="14920" y="833"/>
                </a:cubicBezTo>
                <a:cubicBezTo>
                  <a:pt x="15587" y="1106"/>
                  <a:pt x="16192" y="1439"/>
                  <a:pt x="16783" y="1833"/>
                </a:cubicBezTo>
                <a:cubicBezTo>
                  <a:pt x="17374" y="2227"/>
                  <a:pt x="17919" y="2681"/>
                  <a:pt x="18419" y="3181"/>
                </a:cubicBezTo>
                <a:cubicBezTo>
                  <a:pt x="18919" y="3681"/>
                  <a:pt x="19373" y="4226"/>
                  <a:pt x="19767" y="4817"/>
                </a:cubicBezTo>
                <a:cubicBezTo>
                  <a:pt x="20161" y="5408"/>
                  <a:pt x="20494" y="6029"/>
                  <a:pt x="20767" y="6680"/>
                </a:cubicBezTo>
                <a:cubicBezTo>
                  <a:pt x="21040" y="7331"/>
                  <a:pt x="21236"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308" name="Freeform 17"/>
          <p:cNvSpPr/>
          <p:nvPr/>
        </p:nvSpPr>
        <p:spPr>
          <a:xfrm>
            <a:off x="1266395" y="6178553"/>
            <a:ext cx="181103"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85"/>
                </a:moveTo>
                <a:cubicBezTo>
                  <a:pt x="21585" y="11497"/>
                  <a:pt x="21509" y="12194"/>
                  <a:pt x="21373" y="12890"/>
                </a:cubicBezTo>
                <a:cubicBezTo>
                  <a:pt x="21236" y="13587"/>
                  <a:pt x="21024" y="14254"/>
                  <a:pt x="20752" y="14920"/>
                </a:cubicBezTo>
                <a:cubicBezTo>
                  <a:pt x="20479" y="15587"/>
                  <a:pt x="20146" y="16192"/>
                  <a:pt x="19752" y="16783"/>
                </a:cubicBezTo>
                <a:cubicBezTo>
                  <a:pt x="19358" y="17374"/>
                  <a:pt x="18904" y="17919"/>
                  <a:pt x="18404" y="18419"/>
                </a:cubicBezTo>
                <a:cubicBezTo>
                  <a:pt x="17904" y="18919"/>
                  <a:pt x="17359" y="19373"/>
                  <a:pt x="16768" y="19767"/>
                </a:cubicBezTo>
                <a:cubicBezTo>
                  <a:pt x="16177" y="20161"/>
                  <a:pt x="15556" y="20494"/>
                  <a:pt x="14905" y="20767"/>
                </a:cubicBezTo>
                <a:cubicBezTo>
                  <a:pt x="14254" y="21040"/>
                  <a:pt x="13572" y="21236"/>
                  <a:pt x="12875" y="21388"/>
                </a:cubicBezTo>
                <a:cubicBezTo>
                  <a:pt x="12178" y="21539"/>
                  <a:pt x="11482" y="21600"/>
                  <a:pt x="10770" y="21600"/>
                </a:cubicBezTo>
                <a:cubicBezTo>
                  <a:pt x="10058" y="21600"/>
                  <a:pt x="9361" y="21524"/>
                  <a:pt x="8664" y="21388"/>
                </a:cubicBezTo>
                <a:cubicBezTo>
                  <a:pt x="7967" y="21252"/>
                  <a:pt x="7301" y="21040"/>
                  <a:pt x="6635" y="20767"/>
                </a:cubicBezTo>
                <a:cubicBezTo>
                  <a:pt x="5968" y="20494"/>
                  <a:pt x="5362" y="20161"/>
                  <a:pt x="4771" y="19767"/>
                </a:cubicBezTo>
                <a:cubicBezTo>
                  <a:pt x="4181" y="19373"/>
                  <a:pt x="3635" y="18919"/>
                  <a:pt x="3135" y="18419"/>
                </a:cubicBezTo>
                <a:cubicBezTo>
                  <a:pt x="2636" y="17919"/>
                  <a:pt x="2181" y="17374"/>
                  <a:pt x="1787" y="16783"/>
                </a:cubicBezTo>
                <a:cubicBezTo>
                  <a:pt x="1394" y="16192"/>
                  <a:pt x="1060" y="15571"/>
                  <a:pt x="788" y="14920"/>
                </a:cubicBezTo>
                <a:cubicBezTo>
                  <a:pt x="515" y="14269"/>
                  <a:pt x="348" y="13587"/>
                  <a:pt x="212" y="12905"/>
                </a:cubicBezTo>
                <a:cubicBezTo>
                  <a:pt x="76" y="12224"/>
                  <a:pt x="0" y="11497"/>
                  <a:pt x="0" y="10785"/>
                </a:cubicBezTo>
                <a:cubicBezTo>
                  <a:pt x="0" y="10073"/>
                  <a:pt x="76" y="9376"/>
                  <a:pt x="212" y="8679"/>
                </a:cubicBezTo>
                <a:cubicBezTo>
                  <a:pt x="348" y="7983"/>
                  <a:pt x="545" y="7316"/>
                  <a:pt x="818" y="6665"/>
                </a:cubicBezTo>
                <a:cubicBezTo>
                  <a:pt x="1091" y="6013"/>
                  <a:pt x="1424" y="5392"/>
                  <a:pt x="1818" y="4802"/>
                </a:cubicBezTo>
                <a:cubicBezTo>
                  <a:pt x="2212" y="4211"/>
                  <a:pt x="2666" y="3666"/>
                  <a:pt x="3166" y="3166"/>
                </a:cubicBezTo>
                <a:cubicBezTo>
                  <a:pt x="3666" y="2666"/>
                  <a:pt x="4211" y="2212"/>
                  <a:pt x="4802" y="1818"/>
                </a:cubicBezTo>
                <a:cubicBezTo>
                  <a:pt x="5392" y="1424"/>
                  <a:pt x="6013" y="1091"/>
                  <a:pt x="6665" y="818"/>
                </a:cubicBezTo>
                <a:cubicBezTo>
                  <a:pt x="7316" y="545"/>
                  <a:pt x="7998" y="348"/>
                  <a:pt x="8679" y="212"/>
                </a:cubicBezTo>
                <a:cubicBezTo>
                  <a:pt x="9361" y="76"/>
                  <a:pt x="10088" y="0"/>
                  <a:pt x="10785" y="0"/>
                </a:cubicBezTo>
                <a:cubicBezTo>
                  <a:pt x="11482" y="0"/>
                  <a:pt x="12194" y="76"/>
                  <a:pt x="12890" y="212"/>
                </a:cubicBezTo>
                <a:cubicBezTo>
                  <a:pt x="13587" y="348"/>
                  <a:pt x="14254" y="560"/>
                  <a:pt x="14920" y="833"/>
                </a:cubicBezTo>
                <a:cubicBezTo>
                  <a:pt x="15587" y="1106"/>
                  <a:pt x="16192" y="1439"/>
                  <a:pt x="16783" y="1833"/>
                </a:cubicBezTo>
                <a:cubicBezTo>
                  <a:pt x="17374" y="2227"/>
                  <a:pt x="17919" y="2681"/>
                  <a:pt x="18419" y="3181"/>
                </a:cubicBezTo>
                <a:cubicBezTo>
                  <a:pt x="18919" y="3681"/>
                  <a:pt x="19373" y="4226"/>
                  <a:pt x="19767" y="4817"/>
                </a:cubicBezTo>
                <a:cubicBezTo>
                  <a:pt x="20161" y="5408"/>
                  <a:pt x="20494" y="6029"/>
                  <a:pt x="20767" y="6680"/>
                </a:cubicBezTo>
                <a:cubicBezTo>
                  <a:pt x="21040" y="7331"/>
                  <a:pt x="21236"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309" name="Freeform 19"/>
          <p:cNvSpPr/>
          <p:nvPr/>
        </p:nvSpPr>
        <p:spPr>
          <a:xfrm>
            <a:off x="1266395" y="6883403"/>
            <a:ext cx="181103"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85"/>
                </a:moveTo>
                <a:cubicBezTo>
                  <a:pt x="21585" y="11497"/>
                  <a:pt x="21509" y="12194"/>
                  <a:pt x="21373" y="12890"/>
                </a:cubicBezTo>
                <a:cubicBezTo>
                  <a:pt x="21236" y="13587"/>
                  <a:pt x="21024" y="14254"/>
                  <a:pt x="20752" y="14920"/>
                </a:cubicBezTo>
                <a:cubicBezTo>
                  <a:pt x="20479" y="15587"/>
                  <a:pt x="20146" y="16192"/>
                  <a:pt x="19752" y="16783"/>
                </a:cubicBezTo>
                <a:cubicBezTo>
                  <a:pt x="19358" y="17374"/>
                  <a:pt x="18904" y="17919"/>
                  <a:pt x="18404" y="18419"/>
                </a:cubicBezTo>
                <a:cubicBezTo>
                  <a:pt x="17904" y="18919"/>
                  <a:pt x="17359" y="19373"/>
                  <a:pt x="16768" y="19767"/>
                </a:cubicBezTo>
                <a:cubicBezTo>
                  <a:pt x="16177" y="20161"/>
                  <a:pt x="15556" y="20494"/>
                  <a:pt x="14905" y="20767"/>
                </a:cubicBezTo>
                <a:cubicBezTo>
                  <a:pt x="14254" y="21040"/>
                  <a:pt x="13572" y="21236"/>
                  <a:pt x="12875" y="21388"/>
                </a:cubicBezTo>
                <a:cubicBezTo>
                  <a:pt x="12178" y="21539"/>
                  <a:pt x="11482" y="21600"/>
                  <a:pt x="10770" y="21600"/>
                </a:cubicBezTo>
                <a:cubicBezTo>
                  <a:pt x="10058" y="21600"/>
                  <a:pt x="9361" y="21524"/>
                  <a:pt x="8664" y="21388"/>
                </a:cubicBezTo>
                <a:cubicBezTo>
                  <a:pt x="7967" y="21252"/>
                  <a:pt x="7301" y="21040"/>
                  <a:pt x="6635" y="20767"/>
                </a:cubicBezTo>
                <a:cubicBezTo>
                  <a:pt x="5968" y="20494"/>
                  <a:pt x="5362" y="20161"/>
                  <a:pt x="4771" y="19767"/>
                </a:cubicBezTo>
                <a:cubicBezTo>
                  <a:pt x="4181" y="19373"/>
                  <a:pt x="3635" y="18919"/>
                  <a:pt x="3135" y="18419"/>
                </a:cubicBezTo>
                <a:cubicBezTo>
                  <a:pt x="2636" y="17919"/>
                  <a:pt x="2181" y="17374"/>
                  <a:pt x="1787" y="16783"/>
                </a:cubicBezTo>
                <a:cubicBezTo>
                  <a:pt x="1394" y="16192"/>
                  <a:pt x="1060" y="15571"/>
                  <a:pt x="788" y="14920"/>
                </a:cubicBezTo>
                <a:cubicBezTo>
                  <a:pt x="515" y="14269"/>
                  <a:pt x="348" y="13587"/>
                  <a:pt x="212" y="12890"/>
                </a:cubicBezTo>
                <a:cubicBezTo>
                  <a:pt x="76" y="12194"/>
                  <a:pt x="0" y="11497"/>
                  <a:pt x="0" y="10785"/>
                </a:cubicBezTo>
                <a:cubicBezTo>
                  <a:pt x="0" y="10073"/>
                  <a:pt x="76" y="9376"/>
                  <a:pt x="212" y="8679"/>
                </a:cubicBezTo>
                <a:cubicBezTo>
                  <a:pt x="348" y="7983"/>
                  <a:pt x="545" y="7316"/>
                  <a:pt x="818" y="6665"/>
                </a:cubicBezTo>
                <a:cubicBezTo>
                  <a:pt x="1091" y="6013"/>
                  <a:pt x="1424" y="5392"/>
                  <a:pt x="1818" y="4802"/>
                </a:cubicBezTo>
                <a:cubicBezTo>
                  <a:pt x="2212" y="4211"/>
                  <a:pt x="2666" y="3666"/>
                  <a:pt x="3166" y="3166"/>
                </a:cubicBezTo>
                <a:cubicBezTo>
                  <a:pt x="3666" y="2666"/>
                  <a:pt x="4211" y="2212"/>
                  <a:pt x="4802" y="1818"/>
                </a:cubicBezTo>
                <a:cubicBezTo>
                  <a:pt x="5392" y="1424"/>
                  <a:pt x="6013" y="1091"/>
                  <a:pt x="6665" y="818"/>
                </a:cubicBezTo>
                <a:cubicBezTo>
                  <a:pt x="7316" y="545"/>
                  <a:pt x="7998" y="348"/>
                  <a:pt x="8679" y="212"/>
                </a:cubicBezTo>
                <a:cubicBezTo>
                  <a:pt x="9361" y="76"/>
                  <a:pt x="10088" y="0"/>
                  <a:pt x="10785" y="0"/>
                </a:cubicBezTo>
                <a:cubicBezTo>
                  <a:pt x="11482" y="0"/>
                  <a:pt x="12194" y="76"/>
                  <a:pt x="12890" y="212"/>
                </a:cubicBezTo>
                <a:cubicBezTo>
                  <a:pt x="13587" y="348"/>
                  <a:pt x="14254" y="560"/>
                  <a:pt x="14920" y="833"/>
                </a:cubicBezTo>
                <a:cubicBezTo>
                  <a:pt x="15587" y="1106"/>
                  <a:pt x="16192" y="1439"/>
                  <a:pt x="16783" y="1833"/>
                </a:cubicBezTo>
                <a:cubicBezTo>
                  <a:pt x="17374" y="2227"/>
                  <a:pt x="17919" y="2681"/>
                  <a:pt x="18419" y="3181"/>
                </a:cubicBezTo>
                <a:cubicBezTo>
                  <a:pt x="18919" y="3681"/>
                  <a:pt x="19373" y="4226"/>
                  <a:pt x="19767" y="4817"/>
                </a:cubicBezTo>
                <a:cubicBezTo>
                  <a:pt x="20161" y="5408"/>
                  <a:pt x="20494" y="6029"/>
                  <a:pt x="20767" y="6680"/>
                </a:cubicBezTo>
                <a:cubicBezTo>
                  <a:pt x="21040" y="7331"/>
                  <a:pt x="21236"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310" name="Freeform 21"/>
          <p:cNvSpPr/>
          <p:nvPr/>
        </p:nvSpPr>
        <p:spPr>
          <a:xfrm>
            <a:off x="1266395" y="7588253"/>
            <a:ext cx="181103"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85"/>
                </a:moveTo>
                <a:cubicBezTo>
                  <a:pt x="21585" y="11497"/>
                  <a:pt x="21509" y="12194"/>
                  <a:pt x="21373" y="12890"/>
                </a:cubicBezTo>
                <a:cubicBezTo>
                  <a:pt x="21236" y="13587"/>
                  <a:pt x="21024" y="14254"/>
                  <a:pt x="20752" y="14920"/>
                </a:cubicBezTo>
                <a:cubicBezTo>
                  <a:pt x="20479" y="15587"/>
                  <a:pt x="20146" y="16192"/>
                  <a:pt x="19752" y="16783"/>
                </a:cubicBezTo>
                <a:cubicBezTo>
                  <a:pt x="19358" y="17374"/>
                  <a:pt x="18904" y="17919"/>
                  <a:pt x="18404" y="18419"/>
                </a:cubicBezTo>
                <a:cubicBezTo>
                  <a:pt x="17904" y="18919"/>
                  <a:pt x="17359" y="19373"/>
                  <a:pt x="16768" y="19767"/>
                </a:cubicBezTo>
                <a:cubicBezTo>
                  <a:pt x="16177" y="20161"/>
                  <a:pt x="15556" y="20494"/>
                  <a:pt x="14905" y="20767"/>
                </a:cubicBezTo>
                <a:cubicBezTo>
                  <a:pt x="14254" y="21040"/>
                  <a:pt x="13572" y="21236"/>
                  <a:pt x="12875" y="21388"/>
                </a:cubicBezTo>
                <a:cubicBezTo>
                  <a:pt x="12178" y="21539"/>
                  <a:pt x="11482" y="21600"/>
                  <a:pt x="10770" y="21600"/>
                </a:cubicBezTo>
                <a:cubicBezTo>
                  <a:pt x="10058" y="21600"/>
                  <a:pt x="9361" y="21524"/>
                  <a:pt x="8664" y="21388"/>
                </a:cubicBezTo>
                <a:cubicBezTo>
                  <a:pt x="7967" y="21252"/>
                  <a:pt x="7301" y="21040"/>
                  <a:pt x="6635" y="20767"/>
                </a:cubicBezTo>
                <a:cubicBezTo>
                  <a:pt x="5968" y="20494"/>
                  <a:pt x="5362" y="20161"/>
                  <a:pt x="4771" y="19767"/>
                </a:cubicBezTo>
                <a:cubicBezTo>
                  <a:pt x="4181" y="19373"/>
                  <a:pt x="3635" y="18919"/>
                  <a:pt x="3135" y="18419"/>
                </a:cubicBezTo>
                <a:cubicBezTo>
                  <a:pt x="2636" y="17919"/>
                  <a:pt x="2181" y="17374"/>
                  <a:pt x="1787" y="16783"/>
                </a:cubicBezTo>
                <a:cubicBezTo>
                  <a:pt x="1394" y="16192"/>
                  <a:pt x="1060" y="15571"/>
                  <a:pt x="788" y="14920"/>
                </a:cubicBezTo>
                <a:cubicBezTo>
                  <a:pt x="515" y="14269"/>
                  <a:pt x="348" y="13587"/>
                  <a:pt x="212" y="12890"/>
                </a:cubicBezTo>
                <a:cubicBezTo>
                  <a:pt x="76" y="12194"/>
                  <a:pt x="0" y="11497"/>
                  <a:pt x="0" y="10785"/>
                </a:cubicBezTo>
                <a:cubicBezTo>
                  <a:pt x="0" y="10073"/>
                  <a:pt x="76" y="9376"/>
                  <a:pt x="212" y="8679"/>
                </a:cubicBezTo>
                <a:cubicBezTo>
                  <a:pt x="348" y="7983"/>
                  <a:pt x="545" y="7316"/>
                  <a:pt x="818" y="6665"/>
                </a:cubicBezTo>
                <a:cubicBezTo>
                  <a:pt x="1091" y="6013"/>
                  <a:pt x="1424" y="5392"/>
                  <a:pt x="1818" y="4802"/>
                </a:cubicBezTo>
                <a:cubicBezTo>
                  <a:pt x="2212" y="4211"/>
                  <a:pt x="2666" y="3666"/>
                  <a:pt x="3166" y="3166"/>
                </a:cubicBezTo>
                <a:cubicBezTo>
                  <a:pt x="3666" y="2666"/>
                  <a:pt x="4211" y="2212"/>
                  <a:pt x="4802" y="1818"/>
                </a:cubicBezTo>
                <a:cubicBezTo>
                  <a:pt x="5392" y="1424"/>
                  <a:pt x="6013" y="1091"/>
                  <a:pt x="6665" y="818"/>
                </a:cubicBezTo>
                <a:cubicBezTo>
                  <a:pt x="7316" y="545"/>
                  <a:pt x="7998" y="348"/>
                  <a:pt x="8679" y="212"/>
                </a:cubicBezTo>
                <a:cubicBezTo>
                  <a:pt x="9361" y="76"/>
                  <a:pt x="10088" y="0"/>
                  <a:pt x="10785" y="0"/>
                </a:cubicBezTo>
                <a:cubicBezTo>
                  <a:pt x="11482" y="0"/>
                  <a:pt x="12194" y="76"/>
                  <a:pt x="12890" y="212"/>
                </a:cubicBezTo>
                <a:cubicBezTo>
                  <a:pt x="13587" y="348"/>
                  <a:pt x="14254" y="560"/>
                  <a:pt x="14920" y="833"/>
                </a:cubicBezTo>
                <a:cubicBezTo>
                  <a:pt x="15587" y="1106"/>
                  <a:pt x="16192" y="1439"/>
                  <a:pt x="16783" y="1833"/>
                </a:cubicBezTo>
                <a:cubicBezTo>
                  <a:pt x="17374" y="2227"/>
                  <a:pt x="17919" y="2681"/>
                  <a:pt x="18419" y="3181"/>
                </a:cubicBezTo>
                <a:cubicBezTo>
                  <a:pt x="18919" y="3681"/>
                  <a:pt x="19373" y="4226"/>
                  <a:pt x="19767" y="4817"/>
                </a:cubicBezTo>
                <a:cubicBezTo>
                  <a:pt x="20161" y="5408"/>
                  <a:pt x="20494" y="6029"/>
                  <a:pt x="20767" y="6680"/>
                </a:cubicBezTo>
                <a:cubicBezTo>
                  <a:pt x="21040" y="7331"/>
                  <a:pt x="21236"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311" name="Freeform 23"/>
          <p:cNvSpPr/>
          <p:nvPr/>
        </p:nvSpPr>
        <p:spPr>
          <a:xfrm>
            <a:off x="1266395" y="8293103"/>
            <a:ext cx="181103"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85"/>
                </a:moveTo>
                <a:cubicBezTo>
                  <a:pt x="21585" y="11497"/>
                  <a:pt x="21509" y="12194"/>
                  <a:pt x="21373" y="12890"/>
                </a:cubicBezTo>
                <a:cubicBezTo>
                  <a:pt x="21236" y="13587"/>
                  <a:pt x="21024" y="14254"/>
                  <a:pt x="20752" y="14920"/>
                </a:cubicBezTo>
                <a:cubicBezTo>
                  <a:pt x="20479" y="15587"/>
                  <a:pt x="20146" y="16192"/>
                  <a:pt x="19752" y="16783"/>
                </a:cubicBezTo>
                <a:cubicBezTo>
                  <a:pt x="19358" y="17374"/>
                  <a:pt x="18904" y="17919"/>
                  <a:pt x="18404" y="18419"/>
                </a:cubicBezTo>
                <a:cubicBezTo>
                  <a:pt x="17904" y="18919"/>
                  <a:pt x="17359" y="19373"/>
                  <a:pt x="16768" y="19767"/>
                </a:cubicBezTo>
                <a:cubicBezTo>
                  <a:pt x="16177" y="20161"/>
                  <a:pt x="15556" y="20494"/>
                  <a:pt x="14905" y="20767"/>
                </a:cubicBezTo>
                <a:cubicBezTo>
                  <a:pt x="14254" y="21040"/>
                  <a:pt x="13572" y="21236"/>
                  <a:pt x="12875" y="21388"/>
                </a:cubicBezTo>
                <a:cubicBezTo>
                  <a:pt x="12178" y="21539"/>
                  <a:pt x="11482" y="21600"/>
                  <a:pt x="10770" y="21600"/>
                </a:cubicBezTo>
                <a:cubicBezTo>
                  <a:pt x="10058" y="21600"/>
                  <a:pt x="9361" y="21524"/>
                  <a:pt x="8664" y="21388"/>
                </a:cubicBezTo>
                <a:cubicBezTo>
                  <a:pt x="7967" y="21252"/>
                  <a:pt x="7301" y="21040"/>
                  <a:pt x="6635" y="20767"/>
                </a:cubicBezTo>
                <a:cubicBezTo>
                  <a:pt x="5968" y="20494"/>
                  <a:pt x="5362" y="20161"/>
                  <a:pt x="4771" y="19767"/>
                </a:cubicBezTo>
                <a:cubicBezTo>
                  <a:pt x="4181" y="19373"/>
                  <a:pt x="3635" y="18919"/>
                  <a:pt x="3135" y="18419"/>
                </a:cubicBezTo>
                <a:cubicBezTo>
                  <a:pt x="2636" y="17919"/>
                  <a:pt x="2181" y="17374"/>
                  <a:pt x="1787" y="16783"/>
                </a:cubicBezTo>
                <a:cubicBezTo>
                  <a:pt x="1394" y="16192"/>
                  <a:pt x="1060" y="15571"/>
                  <a:pt x="788" y="14920"/>
                </a:cubicBezTo>
                <a:cubicBezTo>
                  <a:pt x="515" y="14269"/>
                  <a:pt x="348" y="13587"/>
                  <a:pt x="212" y="12890"/>
                </a:cubicBezTo>
                <a:cubicBezTo>
                  <a:pt x="76" y="12194"/>
                  <a:pt x="0" y="11497"/>
                  <a:pt x="0" y="10785"/>
                </a:cubicBezTo>
                <a:cubicBezTo>
                  <a:pt x="0" y="10073"/>
                  <a:pt x="76" y="9376"/>
                  <a:pt x="212" y="8679"/>
                </a:cubicBezTo>
                <a:cubicBezTo>
                  <a:pt x="348" y="7983"/>
                  <a:pt x="545" y="7316"/>
                  <a:pt x="818" y="6665"/>
                </a:cubicBezTo>
                <a:cubicBezTo>
                  <a:pt x="1091" y="6013"/>
                  <a:pt x="1424" y="5392"/>
                  <a:pt x="1818" y="4802"/>
                </a:cubicBezTo>
                <a:cubicBezTo>
                  <a:pt x="2212" y="4211"/>
                  <a:pt x="2666" y="3666"/>
                  <a:pt x="3166" y="3166"/>
                </a:cubicBezTo>
                <a:cubicBezTo>
                  <a:pt x="3666" y="2666"/>
                  <a:pt x="4211" y="2212"/>
                  <a:pt x="4802" y="1818"/>
                </a:cubicBezTo>
                <a:cubicBezTo>
                  <a:pt x="5392" y="1424"/>
                  <a:pt x="6013" y="1091"/>
                  <a:pt x="6665" y="818"/>
                </a:cubicBezTo>
                <a:cubicBezTo>
                  <a:pt x="7316" y="545"/>
                  <a:pt x="7998" y="348"/>
                  <a:pt x="8679" y="212"/>
                </a:cubicBezTo>
                <a:cubicBezTo>
                  <a:pt x="9361" y="76"/>
                  <a:pt x="10088" y="0"/>
                  <a:pt x="10785" y="0"/>
                </a:cubicBezTo>
                <a:cubicBezTo>
                  <a:pt x="11482" y="0"/>
                  <a:pt x="12194" y="76"/>
                  <a:pt x="12890" y="212"/>
                </a:cubicBezTo>
                <a:cubicBezTo>
                  <a:pt x="13587" y="348"/>
                  <a:pt x="14254" y="560"/>
                  <a:pt x="14920" y="833"/>
                </a:cubicBezTo>
                <a:cubicBezTo>
                  <a:pt x="15587" y="1106"/>
                  <a:pt x="16192" y="1439"/>
                  <a:pt x="16783" y="1833"/>
                </a:cubicBezTo>
                <a:cubicBezTo>
                  <a:pt x="17374" y="2227"/>
                  <a:pt x="17919" y="2681"/>
                  <a:pt x="18419" y="3181"/>
                </a:cubicBezTo>
                <a:cubicBezTo>
                  <a:pt x="18919" y="3681"/>
                  <a:pt x="19373" y="4226"/>
                  <a:pt x="19767" y="4817"/>
                </a:cubicBezTo>
                <a:cubicBezTo>
                  <a:pt x="20161" y="5408"/>
                  <a:pt x="20494" y="6029"/>
                  <a:pt x="20767" y="6680"/>
                </a:cubicBezTo>
                <a:cubicBezTo>
                  <a:pt x="21040" y="7331"/>
                  <a:pt x="21236"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312" name="Freeform 25"/>
          <p:cNvSpPr/>
          <p:nvPr/>
        </p:nvSpPr>
        <p:spPr>
          <a:xfrm>
            <a:off x="1266395" y="8997953"/>
            <a:ext cx="181103"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5" y="10785"/>
                </a:moveTo>
                <a:cubicBezTo>
                  <a:pt x="21585" y="11497"/>
                  <a:pt x="21509" y="12194"/>
                  <a:pt x="21373" y="12890"/>
                </a:cubicBezTo>
                <a:cubicBezTo>
                  <a:pt x="21236" y="13587"/>
                  <a:pt x="21024" y="14254"/>
                  <a:pt x="20752" y="14920"/>
                </a:cubicBezTo>
                <a:cubicBezTo>
                  <a:pt x="20479" y="15587"/>
                  <a:pt x="20146" y="16192"/>
                  <a:pt x="19752" y="16783"/>
                </a:cubicBezTo>
                <a:cubicBezTo>
                  <a:pt x="19358" y="17374"/>
                  <a:pt x="18904" y="17919"/>
                  <a:pt x="18404" y="18419"/>
                </a:cubicBezTo>
                <a:cubicBezTo>
                  <a:pt x="17904" y="18919"/>
                  <a:pt x="17359" y="19373"/>
                  <a:pt x="16768" y="19767"/>
                </a:cubicBezTo>
                <a:cubicBezTo>
                  <a:pt x="16177" y="20161"/>
                  <a:pt x="15556" y="20494"/>
                  <a:pt x="14905" y="20767"/>
                </a:cubicBezTo>
                <a:cubicBezTo>
                  <a:pt x="14254" y="21040"/>
                  <a:pt x="13572" y="21236"/>
                  <a:pt x="12875" y="21388"/>
                </a:cubicBezTo>
                <a:cubicBezTo>
                  <a:pt x="12178" y="21539"/>
                  <a:pt x="11482" y="21600"/>
                  <a:pt x="10770" y="21600"/>
                </a:cubicBezTo>
                <a:cubicBezTo>
                  <a:pt x="10058" y="21600"/>
                  <a:pt x="9361" y="21524"/>
                  <a:pt x="8664" y="21388"/>
                </a:cubicBezTo>
                <a:cubicBezTo>
                  <a:pt x="7967" y="21252"/>
                  <a:pt x="7301" y="21040"/>
                  <a:pt x="6635" y="20767"/>
                </a:cubicBezTo>
                <a:cubicBezTo>
                  <a:pt x="5968" y="20494"/>
                  <a:pt x="5362" y="20161"/>
                  <a:pt x="4771" y="19767"/>
                </a:cubicBezTo>
                <a:cubicBezTo>
                  <a:pt x="4181" y="19373"/>
                  <a:pt x="3635" y="18919"/>
                  <a:pt x="3135" y="18419"/>
                </a:cubicBezTo>
                <a:cubicBezTo>
                  <a:pt x="2636" y="17919"/>
                  <a:pt x="2181" y="17374"/>
                  <a:pt x="1787" y="16783"/>
                </a:cubicBezTo>
                <a:cubicBezTo>
                  <a:pt x="1394" y="16192"/>
                  <a:pt x="1060" y="15571"/>
                  <a:pt x="788" y="14920"/>
                </a:cubicBezTo>
                <a:cubicBezTo>
                  <a:pt x="515" y="14269"/>
                  <a:pt x="348" y="13587"/>
                  <a:pt x="212" y="12890"/>
                </a:cubicBezTo>
                <a:cubicBezTo>
                  <a:pt x="76" y="12194"/>
                  <a:pt x="0" y="11497"/>
                  <a:pt x="0" y="10785"/>
                </a:cubicBezTo>
                <a:cubicBezTo>
                  <a:pt x="0" y="10073"/>
                  <a:pt x="76" y="9376"/>
                  <a:pt x="212" y="8679"/>
                </a:cubicBezTo>
                <a:cubicBezTo>
                  <a:pt x="348" y="7983"/>
                  <a:pt x="545" y="7316"/>
                  <a:pt x="818" y="6665"/>
                </a:cubicBezTo>
                <a:cubicBezTo>
                  <a:pt x="1091" y="6013"/>
                  <a:pt x="1424" y="5392"/>
                  <a:pt x="1818" y="4802"/>
                </a:cubicBezTo>
                <a:cubicBezTo>
                  <a:pt x="2212" y="4211"/>
                  <a:pt x="2666" y="3666"/>
                  <a:pt x="3166" y="3166"/>
                </a:cubicBezTo>
                <a:cubicBezTo>
                  <a:pt x="3666" y="2666"/>
                  <a:pt x="4211" y="2212"/>
                  <a:pt x="4802" y="1818"/>
                </a:cubicBezTo>
                <a:cubicBezTo>
                  <a:pt x="5392" y="1424"/>
                  <a:pt x="6013" y="1091"/>
                  <a:pt x="6665" y="818"/>
                </a:cubicBezTo>
                <a:cubicBezTo>
                  <a:pt x="7316" y="545"/>
                  <a:pt x="7998" y="348"/>
                  <a:pt x="8679" y="212"/>
                </a:cubicBezTo>
                <a:cubicBezTo>
                  <a:pt x="9361" y="76"/>
                  <a:pt x="10088" y="0"/>
                  <a:pt x="10785" y="0"/>
                </a:cubicBezTo>
                <a:cubicBezTo>
                  <a:pt x="11482" y="0"/>
                  <a:pt x="12194" y="76"/>
                  <a:pt x="12890" y="212"/>
                </a:cubicBezTo>
                <a:cubicBezTo>
                  <a:pt x="13587" y="348"/>
                  <a:pt x="14254" y="560"/>
                  <a:pt x="14920" y="833"/>
                </a:cubicBezTo>
                <a:cubicBezTo>
                  <a:pt x="15587" y="1106"/>
                  <a:pt x="16192" y="1439"/>
                  <a:pt x="16783" y="1833"/>
                </a:cubicBezTo>
                <a:cubicBezTo>
                  <a:pt x="17374" y="2227"/>
                  <a:pt x="17919" y="2681"/>
                  <a:pt x="18419" y="3181"/>
                </a:cubicBezTo>
                <a:cubicBezTo>
                  <a:pt x="18919" y="3681"/>
                  <a:pt x="19373" y="4226"/>
                  <a:pt x="19767" y="4817"/>
                </a:cubicBezTo>
                <a:cubicBezTo>
                  <a:pt x="20161" y="5408"/>
                  <a:pt x="20494" y="6029"/>
                  <a:pt x="20767" y="6680"/>
                </a:cubicBezTo>
                <a:cubicBezTo>
                  <a:pt x="21040" y="7331"/>
                  <a:pt x="21236"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313" name="TextBox 26"/>
          <p:cNvSpPr txBox="1"/>
          <p:nvPr/>
        </p:nvSpPr>
        <p:spPr>
          <a:xfrm>
            <a:off x="2923594" y="903988"/>
            <a:ext cx="13570030" cy="6269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Social Media and Email: Verifying new devices during login. Enhancing account recovery processes. Healthcare: Securing patient data in health apps and portals. Authenticating prescriptions or telemedicine sessions. Travel and Hospitality: Verifying bookings or ticket purchases. Securing mobile boarding passes. Gaming and Entertainment: Preventing unauthorized access to user accounts. Verifying in-game purchases or account changes.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5" name="Freeform 3"/>
          <p:cNvSpPr/>
          <p:nvPr/>
        </p:nvSpPr>
        <p:spPr>
          <a:xfrm>
            <a:off x="778288" y="360685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316" name="Freeform 5"/>
          <p:cNvSpPr/>
          <p:nvPr/>
        </p:nvSpPr>
        <p:spPr>
          <a:xfrm>
            <a:off x="778288" y="530230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317" name="Freeform 7"/>
          <p:cNvSpPr/>
          <p:nvPr/>
        </p:nvSpPr>
        <p:spPr>
          <a:xfrm>
            <a:off x="778288" y="699775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318" name="Freeform 9"/>
          <p:cNvSpPr/>
          <p:nvPr/>
        </p:nvSpPr>
        <p:spPr>
          <a:xfrm>
            <a:off x="778288" y="869320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319" name="TextBox 10"/>
          <p:cNvSpPr txBox="1"/>
          <p:nvPr/>
        </p:nvSpPr>
        <p:spPr>
          <a:xfrm>
            <a:off x="857763" y="662615"/>
            <a:ext cx="16903914" cy="24949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Alternatives and Enhancements To address OTP challenges, organizations often combine OTP with other measures:</a:t>
            </a:r>
          </a:p>
        </p:txBody>
      </p:sp>
      <p:sp>
        <p:nvSpPr>
          <p:cNvPr id="320" name="TextBox 11"/>
          <p:cNvSpPr txBox="1"/>
          <p:nvPr/>
        </p:nvSpPr>
        <p:spPr>
          <a:xfrm>
            <a:off x="1411852" y="3205790"/>
            <a:ext cx="16830438" cy="50095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Biometric Authentication: Using fingerprints or facial recognition. Push Notifications: Verifying transactions with a tap instead of entering codes. Passwordless Login: Using magic links or authenticator apps. FIDO Authentication Standards: Hardware security keys.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2" name="Freeform 3"/>
          <p:cNvSpPr/>
          <p:nvPr/>
        </p:nvSpPr>
        <p:spPr>
          <a:xfrm>
            <a:off x="542925" y="3357562"/>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323" name="Freeform 5"/>
          <p:cNvSpPr/>
          <p:nvPr/>
        </p:nvSpPr>
        <p:spPr>
          <a:xfrm>
            <a:off x="542925" y="5053012"/>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324" name="Freeform 7"/>
          <p:cNvSpPr/>
          <p:nvPr/>
        </p:nvSpPr>
        <p:spPr>
          <a:xfrm>
            <a:off x="542925" y="674846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325" name="Freeform 9"/>
          <p:cNvSpPr/>
          <p:nvPr/>
        </p:nvSpPr>
        <p:spPr>
          <a:xfrm>
            <a:off x="542925" y="844391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326" name="TextBox 10"/>
          <p:cNvSpPr txBox="1"/>
          <p:nvPr/>
        </p:nvSpPr>
        <p:spPr>
          <a:xfrm>
            <a:off x="168325" y="413327"/>
            <a:ext cx="18310194" cy="24949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Alternatives and Enhancements To address OTP challenges, organizations often combine OTP with other measures:</a:t>
            </a:r>
          </a:p>
        </p:txBody>
      </p:sp>
      <p:sp>
        <p:nvSpPr>
          <p:cNvPr id="327" name="TextBox 11"/>
          <p:cNvSpPr txBox="1"/>
          <p:nvPr/>
        </p:nvSpPr>
        <p:spPr>
          <a:xfrm>
            <a:off x="1411928" y="2956502"/>
            <a:ext cx="16830438" cy="50095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Biometric Authentication: Using fingerprints or facial recognition. Push Notifications: Verifying transactions with a tap instead of entering codes. Passwordless Login: Using magic links or authenticator apps. FIDO Authentication Standards: Hardware security keys.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9" name="Freeform 2"/>
          <p:cNvSpPr/>
          <p:nvPr/>
        </p:nvSpPr>
        <p:spPr>
          <a:xfrm>
            <a:off x="1538287" y="7538836"/>
            <a:ext cx="219075" cy="219076"/>
          </a:xfrm>
          <a:prstGeom prst="rect">
            <a:avLst/>
          </a:prstGeom>
          <a:blipFill>
            <a:blip r:embed="rId3"/>
            <a:stretch>
              <a:fillRect/>
            </a:stretch>
          </a:blipFill>
          <a:ln w="12700">
            <a:miter lim="400000"/>
          </a:ln>
        </p:spPr>
        <p:txBody>
          <a:bodyPr lIns="45719" rIns="45719"/>
          <a:lstStyle/>
          <a:p>
            <a:pPr/>
          </a:p>
        </p:txBody>
      </p:sp>
      <p:sp>
        <p:nvSpPr>
          <p:cNvPr id="330" name="Freeform 3"/>
          <p:cNvSpPr/>
          <p:nvPr/>
        </p:nvSpPr>
        <p:spPr>
          <a:xfrm>
            <a:off x="1538287" y="5052812"/>
            <a:ext cx="219075" cy="219076"/>
          </a:xfrm>
          <a:prstGeom prst="rect">
            <a:avLst/>
          </a:prstGeom>
          <a:blipFill>
            <a:blip r:embed="rId3"/>
            <a:stretch>
              <a:fillRect/>
            </a:stretch>
          </a:blipFill>
          <a:ln w="12700">
            <a:miter lim="400000"/>
          </a:ln>
        </p:spPr>
        <p:txBody>
          <a:bodyPr lIns="45719" rIns="45719"/>
          <a:lstStyle/>
          <a:p>
            <a:pPr/>
          </a:p>
        </p:txBody>
      </p:sp>
      <p:sp>
        <p:nvSpPr>
          <p:cNvPr id="331" name="TextBox 4"/>
          <p:cNvSpPr txBox="1"/>
          <p:nvPr/>
        </p:nvSpPr>
        <p:spPr>
          <a:xfrm>
            <a:off x="51492" y="507577"/>
            <a:ext cx="18548662" cy="24562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How OTP Scams Work Scammers manipulate victims into sharing their OTPs to gain unauthorized access to accounts, often through these common tactics:</a:t>
            </a:r>
          </a:p>
        </p:txBody>
      </p:sp>
      <p:sp>
        <p:nvSpPr>
          <p:cNvPr id="332" name="TextBox 5"/>
          <p:cNvSpPr txBox="1"/>
          <p:nvPr/>
        </p:nvSpPr>
        <p:spPr>
          <a:xfrm>
            <a:off x="480117" y="3822277"/>
            <a:ext cx="484319" cy="1630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500"/>
              </a:lnSpc>
              <a:defRPr sz="4600">
                <a:latin typeface="Copperplate"/>
                <a:ea typeface="Copperplate"/>
                <a:cs typeface="Copperplate"/>
                <a:sym typeface="Copperplate"/>
              </a:defRPr>
            </a:lvl1pPr>
          </a:lstStyle>
          <a:p>
            <a:pPr/>
            <a:r>
              <a:t>1.</a:t>
            </a:r>
          </a:p>
        </p:txBody>
      </p:sp>
      <p:sp>
        <p:nvSpPr>
          <p:cNvPr id="333" name="TextBox 6"/>
          <p:cNvSpPr txBox="1"/>
          <p:nvPr/>
        </p:nvSpPr>
        <p:spPr>
          <a:xfrm>
            <a:off x="5500392" y="3822277"/>
            <a:ext cx="8467936" cy="1630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500"/>
              </a:lnSpc>
              <a:defRPr sz="4600">
                <a:latin typeface="Copperplate"/>
                <a:ea typeface="Copperplate"/>
                <a:cs typeface="Copperplate"/>
                <a:sym typeface="Copperplate"/>
              </a:defRPr>
            </a:lvl1pPr>
          </a:lstStyle>
          <a:p>
            <a:pPr/>
            <a:r>
              <a:t>Phishing Calls and Messages:</a:t>
            </a:r>
          </a:p>
        </p:txBody>
      </p:sp>
      <p:sp>
        <p:nvSpPr>
          <p:cNvPr id="334" name="TextBox 7"/>
          <p:cNvSpPr txBox="1"/>
          <p:nvPr/>
        </p:nvSpPr>
        <p:spPr>
          <a:xfrm>
            <a:off x="2308773" y="4650952"/>
            <a:ext cx="16013850" cy="41072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Scammers pose as officials from banks, e-commerce platforms, or government agencies and trick users into revealing OTPs over the phone or via SMS. Example: Claiming the OTP is needed to "block suspicious transactions" or "update KYC details."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9" name="TextBox 19"/>
          <p:cNvSpPr txBox="1"/>
          <p:nvPr/>
        </p:nvSpPr>
        <p:spPr>
          <a:xfrm>
            <a:off x="3847508" y="774573"/>
            <a:ext cx="8819541"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Key Characteristics of Big Data (The 5 Vs):</a:t>
            </a:r>
          </a:p>
        </p:txBody>
      </p:sp>
      <p:sp>
        <p:nvSpPr>
          <p:cNvPr id="100" name="TextBox 20"/>
          <p:cNvSpPr txBox="1"/>
          <p:nvPr/>
        </p:nvSpPr>
        <p:spPr>
          <a:xfrm>
            <a:off x="347366" y="1374647"/>
            <a:ext cx="350292"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1.</a:t>
            </a:r>
          </a:p>
        </p:txBody>
      </p:sp>
      <p:sp>
        <p:nvSpPr>
          <p:cNvPr id="101" name="TextBox 21"/>
          <p:cNvSpPr txBox="1"/>
          <p:nvPr/>
        </p:nvSpPr>
        <p:spPr>
          <a:xfrm>
            <a:off x="864841" y="1374647"/>
            <a:ext cx="15652614" cy="17752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Volume: The sheer amount of data generated every second, often measured in terabytes or petabytes. Examples include social media posts, sensor data, and transactional records.</a:t>
            </a:r>
          </a:p>
        </p:txBody>
      </p:sp>
      <p:sp>
        <p:nvSpPr>
          <p:cNvPr id="102" name="TextBox 22"/>
          <p:cNvSpPr txBox="1"/>
          <p:nvPr/>
        </p:nvSpPr>
        <p:spPr>
          <a:xfrm>
            <a:off x="340071" y="3174873"/>
            <a:ext cx="16243021"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2.Velocity: The speed at which data is generated and needs to be processed.</a:t>
            </a:r>
          </a:p>
        </p:txBody>
      </p:sp>
      <p:sp>
        <p:nvSpPr>
          <p:cNvPr id="103" name="TextBox 23"/>
          <p:cNvSpPr txBox="1"/>
          <p:nvPr/>
        </p:nvSpPr>
        <p:spPr>
          <a:xfrm>
            <a:off x="1190472" y="3774947"/>
            <a:ext cx="14988389" cy="23721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For example, real-time stock trading data or live social media streams. Variety: The different types of data, including structured data (like databases), semi-structured data (like JSON or XML), and unstructured data (like images, videos, and text).</a:t>
            </a:r>
          </a:p>
        </p:txBody>
      </p:sp>
      <p:sp>
        <p:nvSpPr>
          <p:cNvPr id="104" name="TextBox 24"/>
          <p:cNvSpPr txBox="1"/>
          <p:nvPr/>
        </p:nvSpPr>
        <p:spPr>
          <a:xfrm>
            <a:off x="326678" y="4375022"/>
            <a:ext cx="371401"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3.</a:t>
            </a:r>
          </a:p>
        </p:txBody>
      </p:sp>
      <p:sp>
        <p:nvSpPr>
          <p:cNvPr id="105" name="TextBox 25"/>
          <p:cNvSpPr txBox="1"/>
          <p:nvPr/>
        </p:nvSpPr>
        <p:spPr>
          <a:xfrm>
            <a:off x="315811" y="6175247"/>
            <a:ext cx="16081324"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4.Veracity: The uncertainty or reliability of data. Data quality can vary, and</a:t>
            </a:r>
          </a:p>
        </p:txBody>
      </p:sp>
      <p:sp>
        <p:nvSpPr>
          <p:cNvPr id="106" name="TextBox 26"/>
          <p:cNvSpPr txBox="1"/>
          <p:nvPr/>
        </p:nvSpPr>
        <p:spPr>
          <a:xfrm>
            <a:off x="848916" y="6775322"/>
            <a:ext cx="15685304" cy="23721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understanding this is critical for making accurate decisions. Value: The insights and actionable knowledge derived from big data analysis. The goal of big data is to uncover patterns, trends, or predictions that add value to businesses or society.</a:t>
            </a:r>
          </a:p>
        </p:txBody>
      </p:sp>
      <p:sp>
        <p:nvSpPr>
          <p:cNvPr id="107" name="TextBox 27"/>
          <p:cNvSpPr txBox="1"/>
          <p:nvPr/>
        </p:nvSpPr>
        <p:spPr>
          <a:xfrm>
            <a:off x="322069" y="7375397"/>
            <a:ext cx="376105"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5.</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36" name="Freeform 3"/>
          <p:cNvSpPr/>
          <p:nvPr/>
        </p:nvSpPr>
        <p:spPr>
          <a:xfrm>
            <a:off x="1004687" y="758923"/>
            <a:ext cx="2286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337" name="Freeform 5"/>
          <p:cNvSpPr/>
          <p:nvPr/>
        </p:nvSpPr>
        <p:spPr>
          <a:xfrm>
            <a:off x="1004687" y="1663798"/>
            <a:ext cx="2286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338" name="Freeform 7"/>
          <p:cNvSpPr/>
          <p:nvPr/>
        </p:nvSpPr>
        <p:spPr>
          <a:xfrm>
            <a:off x="1004687" y="3473548"/>
            <a:ext cx="2286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339" name="Freeform 9"/>
          <p:cNvSpPr/>
          <p:nvPr/>
        </p:nvSpPr>
        <p:spPr>
          <a:xfrm>
            <a:off x="1004687" y="5283298"/>
            <a:ext cx="2286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340" name="Freeform 11"/>
          <p:cNvSpPr/>
          <p:nvPr/>
        </p:nvSpPr>
        <p:spPr>
          <a:xfrm>
            <a:off x="1004687" y="6188173"/>
            <a:ext cx="2286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341" name="Freeform 13"/>
          <p:cNvSpPr/>
          <p:nvPr/>
        </p:nvSpPr>
        <p:spPr>
          <a:xfrm>
            <a:off x="1004687" y="7997922"/>
            <a:ext cx="228601"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342" name="TextBox 14"/>
          <p:cNvSpPr txBox="1"/>
          <p:nvPr/>
        </p:nvSpPr>
        <p:spPr>
          <a:xfrm>
            <a:off x="1567252" y="307790"/>
            <a:ext cx="17011518" cy="809244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100"/>
              </a:lnSpc>
              <a:defRPr sz="5000">
                <a:latin typeface="Copperplate"/>
                <a:ea typeface="Copperplate"/>
                <a:cs typeface="Copperplate"/>
                <a:sym typeface="Copperplate"/>
              </a:defRPr>
            </a:lvl1pPr>
          </a:lstStyle>
          <a:p>
            <a:pPr/>
            <a:r>
              <a:t>Fake Links and Websites: Victims receive fraudulent emails or SMS with links to fake websites that mimic legitimate platforms. Once users log in, scammers capture credentials and request OTPs under the pretense of verification. SIM Swap Fraud: Scammers convince telecom providers to issue a duplicate SIM card for the victim's phone number. They intercept OTPs and gain access to accounts linked to the number.</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44" name="Freeform 2"/>
          <p:cNvSpPr/>
          <p:nvPr/>
        </p:nvSpPr>
        <p:spPr>
          <a:xfrm>
            <a:off x="1719261" y="7032079"/>
            <a:ext cx="238127" cy="238126"/>
          </a:xfrm>
          <a:prstGeom prst="rect">
            <a:avLst/>
          </a:prstGeom>
          <a:blipFill>
            <a:blip r:embed="rId3"/>
            <a:stretch>
              <a:fillRect/>
            </a:stretch>
          </a:blipFill>
          <a:ln w="12700">
            <a:miter lim="400000"/>
          </a:ln>
        </p:spPr>
        <p:txBody>
          <a:bodyPr lIns="45719" rIns="45719"/>
          <a:lstStyle/>
          <a:p>
            <a:pPr/>
          </a:p>
        </p:txBody>
      </p:sp>
      <p:sp>
        <p:nvSpPr>
          <p:cNvPr id="345" name="Freeform 3"/>
          <p:cNvSpPr/>
          <p:nvPr/>
        </p:nvSpPr>
        <p:spPr>
          <a:xfrm>
            <a:off x="1719261" y="1488529"/>
            <a:ext cx="238127" cy="238126"/>
          </a:xfrm>
          <a:prstGeom prst="rect">
            <a:avLst/>
          </a:prstGeom>
          <a:blipFill>
            <a:blip r:embed="rId3"/>
            <a:stretch>
              <a:fillRect/>
            </a:stretch>
          </a:blipFill>
          <a:ln w="12700">
            <a:miter lim="400000"/>
          </a:ln>
        </p:spPr>
        <p:txBody>
          <a:bodyPr lIns="45719" rIns="45719"/>
          <a:lstStyle/>
          <a:p>
            <a:pPr/>
          </a:p>
        </p:txBody>
      </p:sp>
      <p:sp>
        <p:nvSpPr>
          <p:cNvPr id="346" name="Freeform 4"/>
          <p:cNvSpPr/>
          <p:nvPr/>
        </p:nvSpPr>
        <p:spPr>
          <a:xfrm>
            <a:off x="1719261" y="3336378"/>
            <a:ext cx="238127" cy="238126"/>
          </a:xfrm>
          <a:prstGeom prst="rect">
            <a:avLst/>
          </a:prstGeom>
          <a:blipFill>
            <a:blip r:embed="rId3"/>
            <a:stretch>
              <a:fillRect/>
            </a:stretch>
          </a:blipFill>
          <a:ln w="12700">
            <a:miter lim="400000"/>
          </a:ln>
        </p:spPr>
        <p:txBody>
          <a:bodyPr lIns="45719" rIns="45719"/>
          <a:lstStyle/>
          <a:p>
            <a:pPr/>
          </a:p>
        </p:txBody>
      </p:sp>
      <p:sp>
        <p:nvSpPr>
          <p:cNvPr id="347" name="TextBox 5"/>
          <p:cNvSpPr txBox="1"/>
          <p:nvPr/>
        </p:nvSpPr>
        <p:spPr>
          <a:xfrm>
            <a:off x="531313" y="114167"/>
            <a:ext cx="535839" cy="18065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200"/>
              </a:lnSpc>
              <a:defRPr sz="5100">
                <a:latin typeface="Copperplate"/>
                <a:ea typeface="Copperplate"/>
                <a:cs typeface="Copperplate"/>
                <a:sym typeface="Copperplate"/>
              </a:defRPr>
            </a:lvl1pPr>
          </a:lstStyle>
          <a:p>
            <a:pPr/>
            <a:r>
              <a:t>1.</a:t>
            </a:r>
          </a:p>
        </p:txBody>
      </p:sp>
      <p:sp>
        <p:nvSpPr>
          <p:cNvPr id="348" name="TextBox 6"/>
          <p:cNvSpPr txBox="1"/>
          <p:nvPr/>
        </p:nvSpPr>
        <p:spPr>
          <a:xfrm>
            <a:off x="520302" y="5657725"/>
            <a:ext cx="547069" cy="18065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200"/>
              </a:lnSpc>
              <a:defRPr sz="5100">
                <a:latin typeface="Copperplate"/>
                <a:ea typeface="Copperplate"/>
                <a:cs typeface="Copperplate"/>
                <a:sym typeface="Copperplate"/>
              </a:defRPr>
            </a:lvl1pPr>
          </a:lstStyle>
          <a:p>
            <a:pPr/>
            <a:r>
              <a:t>2.</a:t>
            </a:r>
          </a:p>
        </p:txBody>
      </p:sp>
      <p:sp>
        <p:nvSpPr>
          <p:cNvPr id="349" name="TextBox 7"/>
          <p:cNvSpPr txBox="1"/>
          <p:nvPr/>
        </p:nvSpPr>
        <p:spPr>
          <a:xfrm>
            <a:off x="5401123" y="114167"/>
            <a:ext cx="8780259" cy="18065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200"/>
              </a:lnSpc>
              <a:defRPr sz="5100">
                <a:latin typeface="Copperplate"/>
                <a:ea typeface="Copperplate"/>
                <a:cs typeface="Copperplate"/>
                <a:sym typeface="Copperplate"/>
              </a:defRPr>
            </a:lvl1pPr>
          </a:lstStyle>
          <a:p>
            <a:pPr/>
            <a:r>
              <a:t>Online Marketplace Scams:</a:t>
            </a:r>
          </a:p>
        </p:txBody>
      </p:sp>
      <p:sp>
        <p:nvSpPr>
          <p:cNvPr id="350" name="TextBox 8"/>
          <p:cNvSpPr txBox="1"/>
          <p:nvPr/>
        </p:nvSpPr>
        <p:spPr>
          <a:xfrm>
            <a:off x="2795140" y="1038091"/>
            <a:ext cx="15241543" cy="45497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200"/>
              </a:lnSpc>
              <a:defRPr sz="5100">
                <a:latin typeface="Copperplate"/>
                <a:ea typeface="Copperplate"/>
                <a:cs typeface="Copperplate"/>
                <a:sym typeface="Copperplate"/>
              </a:defRPr>
            </a:lvl1pPr>
          </a:lstStyle>
          <a:p>
            <a:pPr/>
            <a:r>
              <a:t>Scammers pretend to buy or sell goods on platforms like OLX or Facebook Marketplace. They trick users into sharing OTPs linked to UPI transactions, claiming it’s needed to process payment.</a:t>
            </a:r>
          </a:p>
        </p:txBody>
      </p:sp>
      <p:sp>
        <p:nvSpPr>
          <p:cNvPr id="351" name="TextBox 9"/>
          <p:cNvSpPr txBox="1"/>
          <p:nvPr/>
        </p:nvSpPr>
        <p:spPr>
          <a:xfrm>
            <a:off x="6259858" y="5657725"/>
            <a:ext cx="7028614" cy="18065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200"/>
              </a:lnSpc>
              <a:defRPr sz="5100">
                <a:latin typeface="Copperplate"/>
                <a:ea typeface="Copperplate"/>
                <a:cs typeface="Copperplate"/>
                <a:sym typeface="Copperplate"/>
              </a:defRPr>
            </a:lvl1pPr>
          </a:lstStyle>
          <a:p>
            <a:pPr/>
            <a:r>
              <a:t>Social Media Exploits:</a:t>
            </a:r>
          </a:p>
        </p:txBody>
      </p:sp>
      <p:sp>
        <p:nvSpPr>
          <p:cNvPr id="352" name="TextBox 10"/>
          <p:cNvSpPr txBox="1"/>
          <p:nvPr/>
        </p:nvSpPr>
        <p:spPr>
          <a:xfrm>
            <a:off x="2375143" y="6581650"/>
            <a:ext cx="16098299" cy="36353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200"/>
              </a:lnSpc>
              <a:defRPr sz="5100">
                <a:latin typeface="Copperplate"/>
                <a:ea typeface="Copperplate"/>
                <a:cs typeface="Copperplate"/>
                <a:sym typeface="Copperplate"/>
              </a:defRPr>
            </a:lvl1pPr>
          </a:lstStyle>
          <a:p>
            <a:pPr/>
            <a:r>
              <a:t>Fraudsters send fake account recovery requests or impersonate friends, tricking users into sharing OTPs to "help them recover their accounts."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54" name="Freeform 3"/>
          <p:cNvSpPr/>
          <p:nvPr/>
        </p:nvSpPr>
        <p:spPr>
          <a:xfrm>
            <a:off x="561975" y="1707108"/>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355" name="Freeform 5"/>
          <p:cNvSpPr/>
          <p:nvPr/>
        </p:nvSpPr>
        <p:spPr>
          <a:xfrm>
            <a:off x="561975" y="4364583"/>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356" name="Freeform 7"/>
          <p:cNvSpPr/>
          <p:nvPr/>
        </p:nvSpPr>
        <p:spPr>
          <a:xfrm>
            <a:off x="561975" y="7022058"/>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357" name="TextBox 8"/>
          <p:cNvSpPr txBox="1"/>
          <p:nvPr/>
        </p:nvSpPr>
        <p:spPr>
          <a:xfrm>
            <a:off x="3582294" y="383629"/>
            <a:ext cx="11345648" cy="17316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900"/>
              </a:lnSpc>
              <a:defRPr sz="4900">
                <a:latin typeface="Copperplate"/>
                <a:ea typeface="Copperplate"/>
                <a:cs typeface="Copperplate"/>
                <a:sym typeface="Copperplate"/>
              </a:defRPr>
            </a:lvl1pPr>
          </a:lstStyle>
          <a:p>
            <a:pPr/>
            <a:r>
              <a:t>Recent Trends in OTP Scams in India</a:t>
            </a:r>
          </a:p>
        </p:txBody>
      </p:sp>
      <p:sp>
        <p:nvSpPr>
          <p:cNvPr id="358" name="TextBox 9"/>
          <p:cNvSpPr txBox="1"/>
          <p:nvPr/>
        </p:nvSpPr>
        <p:spPr>
          <a:xfrm>
            <a:off x="1208036" y="1269453"/>
            <a:ext cx="17290400" cy="78657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KYC Fraud: Scammers call claiming your SIM card or bank account will be deactivated unless you update your KYC. They ask for OTPs to complete the "process." UPI Scams: Fraudsters initiate UPI payment requests and manipulate victims into sharing OTPs, leading to unauthorized withdrawals. Loan Fraud: Scammers offer fake loans and use OTPs to approve transactions or access the victim's financial information.</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60" name="TextBox 2"/>
          <p:cNvSpPr txBox="1"/>
          <p:nvPr/>
        </p:nvSpPr>
        <p:spPr>
          <a:xfrm>
            <a:off x="592636" y="1674047"/>
            <a:ext cx="597579" cy="34713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4400"/>
              </a:lnSpc>
              <a:defRPr sz="5700">
                <a:latin typeface="Copperplate"/>
                <a:ea typeface="Copperplate"/>
                <a:cs typeface="Copperplate"/>
                <a:sym typeface="Copperplate"/>
              </a:defRPr>
            </a:lvl1pPr>
          </a:lstStyle>
          <a:p>
            <a:pPr/>
            <a:r>
              <a:t>1.</a:t>
            </a:r>
          </a:p>
        </p:txBody>
      </p:sp>
      <p:sp>
        <p:nvSpPr>
          <p:cNvPr id="361" name="TextBox 3"/>
          <p:cNvSpPr txBox="1"/>
          <p:nvPr/>
        </p:nvSpPr>
        <p:spPr>
          <a:xfrm>
            <a:off x="580282" y="3731447"/>
            <a:ext cx="610182" cy="34713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4400"/>
              </a:lnSpc>
              <a:defRPr sz="5700">
                <a:latin typeface="Copperplate"/>
                <a:ea typeface="Copperplate"/>
                <a:cs typeface="Copperplate"/>
                <a:sym typeface="Copperplate"/>
              </a:defRPr>
            </a:lvl1pPr>
          </a:lstStyle>
          <a:p>
            <a:pPr/>
            <a:r>
              <a:t>2.</a:t>
            </a:r>
          </a:p>
        </p:txBody>
      </p:sp>
      <p:sp>
        <p:nvSpPr>
          <p:cNvPr id="362" name="TextBox 4"/>
          <p:cNvSpPr txBox="1"/>
          <p:nvPr/>
        </p:nvSpPr>
        <p:spPr>
          <a:xfrm>
            <a:off x="557365" y="5788847"/>
            <a:ext cx="633566" cy="34713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4400"/>
              </a:lnSpc>
              <a:defRPr sz="5700">
                <a:latin typeface="Copperplate"/>
                <a:ea typeface="Copperplate"/>
                <a:cs typeface="Copperplate"/>
                <a:sym typeface="Copperplate"/>
              </a:defRPr>
            </a:lvl1pPr>
          </a:lstStyle>
          <a:p>
            <a:pPr/>
            <a:r>
              <a:t>3.</a:t>
            </a:r>
          </a:p>
        </p:txBody>
      </p:sp>
      <p:sp>
        <p:nvSpPr>
          <p:cNvPr id="363" name="TextBox 5"/>
          <p:cNvSpPr txBox="1"/>
          <p:nvPr/>
        </p:nvSpPr>
        <p:spPr>
          <a:xfrm>
            <a:off x="3941121" y="1245422"/>
            <a:ext cx="10613698" cy="20311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100"/>
              </a:lnSpc>
              <a:defRPr sz="5700">
                <a:latin typeface="Copperplate"/>
                <a:ea typeface="Copperplate"/>
                <a:cs typeface="Copperplate"/>
                <a:sym typeface="Copperplate"/>
              </a:defRPr>
            </a:lvl1pPr>
          </a:lstStyle>
          <a:p>
            <a:pPr/>
            <a:r>
              <a:t>Why OTP Scams are Effective</a:t>
            </a:r>
          </a:p>
        </p:txBody>
      </p:sp>
      <p:sp>
        <p:nvSpPr>
          <p:cNvPr id="364" name="TextBox 6"/>
          <p:cNvSpPr txBox="1"/>
          <p:nvPr/>
        </p:nvSpPr>
        <p:spPr>
          <a:xfrm>
            <a:off x="1735483" y="2274122"/>
            <a:ext cx="16390279" cy="71746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100"/>
              </a:lnSpc>
              <a:defRPr sz="5700">
                <a:latin typeface="Copperplate"/>
                <a:ea typeface="Copperplate"/>
                <a:cs typeface="Copperplate"/>
                <a:sym typeface="Copperplate"/>
              </a:defRPr>
            </a:lvl1pPr>
          </a:lstStyle>
          <a:p>
            <a:pPr/>
            <a:r>
              <a:t>Trust Exploitation: Scammers pose as trusted entities (e.g., banks or government officials). Urgency: Scammers create a sense of fear or urgency, making victims act without thinking. Lack of Awareness: Many users are unaware that OTPs should never be shared.</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66" name="Freeform 2"/>
          <p:cNvSpPr/>
          <p:nvPr/>
        </p:nvSpPr>
        <p:spPr>
          <a:xfrm>
            <a:off x="1576387" y="2463194"/>
            <a:ext cx="228601" cy="228601"/>
          </a:xfrm>
          <a:prstGeom prst="rect">
            <a:avLst/>
          </a:prstGeom>
          <a:blipFill>
            <a:blip r:embed="rId3"/>
            <a:stretch>
              <a:fillRect/>
            </a:stretch>
          </a:blipFill>
          <a:ln w="12700">
            <a:miter lim="400000"/>
          </a:ln>
        </p:spPr>
        <p:txBody>
          <a:bodyPr lIns="45719" rIns="45719"/>
          <a:lstStyle/>
          <a:p>
            <a:pPr/>
          </a:p>
        </p:txBody>
      </p:sp>
      <p:sp>
        <p:nvSpPr>
          <p:cNvPr id="367" name="Freeform 3"/>
          <p:cNvSpPr/>
          <p:nvPr/>
        </p:nvSpPr>
        <p:spPr>
          <a:xfrm>
            <a:off x="1576387" y="5006368"/>
            <a:ext cx="228601" cy="228601"/>
          </a:xfrm>
          <a:prstGeom prst="rect">
            <a:avLst/>
          </a:prstGeom>
          <a:blipFill>
            <a:blip r:embed="rId3"/>
            <a:stretch>
              <a:fillRect/>
            </a:stretch>
          </a:blipFill>
          <a:ln w="12700">
            <a:miter lim="400000"/>
          </a:ln>
        </p:spPr>
        <p:txBody>
          <a:bodyPr lIns="45719" rIns="45719"/>
          <a:lstStyle/>
          <a:p>
            <a:pPr/>
          </a:p>
        </p:txBody>
      </p:sp>
      <p:sp>
        <p:nvSpPr>
          <p:cNvPr id="368" name="Freeform 4"/>
          <p:cNvSpPr/>
          <p:nvPr/>
        </p:nvSpPr>
        <p:spPr>
          <a:xfrm>
            <a:off x="1576387" y="7549543"/>
            <a:ext cx="228601" cy="228601"/>
          </a:xfrm>
          <a:prstGeom prst="rect">
            <a:avLst/>
          </a:prstGeom>
          <a:blipFill>
            <a:blip r:embed="rId3"/>
            <a:stretch>
              <a:fillRect/>
            </a:stretch>
          </a:blipFill>
          <a:ln w="12700">
            <a:miter lim="400000"/>
          </a:ln>
        </p:spPr>
        <p:txBody>
          <a:bodyPr lIns="45719" rIns="45719"/>
          <a:lstStyle/>
          <a:p>
            <a:pPr/>
          </a:p>
        </p:txBody>
      </p:sp>
      <p:sp>
        <p:nvSpPr>
          <p:cNvPr id="369" name="TextBox 5"/>
          <p:cNvSpPr txBox="1"/>
          <p:nvPr/>
        </p:nvSpPr>
        <p:spPr>
          <a:xfrm>
            <a:off x="490537" y="1209646"/>
            <a:ext cx="494559" cy="16796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700"/>
              </a:lnSpc>
              <a:defRPr sz="4700">
                <a:latin typeface="Copperplate"/>
                <a:ea typeface="Copperplate"/>
                <a:cs typeface="Copperplate"/>
                <a:sym typeface="Copperplate"/>
              </a:defRPr>
            </a:lvl1pPr>
          </a:lstStyle>
          <a:p>
            <a:pPr/>
            <a:r>
              <a:t>1.</a:t>
            </a:r>
          </a:p>
        </p:txBody>
      </p:sp>
      <p:sp>
        <p:nvSpPr>
          <p:cNvPr id="370" name="TextBox 6"/>
          <p:cNvSpPr txBox="1"/>
          <p:nvPr/>
        </p:nvSpPr>
        <p:spPr>
          <a:xfrm>
            <a:off x="480421" y="6295995"/>
            <a:ext cx="504874" cy="16796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700"/>
              </a:lnSpc>
              <a:defRPr sz="4700">
                <a:latin typeface="Copperplate"/>
                <a:ea typeface="Copperplate"/>
                <a:cs typeface="Copperplate"/>
                <a:sym typeface="Copperplate"/>
              </a:defRPr>
            </a:lvl1pPr>
          </a:lstStyle>
          <a:p>
            <a:pPr/>
            <a:r>
              <a:t>2.</a:t>
            </a:r>
          </a:p>
        </p:txBody>
      </p:sp>
      <p:sp>
        <p:nvSpPr>
          <p:cNvPr id="371" name="TextBox 7"/>
          <p:cNvSpPr txBox="1"/>
          <p:nvPr/>
        </p:nvSpPr>
        <p:spPr>
          <a:xfrm>
            <a:off x="5821565" y="371446"/>
            <a:ext cx="6777668" cy="16567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Preventing OTP Scams</a:t>
            </a:r>
          </a:p>
        </p:txBody>
      </p:sp>
      <p:sp>
        <p:nvSpPr>
          <p:cNvPr id="372" name="TextBox 8"/>
          <p:cNvSpPr txBox="1"/>
          <p:nvPr/>
        </p:nvSpPr>
        <p:spPr>
          <a:xfrm>
            <a:off x="7080494" y="1219171"/>
            <a:ext cx="5266354" cy="16567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Educate Yourself:</a:t>
            </a:r>
          </a:p>
        </p:txBody>
      </p:sp>
      <p:sp>
        <p:nvSpPr>
          <p:cNvPr id="373" name="TextBox 9"/>
          <p:cNvSpPr txBox="1"/>
          <p:nvPr/>
        </p:nvSpPr>
        <p:spPr>
          <a:xfrm>
            <a:off x="2334663" y="2066896"/>
            <a:ext cx="16004839" cy="41713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OTPs are meant for personal use and should never be shared with anyone, even if they claim to be from a trusted institution. Legitimate organizations will never ask for OTPs over calls or messages.</a:t>
            </a:r>
          </a:p>
        </p:txBody>
      </p:sp>
      <p:sp>
        <p:nvSpPr>
          <p:cNvPr id="374" name="TextBox 10"/>
          <p:cNvSpPr txBox="1"/>
          <p:nvPr/>
        </p:nvSpPr>
        <p:spPr>
          <a:xfrm>
            <a:off x="7268470" y="6305520"/>
            <a:ext cx="4882992" cy="16567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Verify Requests:</a:t>
            </a:r>
          </a:p>
        </p:txBody>
      </p:sp>
      <p:sp>
        <p:nvSpPr>
          <p:cNvPr id="375" name="TextBox 11"/>
          <p:cNvSpPr txBox="1"/>
          <p:nvPr/>
        </p:nvSpPr>
        <p:spPr>
          <a:xfrm>
            <a:off x="2142230" y="7153246"/>
            <a:ext cx="16397612" cy="24949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If someone asks for an OTP, independently contact the organization they claim to represent using official contact details.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7" name="Freeform 2"/>
          <p:cNvSpPr/>
          <p:nvPr/>
        </p:nvSpPr>
        <p:spPr>
          <a:xfrm>
            <a:off x="1433512" y="2362151"/>
            <a:ext cx="209551" cy="209551"/>
          </a:xfrm>
          <a:prstGeom prst="rect">
            <a:avLst/>
          </a:prstGeom>
          <a:blipFill>
            <a:blip r:embed="rId3"/>
            <a:stretch>
              <a:fillRect/>
            </a:stretch>
          </a:blipFill>
          <a:ln w="12700">
            <a:miter lim="400000"/>
          </a:ln>
        </p:spPr>
        <p:txBody>
          <a:bodyPr lIns="45719" rIns="45719"/>
          <a:lstStyle/>
          <a:p>
            <a:pPr/>
          </a:p>
        </p:txBody>
      </p:sp>
      <p:sp>
        <p:nvSpPr>
          <p:cNvPr id="378" name="Freeform 3"/>
          <p:cNvSpPr/>
          <p:nvPr/>
        </p:nvSpPr>
        <p:spPr>
          <a:xfrm>
            <a:off x="1433512" y="4705301"/>
            <a:ext cx="209551" cy="209551"/>
          </a:xfrm>
          <a:prstGeom prst="rect">
            <a:avLst/>
          </a:prstGeom>
          <a:blipFill>
            <a:blip r:embed="rId3"/>
            <a:stretch>
              <a:fillRect/>
            </a:stretch>
          </a:blipFill>
          <a:ln w="12700">
            <a:miter lim="400000"/>
          </a:ln>
        </p:spPr>
        <p:txBody>
          <a:bodyPr lIns="45719" rIns="45719"/>
          <a:lstStyle/>
          <a:p>
            <a:pPr/>
          </a:p>
        </p:txBody>
      </p:sp>
      <p:sp>
        <p:nvSpPr>
          <p:cNvPr id="379" name="Freeform 4"/>
          <p:cNvSpPr/>
          <p:nvPr/>
        </p:nvSpPr>
        <p:spPr>
          <a:xfrm>
            <a:off x="1433512" y="7048451"/>
            <a:ext cx="209551" cy="209551"/>
          </a:xfrm>
          <a:prstGeom prst="rect">
            <a:avLst/>
          </a:prstGeom>
          <a:blipFill>
            <a:blip r:embed="rId3"/>
            <a:stretch>
              <a:fillRect/>
            </a:stretch>
          </a:blipFill>
          <a:ln w="12700">
            <a:miter lim="400000"/>
          </a:ln>
        </p:spPr>
        <p:txBody>
          <a:bodyPr lIns="45719" rIns="45719"/>
          <a:lstStyle/>
          <a:p>
            <a:pPr/>
          </a:p>
        </p:txBody>
      </p:sp>
      <p:sp>
        <p:nvSpPr>
          <p:cNvPr id="380" name="TextBox 5"/>
          <p:cNvSpPr txBox="1"/>
          <p:nvPr/>
        </p:nvSpPr>
        <p:spPr>
          <a:xfrm>
            <a:off x="449608" y="1200740"/>
            <a:ext cx="453296" cy="15298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1.</a:t>
            </a:r>
          </a:p>
        </p:txBody>
      </p:sp>
      <p:sp>
        <p:nvSpPr>
          <p:cNvPr id="381" name="TextBox 6"/>
          <p:cNvSpPr txBox="1"/>
          <p:nvPr/>
        </p:nvSpPr>
        <p:spPr>
          <a:xfrm>
            <a:off x="440236" y="3543891"/>
            <a:ext cx="462859"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2.</a:t>
            </a:r>
          </a:p>
        </p:txBody>
      </p:sp>
      <p:sp>
        <p:nvSpPr>
          <p:cNvPr id="382" name="TextBox 7"/>
          <p:cNvSpPr txBox="1"/>
          <p:nvPr/>
        </p:nvSpPr>
        <p:spPr>
          <a:xfrm>
            <a:off x="422823" y="5887041"/>
            <a:ext cx="480624"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3.</a:t>
            </a:r>
          </a:p>
        </p:txBody>
      </p:sp>
      <p:sp>
        <p:nvSpPr>
          <p:cNvPr id="383" name="TextBox 8"/>
          <p:cNvSpPr txBox="1"/>
          <p:nvPr/>
        </p:nvSpPr>
        <p:spPr>
          <a:xfrm>
            <a:off x="7331716" y="1200740"/>
            <a:ext cx="4665584" cy="15298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Be Wary of Links:</a:t>
            </a:r>
          </a:p>
        </p:txBody>
      </p:sp>
      <p:sp>
        <p:nvSpPr>
          <p:cNvPr id="384" name="TextBox 9"/>
          <p:cNvSpPr txBox="1"/>
          <p:nvPr/>
        </p:nvSpPr>
        <p:spPr>
          <a:xfrm>
            <a:off x="1904552" y="1981791"/>
            <a:ext cx="16706145"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Avoid clicking on suspicious links in emails or SMS, especially if they ask for sensitive information.</a:t>
            </a:r>
          </a:p>
        </p:txBody>
      </p:sp>
      <p:sp>
        <p:nvSpPr>
          <p:cNvPr id="385" name="TextBox 10"/>
          <p:cNvSpPr txBox="1"/>
          <p:nvPr/>
        </p:nvSpPr>
        <p:spPr>
          <a:xfrm>
            <a:off x="6192592" y="3543891"/>
            <a:ext cx="6989597"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Enable Security Features:</a:t>
            </a:r>
          </a:p>
        </p:txBody>
      </p:sp>
      <p:sp>
        <p:nvSpPr>
          <p:cNvPr id="386" name="TextBox 11"/>
          <p:cNvSpPr txBox="1"/>
          <p:nvPr/>
        </p:nvSpPr>
        <p:spPr>
          <a:xfrm>
            <a:off x="2209056" y="4324941"/>
            <a:ext cx="16084792" cy="23045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Use multi-factor authentication with trusted authenticator apps instead of SMS-based OTPs where possible.</a:t>
            </a:r>
          </a:p>
        </p:txBody>
      </p:sp>
      <p:sp>
        <p:nvSpPr>
          <p:cNvPr id="387" name="TextBox 12"/>
          <p:cNvSpPr txBox="1"/>
          <p:nvPr/>
        </p:nvSpPr>
        <p:spPr>
          <a:xfrm>
            <a:off x="6785667" y="5887041"/>
            <a:ext cx="5779733"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Monitor SIM Activity:</a:t>
            </a:r>
          </a:p>
        </p:txBody>
      </p:sp>
      <p:sp>
        <p:nvSpPr>
          <p:cNvPr id="388" name="TextBox 13"/>
          <p:cNvSpPr txBox="1"/>
          <p:nvPr/>
        </p:nvSpPr>
        <p:spPr>
          <a:xfrm>
            <a:off x="2742008" y="6668090"/>
            <a:ext cx="14997638" cy="23045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Be alert to sudden loss of mobile network, which could indicate a SIM swap. Contact your telecom provider immediately in such cases.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90" name="Freeform 2"/>
          <p:cNvSpPr/>
          <p:nvPr/>
        </p:nvSpPr>
        <p:spPr>
          <a:xfrm>
            <a:off x="1785938" y="6451920"/>
            <a:ext cx="247651" cy="247651"/>
          </a:xfrm>
          <a:prstGeom prst="rect">
            <a:avLst/>
          </a:prstGeom>
          <a:blipFill>
            <a:blip r:embed="rId3"/>
            <a:stretch>
              <a:fillRect/>
            </a:stretch>
          </a:blipFill>
          <a:ln w="12700">
            <a:miter lim="400000"/>
          </a:ln>
        </p:spPr>
        <p:txBody>
          <a:bodyPr lIns="45719" rIns="45719"/>
          <a:lstStyle/>
          <a:p>
            <a:pPr/>
          </a:p>
        </p:txBody>
      </p:sp>
      <p:sp>
        <p:nvSpPr>
          <p:cNvPr id="391" name="Freeform 3"/>
          <p:cNvSpPr/>
          <p:nvPr/>
        </p:nvSpPr>
        <p:spPr>
          <a:xfrm>
            <a:off x="1785938" y="2641920"/>
            <a:ext cx="247651" cy="247651"/>
          </a:xfrm>
          <a:prstGeom prst="rect">
            <a:avLst/>
          </a:prstGeom>
          <a:blipFill>
            <a:blip r:embed="rId3"/>
            <a:stretch>
              <a:fillRect/>
            </a:stretch>
          </a:blipFill>
          <a:ln w="12700">
            <a:miter lim="400000"/>
          </a:ln>
        </p:spPr>
        <p:txBody>
          <a:bodyPr lIns="45719" rIns="45719"/>
          <a:lstStyle/>
          <a:p>
            <a:pPr/>
          </a:p>
        </p:txBody>
      </p:sp>
      <p:sp>
        <p:nvSpPr>
          <p:cNvPr id="392" name="Freeform 5"/>
          <p:cNvSpPr/>
          <p:nvPr/>
        </p:nvSpPr>
        <p:spPr>
          <a:xfrm>
            <a:off x="7257459" y="4942208"/>
            <a:ext cx="5924551" cy="66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215" y="21600"/>
                </a:lnTo>
                <a:lnTo>
                  <a:pt x="1215" y="0"/>
                </a:lnTo>
                <a:close/>
                <a:moveTo>
                  <a:pt x="2401" y="0"/>
                </a:moveTo>
                <a:lnTo>
                  <a:pt x="2401" y="21600"/>
                </a:lnTo>
                <a:lnTo>
                  <a:pt x="14204" y="21600"/>
                </a:lnTo>
                <a:lnTo>
                  <a:pt x="14204" y="0"/>
                </a:lnTo>
                <a:close/>
                <a:moveTo>
                  <a:pt x="15941" y="0"/>
                </a:moveTo>
                <a:lnTo>
                  <a:pt x="15941" y="21600"/>
                </a:lnTo>
                <a:lnTo>
                  <a:pt x="21600" y="21600"/>
                </a:lnTo>
                <a:lnTo>
                  <a:pt x="21600" y="0"/>
                </a:lnTo>
                <a:close/>
              </a:path>
            </a:pathLst>
          </a:custGeom>
          <a:solidFill>
            <a:srgbClr val="000000"/>
          </a:solidFill>
          <a:ln w="12700">
            <a:miter lim="400000"/>
          </a:ln>
        </p:spPr>
        <p:txBody>
          <a:bodyPr lIns="45719" rIns="45719"/>
          <a:lstStyle/>
          <a:p>
            <a:pPr/>
          </a:p>
        </p:txBody>
      </p:sp>
      <p:sp>
        <p:nvSpPr>
          <p:cNvPr id="393" name="TextBox 6"/>
          <p:cNvSpPr txBox="1"/>
          <p:nvPr/>
        </p:nvSpPr>
        <p:spPr>
          <a:xfrm>
            <a:off x="551858" y="1212017"/>
            <a:ext cx="556300" cy="18814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500"/>
              </a:lnSpc>
              <a:defRPr sz="5300">
                <a:latin typeface="Copperplate"/>
                <a:ea typeface="Copperplate"/>
                <a:cs typeface="Copperplate"/>
                <a:sym typeface="Copperplate"/>
              </a:defRPr>
            </a:lvl1pPr>
          </a:lstStyle>
          <a:p>
            <a:pPr/>
            <a:r>
              <a:t>1.</a:t>
            </a:r>
          </a:p>
        </p:txBody>
      </p:sp>
      <p:sp>
        <p:nvSpPr>
          <p:cNvPr id="394" name="TextBox 7"/>
          <p:cNvSpPr txBox="1"/>
          <p:nvPr/>
        </p:nvSpPr>
        <p:spPr>
          <a:xfrm>
            <a:off x="540390" y="5022017"/>
            <a:ext cx="567986" cy="18814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500"/>
              </a:lnSpc>
              <a:defRPr sz="5300">
                <a:latin typeface="Copperplate"/>
                <a:ea typeface="Copperplate"/>
                <a:cs typeface="Copperplate"/>
                <a:sym typeface="Copperplate"/>
              </a:defRPr>
            </a:lvl1pPr>
          </a:lstStyle>
          <a:p>
            <a:pPr/>
            <a:r>
              <a:t>2.</a:t>
            </a:r>
          </a:p>
        </p:txBody>
      </p:sp>
      <p:sp>
        <p:nvSpPr>
          <p:cNvPr id="395" name="TextBox 8"/>
          <p:cNvSpPr txBox="1"/>
          <p:nvPr/>
        </p:nvSpPr>
        <p:spPr>
          <a:xfrm>
            <a:off x="4452785" y="269043"/>
            <a:ext cx="9569864" cy="18585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400"/>
              </a:lnSpc>
              <a:defRPr sz="5300">
                <a:latin typeface="Copperplate"/>
                <a:ea typeface="Copperplate"/>
                <a:cs typeface="Copperplate"/>
                <a:sym typeface="Copperplate"/>
              </a:defRPr>
            </a:lvl1pPr>
          </a:lstStyle>
          <a:p>
            <a:pPr/>
            <a:r>
              <a:t>What to Do if You Fall Victim</a:t>
            </a:r>
          </a:p>
        </p:txBody>
      </p:sp>
      <p:sp>
        <p:nvSpPr>
          <p:cNvPr id="396" name="TextBox 9"/>
          <p:cNvSpPr txBox="1"/>
          <p:nvPr/>
        </p:nvSpPr>
        <p:spPr>
          <a:xfrm>
            <a:off x="6411516" y="1221542"/>
            <a:ext cx="6763150" cy="18585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400"/>
              </a:lnSpc>
              <a:defRPr sz="5300">
                <a:latin typeface="Copperplate"/>
                <a:ea typeface="Copperplate"/>
                <a:cs typeface="Copperplate"/>
                <a:sym typeface="Copperplate"/>
              </a:defRPr>
            </a:lvl1pPr>
          </a:lstStyle>
          <a:p>
            <a:pPr/>
            <a:r>
              <a:t>Report the Incident:</a:t>
            </a:r>
          </a:p>
        </p:txBody>
      </p:sp>
      <p:sp>
        <p:nvSpPr>
          <p:cNvPr id="397" name="TextBox 10"/>
          <p:cNvSpPr txBox="1"/>
          <p:nvPr/>
        </p:nvSpPr>
        <p:spPr>
          <a:xfrm>
            <a:off x="2350446" y="2174043"/>
            <a:ext cx="16237021" cy="27983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7400"/>
              </a:lnSpc>
              <a:defRPr sz="5300">
                <a:latin typeface="Copperplate"/>
                <a:ea typeface="Copperplate"/>
                <a:cs typeface="Copperplate"/>
                <a:sym typeface="Copperplate"/>
              </a:defRPr>
            </a:pPr>
            <a:r>
              <a:t>Dial the National Cyber Crime Helpline (1930) or file a rep</a:t>
            </a:r>
            <a:r>
              <a:rPr u="sng">
                <a:solidFill>
                  <a:srgbClr val="0000FF"/>
                </a:solidFill>
                <a:uFill>
                  <a:solidFill>
                    <a:srgbClr val="0000FF"/>
                  </a:solidFill>
                </a:uFill>
                <a:hlinkClick r:id="rId4" invalidUrl="" action="" tgtFrame="" tooltip="" history="1" highlightClick="0" endSnd="0"/>
              </a:rPr>
              <a:t>ort on the Cyber Cr</a:t>
            </a:r>
            <a:r>
              <a:t>ime Portal (</a:t>
            </a:r>
            <a:r>
              <a:rPr u="sng">
                <a:solidFill>
                  <a:srgbClr val="0000FF"/>
                </a:solidFill>
                <a:uFill>
                  <a:solidFill>
                    <a:srgbClr val="0000FF"/>
                  </a:solidFill>
                </a:uFill>
                <a:hlinkClick r:id="rId4" invalidUrl="" action="" tgtFrame="" tooltip="" history="1" highlightClick="0" endSnd="0"/>
              </a:rPr>
              <a:t>cybercrime.gov.in)</a:t>
            </a:r>
            <a:r>
              <a:t>.</a:t>
            </a:r>
          </a:p>
        </p:txBody>
      </p:sp>
      <p:sp>
        <p:nvSpPr>
          <p:cNvPr id="398" name="TextBox 11"/>
          <p:cNvSpPr txBox="1"/>
          <p:nvPr/>
        </p:nvSpPr>
        <p:spPr>
          <a:xfrm>
            <a:off x="4678708" y="5031542"/>
            <a:ext cx="10298222" cy="18585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400"/>
              </a:lnSpc>
              <a:defRPr sz="5300">
                <a:latin typeface="Copperplate"/>
                <a:ea typeface="Copperplate"/>
                <a:cs typeface="Copperplate"/>
                <a:sym typeface="Copperplate"/>
              </a:defRPr>
            </a:lvl1pPr>
          </a:lstStyle>
          <a:p>
            <a:pPr/>
            <a:r>
              <a:t>Notify Banks/Wallet Providers:</a:t>
            </a:r>
          </a:p>
        </p:txBody>
      </p:sp>
      <p:sp>
        <p:nvSpPr>
          <p:cNvPr id="399" name="TextBox 12"/>
          <p:cNvSpPr txBox="1"/>
          <p:nvPr/>
        </p:nvSpPr>
        <p:spPr>
          <a:xfrm>
            <a:off x="2822523" y="5984042"/>
            <a:ext cx="15274043" cy="27983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400"/>
              </a:lnSpc>
              <a:defRPr sz="5300">
                <a:latin typeface="Copperplate"/>
                <a:ea typeface="Copperplate"/>
                <a:cs typeface="Copperplate"/>
                <a:sym typeface="Copperplate"/>
              </a:defRPr>
            </a:lvl1pPr>
          </a:lstStyle>
          <a:p>
            <a:pPr/>
            <a:r>
              <a:t>Contact your bank or UPI service provider to block your account and reverse unauthorized transactions.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1" name="Freeform 2"/>
          <p:cNvSpPr/>
          <p:nvPr/>
        </p:nvSpPr>
        <p:spPr>
          <a:xfrm>
            <a:off x="2081211" y="6954202"/>
            <a:ext cx="295277" cy="295276"/>
          </a:xfrm>
          <a:prstGeom prst="rect">
            <a:avLst/>
          </a:prstGeom>
          <a:blipFill>
            <a:blip r:embed="rId3"/>
            <a:stretch>
              <a:fillRect/>
            </a:stretch>
          </a:blipFill>
          <a:ln w="12700">
            <a:miter lim="400000"/>
          </a:ln>
        </p:spPr>
        <p:txBody>
          <a:bodyPr lIns="45719" rIns="45719"/>
          <a:lstStyle/>
          <a:p>
            <a:pPr/>
          </a:p>
        </p:txBody>
      </p:sp>
      <p:sp>
        <p:nvSpPr>
          <p:cNvPr id="402" name="Freeform 3"/>
          <p:cNvSpPr/>
          <p:nvPr/>
        </p:nvSpPr>
        <p:spPr>
          <a:xfrm>
            <a:off x="2081211" y="2496502"/>
            <a:ext cx="295277" cy="295277"/>
          </a:xfrm>
          <a:prstGeom prst="rect">
            <a:avLst/>
          </a:prstGeom>
          <a:blipFill>
            <a:blip r:embed="rId4"/>
            <a:stretch>
              <a:fillRect/>
            </a:stretch>
          </a:blipFill>
          <a:ln w="12700">
            <a:miter lim="400000"/>
          </a:ln>
        </p:spPr>
        <p:txBody>
          <a:bodyPr lIns="45719" rIns="45719"/>
          <a:lstStyle/>
          <a:p>
            <a:pPr/>
          </a:p>
        </p:txBody>
      </p:sp>
      <p:sp>
        <p:nvSpPr>
          <p:cNvPr id="403" name="TextBox 4"/>
          <p:cNvSpPr txBox="1"/>
          <p:nvPr/>
        </p:nvSpPr>
        <p:spPr>
          <a:xfrm>
            <a:off x="643832" y="840180"/>
            <a:ext cx="649073" cy="22069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800"/>
              </a:lnSpc>
              <a:defRPr sz="6200">
                <a:latin typeface="Copperplate"/>
                <a:ea typeface="Copperplate"/>
                <a:cs typeface="Copperplate"/>
                <a:sym typeface="Copperplate"/>
              </a:defRPr>
            </a:lvl1pPr>
          </a:lstStyle>
          <a:p>
            <a:pPr/>
            <a:r>
              <a:t>1.</a:t>
            </a:r>
          </a:p>
        </p:txBody>
      </p:sp>
      <p:sp>
        <p:nvSpPr>
          <p:cNvPr id="404" name="TextBox 5"/>
          <p:cNvSpPr txBox="1"/>
          <p:nvPr/>
        </p:nvSpPr>
        <p:spPr>
          <a:xfrm>
            <a:off x="630583" y="5297880"/>
            <a:ext cx="662589" cy="22069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800"/>
              </a:lnSpc>
              <a:defRPr sz="6200">
                <a:latin typeface="Copperplate"/>
                <a:ea typeface="Copperplate"/>
                <a:cs typeface="Copperplate"/>
                <a:sym typeface="Copperplate"/>
              </a:defRPr>
            </a:lvl1pPr>
          </a:lstStyle>
          <a:p>
            <a:pPr/>
            <a:r>
              <a:t>2.</a:t>
            </a:r>
          </a:p>
        </p:txBody>
      </p:sp>
      <p:sp>
        <p:nvSpPr>
          <p:cNvPr id="405" name="TextBox 6"/>
          <p:cNvSpPr txBox="1"/>
          <p:nvPr/>
        </p:nvSpPr>
        <p:spPr>
          <a:xfrm>
            <a:off x="5465864" y="849705"/>
            <a:ext cx="8890607" cy="218409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700"/>
              </a:lnSpc>
              <a:defRPr sz="6200">
                <a:latin typeface="Copperplate"/>
                <a:ea typeface="Copperplate"/>
                <a:cs typeface="Copperplate"/>
                <a:sym typeface="Copperplate"/>
              </a:defRPr>
            </a:lvl1pPr>
          </a:lstStyle>
          <a:p>
            <a:pPr/>
            <a:r>
              <a:t>Secure Your Accounts:</a:t>
            </a:r>
          </a:p>
        </p:txBody>
      </p:sp>
      <p:sp>
        <p:nvSpPr>
          <p:cNvPr id="406" name="TextBox 7"/>
          <p:cNvSpPr txBox="1"/>
          <p:nvPr/>
        </p:nvSpPr>
        <p:spPr>
          <a:xfrm>
            <a:off x="4499219" y="1964131"/>
            <a:ext cx="12250037" cy="32889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700"/>
              </a:lnSpc>
              <a:defRPr sz="6200">
                <a:latin typeface="Copperplate"/>
                <a:ea typeface="Copperplate"/>
                <a:cs typeface="Copperplate"/>
                <a:sym typeface="Copperplate"/>
              </a:defRPr>
            </a:lvl1pPr>
          </a:lstStyle>
          <a:p>
            <a:pPr/>
            <a:r>
              <a:t>Change passwords and update authentication methods across platforms.</a:t>
            </a:r>
          </a:p>
        </p:txBody>
      </p:sp>
      <p:sp>
        <p:nvSpPr>
          <p:cNvPr id="407" name="TextBox 8"/>
          <p:cNvSpPr txBox="1"/>
          <p:nvPr/>
        </p:nvSpPr>
        <p:spPr>
          <a:xfrm>
            <a:off x="6609312" y="5307405"/>
            <a:ext cx="6557896" cy="21840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700"/>
              </a:lnSpc>
              <a:defRPr sz="6200">
                <a:latin typeface="Copperplate"/>
                <a:ea typeface="Copperplate"/>
                <a:cs typeface="Copperplate"/>
                <a:sym typeface="Copperplate"/>
              </a:defRPr>
            </a:lvl1pPr>
          </a:lstStyle>
          <a:p>
            <a:pPr/>
            <a:r>
              <a:t>File a Complaint:</a:t>
            </a:r>
          </a:p>
        </p:txBody>
      </p:sp>
      <p:sp>
        <p:nvSpPr>
          <p:cNvPr id="408" name="TextBox 9"/>
          <p:cNvSpPr txBox="1"/>
          <p:nvPr/>
        </p:nvSpPr>
        <p:spPr>
          <a:xfrm>
            <a:off x="3878903" y="6421830"/>
            <a:ext cx="13515395" cy="32889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700"/>
              </a:lnSpc>
              <a:defRPr sz="6200">
                <a:latin typeface="Copperplate"/>
                <a:ea typeface="Copperplate"/>
                <a:cs typeface="Copperplate"/>
                <a:sym typeface="Copperplate"/>
              </a:defRPr>
            </a:lvl1pPr>
          </a:lstStyle>
          <a:p>
            <a:pPr/>
            <a:r>
              <a:t>Visit your nearest police station or lodge a digital complaint via the cybercrime portal.</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0" name="Freeform 3"/>
          <p:cNvSpPr/>
          <p:nvPr/>
        </p:nvSpPr>
        <p:spPr>
          <a:xfrm>
            <a:off x="533400" y="5436241"/>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411" name="Freeform 5"/>
          <p:cNvSpPr/>
          <p:nvPr/>
        </p:nvSpPr>
        <p:spPr>
          <a:xfrm>
            <a:off x="533400" y="7922266"/>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76"/>
                  <a:pt x="16785" y="19781"/>
                </a:cubicBezTo>
                <a:cubicBezTo>
                  <a:pt x="16197" y="20187"/>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412" name="TextBox 6"/>
          <p:cNvSpPr txBox="1"/>
          <p:nvPr/>
        </p:nvSpPr>
        <p:spPr>
          <a:xfrm>
            <a:off x="158952" y="886234"/>
            <a:ext cx="18329292" cy="41072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Spam OTP refers to the misuse of One-Time Passwords (OTPs), where people receive unwanted or fraudulent OTP messages. This can happen for several reasons, often involving malicious intent or system misuse. What is Spam OTP?</a:t>
            </a:r>
          </a:p>
        </p:txBody>
      </p:sp>
      <p:sp>
        <p:nvSpPr>
          <p:cNvPr id="413" name="TextBox 7"/>
          <p:cNvSpPr txBox="1"/>
          <p:nvPr/>
        </p:nvSpPr>
        <p:spPr>
          <a:xfrm>
            <a:off x="1185861" y="5029610"/>
            <a:ext cx="17269360" cy="41072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Definition: Receiving unsolicited OTPs via SMS, email, or calls, typically when you have not requested any service or login. Purpose: Spam OTPs are usually the result of malicious activities like hacking attempts, phishing, or scams.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5" name="Freeform 2"/>
          <p:cNvSpPr/>
          <p:nvPr/>
        </p:nvSpPr>
        <p:spPr>
          <a:xfrm>
            <a:off x="1671638" y="7511947"/>
            <a:ext cx="238125" cy="238126"/>
          </a:xfrm>
          <a:prstGeom prst="rect">
            <a:avLst/>
          </a:prstGeom>
          <a:blipFill>
            <a:blip r:embed="rId3"/>
            <a:stretch>
              <a:fillRect/>
            </a:stretch>
          </a:blipFill>
          <a:ln w="12700">
            <a:miter lim="400000"/>
          </a:ln>
        </p:spPr>
        <p:txBody>
          <a:bodyPr lIns="45719" rIns="45719"/>
          <a:lstStyle/>
          <a:p>
            <a:pPr/>
          </a:p>
        </p:txBody>
      </p:sp>
      <p:sp>
        <p:nvSpPr>
          <p:cNvPr id="416" name="Freeform 3"/>
          <p:cNvSpPr/>
          <p:nvPr/>
        </p:nvSpPr>
        <p:spPr>
          <a:xfrm>
            <a:off x="1671638" y="2987573"/>
            <a:ext cx="238125" cy="238126"/>
          </a:xfrm>
          <a:prstGeom prst="rect">
            <a:avLst/>
          </a:prstGeom>
          <a:blipFill>
            <a:blip r:embed="rId3"/>
            <a:stretch>
              <a:fillRect/>
            </a:stretch>
          </a:blipFill>
          <a:ln w="12700">
            <a:miter lim="400000"/>
          </a:ln>
        </p:spPr>
        <p:txBody>
          <a:bodyPr lIns="45719" rIns="45719"/>
          <a:lstStyle/>
          <a:p>
            <a:pPr/>
          </a:p>
        </p:txBody>
      </p:sp>
      <p:sp>
        <p:nvSpPr>
          <p:cNvPr id="417" name="Freeform 4"/>
          <p:cNvSpPr/>
          <p:nvPr/>
        </p:nvSpPr>
        <p:spPr>
          <a:xfrm>
            <a:off x="1671638" y="4797323"/>
            <a:ext cx="238125" cy="238126"/>
          </a:xfrm>
          <a:prstGeom prst="rect">
            <a:avLst/>
          </a:prstGeom>
          <a:blipFill>
            <a:blip r:embed="rId3"/>
            <a:stretch>
              <a:fillRect/>
            </a:stretch>
          </a:blipFill>
          <a:ln w="12700">
            <a:miter lim="400000"/>
          </a:ln>
        </p:spPr>
        <p:txBody>
          <a:bodyPr lIns="45719" rIns="45719"/>
          <a:lstStyle/>
          <a:p>
            <a:pPr/>
          </a:p>
        </p:txBody>
      </p:sp>
      <p:sp>
        <p:nvSpPr>
          <p:cNvPr id="418" name="TextBox 5"/>
          <p:cNvSpPr txBox="1"/>
          <p:nvPr/>
        </p:nvSpPr>
        <p:spPr>
          <a:xfrm>
            <a:off x="521046" y="1636328"/>
            <a:ext cx="525429" cy="17805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100"/>
              </a:lnSpc>
              <a:defRPr sz="5000">
                <a:latin typeface="Copperplate"/>
                <a:ea typeface="Copperplate"/>
                <a:cs typeface="Copperplate"/>
                <a:sym typeface="Copperplate"/>
              </a:defRPr>
            </a:lvl1pPr>
          </a:lstStyle>
          <a:p>
            <a:pPr/>
            <a:r>
              <a:t>1.</a:t>
            </a:r>
          </a:p>
        </p:txBody>
      </p:sp>
      <p:sp>
        <p:nvSpPr>
          <p:cNvPr id="419" name="TextBox 6"/>
          <p:cNvSpPr txBox="1"/>
          <p:nvPr/>
        </p:nvSpPr>
        <p:spPr>
          <a:xfrm>
            <a:off x="510329" y="6160703"/>
            <a:ext cx="536355" cy="17805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100"/>
              </a:lnSpc>
              <a:defRPr sz="5000">
                <a:latin typeface="Copperplate"/>
                <a:ea typeface="Copperplate"/>
                <a:cs typeface="Copperplate"/>
                <a:sym typeface="Copperplate"/>
              </a:defRPr>
            </a:lvl1pPr>
          </a:lstStyle>
          <a:p>
            <a:pPr/>
            <a:r>
              <a:t>2.</a:t>
            </a:r>
          </a:p>
        </p:txBody>
      </p:sp>
      <p:sp>
        <p:nvSpPr>
          <p:cNvPr id="420" name="TextBox 7"/>
          <p:cNvSpPr txBox="1"/>
          <p:nvPr/>
        </p:nvSpPr>
        <p:spPr>
          <a:xfrm>
            <a:off x="3862682" y="731452"/>
            <a:ext cx="10773834" cy="178054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100"/>
              </a:lnSpc>
              <a:defRPr sz="5000">
                <a:latin typeface="Copperplate"/>
                <a:ea typeface="Copperplate"/>
                <a:cs typeface="Copperplate"/>
                <a:sym typeface="Copperplate"/>
              </a:defRPr>
            </a:lvl1pPr>
          </a:lstStyle>
          <a:p>
            <a:pPr/>
            <a:r>
              <a:t>Reasons for Receiving Spam OTPs</a:t>
            </a:r>
          </a:p>
        </p:txBody>
      </p:sp>
      <p:sp>
        <p:nvSpPr>
          <p:cNvPr id="421" name="TextBox 8"/>
          <p:cNvSpPr txBox="1"/>
          <p:nvPr/>
        </p:nvSpPr>
        <p:spPr>
          <a:xfrm>
            <a:off x="5416153" y="1636328"/>
            <a:ext cx="8727806" cy="17805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100"/>
              </a:lnSpc>
              <a:defRPr sz="5000">
                <a:latin typeface="Copperplate"/>
                <a:ea typeface="Copperplate"/>
                <a:cs typeface="Copperplate"/>
                <a:sym typeface="Copperplate"/>
              </a:defRPr>
            </a:lvl1pPr>
          </a:lstStyle>
          <a:p>
            <a:pPr/>
            <a:r>
              <a:t>Fraudulent Login Attempts:</a:t>
            </a:r>
          </a:p>
        </p:txBody>
      </p:sp>
      <p:sp>
        <p:nvSpPr>
          <p:cNvPr id="422" name="TextBox 9"/>
          <p:cNvSpPr txBox="1"/>
          <p:nvPr/>
        </p:nvSpPr>
        <p:spPr>
          <a:xfrm>
            <a:off x="2336158" y="2541203"/>
            <a:ext cx="16133961" cy="35839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100"/>
              </a:lnSpc>
              <a:defRPr sz="5000">
                <a:latin typeface="Copperplate"/>
                <a:ea typeface="Copperplate"/>
                <a:cs typeface="Copperplate"/>
                <a:sym typeface="Copperplate"/>
              </a:defRPr>
            </a:lvl1pPr>
          </a:lstStyle>
          <a:p>
            <a:pPr/>
            <a:r>
              <a:t>Attackers try to gain access to your accounts using your phone number or email and trigger OTPs. If they successfully contact you, they may manipulate you into sharing the OTP.</a:t>
            </a:r>
          </a:p>
        </p:txBody>
      </p:sp>
      <p:sp>
        <p:nvSpPr>
          <p:cNvPr id="423" name="TextBox 10"/>
          <p:cNvSpPr txBox="1"/>
          <p:nvPr/>
        </p:nvSpPr>
        <p:spPr>
          <a:xfrm>
            <a:off x="5020569" y="6160703"/>
            <a:ext cx="9534726" cy="17805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100"/>
              </a:lnSpc>
              <a:defRPr sz="5000">
                <a:latin typeface="Copperplate"/>
                <a:ea typeface="Copperplate"/>
                <a:cs typeface="Copperplate"/>
                <a:sym typeface="Copperplate"/>
              </a:defRPr>
            </a:lvl1pPr>
          </a:lstStyle>
          <a:p>
            <a:pPr/>
            <a:r>
              <a:t>Testing Valid Phone Numbers:</a:t>
            </a:r>
          </a:p>
        </p:txBody>
      </p:sp>
      <p:sp>
        <p:nvSpPr>
          <p:cNvPr id="424" name="TextBox 11"/>
          <p:cNvSpPr txBox="1"/>
          <p:nvPr/>
        </p:nvSpPr>
        <p:spPr>
          <a:xfrm>
            <a:off x="2250281" y="7065578"/>
            <a:ext cx="16309067" cy="26822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ts val="7100"/>
              </a:lnSpc>
              <a:defRPr sz="5000">
                <a:latin typeface="Copperplate"/>
                <a:ea typeface="Copperplate"/>
                <a:cs typeface="Copperplate"/>
                <a:sym typeface="Copperplate"/>
              </a:defRPr>
            </a:lvl1pPr>
          </a:lstStyle>
          <a:p>
            <a:pPr/>
            <a:r>
              <a:t>Scammers or bots may use your number to verify if it's valid by triggering OTPs from various platforms.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9" name="Freeform 7"/>
          <p:cNvSpPr/>
          <p:nvPr/>
        </p:nvSpPr>
        <p:spPr>
          <a:xfrm>
            <a:off x="370646" y="3400425"/>
            <a:ext cx="171451" cy="171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10" name="Freeform 9"/>
          <p:cNvSpPr/>
          <p:nvPr/>
        </p:nvSpPr>
        <p:spPr>
          <a:xfrm>
            <a:off x="370646" y="4733925"/>
            <a:ext cx="171451" cy="171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111" name="TextBox 25"/>
          <p:cNvSpPr txBox="1"/>
          <p:nvPr/>
        </p:nvSpPr>
        <p:spPr>
          <a:xfrm>
            <a:off x="4528899" y="1077105"/>
            <a:ext cx="7140035" cy="13052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200"/>
              </a:lnSpc>
              <a:defRPr sz="3700">
                <a:latin typeface="Copperplate"/>
                <a:ea typeface="Copperplate"/>
                <a:cs typeface="Copperplate"/>
                <a:sym typeface="Copperplate"/>
              </a:defRPr>
            </a:lvl1pPr>
          </a:lstStyle>
          <a:p>
            <a:pPr/>
            <a:r>
              <a:t>Examples of Big Data Sources:</a:t>
            </a:r>
          </a:p>
        </p:txBody>
      </p:sp>
      <p:sp>
        <p:nvSpPr>
          <p:cNvPr id="112" name="TextBox 26"/>
          <p:cNvSpPr txBox="1"/>
          <p:nvPr/>
        </p:nvSpPr>
        <p:spPr>
          <a:xfrm>
            <a:off x="786621" y="1743855"/>
            <a:ext cx="15611152" cy="52676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200"/>
              </a:lnSpc>
              <a:defRPr sz="3700">
                <a:latin typeface="Copperplate"/>
                <a:ea typeface="Copperplate"/>
                <a:cs typeface="Copperplate"/>
                <a:sym typeface="Copperplate"/>
              </a:defRPr>
            </a:lvl1pPr>
          </a:lstStyle>
          <a:p>
            <a:pPr/>
            <a:r>
              <a:t>Social Media: Billions of posts, likes, shares, and interactions on platforms like Facebook, Twitter, and Instagram. E-commerce: Online shopping behaviors, transaction records, and product reviews. Sensors and IoT Devices: Data from smart devices, vehicles, and industrial equipment. Healthcare: Patient records, genetic data, and data from wearable devices. Finance: Stock market transactions, credit card usage patterns, and fraud detection systems.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26" name="Freeform 2"/>
          <p:cNvSpPr/>
          <p:nvPr/>
        </p:nvSpPr>
        <p:spPr>
          <a:xfrm>
            <a:off x="1338262" y="8226114"/>
            <a:ext cx="190501" cy="190501"/>
          </a:xfrm>
          <a:prstGeom prst="rect">
            <a:avLst/>
          </a:prstGeom>
          <a:blipFill>
            <a:blip r:embed="rId3"/>
            <a:stretch>
              <a:fillRect/>
            </a:stretch>
          </a:blipFill>
          <a:ln w="12700">
            <a:miter lim="400000"/>
          </a:ln>
        </p:spPr>
        <p:txBody>
          <a:bodyPr lIns="45719" rIns="45719"/>
          <a:lstStyle/>
          <a:p>
            <a:pPr/>
          </a:p>
        </p:txBody>
      </p:sp>
      <p:sp>
        <p:nvSpPr>
          <p:cNvPr id="427" name="Freeform 3"/>
          <p:cNvSpPr/>
          <p:nvPr/>
        </p:nvSpPr>
        <p:spPr>
          <a:xfrm>
            <a:off x="1338262" y="3882714"/>
            <a:ext cx="190501" cy="190501"/>
          </a:xfrm>
          <a:prstGeom prst="rect">
            <a:avLst/>
          </a:prstGeom>
          <a:blipFill>
            <a:blip r:embed="rId3"/>
            <a:stretch>
              <a:fillRect/>
            </a:stretch>
          </a:blipFill>
          <a:ln w="12700">
            <a:miter lim="400000"/>
          </a:ln>
        </p:spPr>
        <p:txBody>
          <a:bodyPr lIns="45719" rIns="45719"/>
          <a:lstStyle/>
          <a:p>
            <a:pPr/>
          </a:p>
        </p:txBody>
      </p:sp>
      <p:sp>
        <p:nvSpPr>
          <p:cNvPr id="428" name="Freeform 4"/>
          <p:cNvSpPr/>
          <p:nvPr/>
        </p:nvSpPr>
        <p:spPr>
          <a:xfrm>
            <a:off x="1338262" y="1711013"/>
            <a:ext cx="190501" cy="190501"/>
          </a:xfrm>
          <a:prstGeom prst="rect">
            <a:avLst/>
          </a:prstGeom>
          <a:blipFill>
            <a:blip r:embed="rId3"/>
            <a:stretch>
              <a:fillRect/>
            </a:stretch>
          </a:blipFill>
          <a:ln w="12700">
            <a:miter lim="400000"/>
          </a:ln>
        </p:spPr>
        <p:txBody>
          <a:bodyPr lIns="45719" rIns="45719"/>
          <a:lstStyle/>
          <a:p>
            <a:pPr/>
          </a:p>
        </p:txBody>
      </p:sp>
      <p:sp>
        <p:nvSpPr>
          <p:cNvPr id="429" name="Freeform 5"/>
          <p:cNvSpPr/>
          <p:nvPr/>
        </p:nvSpPr>
        <p:spPr>
          <a:xfrm>
            <a:off x="1338262" y="6054414"/>
            <a:ext cx="190501" cy="190501"/>
          </a:xfrm>
          <a:prstGeom prst="rect">
            <a:avLst/>
          </a:prstGeom>
          <a:blipFill>
            <a:blip r:embed="rId3"/>
            <a:stretch>
              <a:fillRect/>
            </a:stretch>
          </a:blipFill>
          <a:ln w="12700">
            <a:miter lim="400000"/>
          </a:ln>
        </p:spPr>
        <p:txBody>
          <a:bodyPr lIns="45719" rIns="45719"/>
          <a:lstStyle/>
          <a:p>
            <a:pPr/>
          </a:p>
        </p:txBody>
      </p:sp>
      <p:sp>
        <p:nvSpPr>
          <p:cNvPr id="430" name="TextBox 6"/>
          <p:cNvSpPr txBox="1"/>
          <p:nvPr/>
        </p:nvSpPr>
        <p:spPr>
          <a:xfrm>
            <a:off x="418948" y="637783"/>
            <a:ext cx="422425" cy="14290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sz="4000">
                <a:latin typeface="Copperplate"/>
                <a:ea typeface="Copperplate"/>
                <a:cs typeface="Copperplate"/>
                <a:sym typeface="Copperplate"/>
              </a:defRPr>
            </a:lvl1pPr>
          </a:lstStyle>
          <a:p>
            <a:pPr/>
            <a:r>
              <a:t>1.</a:t>
            </a:r>
          </a:p>
        </p:txBody>
      </p:sp>
      <p:sp>
        <p:nvSpPr>
          <p:cNvPr id="431" name="TextBox 7"/>
          <p:cNvSpPr txBox="1"/>
          <p:nvPr/>
        </p:nvSpPr>
        <p:spPr>
          <a:xfrm>
            <a:off x="410317" y="2809483"/>
            <a:ext cx="431226" cy="14290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sz="4000">
                <a:latin typeface="Copperplate"/>
                <a:ea typeface="Copperplate"/>
                <a:cs typeface="Copperplate"/>
                <a:sym typeface="Copperplate"/>
              </a:defRPr>
            </a:lvl1pPr>
          </a:lstStyle>
          <a:p>
            <a:pPr/>
            <a:r>
              <a:t>2.</a:t>
            </a:r>
          </a:p>
        </p:txBody>
      </p:sp>
      <p:sp>
        <p:nvSpPr>
          <p:cNvPr id="432" name="TextBox 8"/>
          <p:cNvSpPr txBox="1"/>
          <p:nvPr/>
        </p:nvSpPr>
        <p:spPr>
          <a:xfrm>
            <a:off x="393944" y="4981183"/>
            <a:ext cx="447924" cy="14290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sz="4000">
                <a:latin typeface="Copperplate"/>
                <a:ea typeface="Copperplate"/>
                <a:cs typeface="Copperplate"/>
                <a:sym typeface="Copperplate"/>
              </a:defRPr>
            </a:lvl1pPr>
          </a:lstStyle>
          <a:p>
            <a:pPr/>
            <a:r>
              <a:t>3.</a:t>
            </a:r>
          </a:p>
        </p:txBody>
      </p:sp>
      <p:sp>
        <p:nvSpPr>
          <p:cNvPr id="433" name="TextBox 9"/>
          <p:cNvSpPr txBox="1"/>
          <p:nvPr/>
        </p:nvSpPr>
        <p:spPr>
          <a:xfrm>
            <a:off x="381000" y="7152884"/>
            <a:ext cx="461135" cy="14290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sz="4000">
                <a:latin typeface="Copperplate"/>
                <a:ea typeface="Copperplate"/>
                <a:cs typeface="Copperplate"/>
                <a:sym typeface="Copperplate"/>
              </a:defRPr>
            </a:lvl1pPr>
          </a:lstStyle>
          <a:p>
            <a:pPr/>
            <a:r>
              <a:t>4.</a:t>
            </a:r>
          </a:p>
        </p:txBody>
      </p:sp>
      <p:sp>
        <p:nvSpPr>
          <p:cNvPr id="434" name="TextBox 10"/>
          <p:cNvSpPr txBox="1"/>
          <p:nvPr/>
        </p:nvSpPr>
        <p:spPr>
          <a:xfrm>
            <a:off x="7232598" y="647308"/>
            <a:ext cx="4801944"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Accidental Entries:</a:t>
            </a:r>
          </a:p>
        </p:txBody>
      </p:sp>
      <p:sp>
        <p:nvSpPr>
          <p:cNvPr id="435" name="TextBox 11"/>
          <p:cNvSpPr txBox="1"/>
          <p:nvPr/>
        </p:nvSpPr>
        <p:spPr>
          <a:xfrm>
            <a:off x="2163212" y="1371209"/>
            <a:ext cx="16046303" cy="14061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Someone might have entered your number or email by mistake while signing up or logging into a service.</a:t>
            </a:r>
          </a:p>
        </p:txBody>
      </p:sp>
      <p:sp>
        <p:nvSpPr>
          <p:cNvPr id="436" name="TextBox 12"/>
          <p:cNvSpPr txBox="1"/>
          <p:nvPr/>
        </p:nvSpPr>
        <p:spPr>
          <a:xfrm>
            <a:off x="7570737" y="2819008"/>
            <a:ext cx="4111991"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Phishing Scams:</a:t>
            </a:r>
          </a:p>
        </p:txBody>
      </p:sp>
      <p:sp>
        <p:nvSpPr>
          <p:cNvPr id="437" name="TextBox 13"/>
          <p:cNvSpPr txBox="1"/>
          <p:nvPr/>
        </p:nvSpPr>
        <p:spPr>
          <a:xfrm>
            <a:off x="2163965" y="3542908"/>
            <a:ext cx="16045007" cy="21173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Fraudsters send fake OTPs pretending they are from legitimate services to lure victims into sharing sensitive information.</a:t>
            </a:r>
          </a:p>
        </p:txBody>
      </p:sp>
      <p:sp>
        <p:nvSpPr>
          <p:cNvPr id="438" name="TextBox 14"/>
          <p:cNvSpPr txBox="1"/>
          <p:nvPr/>
        </p:nvSpPr>
        <p:spPr>
          <a:xfrm>
            <a:off x="7468790" y="4990708"/>
            <a:ext cx="4319931" cy="6949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Automated Bots:</a:t>
            </a:r>
          </a:p>
        </p:txBody>
      </p:sp>
      <p:sp>
        <p:nvSpPr>
          <p:cNvPr id="439" name="TextBox 15"/>
          <p:cNvSpPr txBox="1"/>
          <p:nvPr/>
        </p:nvSpPr>
        <p:spPr>
          <a:xfrm>
            <a:off x="1963187" y="5714608"/>
            <a:ext cx="16454419"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Malicious bots may spam numbers by requesting OTPs in bulk to abuse systems or create fake accounts.</a:t>
            </a:r>
          </a:p>
        </p:txBody>
      </p:sp>
      <p:sp>
        <p:nvSpPr>
          <p:cNvPr id="440" name="TextBox 16"/>
          <p:cNvSpPr txBox="1"/>
          <p:nvPr/>
        </p:nvSpPr>
        <p:spPr>
          <a:xfrm>
            <a:off x="5463330" y="7162409"/>
            <a:ext cx="8411166" cy="6949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Compromised Apps or Accounts:</a:t>
            </a:r>
          </a:p>
        </p:txBody>
      </p:sp>
      <p:sp>
        <p:nvSpPr>
          <p:cNvPr id="441" name="TextBox 17"/>
          <p:cNvSpPr txBox="1"/>
          <p:nvPr/>
        </p:nvSpPr>
        <p:spPr>
          <a:xfrm>
            <a:off x="2015881" y="7886309"/>
            <a:ext cx="16347072" cy="14061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If your phone number or email is linked to an app or service that has been hacked, attackers may repeatedly trigger OTPs.</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43" name="Freeform 2"/>
          <p:cNvSpPr/>
          <p:nvPr/>
        </p:nvSpPr>
        <p:spPr>
          <a:xfrm>
            <a:off x="1271587" y="8148638"/>
            <a:ext cx="180975" cy="180975"/>
          </a:xfrm>
          <a:prstGeom prst="rect">
            <a:avLst/>
          </a:prstGeom>
          <a:blipFill>
            <a:blip r:embed="rId3"/>
            <a:stretch>
              <a:fillRect/>
            </a:stretch>
          </a:blipFill>
          <a:ln w="12700">
            <a:miter lim="400000"/>
          </a:ln>
        </p:spPr>
        <p:txBody>
          <a:bodyPr lIns="45719" rIns="45719"/>
          <a:lstStyle/>
          <a:p>
            <a:pPr/>
          </a:p>
        </p:txBody>
      </p:sp>
      <p:sp>
        <p:nvSpPr>
          <p:cNvPr id="444" name="Freeform 3"/>
          <p:cNvSpPr/>
          <p:nvPr/>
        </p:nvSpPr>
        <p:spPr>
          <a:xfrm>
            <a:off x="1271587" y="6091237"/>
            <a:ext cx="180975" cy="180975"/>
          </a:xfrm>
          <a:prstGeom prst="rect">
            <a:avLst/>
          </a:prstGeom>
          <a:blipFill>
            <a:blip r:embed="rId3"/>
            <a:stretch>
              <a:fillRect/>
            </a:stretch>
          </a:blipFill>
          <a:ln w="12700">
            <a:miter lim="400000"/>
          </a:ln>
        </p:spPr>
        <p:txBody>
          <a:bodyPr lIns="45719" rIns="45719"/>
          <a:lstStyle/>
          <a:p>
            <a:pPr/>
          </a:p>
        </p:txBody>
      </p:sp>
      <p:sp>
        <p:nvSpPr>
          <p:cNvPr id="445" name="Freeform 4"/>
          <p:cNvSpPr/>
          <p:nvPr/>
        </p:nvSpPr>
        <p:spPr>
          <a:xfrm>
            <a:off x="1271587" y="1976438"/>
            <a:ext cx="180975" cy="180975"/>
          </a:xfrm>
          <a:prstGeom prst="rect">
            <a:avLst/>
          </a:prstGeom>
          <a:blipFill>
            <a:blip r:embed="rId3"/>
            <a:stretch>
              <a:fillRect/>
            </a:stretch>
          </a:blipFill>
          <a:ln w="12700">
            <a:miter lim="400000"/>
          </a:ln>
        </p:spPr>
        <p:txBody>
          <a:bodyPr lIns="45719" rIns="45719"/>
          <a:lstStyle/>
          <a:p>
            <a:pPr/>
          </a:p>
        </p:txBody>
      </p:sp>
      <p:sp>
        <p:nvSpPr>
          <p:cNvPr id="446" name="Freeform 5"/>
          <p:cNvSpPr/>
          <p:nvPr/>
        </p:nvSpPr>
        <p:spPr>
          <a:xfrm>
            <a:off x="1271587" y="4719637"/>
            <a:ext cx="180975" cy="180975"/>
          </a:xfrm>
          <a:prstGeom prst="rect">
            <a:avLst/>
          </a:prstGeom>
          <a:blipFill>
            <a:blip r:embed="rId3"/>
            <a:stretch>
              <a:fillRect/>
            </a:stretch>
          </a:blipFill>
          <a:ln w="12700">
            <a:miter lim="400000"/>
          </a:ln>
        </p:spPr>
        <p:txBody>
          <a:bodyPr lIns="45719" rIns="45719"/>
          <a:lstStyle/>
          <a:p>
            <a:pPr/>
          </a:p>
        </p:txBody>
      </p:sp>
      <p:sp>
        <p:nvSpPr>
          <p:cNvPr id="447" name="TextBox 6"/>
          <p:cNvSpPr txBox="1"/>
          <p:nvPr/>
        </p:nvSpPr>
        <p:spPr>
          <a:xfrm>
            <a:off x="398563" y="949318"/>
            <a:ext cx="401785"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1.</a:t>
            </a:r>
          </a:p>
        </p:txBody>
      </p:sp>
      <p:sp>
        <p:nvSpPr>
          <p:cNvPr id="448" name="TextBox 7"/>
          <p:cNvSpPr txBox="1"/>
          <p:nvPr/>
        </p:nvSpPr>
        <p:spPr>
          <a:xfrm>
            <a:off x="390372" y="3282944"/>
            <a:ext cx="410128" cy="23371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9700"/>
              </a:lnSpc>
              <a:defRPr sz="3800">
                <a:latin typeface="Copperplate"/>
                <a:ea typeface="Copperplate"/>
                <a:cs typeface="Copperplate"/>
                <a:sym typeface="Copperplate"/>
              </a:defRPr>
            </a:lvl1pPr>
          </a:lstStyle>
          <a:p>
            <a:pPr/>
            <a:r>
              <a:t>2.</a:t>
            </a:r>
          </a:p>
        </p:txBody>
      </p:sp>
      <p:sp>
        <p:nvSpPr>
          <p:cNvPr id="449" name="TextBox 8"/>
          <p:cNvSpPr txBox="1"/>
          <p:nvPr/>
        </p:nvSpPr>
        <p:spPr>
          <a:xfrm>
            <a:off x="374894" y="4654544"/>
            <a:ext cx="425920" cy="23371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9700"/>
              </a:lnSpc>
              <a:defRPr sz="3800">
                <a:latin typeface="Copperplate"/>
                <a:ea typeface="Copperplate"/>
                <a:cs typeface="Copperplate"/>
                <a:sym typeface="Copperplate"/>
              </a:defRPr>
            </a:lvl1pPr>
          </a:lstStyle>
          <a:p>
            <a:pPr/>
            <a:r>
              <a:t>3.</a:t>
            </a:r>
          </a:p>
        </p:txBody>
      </p:sp>
      <p:sp>
        <p:nvSpPr>
          <p:cNvPr id="450" name="TextBox 9"/>
          <p:cNvSpPr txBox="1"/>
          <p:nvPr/>
        </p:nvSpPr>
        <p:spPr>
          <a:xfrm>
            <a:off x="362550" y="7121518"/>
            <a:ext cx="438522"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4.</a:t>
            </a:r>
          </a:p>
        </p:txBody>
      </p:sp>
      <p:sp>
        <p:nvSpPr>
          <p:cNvPr id="451" name="TextBox 10"/>
          <p:cNvSpPr txBox="1"/>
          <p:nvPr/>
        </p:nvSpPr>
        <p:spPr>
          <a:xfrm>
            <a:off x="6814984" y="263518"/>
            <a:ext cx="4751185"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Risks of Spam OTPs</a:t>
            </a:r>
          </a:p>
        </p:txBody>
      </p:sp>
      <p:sp>
        <p:nvSpPr>
          <p:cNvPr id="452" name="TextBox 11"/>
          <p:cNvSpPr txBox="1"/>
          <p:nvPr/>
        </p:nvSpPr>
        <p:spPr>
          <a:xfrm>
            <a:off x="7533237" y="949318"/>
            <a:ext cx="4144519"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Phishing Attacks:</a:t>
            </a:r>
          </a:p>
        </p:txBody>
      </p:sp>
      <p:sp>
        <p:nvSpPr>
          <p:cNvPr id="453" name="TextBox 12"/>
          <p:cNvSpPr txBox="1"/>
          <p:nvPr/>
        </p:nvSpPr>
        <p:spPr>
          <a:xfrm>
            <a:off x="2016623" y="1635118"/>
            <a:ext cx="16257452" cy="20399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Fraudsters may follow up the spam OTP with calls or messages pretending to be from a legitimate service, convincing you to share the OTP.</a:t>
            </a:r>
          </a:p>
        </p:txBody>
      </p:sp>
      <p:sp>
        <p:nvSpPr>
          <p:cNvPr id="454" name="TextBox 13"/>
          <p:cNvSpPr txBox="1"/>
          <p:nvPr/>
        </p:nvSpPr>
        <p:spPr>
          <a:xfrm>
            <a:off x="7354490" y="3692519"/>
            <a:ext cx="4509250" cy="1354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Account Lockouts:</a:t>
            </a:r>
          </a:p>
        </p:txBody>
      </p:sp>
      <p:sp>
        <p:nvSpPr>
          <p:cNvPr id="455" name="TextBox 14"/>
          <p:cNvSpPr txBox="1"/>
          <p:nvPr/>
        </p:nvSpPr>
        <p:spPr>
          <a:xfrm>
            <a:off x="2095500" y="4378319"/>
            <a:ext cx="16096402" cy="1354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Multiple OTP requests can trigger security locks on your accounts.</a:t>
            </a:r>
          </a:p>
        </p:txBody>
      </p:sp>
      <p:sp>
        <p:nvSpPr>
          <p:cNvPr id="456" name="TextBox 15"/>
          <p:cNvSpPr txBox="1"/>
          <p:nvPr/>
        </p:nvSpPr>
        <p:spPr>
          <a:xfrm>
            <a:off x="6759472" y="5064119"/>
            <a:ext cx="5723059" cy="1354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Data Breach Indicators:</a:t>
            </a:r>
          </a:p>
        </p:txBody>
      </p:sp>
      <p:sp>
        <p:nvSpPr>
          <p:cNvPr id="457" name="TextBox 16"/>
          <p:cNvSpPr txBox="1"/>
          <p:nvPr/>
        </p:nvSpPr>
        <p:spPr>
          <a:xfrm>
            <a:off x="1990572" y="5749919"/>
            <a:ext cx="16310479" cy="13541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Spam OTPs might signal that your phone number or email has been compromised in a breach.</a:t>
            </a:r>
          </a:p>
        </p:txBody>
      </p:sp>
      <p:sp>
        <p:nvSpPr>
          <p:cNvPr id="458" name="TextBox 17"/>
          <p:cNvSpPr txBox="1"/>
          <p:nvPr/>
        </p:nvSpPr>
        <p:spPr>
          <a:xfrm>
            <a:off x="6591148" y="7121518"/>
            <a:ext cx="6066588"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400"/>
              </a:lnSpc>
              <a:defRPr sz="3800">
                <a:latin typeface="Copperplate"/>
                <a:ea typeface="Copperplate"/>
                <a:cs typeface="Copperplate"/>
                <a:sym typeface="Copperplate"/>
              </a:defRPr>
            </a:lvl1pPr>
          </a:lstStyle>
          <a:p>
            <a:pPr/>
            <a:r>
              <a:t>Fraudulent Transactions:</a:t>
            </a:r>
          </a:p>
        </p:txBody>
      </p:sp>
      <p:sp>
        <p:nvSpPr>
          <p:cNvPr id="459" name="TextBox 18"/>
          <p:cNvSpPr txBox="1"/>
          <p:nvPr/>
        </p:nvSpPr>
        <p:spPr>
          <a:xfrm>
            <a:off x="2646607" y="7807318"/>
            <a:ext cx="14972129" cy="13541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400"/>
              </a:lnSpc>
              <a:defRPr sz="3800">
                <a:latin typeface="Copperplate"/>
                <a:ea typeface="Copperplate"/>
                <a:cs typeface="Copperplate"/>
                <a:sym typeface="Copperplate"/>
              </a:defRPr>
            </a:lvl1pPr>
          </a:lstStyle>
          <a:p>
            <a:pPr/>
            <a:r>
              <a:t>If attackers obtain your OTP, they can complete unauthorized transactions or logins.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61" name="Freeform 3"/>
          <p:cNvSpPr/>
          <p:nvPr/>
        </p:nvSpPr>
        <p:spPr>
          <a:xfrm>
            <a:off x="533400" y="443464"/>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462" name="Freeform 5"/>
          <p:cNvSpPr/>
          <p:nvPr/>
        </p:nvSpPr>
        <p:spPr>
          <a:xfrm>
            <a:off x="533400" y="1272139"/>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463" name="Freeform 7"/>
          <p:cNvSpPr/>
          <p:nvPr/>
        </p:nvSpPr>
        <p:spPr>
          <a:xfrm>
            <a:off x="533400" y="3758165"/>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76"/>
                  <a:pt x="16785" y="19781"/>
                </a:cubicBezTo>
                <a:cubicBezTo>
                  <a:pt x="16197" y="20187"/>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464" name="Freeform 9"/>
          <p:cNvSpPr/>
          <p:nvPr/>
        </p:nvSpPr>
        <p:spPr>
          <a:xfrm>
            <a:off x="533400" y="7072865"/>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76"/>
                  <a:pt x="16785" y="19781"/>
                </a:cubicBezTo>
                <a:cubicBezTo>
                  <a:pt x="16197" y="20187"/>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465" name="Freeform 11"/>
          <p:cNvSpPr/>
          <p:nvPr/>
        </p:nvSpPr>
        <p:spPr>
          <a:xfrm>
            <a:off x="533400" y="9558890"/>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466" name="Freeform 13"/>
          <p:cNvSpPr/>
          <p:nvPr/>
        </p:nvSpPr>
        <p:spPr>
          <a:xfrm>
            <a:off x="1538287" y="2096051"/>
            <a:ext cx="219076" cy="219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25" y="12214"/>
                  <a:pt x="21387" y="12902"/>
                </a:cubicBezTo>
                <a:lnTo>
                  <a:pt x="20924" y="12815"/>
                </a:lnTo>
                <a:lnTo>
                  <a:pt x="21387" y="12902"/>
                </a:lnTo>
                <a:cubicBezTo>
                  <a:pt x="21249" y="13603"/>
                  <a:pt x="21049" y="14267"/>
                  <a:pt x="20774" y="14930"/>
                </a:cubicBezTo>
                <a:lnTo>
                  <a:pt x="20335" y="14755"/>
                </a:lnTo>
                <a:lnTo>
                  <a:pt x="20774" y="14930"/>
                </a:lnTo>
                <a:cubicBezTo>
                  <a:pt x="20498" y="15581"/>
                  <a:pt x="20173" y="16206"/>
                  <a:pt x="19772" y="16794"/>
                </a:cubicBezTo>
                <a:cubicBezTo>
                  <a:pt x="19384" y="17383"/>
                  <a:pt x="18933" y="17933"/>
                  <a:pt x="18432" y="18434"/>
                </a:cubicBezTo>
                <a:lnTo>
                  <a:pt x="18094" y="18096"/>
                </a:lnTo>
                <a:lnTo>
                  <a:pt x="18432" y="18434"/>
                </a:lnTo>
                <a:cubicBezTo>
                  <a:pt x="17931" y="18934"/>
                  <a:pt x="17380" y="19385"/>
                  <a:pt x="16792" y="19773"/>
                </a:cubicBezTo>
                <a:lnTo>
                  <a:pt x="16529" y="19385"/>
                </a:lnTo>
                <a:lnTo>
                  <a:pt x="16792" y="19773"/>
                </a:lnTo>
                <a:cubicBezTo>
                  <a:pt x="16203" y="20161"/>
                  <a:pt x="15577" y="20499"/>
                  <a:pt x="14926" y="20774"/>
                </a:cubicBezTo>
                <a:cubicBezTo>
                  <a:pt x="14275" y="21049"/>
                  <a:pt x="13599" y="21250"/>
                  <a:pt x="12897" y="21387"/>
                </a:cubicBezTo>
                <a:cubicBezTo>
                  <a:pt x="12196" y="21525"/>
                  <a:pt x="11495" y="21600"/>
                  <a:pt x="10794" y="21600"/>
                </a:cubicBezTo>
                <a:lnTo>
                  <a:pt x="10794" y="21124"/>
                </a:lnTo>
                <a:lnTo>
                  <a:pt x="10794" y="21600"/>
                </a:lnTo>
                <a:cubicBezTo>
                  <a:pt x="10080" y="21600"/>
                  <a:pt x="9379" y="21525"/>
                  <a:pt x="8690" y="21387"/>
                </a:cubicBezTo>
                <a:cubicBezTo>
                  <a:pt x="7989" y="21250"/>
                  <a:pt x="7325" y="21049"/>
                  <a:pt x="6662" y="20774"/>
                </a:cubicBezTo>
                <a:cubicBezTo>
                  <a:pt x="6010" y="20499"/>
                  <a:pt x="5384" y="20173"/>
                  <a:pt x="4796" y="19773"/>
                </a:cubicBezTo>
                <a:lnTo>
                  <a:pt x="5059" y="19385"/>
                </a:lnTo>
                <a:lnTo>
                  <a:pt x="4796" y="19773"/>
                </a:lnTo>
                <a:cubicBezTo>
                  <a:pt x="4207" y="19385"/>
                  <a:pt x="3656" y="18934"/>
                  <a:pt x="3155" y="18434"/>
                </a:cubicBezTo>
                <a:lnTo>
                  <a:pt x="3494" y="18096"/>
                </a:lnTo>
                <a:lnTo>
                  <a:pt x="3155" y="18434"/>
                </a:lnTo>
                <a:cubicBezTo>
                  <a:pt x="2655" y="17933"/>
                  <a:pt x="2204" y="17383"/>
                  <a:pt x="1816" y="16794"/>
                </a:cubicBezTo>
                <a:cubicBezTo>
                  <a:pt x="1427" y="16206"/>
                  <a:pt x="1089" y="15581"/>
                  <a:pt x="814" y="14930"/>
                </a:cubicBezTo>
                <a:lnTo>
                  <a:pt x="1252" y="14742"/>
                </a:lnTo>
                <a:lnTo>
                  <a:pt x="814" y="14917"/>
                </a:lnTo>
                <a:cubicBezTo>
                  <a:pt x="551" y="14267"/>
                  <a:pt x="351" y="13591"/>
                  <a:pt x="213" y="12902"/>
                </a:cubicBezTo>
                <a:cubicBezTo>
                  <a:pt x="75" y="12202"/>
                  <a:pt x="0" y="11501"/>
                  <a:pt x="0" y="10787"/>
                </a:cubicBezTo>
                <a:lnTo>
                  <a:pt x="476" y="10787"/>
                </a:lnTo>
                <a:lnTo>
                  <a:pt x="0" y="10787"/>
                </a:lnTo>
                <a:cubicBezTo>
                  <a:pt x="0" y="10087"/>
                  <a:pt x="75" y="9386"/>
                  <a:pt x="213" y="8685"/>
                </a:cubicBezTo>
                <a:cubicBezTo>
                  <a:pt x="351" y="7984"/>
                  <a:pt x="551" y="7321"/>
                  <a:pt x="826" y="6658"/>
                </a:cubicBezTo>
                <a:lnTo>
                  <a:pt x="1252" y="6845"/>
                </a:lnTo>
                <a:lnTo>
                  <a:pt x="826" y="6658"/>
                </a:lnTo>
                <a:cubicBezTo>
                  <a:pt x="1102" y="6007"/>
                  <a:pt x="1427" y="5381"/>
                  <a:pt x="1828" y="4793"/>
                </a:cubicBezTo>
                <a:cubicBezTo>
                  <a:pt x="2216" y="4205"/>
                  <a:pt x="2667" y="3654"/>
                  <a:pt x="3168" y="3154"/>
                </a:cubicBezTo>
                <a:lnTo>
                  <a:pt x="3506" y="3492"/>
                </a:lnTo>
                <a:lnTo>
                  <a:pt x="3168" y="3154"/>
                </a:lnTo>
                <a:cubicBezTo>
                  <a:pt x="3669" y="2653"/>
                  <a:pt x="4220" y="2203"/>
                  <a:pt x="4808" y="1815"/>
                </a:cubicBezTo>
                <a:cubicBezTo>
                  <a:pt x="5397" y="1427"/>
                  <a:pt x="6023" y="1089"/>
                  <a:pt x="6674" y="813"/>
                </a:cubicBezTo>
                <a:lnTo>
                  <a:pt x="6849" y="1251"/>
                </a:lnTo>
                <a:lnTo>
                  <a:pt x="6662" y="826"/>
                </a:lnTo>
                <a:cubicBezTo>
                  <a:pt x="7325" y="551"/>
                  <a:pt x="8001" y="350"/>
                  <a:pt x="8690" y="213"/>
                </a:cubicBezTo>
                <a:cubicBezTo>
                  <a:pt x="9391" y="75"/>
                  <a:pt x="10093" y="0"/>
                  <a:pt x="10794" y="0"/>
                </a:cubicBezTo>
                <a:lnTo>
                  <a:pt x="10794" y="476"/>
                </a:lnTo>
                <a:lnTo>
                  <a:pt x="10794" y="0"/>
                </a:lnTo>
                <a:cubicBezTo>
                  <a:pt x="11507" y="0"/>
                  <a:pt x="12209" y="75"/>
                  <a:pt x="12897" y="213"/>
                </a:cubicBezTo>
                <a:lnTo>
                  <a:pt x="12810" y="676"/>
                </a:lnTo>
                <a:lnTo>
                  <a:pt x="12897" y="213"/>
                </a:lnTo>
                <a:cubicBezTo>
                  <a:pt x="13599" y="350"/>
                  <a:pt x="14262" y="551"/>
                  <a:pt x="14926" y="826"/>
                </a:cubicBezTo>
                <a:lnTo>
                  <a:pt x="14751" y="1251"/>
                </a:lnTo>
                <a:lnTo>
                  <a:pt x="14926" y="813"/>
                </a:lnTo>
                <a:cubicBezTo>
                  <a:pt x="15577" y="1089"/>
                  <a:pt x="16203" y="1414"/>
                  <a:pt x="16792" y="1815"/>
                </a:cubicBezTo>
                <a:lnTo>
                  <a:pt x="16529" y="2203"/>
                </a:lnTo>
                <a:lnTo>
                  <a:pt x="16792" y="1815"/>
                </a:lnTo>
                <a:cubicBezTo>
                  <a:pt x="17380" y="2203"/>
                  <a:pt x="17931" y="2653"/>
                  <a:pt x="18432" y="3154"/>
                </a:cubicBezTo>
                <a:lnTo>
                  <a:pt x="18094" y="3492"/>
                </a:lnTo>
                <a:lnTo>
                  <a:pt x="18432" y="3154"/>
                </a:lnTo>
                <a:cubicBezTo>
                  <a:pt x="18933" y="3654"/>
                  <a:pt x="19384" y="4205"/>
                  <a:pt x="19772" y="4793"/>
                </a:cubicBezTo>
                <a:cubicBezTo>
                  <a:pt x="20160" y="5381"/>
                  <a:pt x="20498" y="6007"/>
                  <a:pt x="20774" y="6658"/>
                </a:cubicBezTo>
                <a:lnTo>
                  <a:pt x="20335" y="6833"/>
                </a:lnTo>
                <a:lnTo>
                  <a:pt x="20774" y="6658"/>
                </a:lnTo>
                <a:cubicBezTo>
                  <a:pt x="21049" y="7308"/>
                  <a:pt x="21249" y="7984"/>
                  <a:pt x="21387" y="8685"/>
                </a:cubicBezTo>
                <a:lnTo>
                  <a:pt x="20924" y="8773"/>
                </a:lnTo>
                <a:lnTo>
                  <a:pt x="21387" y="8685"/>
                </a:lnTo>
                <a:cubicBezTo>
                  <a:pt x="21525" y="9386"/>
                  <a:pt x="21600" y="10087"/>
                  <a:pt x="21600" y="10787"/>
                </a:cubicBezTo>
                <a:moveTo>
                  <a:pt x="20661" y="10787"/>
                </a:moveTo>
                <a:lnTo>
                  <a:pt x="21124" y="10787"/>
                </a:lnTo>
                <a:lnTo>
                  <a:pt x="20661" y="10787"/>
                </a:lnTo>
                <a:cubicBezTo>
                  <a:pt x="20661" y="10137"/>
                  <a:pt x="20598" y="9498"/>
                  <a:pt x="20473" y="8860"/>
                </a:cubicBezTo>
                <a:cubicBezTo>
                  <a:pt x="20348" y="8222"/>
                  <a:pt x="20160" y="7609"/>
                  <a:pt x="19910" y="7008"/>
                </a:cubicBezTo>
                <a:cubicBezTo>
                  <a:pt x="19659" y="6407"/>
                  <a:pt x="19359" y="5844"/>
                  <a:pt x="18995" y="5306"/>
                </a:cubicBezTo>
                <a:lnTo>
                  <a:pt x="19384" y="5043"/>
                </a:lnTo>
                <a:lnTo>
                  <a:pt x="18995" y="5306"/>
                </a:lnTo>
                <a:cubicBezTo>
                  <a:pt x="18632" y="4768"/>
                  <a:pt x="18232" y="4267"/>
                  <a:pt x="17768" y="3817"/>
                </a:cubicBezTo>
                <a:cubicBezTo>
                  <a:pt x="17305" y="3354"/>
                  <a:pt x="16817" y="2953"/>
                  <a:pt x="16278" y="2590"/>
                </a:cubicBezTo>
                <a:cubicBezTo>
                  <a:pt x="15740" y="2228"/>
                  <a:pt x="15176" y="1927"/>
                  <a:pt x="14575" y="1677"/>
                </a:cubicBezTo>
                <a:cubicBezTo>
                  <a:pt x="13974" y="1427"/>
                  <a:pt x="13361" y="1239"/>
                  <a:pt x="12722" y="1114"/>
                </a:cubicBezTo>
                <a:cubicBezTo>
                  <a:pt x="12083" y="989"/>
                  <a:pt x="11445" y="939"/>
                  <a:pt x="10794" y="939"/>
                </a:cubicBezTo>
                <a:cubicBezTo>
                  <a:pt x="10143" y="939"/>
                  <a:pt x="9517" y="1001"/>
                  <a:pt x="8878" y="1126"/>
                </a:cubicBezTo>
                <a:lnTo>
                  <a:pt x="8790" y="663"/>
                </a:lnTo>
                <a:lnTo>
                  <a:pt x="8878" y="1126"/>
                </a:lnTo>
                <a:cubicBezTo>
                  <a:pt x="8239" y="1251"/>
                  <a:pt x="7626" y="1439"/>
                  <a:pt x="7025" y="1689"/>
                </a:cubicBezTo>
                <a:cubicBezTo>
                  <a:pt x="6424" y="1940"/>
                  <a:pt x="5860" y="2240"/>
                  <a:pt x="5322" y="2603"/>
                </a:cubicBezTo>
                <a:lnTo>
                  <a:pt x="5059" y="2215"/>
                </a:lnTo>
                <a:lnTo>
                  <a:pt x="5322" y="2603"/>
                </a:lnTo>
                <a:cubicBezTo>
                  <a:pt x="4783" y="2966"/>
                  <a:pt x="4282" y="3366"/>
                  <a:pt x="3832" y="3829"/>
                </a:cubicBezTo>
                <a:cubicBezTo>
                  <a:pt x="3368" y="4292"/>
                  <a:pt x="2968" y="4781"/>
                  <a:pt x="2605" y="5319"/>
                </a:cubicBezTo>
                <a:lnTo>
                  <a:pt x="2216" y="5056"/>
                </a:lnTo>
                <a:lnTo>
                  <a:pt x="2605" y="5319"/>
                </a:lnTo>
                <a:cubicBezTo>
                  <a:pt x="2241" y="5857"/>
                  <a:pt x="1941" y="6420"/>
                  <a:pt x="1690" y="7021"/>
                </a:cubicBezTo>
                <a:cubicBezTo>
                  <a:pt x="1440" y="7621"/>
                  <a:pt x="1252" y="8235"/>
                  <a:pt x="1127" y="8873"/>
                </a:cubicBezTo>
                <a:lnTo>
                  <a:pt x="664" y="8785"/>
                </a:lnTo>
                <a:lnTo>
                  <a:pt x="1127" y="8873"/>
                </a:lnTo>
                <a:cubicBezTo>
                  <a:pt x="1002" y="9511"/>
                  <a:pt x="939" y="10149"/>
                  <a:pt x="939" y="10787"/>
                </a:cubicBezTo>
                <a:cubicBezTo>
                  <a:pt x="939" y="11426"/>
                  <a:pt x="1002" y="12076"/>
                  <a:pt x="1127" y="12715"/>
                </a:cubicBezTo>
                <a:lnTo>
                  <a:pt x="664" y="12802"/>
                </a:lnTo>
                <a:lnTo>
                  <a:pt x="1127" y="12715"/>
                </a:lnTo>
                <a:cubicBezTo>
                  <a:pt x="1252" y="13353"/>
                  <a:pt x="1440" y="13966"/>
                  <a:pt x="1690" y="14567"/>
                </a:cubicBezTo>
                <a:cubicBezTo>
                  <a:pt x="1941" y="15168"/>
                  <a:pt x="2241" y="15731"/>
                  <a:pt x="2605" y="16269"/>
                </a:cubicBezTo>
                <a:lnTo>
                  <a:pt x="2216" y="16532"/>
                </a:lnTo>
                <a:lnTo>
                  <a:pt x="2605" y="16269"/>
                </a:lnTo>
                <a:cubicBezTo>
                  <a:pt x="2968" y="16807"/>
                  <a:pt x="3368" y="17308"/>
                  <a:pt x="3832" y="17758"/>
                </a:cubicBezTo>
                <a:cubicBezTo>
                  <a:pt x="4295" y="18221"/>
                  <a:pt x="4783" y="18622"/>
                  <a:pt x="5322" y="18984"/>
                </a:cubicBezTo>
                <a:cubicBezTo>
                  <a:pt x="5860" y="19347"/>
                  <a:pt x="6424" y="19648"/>
                  <a:pt x="7025" y="19898"/>
                </a:cubicBezTo>
                <a:lnTo>
                  <a:pt x="6849" y="20336"/>
                </a:lnTo>
                <a:lnTo>
                  <a:pt x="7025" y="19898"/>
                </a:lnTo>
                <a:cubicBezTo>
                  <a:pt x="7626" y="20148"/>
                  <a:pt x="8239" y="20336"/>
                  <a:pt x="8878" y="20461"/>
                </a:cubicBezTo>
                <a:lnTo>
                  <a:pt x="8790" y="20924"/>
                </a:lnTo>
                <a:lnTo>
                  <a:pt x="8878" y="20461"/>
                </a:lnTo>
                <a:cubicBezTo>
                  <a:pt x="9517" y="20586"/>
                  <a:pt x="10155" y="20649"/>
                  <a:pt x="10806" y="20649"/>
                </a:cubicBezTo>
                <a:cubicBezTo>
                  <a:pt x="11457" y="20649"/>
                  <a:pt x="12096" y="20586"/>
                  <a:pt x="12735" y="20461"/>
                </a:cubicBezTo>
                <a:lnTo>
                  <a:pt x="12822" y="20924"/>
                </a:lnTo>
                <a:lnTo>
                  <a:pt x="12735" y="20461"/>
                </a:lnTo>
                <a:cubicBezTo>
                  <a:pt x="13373" y="20336"/>
                  <a:pt x="13987" y="20148"/>
                  <a:pt x="14588" y="19898"/>
                </a:cubicBezTo>
                <a:lnTo>
                  <a:pt x="14763" y="20336"/>
                </a:lnTo>
                <a:lnTo>
                  <a:pt x="14588" y="19898"/>
                </a:lnTo>
                <a:cubicBezTo>
                  <a:pt x="15189" y="19648"/>
                  <a:pt x="15752" y="19347"/>
                  <a:pt x="16291" y="18984"/>
                </a:cubicBezTo>
                <a:cubicBezTo>
                  <a:pt x="16829" y="18622"/>
                  <a:pt x="17330" y="18221"/>
                  <a:pt x="17781" y="17758"/>
                </a:cubicBezTo>
                <a:cubicBezTo>
                  <a:pt x="18232" y="17295"/>
                  <a:pt x="18645" y="16807"/>
                  <a:pt x="19008" y="16269"/>
                </a:cubicBezTo>
                <a:lnTo>
                  <a:pt x="19396" y="16532"/>
                </a:lnTo>
                <a:lnTo>
                  <a:pt x="19008" y="16269"/>
                </a:lnTo>
                <a:cubicBezTo>
                  <a:pt x="19371" y="15731"/>
                  <a:pt x="19672" y="15168"/>
                  <a:pt x="19922" y="14567"/>
                </a:cubicBezTo>
                <a:cubicBezTo>
                  <a:pt x="20173" y="13966"/>
                  <a:pt x="20360" y="13353"/>
                  <a:pt x="20486" y="12715"/>
                </a:cubicBezTo>
                <a:cubicBezTo>
                  <a:pt x="20611" y="12076"/>
                  <a:pt x="20673" y="11438"/>
                  <a:pt x="20673" y="10787"/>
                </a:cubicBezTo>
                <a:close/>
              </a:path>
            </a:pathLst>
          </a:custGeom>
          <a:solidFill>
            <a:srgbClr val="000000"/>
          </a:solidFill>
          <a:ln w="12700">
            <a:miter lim="400000"/>
          </a:ln>
        </p:spPr>
        <p:txBody>
          <a:bodyPr lIns="45719" rIns="45719"/>
          <a:lstStyle/>
          <a:p>
            <a:pPr/>
          </a:p>
        </p:txBody>
      </p:sp>
      <p:sp>
        <p:nvSpPr>
          <p:cNvPr id="467" name="Freeform 15"/>
          <p:cNvSpPr/>
          <p:nvPr/>
        </p:nvSpPr>
        <p:spPr>
          <a:xfrm>
            <a:off x="1538287" y="4582076"/>
            <a:ext cx="219076" cy="219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25" y="12214"/>
                  <a:pt x="21387" y="12902"/>
                </a:cubicBezTo>
                <a:lnTo>
                  <a:pt x="20924" y="12815"/>
                </a:lnTo>
                <a:lnTo>
                  <a:pt x="21387" y="12902"/>
                </a:lnTo>
                <a:cubicBezTo>
                  <a:pt x="21249" y="13603"/>
                  <a:pt x="21049" y="14267"/>
                  <a:pt x="20774" y="14930"/>
                </a:cubicBezTo>
                <a:lnTo>
                  <a:pt x="20335" y="14755"/>
                </a:lnTo>
                <a:lnTo>
                  <a:pt x="20774" y="14930"/>
                </a:lnTo>
                <a:cubicBezTo>
                  <a:pt x="20498" y="15581"/>
                  <a:pt x="20173" y="16206"/>
                  <a:pt x="19772" y="16794"/>
                </a:cubicBezTo>
                <a:cubicBezTo>
                  <a:pt x="19384" y="17383"/>
                  <a:pt x="18933" y="17933"/>
                  <a:pt x="18432" y="18434"/>
                </a:cubicBezTo>
                <a:lnTo>
                  <a:pt x="18094" y="18096"/>
                </a:lnTo>
                <a:lnTo>
                  <a:pt x="18432" y="18434"/>
                </a:lnTo>
                <a:cubicBezTo>
                  <a:pt x="17931" y="18934"/>
                  <a:pt x="17380" y="19385"/>
                  <a:pt x="16792" y="19773"/>
                </a:cubicBezTo>
                <a:cubicBezTo>
                  <a:pt x="16203" y="20161"/>
                  <a:pt x="15577" y="20499"/>
                  <a:pt x="14926" y="20774"/>
                </a:cubicBezTo>
                <a:lnTo>
                  <a:pt x="14751" y="20336"/>
                </a:lnTo>
                <a:lnTo>
                  <a:pt x="14926" y="20774"/>
                </a:lnTo>
                <a:cubicBezTo>
                  <a:pt x="14275" y="21049"/>
                  <a:pt x="13599" y="21250"/>
                  <a:pt x="12897" y="21387"/>
                </a:cubicBezTo>
                <a:cubicBezTo>
                  <a:pt x="12196" y="21525"/>
                  <a:pt x="11495" y="21600"/>
                  <a:pt x="10794" y="21600"/>
                </a:cubicBezTo>
                <a:cubicBezTo>
                  <a:pt x="10080" y="21600"/>
                  <a:pt x="9379" y="21525"/>
                  <a:pt x="8690" y="21387"/>
                </a:cubicBezTo>
                <a:cubicBezTo>
                  <a:pt x="7989" y="21250"/>
                  <a:pt x="7325" y="21049"/>
                  <a:pt x="6662" y="20774"/>
                </a:cubicBezTo>
                <a:cubicBezTo>
                  <a:pt x="6010" y="20499"/>
                  <a:pt x="5384" y="20173"/>
                  <a:pt x="4796" y="19773"/>
                </a:cubicBezTo>
                <a:lnTo>
                  <a:pt x="5059" y="19385"/>
                </a:lnTo>
                <a:lnTo>
                  <a:pt x="4796" y="19773"/>
                </a:lnTo>
                <a:cubicBezTo>
                  <a:pt x="4207" y="19385"/>
                  <a:pt x="3656" y="18934"/>
                  <a:pt x="3155" y="18434"/>
                </a:cubicBezTo>
                <a:lnTo>
                  <a:pt x="3494" y="18096"/>
                </a:lnTo>
                <a:lnTo>
                  <a:pt x="3155" y="18434"/>
                </a:lnTo>
                <a:cubicBezTo>
                  <a:pt x="2655" y="17933"/>
                  <a:pt x="2204" y="17383"/>
                  <a:pt x="1816" y="16794"/>
                </a:cubicBezTo>
                <a:cubicBezTo>
                  <a:pt x="1427" y="16206"/>
                  <a:pt x="1089" y="15581"/>
                  <a:pt x="814" y="14930"/>
                </a:cubicBezTo>
                <a:lnTo>
                  <a:pt x="1252" y="14742"/>
                </a:lnTo>
                <a:lnTo>
                  <a:pt x="814" y="14917"/>
                </a:lnTo>
                <a:cubicBezTo>
                  <a:pt x="551" y="14267"/>
                  <a:pt x="351" y="13591"/>
                  <a:pt x="213" y="12902"/>
                </a:cubicBezTo>
                <a:cubicBezTo>
                  <a:pt x="75" y="12202"/>
                  <a:pt x="0" y="11501"/>
                  <a:pt x="0" y="10787"/>
                </a:cubicBezTo>
                <a:lnTo>
                  <a:pt x="476" y="10787"/>
                </a:lnTo>
                <a:lnTo>
                  <a:pt x="0" y="10787"/>
                </a:lnTo>
                <a:cubicBezTo>
                  <a:pt x="0" y="10087"/>
                  <a:pt x="75" y="9386"/>
                  <a:pt x="213" y="8685"/>
                </a:cubicBezTo>
                <a:cubicBezTo>
                  <a:pt x="351" y="7984"/>
                  <a:pt x="551" y="7321"/>
                  <a:pt x="826" y="6658"/>
                </a:cubicBezTo>
                <a:lnTo>
                  <a:pt x="1252" y="6845"/>
                </a:lnTo>
                <a:lnTo>
                  <a:pt x="826" y="6658"/>
                </a:lnTo>
                <a:cubicBezTo>
                  <a:pt x="1102" y="6007"/>
                  <a:pt x="1427" y="5381"/>
                  <a:pt x="1828" y="4793"/>
                </a:cubicBezTo>
                <a:lnTo>
                  <a:pt x="2216" y="5056"/>
                </a:lnTo>
                <a:lnTo>
                  <a:pt x="1828" y="4793"/>
                </a:lnTo>
                <a:cubicBezTo>
                  <a:pt x="2216" y="4205"/>
                  <a:pt x="2667" y="3654"/>
                  <a:pt x="3168" y="3154"/>
                </a:cubicBezTo>
                <a:cubicBezTo>
                  <a:pt x="3669" y="2653"/>
                  <a:pt x="4220" y="2203"/>
                  <a:pt x="4808" y="1815"/>
                </a:cubicBezTo>
                <a:lnTo>
                  <a:pt x="5071" y="2203"/>
                </a:lnTo>
                <a:lnTo>
                  <a:pt x="4808" y="1815"/>
                </a:lnTo>
                <a:cubicBezTo>
                  <a:pt x="5397" y="1427"/>
                  <a:pt x="6023" y="1089"/>
                  <a:pt x="6674" y="813"/>
                </a:cubicBezTo>
                <a:lnTo>
                  <a:pt x="6849" y="1251"/>
                </a:lnTo>
                <a:lnTo>
                  <a:pt x="6662" y="826"/>
                </a:lnTo>
                <a:cubicBezTo>
                  <a:pt x="7325" y="551"/>
                  <a:pt x="8001" y="350"/>
                  <a:pt x="8690" y="213"/>
                </a:cubicBezTo>
                <a:cubicBezTo>
                  <a:pt x="9391" y="75"/>
                  <a:pt x="10093" y="0"/>
                  <a:pt x="10794" y="0"/>
                </a:cubicBezTo>
                <a:lnTo>
                  <a:pt x="10794" y="476"/>
                </a:lnTo>
                <a:lnTo>
                  <a:pt x="10794" y="0"/>
                </a:lnTo>
                <a:cubicBezTo>
                  <a:pt x="11507" y="0"/>
                  <a:pt x="12209" y="75"/>
                  <a:pt x="12897" y="213"/>
                </a:cubicBezTo>
                <a:lnTo>
                  <a:pt x="12810" y="676"/>
                </a:lnTo>
                <a:lnTo>
                  <a:pt x="12897" y="213"/>
                </a:lnTo>
                <a:cubicBezTo>
                  <a:pt x="13599" y="350"/>
                  <a:pt x="14262" y="551"/>
                  <a:pt x="14926" y="826"/>
                </a:cubicBezTo>
                <a:lnTo>
                  <a:pt x="14751" y="1251"/>
                </a:lnTo>
                <a:lnTo>
                  <a:pt x="14926" y="813"/>
                </a:lnTo>
                <a:cubicBezTo>
                  <a:pt x="15577" y="1089"/>
                  <a:pt x="16203" y="1414"/>
                  <a:pt x="16792" y="1815"/>
                </a:cubicBezTo>
                <a:lnTo>
                  <a:pt x="16529" y="2203"/>
                </a:lnTo>
                <a:lnTo>
                  <a:pt x="16792" y="1815"/>
                </a:lnTo>
                <a:cubicBezTo>
                  <a:pt x="17380" y="2203"/>
                  <a:pt x="17931" y="2653"/>
                  <a:pt x="18432" y="3154"/>
                </a:cubicBezTo>
                <a:cubicBezTo>
                  <a:pt x="18933" y="3654"/>
                  <a:pt x="19384" y="4205"/>
                  <a:pt x="19772" y="4793"/>
                </a:cubicBezTo>
                <a:cubicBezTo>
                  <a:pt x="20160" y="5381"/>
                  <a:pt x="20498" y="6007"/>
                  <a:pt x="20774" y="6658"/>
                </a:cubicBezTo>
                <a:lnTo>
                  <a:pt x="20335" y="6833"/>
                </a:lnTo>
                <a:lnTo>
                  <a:pt x="20774" y="6658"/>
                </a:lnTo>
                <a:cubicBezTo>
                  <a:pt x="21049" y="7308"/>
                  <a:pt x="21249" y="7984"/>
                  <a:pt x="21387" y="8685"/>
                </a:cubicBezTo>
                <a:cubicBezTo>
                  <a:pt x="21525" y="9386"/>
                  <a:pt x="21600" y="10087"/>
                  <a:pt x="21600" y="10787"/>
                </a:cubicBezTo>
                <a:moveTo>
                  <a:pt x="20661" y="10787"/>
                </a:moveTo>
                <a:lnTo>
                  <a:pt x="21124" y="10787"/>
                </a:lnTo>
                <a:lnTo>
                  <a:pt x="20661" y="10787"/>
                </a:lnTo>
                <a:cubicBezTo>
                  <a:pt x="20661" y="10137"/>
                  <a:pt x="20598" y="9498"/>
                  <a:pt x="20473" y="8860"/>
                </a:cubicBezTo>
                <a:lnTo>
                  <a:pt x="20936" y="8773"/>
                </a:lnTo>
                <a:lnTo>
                  <a:pt x="20473" y="8860"/>
                </a:lnTo>
                <a:cubicBezTo>
                  <a:pt x="20348" y="8222"/>
                  <a:pt x="20160" y="7609"/>
                  <a:pt x="19910" y="7008"/>
                </a:cubicBezTo>
                <a:cubicBezTo>
                  <a:pt x="19659" y="6407"/>
                  <a:pt x="19359" y="5844"/>
                  <a:pt x="18995" y="5306"/>
                </a:cubicBezTo>
                <a:lnTo>
                  <a:pt x="19384" y="5043"/>
                </a:lnTo>
                <a:lnTo>
                  <a:pt x="18995" y="5306"/>
                </a:lnTo>
                <a:cubicBezTo>
                  <a:pt x="18632" y="4768"/>
                  <a:pt x="18232" y="4267"/>
                  <a:pt x="17768" y="3817"/>
                </a:cubicBezTo>
                <a:lnTo>
                  <a:pt x="18106" y="3479"/>
                </a:lnTo>
                <a:lnTo>
                  <a:pt x="17768" y="3817"/>
                </a:lnTo>
                <a:cubicBezTo>
                  <a:pt x="17305" y="3354"/>
                  <a:pt x="16817" y="2953"/>
                  <a:pt x="16278" y="2590"/>
                </a:cubicBezTo>
                <a:cubicBezTo>
                  <a:pt x="15740" y="2228"/>
                  <a:pt x="15176" y="1927"/>
                  <a:pt x="14575" y="1677"/>
                </a:cubicBezTo>
                <a:cubicBezTo>
                  <a:pt x="13974" y="1427"/>
                  <a:pt x="13361" y="1239"/>
                  <a:pt x="12722" y="1114"/>
                </a:cubicBezTo>
                <a:cubicBezTo>
                  <a:pt x="12083" y="989"/>
                  <a:pt x="11445" y="939"/>
                  <a:pt x="10794" y="939"/>
                </a:cubicBezTo>
                <a:cubicBezTo>
                  <a:pt x="10143" y="939"/>
                  <a:pt x="9517" y="1001"/>
                  <a:pt x="8878" y="1126"/>
                </a:cubicBezTo>
                <a:lnTo>
                  <a:pt x="8790" y="663"/>
                </a:lnTo>
                <a:lnTo>
                  <a:pt x="8878" y="1126"/>
                </a:lnTo>
                <a:cubicBezTo>
                  <a:pt x="8239" y="1251"/>
                  <a:pt x="7626" y="1439"/>
                  <a:pt x="7025" y="1689"/>
                </a:cubicBezTo>
                <a:cubicBezTo>
                  <a:pt x="6424" y="1940"/>
                  <a:pt x="5860" y="2240"/>
                  <a:pt x="5322" y="2603"/>
                </a:cubicBezTo>
                <a:cubicBezTo>
                  <a:pt x="4783" y="2966"/>
                  <a:pt x="4282" y="3366"/>
                  <a:pt x="3832" y="3829"/>
                </a:cubicBezTo>
                <a:lnTo>
                  <a:pt x="3494" y="3492"/>
                </a:lnTo>
                <a:lnTo>
                  <a:pt x="3832" y="3829"/>
                </a:lnTo>
                <a:cubicBezTo>
                  <a:pt x="3368" y="4292"/>
                  <a:pt x="2968" y="4781"/>
                  <a:pt x="2605" y="5319"/>
                </a:cubicBezTo>
                <a:cubicBezTo>
                  <a:pt x="2241" y="5857"/>
                  <a:pt x="1941" y="6420"/>
                  <a:pt x="1690" y="7021"/>
                </a:cubicBezTo>
                <a:cubicBezTo>
                  <a:pt x="1440" y="7621"/>
                  <a:pt x="1252" y="8235"/>
                  <a:pt x="1127" y="8873"/>
                </a:cubicBezTo>
                <a:lnTo>
                  <a:pt x="664" y="8785"/>
                </a:lnTo>
                <a:lnTo>
                  <a:pt x="1127" y="8873"/>
                </a:lnTo>
                <a:cubicBezTo>
                  <a:pt x="1002" y="9511"/>
                  <a:pt x="939" y="10149"/>
                  <a:pt x="939" y="10787"/>
                </a:cubicBezTo>
                <a:cubicBezTo>
                  <a:pt x="939" y="11426"/>
                  <a:pt x="1002" y="12076"/>
                  <a:pt x="1127" y="12715"/>
                </a:cubicBezTo>
                <a:lnTo>
                  <a:pt x="664" y="12802"/>
                </a:lnTo>
                <a:lnTo>
                  <a:pt x="1127" y="12715"/>
                </a:lnTo>
                <a:cubicBezTo>
                  <a:pt x="1252" y="13353"/>
                  <a:pt x="1440" y="13966"/>
                  <a:pt x="1690" y="14567"/>
                </a:cubicBezTo>
                <a:cubicBezTo>
                  <a:pt x="1941" y="15168"/>
                  <a:pt x="2241" y="15731"/>
                  <a:pt x="2605" y="16269"/>
                </a:cubicBezTo>
                <a:lnTo>
                  <a:pt x="2216" y="16532"/>
                </a:lnTo>
                <a:lnTo>
                  <a:pt x="2605" y="16269"/>
                </a:lnTo>
                <a:cubicBezTo>
                  <a:pt x="2968" y="16807"/>
                  <a:pt x="3368" y="17308"/>
                  <a:pt x="3832" y="17758"/>
                </a:cubicBezTo>
                <a:cubicBezTo>
                  <a:pt x="4295" y="18221"/>
                  <a:pt x="4783" y="18622"/>
                  <a:pt x="5322" y="18984"/>
                </a:cubicBezTo>
                <a:cubicBezTo>
                  <a:pt x="5860" y="19347"/>
                  <a:pt x="6424" y="19648"/>
                  <a:pt x="7025" y="19898"/>
                </a:cubicBezTo>
                <a:lnTo>
                  <a:pt x="6849" y="20336"/>
                </a:lnTo>
                <a:lnTo>
                  <a:pt x="7025" y="19898"/>
                </a:lnTo>
                <a:cubicBezTo>
                  <a:pt x="7626" y="20148"/>
                  <a:pt x="8239" y="20336"/>
                  <a:pt x="8878" y="20461"/>
                </a:cubicBezTo>
                <a:lnTo>
                  <a:pt x="8790" y="20924"/>
                </a:lnTo>
                <a:lnTo>
                  <a:pt x="8878" y="20461"/>
                </a:lnTo>
                <a:cubicBezTo>
                  <a:pt x="9517" y="20586"/>
                  <a:pt x="10155" y="20649"/>
                  <a:pt x="10806" y="20649"/>
                </a:cubicBezTo>
                <a:lnTo>
                  <a:pt x="10806" y="21112"/>
                </a:lnTo>
                <a:lnTo>
                  <a:pt x="10806" y="20649"/>
                </a:lnTo>
                <a:cubicBezTo>
                  <a:pt x="11457" y="20649"/>
                  <a:pt x="12096" y="20586"/>
                  <a:pt x="12735" y="20461"/>
                </a:cubicBezTo>
                <a:lnTo>
                  <a:pt x="12822" y="20924"/>
                </a:lnTo>
                <a:lnTo>
                  <a:pt x="12735" y="20461"/>
                </a:lnTo>
                <a:cubicBezTo>
                  <a:pt x="13373" y="20336"/>
                  <a:pt x="13987" y="20148"/>
                  <a:pt x="14588" y="19898"/>
                </a:cubicBezTo>
                <a:cubicBezTo>
                  <a:pt x="15189" y="19648"/>
                  <a:pt x="15752" y="19347"/>
                  <a:pt x="16291" y="18984"/>
                </a:cubicBezTo>
                <a:lnTo>
                  <a:pt x="16554" y="19372"/>
                </a:lnTo>
                <a:lnTo>
                  <a:pt x="16291" y="18984"/>
                </a:lnTo>
                <a:cubicBezTo>
                  <a:pt x="16829" y="18622"/>
                  <a:pt x="17330" y="18221"/>
                  <a:pt x="17781" y="17758"/>
                </a:cubicBezTo>
                <a:cubicBezTo>
                  <a:pt x="18232" y="17295"/>
                  <a:pt x="18645" y="16807"/>
                  <a:pt x="19008" y="16269"/>
                </a:cubicBezTo>
                <a:lnTo>
                  <a:pt x="19396" y="16532"/>
                </a:lnTo>
                <a:lnTo>
                  <a:pt x="19008" y="16269"/>
                </a:lnTo>
                <a:cubicBezTo>
                  <a:pt x="19371" y="15731"/>
                  <a:pt x="19672" y="15168"/>
                  <a:pt x="19922" y="14567"/>
                </a:cubicBezTo>
                <a:cubicBezTo>
                  <a:pt x="20173" y="13966"/>
                  <a:pt x="20360" y="13353"/>
                  <a:pt x="20486" y="12715"/>
                </a:cubicBezTo>
                <a:cubicBezTo>
                  <a:pt x="20611" y="12076"/>
                  <a:pt x="20673" y="11438"/>
                  <a:pt x="20673" y="10787"/>
                </a:cubicBezTo>
                <a:close/>
              </a:path>
            </a:pathLst>
          </a:custGeom>
          <a:solidFill>
            <a:srgbClr val="000000"/>
          </a:solidFill>
          <a:ln w="12700">
            <a:miter lim="400000"/>
          </a:ln>
        </p:spPr>
        <p:txBody>
          <a:bodyPr lIns="45719" rIns="45719"/>
          <a:lstStyle/>
          <a:p>
            <a:pPr/>
          </a:p>
        </p:txBody>
      </p:sp>
      <p:sp>
        <p:nvSpPr>
          <p:cNvPr id="468" name="Freeform 17"/>
          <p:cNvSpPr/>
          <p:nvPr/>
        </p:nvSpPr>
        <p:spPr>
          <a:xfrm>
            <a:off x="1538287" y="7896776"/>
            <a:ext cx="219076" cy="2192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25" y="12214"/>
                  <a:pt x="21387" y="12902"/>
                </a:cubicBezTo>
                <a:lnTo>
                  <a:pt x="20924" y="12815"/>
                </a:lnTo>
                <a:lnTo>
                  <a:pt x="21387" y="12902"/>
                </a:lnTo>
                <a:cubicBezTo>
                  <a:pt x="21249" y="13603"/>
                  <a:pt x="21049" y="14267"/>
                  <a:pt x="20774" y="14930"/>
                </a:cubicBezTo>
                <a:lnTo>
                  <a:pt x="20335" y="14755"/>
                </a:lnTo>
                <a:lnTo>
                  <a:pt x="20774" y="14930"/>
                </a:lnTo>
                <a:cubicBezTo>
                  <a:pt x="20498" y="15581"/>
                  <a:pt x="20173" y="16206"/>
                  <a:pt x="19772" y="16794"/>
                </a:cubicBezTo>
                <a:cubicBezTo>
                  <a:pt x="19384" y="17383"/>
                  <a:pt x="18933" y="17933"/>
                  <a:pt x="18432" y="18434"/>
                </a:cubicBezTo>
                <a:cubicBezTo>
                  <a:pt x="17931" y="18934"/>
                  <a:pt x="17380" y="19385"/>
                  <a:pt x="16792" y="19773"/>
                </a:cubicBezTo>
                <a:lnTo>
                  <a:pt x="16529" y="19385"/>
                </a:lnTo>
                <a:lnTo>
                  <a:pt x="16792" y="19773"/>
                </a:lnTo>
                <a:cubicBezTo>
                  <a:pt x="16203" y="20161"/>
                  <a:pt x="15577" y="20499"/>
                  <a:pt x="14926" y="20774"/>
                </a:cubicBezTo>
                <a:lnTo>
                  <a:pt x="14751" y="20336"/>
                </a:lnTo>
                <a:lnTo>
                  <a:pt x="14926" y="20774"/>
                </a:lnTo>
                <a:cubicBezTo>
                  <a:pt x="14275" y="21049"/>
                  <a:pt x="13599" y="21250"/>
                  <a:pt x="12897" y="21387"/>
                </a:cubicBezTo>
                <a:lnTo>
                  <a:pt x="12810" y="20924"/>
                </a:lnTo>
                <a:lnTo>
                  <a:pt x="12897" y="21387"/>
                </a:lnTo>
                <a:cubicBezTo>
                  <a:pt x="12196" y="21525"/>
                  <a:pt x="11495" y="21600"/>
                  <a:pt x="10794" y="21600"/>
                </a:cubicBezTo>
                <a:cubicBezTo>
                  <a:pt x="10080" y="21600"/>
                  <a:pt x="9379" y="21525"/>
                  <a:pt x="8690" y="21387"/>
                </a:cubicBezTo>
                <a:cubicBezTo>
                  <a:pt x="7989" y="21250"/>
                  <a:pt x="7325" y="21049"/>
                  <a:pt x="6662" y="20774"/>
                </a:cubicBezTo>
                <a:lnTo>
                  <a:pt x="6837" y="20336"/>
                </a:lnTo>
                <a:lnTo>
                  <a:pt x="6662" y="20774"/>
                </a:lnTo>
                <a:cubicBezTo>
                  <a:pt x="6010" y="20499"/>
                  <a:pt x="5384" y="20173"/>
                  <a:pt x="4796" y="19773"/>
                </a:cubicBezTo>
                <a:lnTo>
                  <a:pt x="5059" y="19385"/>
                </a:lnTo>
                <a:lnTo>
                  <a:pt x="4796" y="19773"/>
                </a:lnTo>
                <a:cubicBezTo>
                  <a:pt x="4207" y="19385"/>
                  <a:pt x="3656" y="18934"/>
                  <a:pt x="3155" y="18434"/>
                </a:cubicBezTo>
                <a:cubicBezTo>
                  <a:pt x="2655" y="17933"/>
                  <a:pt x="2204" y="17383"/>
                  <a:pt x="1816" y="16794"/>
                </a:cubicBezTo>
                <a:cubicBezTo>
                  <a:pt x="1427" y="16206"/>
                  <a:pt x="1089" y="15581"/>
                  <a:pt x="814" y="14930"/>
                </a:cubicBezTo>
                <a:lnTo>
                  <a:pt x="1252" y="14742"/>
                </a:lnTo>
                <a:lnTo>
                  <a:pt x="814" y="14917"/>
                </a:lnTo>
                <a:cubicBezTo>
                  <a:pt x="551" y="14267"/>
                  <a:pt x="351" y="13591"/>
                  <a:pt x="213" y="12902"/>
                </a:cubicBezTo>
                <a:cubicBezTo>
                  <a:pt x="75" y="12202"/>
                  <a:pt x="0" y="11501"/>
                  <a:pt x="0" y="10787"/>
                </a:cubicBezTo>
                <a:lnTo>
                  <a:pt x="476" y="10787"/>
                </a:lnTo>
                <a:lnTo>
                  <a:pt x="0" y="10787"/>
                </a:lnTo>
                <a:cubicBezTo>
                  <a:pt x="0" y="10087"/>
                  <a:pt x="75" y="9386"/>
                  <a:pt x="213" y="8685"/>
                </a:cubicBezTo>
                <a:cubicBezTo>
                  <a:pt x="351" y="7984"/>
                  <a:pt x="551" y="7321"/>
                  <a:pt x="826" y="6658"/>
                </a:cubicBezTo>
                <a:cubicBezTo>
                  <a:pt x="1102" y="6007"/>
                  <a:pt x="1427" y="5381"/>
                  <a:pt x="1828" y="4793"/>
                </a:cubicBezTo>
                <a:lnTo>
                  <a:pt x="2216" y="5056"/>
                </a:lnTo>
                <a:lnTo>
                  <a:pt x="1828" y="4793"/>
                </a:lnTo>
                <a:cubicBezTo>
                  <a:pt x="2216" y="4205"/>
                  <a:pt x="2667" y="3654"/>
                  <a:pt x="3168" y="3154"/>
                </a:cubicBezTo>
                <a:lnTo>
                  <a:pt x="3506" y="3492"/>
                </a:lnTo>
                <a:lnTo>
                  <a:pt x="3168" y="3154"/>
                </a:lnTo>
                <a:cubicBezTo>
                  <a:pt x="3669" y="2653"/>
                  <a:pt x="4220" y="2203"/>
                  <a:pt x="4808" y="1815"/>
                </a:cubicBezTo>
                <a:lnTo>
                  <a:pt x="5071" y="2203"/>
                </a:lnTo>
                <a:lnTo>
                  <a:pt x="4808" y="1815"/>
                </a:lnTo>
                <a:cubicBezTo>
                  <a:pt x="5397" y="1427"/>
                  <a:pt x="6023" y="1089"/>
                  <a:pt x="6674" y="813"/>
                </a:cubicBezTo>
                <a:lnTo>
                  <a:pt x="6849" y="1251"/>
                </a:lnTo>
                <a:lnTo>
                  <a:pt x="6662" y="826"/>
                </a:lnTo>
                <a:cubicBezTo>
                  <a:pt x="7325" y="551"/>
                  <a:pt x="8001" y="350"/>
                  <a:pt x="8690" y="213"/>
                </a:cubicBezTo>
                <a:cubicBezTo>
                  <a:pt x="9391" y="75"/>
                  <a:pt x="10093" y="0"/>
                  <a:pt x="10794" y="0"/>
                </a:cubicBezTo>
                <a:lnTo>
                  <a:pt x="10794" y="476"/>
                </a:lnTo>
                <a:lnTo>
                  <a:pt x="10794" y="0"/>
                </a:lnTo>
                <a:cubicBezTo>
                  <a:pt x="11507" y="0"/>
                  <a:pt x="12209" y="75"/>
                  <a:pt x="12897" y="213"/>
                </a:cubicBezTo>
                <a:cubicBezTo>
                  <a:pt x="13599" y="350"/>
                  <a:pt x="14262" y="551"/>
                  <a:pt x="14926" y="826"/>
                </a:cubicBezTo>
                <a:cubicBezTo>
                  <a:pt x="15577" y="1101"/>
                  <a:pt x="16203" y="1427"/>
                  <a:pt x="16792" y="1827"/>
                </a:cubicBezTo>
                <a:lnTo>
                  <a:pt x="16529" y="2215"/>
                </a:lnTo>
                <a:lnTo>
                  <a:pt x="16792" y="1827"/>
                </a:lnTo>
                <a:cubicBezTo>
                  <a:pt x="17380" y="2215"/>
                  <a:pt x="17931" y="2666"/>
                  <a:pt x="18432" y="3166"/>
                </a:cubicBezTo>
                <a:lnTo>
                  <a:pt x="18094" y="3504"/>
                </a:lnTo>
                <a:lnTo>
                  <a:pt x="18432" y="3166"/>
                </a:lnTo>
                <a:cubicBezTo>
                  <a:pt x="18933" y="3667"/>
                  <a:pt x="19384" y="4217"/>
                  <a:pt x="19772" y="4806"/>
                </a:cubicBezTo>
                <a:lnTo>
                  <a:pt x="19384" y="5068"/>
                </a:lnTo>
                <a:lnTo>
                  <a:pt x="19772" y="4806"/>
                </a:lnTo>
                <a:cubicBezTo>
                  <a:pt x="20160" y="5394"/>
                  <a:pt x="20498" y="6019"/>
                  <a:pt x="20774" y="6670"/>
                </a:cubicBezTo>
                <a:lnTo>
                  <a:pt x="20335" y="6845"/>
                </a:lnTo>
                <a:lnTo>
                  <a:pt x="20774" y="6670"/>
                </a:lnTo>
                <a:cubicBezTo>
                  <a:pt x="21049" y="7321"/>
                  <a:pt x="21249" y="7997"/>
                  <a:pt x="21387" y="8698"/>
                </a:cubicBezTo>
                <a:lnTo>
                  <a:pt x="20924" y="8785"/>
                </a:lnTo>
                <a:lnTo>
                  <a:pt x="21387" y="8698"/>
                </a:lnTo>
                <a:cubicBezTo>
                  <a:pt x="21525" y="9398"/>
                  <a:pt x="21600" y="10099"/>
                  <a:pt x="21600" y="10800"/>
                </a:cubicBezTo>
                <a:moveTo>
                  <a:pt x="20661" y="10800"/>
                </a:moveTo>
                <a:lnTo>
                  <a:pt x="21124" y="10800"/>
                </a:lnTo>
                <a:lnTo>
                  <a:pt x="20661" y="10800"/>
                </a:lnTo>
                <a:cubicBezTo>
                  <a:pt x="20661" y="10149"/>
                  <a:pt x="20598" y="9511"/>
                  <a:pt x="20473" y="8873"/>
                </a:cubicBezTo>
                <a:cubicBezTo>
                  <a:pt x="20348" y="8235"/>
                  <a:pt x="20160" y="7621"/>
                  <a:pt x="19910" y="7021"/>
                </a:cubicBezTo>
                <a:cubicBezTo>
                  <a:pt x="19659" y="6420"/>
                  <a:pt x="19359" y="5857"/>
                  <a:pt x="18995" y="5319"/>
                </a:cubicBezTo>
                <a:cubicBezTo>
                  <a:pt x="18632" y="4781"/>
                  <a:pt x="18232" y="4280"/>
                  <a:pt x="17768" y="3829"/>
                </a:cubicBezTo>
                <a:cubicBezTo>
                  <a:pt x="17305" y="3366"/>
                  <a:pt x="16817" y="2966"/>
                  <a:pt x="16278" y="2603"/>
                </a:cubicBezTo>
                <a:cubicBezTo>
                  <a:pt x="15740" y="2240"/>
                  <a:pt x="15176" y="1940"/>
                  <a:pt x="14575" y="1689"/>
                </a:cubicBezTo>
                <a:lnTo>
                  <a:pt x="14751" y="1251"/>
                </a:lnTo>
                <a:lnTo>
                  <a:pt x="14575" y="1689"/>
                </a:lnTo>
                <a:cubicBezTo>
                  <a:pt x="13974" y="1439"/>
                  <a:pt x="13361" y="1251"/>
                  <a:pt x="12722" y="1126"/>
                </a:cubicBezTo>
                <a:lnTo>
                  <a:pt x="12810" y="663"/>
                </a:lnTo>
                <a:lnTo>
                  <a:pt x="12722" y="1126"/>
                </a:lnTo>
                <a:cubicBezTo>
                  <a:pt x="12083" y="1001"/>
                  <a:pt x="11445" y="939"/>
                  <a:pt x="10794" y="939"/>
                </a:cubicBezTo>
                <a:cubicBezTo>
                  <a:pt x="10143" y="939"/>
                  <a:pt x="9517" y="1001"/>
                  <a:pt x="8878" y="1126"/>
                </a:cubicBezTo>
                <a:lnTo>
                  <a:pt x="8790" y="663"/>
                </a:lnTo>
                <a:lnTo>
                  <a:pt x="8878" y="1126"/>
                </a:lnTo>
                <a:cubicBezTo>
                  <a:pt x="8239" y="1251"/>
                  <a:pt x="7626" y="1439"/>
                  <a:pt x="7025" y="1689"/>
                </a:cubicBezTo>
                <a:cubicBezTo>
                  <a:pt x="6424" y="1940"/>
                  <a:pt x="5860" y="2240"/>
                  <a:pt x="5322" y="2603"/>
                </a:cubicBezTo>
                <a:cubicBezTo>
                  <a:pt x="4783" y="2966"/>
                  <a:pt x="4282" y="3366"/>
                  <a:pt x="3832" y="3829"/>
                </a:cubicBezTo>
                <a:cubicBezTo>
                  <a:pt x="3368" y="4292"/>
                  <a:pt x="2968" y="4781"/>
                  <a:pt x="2605" y="5319"/>
                </a:cubicBezTo>
                <a:cubicBezTo>
                  <a:pt x="2241" y="5857"/>
                  <a:pt x="1941" y="6420"/>
                  <a:pt x="1690" y="7021"/>
                </a:cubicBezTo>
                <a:lnTo>
                  <a:pt x="1252" y="6845"/>
                </a:lnTo>
                <a:lnTo>
                  <a:pt x="1690" y="7021"/>
                </a:lnTo>
                <a:cubicBezTo>
                  <a:pt x="1440" y="7621"/>
                  <a:pt x="1252" y="8235"/>
                  <a:pt x="1127" y="8873"/>
                </a:cubicBezTo>
                <a:lnTo>
                  <a:pt x="664" y="8785"/>
                </a:lnTo>
                <a:lnTo>
                  <a:pt x="1127" y="8873"/>
                </a:lnTo>
                <a:cubicBezTo>
                  <a:pt x="1002" y="9511"/>
                  <a:pt x="939" y="10149"/>
                  <a:pt x="939" y="10787"/>
                </a:cubicBezTo>
                <a:cubicBezTo>
                  <a:pt x="939" y="11426"/>
                  <a:pt x="1002" y="12076"/>
                  <a:pt x="1127" y="12715"/>
                </a:cubicBezTo>
                <a:lnTo>
                  <a:pt x="664" y="12802"/>
                </a:lnTo>
                <a:lnTo>
                  <a:pt x="1127" y="12715"/>
                </a:lnTo>
                <a:cubicBezTo>
                  <a:pt x="1252" y="13353"/>
                  <a:pt x="1440" y="13966"/>
                  <a:pt x="1690" y="14567"/>
                </a:cubicBezTo>
                <a:cubicBezTo>
                  <a:pt x="1941" y="15168"/>
                  <a:pt x="2241" y="15731"/>
                  <a:pt x="2605" y="16269"/>
                </a:cubicBezTo>
                <a:lnTo>
                  <a:pt x="2216" y="16532"/>
                </a:lnTo>
                <a:lnTo>
                  <a:pt x="2605" y="16269"/>
                </a:lnTo>
                <a:cubicBezTo>
                  <a:pt x="2968" y="16807"/>
                  <a:pt x="3368" y="17308"/>
                  <a:pt x="3832" y="17758"/>
                </a:cubicBezTo>
                <a:lnTo>
                  <a:pt x="3494" y="18096"/>
                </a:lnTo>
                <a:lnTo>
                  <a:pt x="3832" y="17758"/>
                </a:lnTo>
                <a:cubicBezTo>
                  <a:pt x="4295" y="18221"/>
                  <a:pt x="4783" y="18622"/>
                  <a:pt x="5322" y="18984"/>
                </a:cubicBezTo>
                <a:cubicBezTo>
                  <a:pt x="5860" y="19347"/>
                  <a:pt x="6424" y="19648"/>
                  <a:pt x="7025" y="19898"/>
                </a:cubicBezTo>
                <a:cubicBezTo>
                  <a:pt x="7626" y="20148"/>
                  <a:pt x="8239" y="20336"/>
                  <a:pt x="8878" y="20461"/>
                </a:cubicBezTo>
                <a:lnTo>
                  <a:pt x="8790" y="20924"/>
                </a:lnTo>
                <a:lnTo>
                  <a:pt x="8878" y="20461"/>
                </a:lnTo>
                <a:cubicBezTo>
                  <a:pt x="9517" y="20586"/>
                  <a:pt x="10155" y="20649"/>
                  <a:pt x="10806" y="20649"/>
                </a:cubicBezTo>
                <a:lnTo>
                  <a:pt x="10806" y="21112"/>
                </a:lnTo>
                <a:lnTo>
                  <a:pt x="10806" y="20649"/>
                </a:lnTo>
                <a:cubicBezTo>
                  <a:pt x="11457" y="20649"/>
                  <a:pt x="12096" y="20586"/>
                  <a:pt x="12735" y="20461"/>
                </a:cubicBezTo>
                <a:cubicBezTo>
                  <a:pt x="13373" y="20336"/>
                  <a:pt x="13987" y="20148"/>
                  <a:pt x="14588" y="19898"/>
                </a:cubicBezTo>
                <a:cubicBezTo>
                  <a:pt x="15189" y="19648"/>
                  <a:pt x="15752" y="19347"/>
                  <a:pt x="16291" y="18984"/>
                </a:cubicBezTo>
                <a:cubicBezTo>
                  <a:pt x="16829" y="18622"/>
                  <a:pt x="17330" y="18221"/>
                  <a:pt x="17781" y="17758"/>
                </a:cubicBezTo>
                <a:lnTo>
                  <a:pt x="18119" y="18096"/>
                </a:lnTo>
                <a:lnTo>
                  <a:pt x="17781" y="17758"/>
                </a:lnTo>
                <a:cubicBezTo>
                  <a:pt x="18244" y="17295"/>
                  <a:pt x="18645" y="16807"/>
                  <a:pt x="19008" y="16269"/>
                </a:cubicBezTo>
                <a:lnTo>
                  <a:pt x="19396" y="16532"/>
                </a:lnTo>
                <a:lnTo>
                  <a:pt x="19008" y="16269"/>
                </a:lnTo>
                <a:cubicBezTo>
                  <a:pt x="19371" y="15731"/>
                  <a:pt x="19672" y="15168"/>
                  <a:pt x="19922" y="14567"/>
                </a:cubicBezTo>
                <a:cubicBezTo>
                  <a:pt x="20173" y="13966"/>
                  <a:pt x="20360" y="13353"/>
                  <a:pt x="20486" y="12715"/>
                </a:cubicBezTo>
                <a:cubicBezTo>
                  <a:pt x="20611" y="12076"/>
                  <a:pt x="20673" y="11438"/>
                  <a:pt x="20673" y="10787"/>
                </a:cubicBezTo>
                <a:close/>
              </a:path>
            </a:pathLst>
          </a:custGeom>
          <a:solidFill>
            <a:srgbClr val="000000"/>
          </a:solidFill>
          <a:ln w="12700">
            <a:miter lim="400000"/>
          </a:ln>
        </p:spPr>
        <p:txBody>
          <a:bodyPr lIns="45719" rIns="45719"/>
          <a:lstStyle/>
          <a:p>
            <a:pPr/>
          </a:p>
        </p:txBody>
      </p:sp>
      <p:sp>
        <p:nvSpPr>
          <p:cNvPr id="469" name="TextBox 18"/>
          <p:cNvSpPr txBox="1"/>
          <p:nvPr/>
        </p:nvSpPr>
        <p:spPr>
          <a:xfrm>
            <a:off x="5452910" y="36843"/>
            <a:ext cx="8564538" cy="24562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How to Deal With Spam OTPs Ignore and Do Not Share:</a:t>
            </a:r>
          </a:p>
        </p:txBody>
      </p:sp>
      <p:sp>
        <p:nvSpPr>
          <p:cNvPr id="470" name="TextBox 19"/>
          <p:cNvSpPr txBox="1"/>
          <p:nvPr/>
        </p:nvSpPr>
        <p:spPr>
          <a:xfrm>
            <a:off x="2271417" y="1694192"/>
            <a:ext cx="16089936" cy="1630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Never share OTPs with anyone, even if they claim to be from a trusted organization.</a:t>
            </a:r>
          </a:p>
        </p:txBody>
      </p:sp>
      <p:sp>
        <p:nvSpPr>
          <p:cNvPr id="471" name="TextBox 20"/>
          <p:cNvSpPr txBox="1"/>
          <p:nvPr/>
        </p:nvSpPr>
        <p:spPr>
          <a:xfrm>
            <a:off x="7078712" y="3351543"/>
            <a:ext cx="5247990" cy="16307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500"/>
              </a:lnSpc>
              <a:defRPr sz="4600">
                <a:latin typeface="Copperplate"/>
                <a:ea typeface="Copperplate"/>
                <a:cs typeface="Copperplate"/>
                <a:sym typeface="Copperplate"/>
              </a:defRPr>
            </a:lvl1pPr>
          </a:lstStyle>
          <a:p>
            <a:pPr/>
            <a:r>
              <a:t>Verify the Source:</a:t>
            </a:r>
          </a:p>
        </p:txBody>
      </p:sp>
      <p:sp>
        <p:nvSpPr>
          <p:cNvPr id="472" name="TextBox 21"/>
          <p:cNvSpPr txBox="1"/>
          <p:nvPr/>
        </p:nvSpPr>
        <p:spPr>
          <a:xfrm>
            <a:off x="2048475" y="4180218"/>
            <a:ext cx="16544696" cy="24562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If you suspect the OTP is related to a legitimate account, log in directly (not via links) to check if there’s any unusual activity.</a:t>
            </a:r>
          </a:p>
        </p:txBody>
      </p:sp>
      <p:sp>
        <p:nvSpPr>
          <p:cNvPr id="473" name="TextBox 22"/>
          <p:cNvSpPr txBox="1"/>
          <p:nvPr/>
        </p:nvSpPr>
        <p:spPr>
          <a:xfrm>
            <a:off x="5414066" y="6666242"/>
            <a:ext cx="8643892" cy="16307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500"/>
              </a:lnSpc>
              <a:defRPr sz="4600">
                <a:latin typeface="Copperplate"/>
                <a:ea typeface="Copperplate"/>
                <a:cs typeface="Copperplate"/>
                <a:sym typeface="Copperplate"/>
              </a:defRPr>
            </a:lvl1pPr>
          </a:lstStyle>
          <a:p>
            <a:pPr/>
            <a:r>
              <a:t>Contact the Service Provider:</a:t>
            </a:r>
          </a:p>
        </p:txBody>
      </p:sp>
      <p:sp>
        <p:nvSpPr>
          <p:cNvPr id="474" name="TextBox 23"/>
          <p:cNvSpPr txBox="1"/>
          <p:nvPr/>
        </p:nvSpPr>
        <p:spPr>
          <a:xfrm>
            <a:off x="2384231" y="7494917"/>
            <a:ext cx="15859868" cy="24562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500"/>
              </a:lnSpc>
              <a:defRPr sz="4600">
                <a:latin typeface="Copperplate"/>
                <a:ea typeface="Copperplate"/>
                <a:cs typeface="Copperplate"/>
                <a:sym typeface="Copperplate"/>
              </a:defRPr>
            </a:lvl1pPr>
          </a:lstStyle>
          <a:p>
            <a:pPr/>
            <a:r>
              <a:t>If you receive persistent spam OTPs, contact the company to report the issue and secure your account.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76" name="Freeform 3"/>
          <p:cNvSpPr/>
          <p:nvPr/>
        </p:nvSpPr>
        <p:spPr>
          <a:xfrm>
            <a:off x="400050" y="888043"/>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477" name="Freeform 5"/>
          <p:cNvSpPr/>
          <p:nvPr/>
        </p:nvSpPr>
        <p:spPr>
          <a:xfrm>
            <a:off x="400050" y="1526218"/>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478" name="Freeform 7"/>
          <p:cNvSpPr/>
          <p:nvPr/>
        </p:nvSpPr>
        <p:spPr>
          <a:xfrm>
            <a:off x="400050" y="2802569"/>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479" name="Freeform 9"/>
          <p:cNvSpPr/>
          <p:nvPr/>
        </p:nvSpPr>
        <p:spPr>
          <a:xfrm>
            <a:off x="400050" y="3440743"/>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480" name="Freeform 11"/>
          <p:cNvSpPr/>
          <p:nvPr/>
        </p:nvSpPr>
        <p:spPr>
          <a:xfrm>
            <a:off x="400050" y="4717093"/>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481" name="Freeform 13"/>
          <p:cNvSpPr/>
          <p:nvPr/>
        </p:nvSpPr>
        <p:spPr>
          <a:xfrm>
            <a:off x="400050" y="5355268"/>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482" name="Freeform 15"/>
          <p:cNvSpPr/>
          <p:nvPr/>
        </p:nvSpPr>
        <p:spPr>
          <a:xfrm>
            <a:off x="400050" y="5993443"/>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483" name="Freeform 17"/>
          <p:cNvSpPr/>
          <p:nvPr/>
        </p:nvSpPr>
        <p:spPr>
          <a:xfrm>
            <a:off x="400050" y="7269794"/>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484" name="Freeform 19"/>
          <p:cNvSpPr/>
          <p:nvPr/>
        </p:nvSpPr>
        <p:spPr>
          <a:xfrm>
            <a:off x="400050" y="7907969"/>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485" name="Freeform 21"/>
          <p:cNvSpPr/>
          <p:nvPr/>
        </p:nvSpPr>
        <p:spPr>
          <a:xfrm>
            <a:off x="1166812" y="8541381"/>
            <a:ext cx="171451" cy="1713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13"/>
                  <a:pt x="21536" y="12217"/>
                  <a:pt x="21392" y="12922"/>
                </a:cubicBezTo>
                <a:lnTo>
                  <a:pt x="20800" y="12793"/>
                </a:lnTo>
                <a:lnTo>
                  <a:pt x="21392" y="12906"/>
                </a:lnTo>
                <a:cubicBezTo>
                  <a:pt x="21248" y="13594"/>
                  <a:pt x="21056" y="14283"/>
                  <a:pt x="20784" y="14939"/>
                </a:cubicBezTo>
                <a:lnTo>
                  <a:pt x="20224" y="14715"/>
                </a:lnTo>
                <a:lnTo>
                  <a:pt x="20784" y="14939"/>
                </a:lnTo>
                <a:cubicBezTo>
                  <a:pt x="20512" y="15596"/>
                  <a:pt x="20176" y="16220"/>
                  <a:pt x="19792" y="16812"/>
                </a:cubicBezTo>
                <a:lnTo>
                  <a:pt x="19296" y="16476"/>
                </a:lnTo>
                <a:lnTo>
                  <a:pt x="19792" y="16812"/>
                </a:lnTo>
                <a:cubicBezTo>
                  <a:pt x="19392" y="17405"/>
                  <a:pt x="18944" y="17949"/>
                  <a:pt x="18448" y="18446"/>
                </a:cubicBezTo>
                <a:cubicBezTo>
                  <a:pt x="17952" y="18942"/>
                  <a:pt x="17408" y="19390"/>
                  <a:pt x="16816" y="19791"/>
                </a:cubicBezTo>
                <a:lnTo>
                  <a:pt x="16480" y="19294"/>
                </a:lnTo>
                <a:lnTo>
                  <a:pt x="16816" y="19791"/>
                </a:lnTo>
                <a:cubicBezTo>
                  <a:pt x="16224" y="20191"/>
                  <a:pt x="15600" y="20511"/>
                  <a:pt x="14944" y="20783"/>
                </a:cubicBezTo>
                <a:lnTo>
                  <a:pt x="14720" y="20223"/>
                </a:lnTo>
                <a:lnTo>
                  <a:pt x="14944" y="20783"/>
                </a:lnTo>
                <a:cubicBezTo>
                  <a:pt x="14288" y="21056"/>
                  <a:pt x="13616" y="21264"/>
                  <a:pt x="12912" y="21392"/>
                </a:cubicBezTo>
                <a:cubicBezTo>
                  <a:pt x="12224" y="21536"/>
                  <a:pt x="11520" y="21600"/>
                  <a:pt x="10800" y="21600"/>
                </a:cubicBezTo>
                <a:cubicBezTo>
                  <a:pt x="10096" y="21600"/>
                  <a:pt x="9392" y="21536"/>
                  <a:pt x="8688" y="21392"/>
                </a:cubicBezTo>
                <a:cubicBezTo>
                  <a:pt x="8000" y="21248"/>
                  <a:pt x="7312" y="21056"/>
                  <a:pt x="6656" y="20783"/>
                </a:cubicBezTo>
                <a:cubicBezTo>
                  <a:pt x="6000" y="20511"/>
                  <a:pt x="5376" y="20175"/>
                  <a:pt x="4784" y="19791"/>
                </a:cubicBezTo>
                <a:lnTo>
                  <a:pt x="5120" y="19294"/>
                </a:lnTo>
                <a:lnTo>
                  <a:pt x="4784" y="19791"/>
                </a:lnTo>
                <a:cubicBezTo>
                  <a:pt x="4192" y="19390"/>
                  <a:pt x="3648" y="18942"/>
                  <a:pt x="3152" y="18446"/>
                </a:cubicBezTo>
                <a:cubicBezTo>
                  <a:pt x="2656" y="17949"/>
                  <a:pt x="2208" y="17405"/>
                  <a:pt x="1808" y="16812"/>
                </a:cubicBezTo>
                <a:cubicBezTo>
                  <a:pt x="1424" y="16220"/>
                  <a:pt x="1088" y="15596"/>
                  <a:pt x="816" y="14939"/>
                </a:cubicBezTo>
                <a:lnTo>
                  <a:pt x="1376" y="14715"/>
                </a:lnTo>
                <a:lnTo>
                  <a:pt x="816" y="14939"/>
                </a:lnTo>
                <a:cubicBezTo>
                  <a:pt x="544" y="14283"/>
                  <a:pt x="352" y="13610"/>
                  <a:pt x="208" y="12922"/>
                </a:cubicBezTo>
                <a:cubicBezTo>
                  <a:pt x="64" y="12217"/>
                  <a:pt x="0" y="11513"/>
                  <a:pt x="0" y="10808"/>
                </a:cubicBezTo>
                <a:lnTo>
                  <a:pt x="592" y="10808"/>
                </a:lnTo>
                <a:lnTo>
                  <a:pt x="0" y="10808"/>
                </a:lnTo>
                <a:cubicBezTo>
                  <a:pt x="0" y="10103"/>
                  <a:pt x="64" y="9399"/>
                  <a:pt x="208" y="8694"/>
                </a:cubicBezTo>
                <a:cubicBezTo>
                  <a:pt x="352" y="8006"/>
                  <a:pt x="544" y="7333"/>
                  <a:pt x="816" y="6677"/>
                </a:cubicBezTo>
                <a:lnTo>
                  <a:pt x="1376" y="6901"/>
                </a:lnTo>
                <a:lnTo>
                  <a:pt x="816" y="6677"/>
                </a:lnTo>
                <a:cubicBezTo>
                  <a:pt x="1088" y="6020"/>
                  <a:pt x="1424" y="5396"/>
                  <a:pt x="1808" y="4804"/>
                </a:cubicBezTo>
                <a:cubicBezTo>
                  <a:pt x="2208" y="4211"/>
                  <a:pt x="2656" y="3667"/>
                  <a:pt x="3152" y="3170"/>
                </a:cubicBezTo>
                <a:lnTo>
                  <a:pt x="3584" y="3603"/>
                </a:lnTo>
                <a:lnTo>
                  <a:pt x="3152" y="3170"/>
                </a:lnTo>
                <a:cubicBezTo>
                  <a:pt x="3648" y="2674"/>
                  <a:pt x="4192" y="2226"/>
                  <a:pt x="4784" y="1825"/>
                </a:cubicBezTo>
                <a:lnTo>
                  <a:pt x="5120" y="2322"/>
                </a:lnTo>
                <a:lnTo>
                  <a:pt x="4800" y="1825"/>
                </a:lnTo>
                <a:cubicBezTo>
                  <a:pt x="5392" y="1425"/>
                  <a:pt x="6016" y="1089"/>
                  <a:pt x="6672" y="817"/>
                </a:cubicBezTo>
                <a:cubicBezTo>
                  <a:pt x="7328" y="544"/>
                  <a:pt x="8000" y="352"/>
                  <a:pt x="8688" y="208"/>
                </a:cubicBezTo>
                <a:cubicBezTo>
                  <a:pt x="9392" y="64"/>
                  <a:pt x="10096" y="0"/>
                  <a:pt x="10800" y="0"/>
                </a:cubicBezTo>
                <a:lnTo>
                  <a:pt x="10800" y="608"/>
                </a:lnTo>
                <a:lnTo>
                  <a:pt x="10800" y="0"/>
                </a:lnTo>
                <a:cubicBezTo>
                  <a:pt x="11504" y="0"/>
                  <a:pt x="12208" y="64"/>
                  <a:pt x="12912" y="208"/>
                </a:cubicBezTo>
                <a:cubicBezTo>
                  <a:pt x="13600" y="352"/>
                  <a:pt x="14288" y="544"/>
                  <a:pt x="14944" y="817"/>
                </a:cubicBezTo>
                <a:lnTo>
                  <a:pt x="14704" y="1377"/>
                </a:lnTo>
                <a:lnTo>
                  <a:pt x="14928" y="817"/>
                </a:lnTo>
                <a:cubicBezTo>
                  <a:pt x="15584" y="1089"/>
                  <a:pt x="16208" y="1425"/>
                  <a:pt x="16800" y="1809"/>
                </a:cubicBezTo>
                <a:cubicBezTo>
                  <a:pt x="17392" y="2210"/>
                  <a:pt x="17936" y="2658"/>
                  <a:pt x="18432" y="3154"/>
                </a:cubicBezTo>
                <a:lnTo>
                  <a:pt x="18000" y="3587"/>
                </a:lnTo>
                <a:lnTo>
                  <a:pt x="18432" y="3154"/>
                </a:lnTo>
                <a:cubicBezTo>
                  <a:pt x="18928" y="3651"/>
                  <a:pt x="19376" y="4195"/>
                  <a:pt x="19776" y="4788"/>
                </a:cubicBezTo>
                <a:lnTo>
                  <a:pt x="19280" y="5124"/>
                </a:lnTo>
                <a:lnTo>
                  <a:pt x="19776" y="4788"/>
                </a:lnTo>
                <a:cubicBezTo>
                  <a:pt x="20176" y="5380"/>
                  <a:pt x="20496" y="6004"/>
                  <a:pt x="20768" y="6661"/>
                </a:cubicBezTo>
                <a:lnTo>
                  <a:pt x="20208" y="6885"/>
                </a:lnTo>
                <a:lnTo>
                  <a:pt x="20768" y="6661"/>
                </a:lnTo>
                <a:cubicBezTo>
                  <a:pt x="21040" y="7317"/>
                  <a:pt x="21248" y="7990"/>
                  <a:pt x="21376" y="8694"/>
                </a:cubicBezTo>
                <a:lnTo>
                  <a:pt x="20800" y="8823"/>
                </a:lnTo>
                <a:lnTo>
                  <a:pt x="21392" y="8710"/>
                </a:lnTo>
                <a:cubicBezTo>
                  <a:pt x="21536" y="9399"/>
                  <a:pt x="21600" y="10103"/>
                  <a:pt x="21600" y="10824"/>
                </a:cubicBezTo>
                <a:lnTo>
                  <a:pt x="20992" y="10824"/>
                </a:lnTo>
                <a:lnTo>
                  <a:pt x="21600" y="10824"/>
                </a:lnTo>
                <a:moveTo>
                  <a:pt x="20400" y="10824"/>
                </a:moveTo>
                <a:cubicBezTo>
                  <a:pt x="20400" y="10200"/>
                  <a:pt x="20336" y="9575"/>
                  <a:pt x="20208" y="8951"/>
                </a:cubicBezTo>
                <a:cubicBezTo>
                  <a:pt x="20080" y="8326"/>
                  <a:pt x="19904" y="7734"/>
                  <a:pt x="19664" y="7141"/>
                </a:cubicBezTo>
                <a:cubicBezTo>
                  <a:pt x="19424" y="6565"/>
                  <a:pt x="19120" y="6004"/>
                  <a:pt x="18784" y="5476"/>
                </a:cubicBezTo>
                <a:cubicBezTo>
                  <a:pt x="18448" y="4948"/>
                  <a:pt x="18032" y="4467"/>
                  <a:pt x="17584" y="4019"/>
                </a:cubicBezTo>
                <a:cubicBezTo>
                  <a:pt x="17136" y="3571"/>
                  <a:pt x="16656" y="3170"/>
                  <a:pt x="16128" y="2818"/>
                </a:cubicBezTo>
                <a:lnTo>
                  <a:pt x="16464" y="2322"/>
                </a:lnTo>
                <a:lnTo>
                  <a:pt x="16128" y="2818"/>
                </a:lnTo>
                <a:cubicBezTo>
                  <a:pt x="15600" y="2466"/>
                  <a:pt x="15056" y="2178"/>
                  <a:pt x="14464" y="1937"/>
                </a:cubicBezTo>
                <a:cubicBezTo>
                  <a:pt x="13888" y="1697"/>
                  <a:pt x="13296" y="1505"/>
                  <a:pt x="12672" y="1393"/>
                </a:cubicBezTo>
                <a:lnTo>
                  <a:pt x="12784" y="801"/>
                </a:lnTo>
                <a:lnTo>
                  <a:pt x="12672" y="1393"/>
                </a:lnTo>
                <a:cubicBezTo>
                  <a:pt x="12048" y="1265"/>
                  <a:pt x="11424" y="1201"/>
                  <a:pt x="10800" y="1201"/>
                </a:cubicBezTo>
                <a:cubicBezTo>
                  <a:pt x="10176" y="1201"/>
                  <a:pt x="9552" y="1265"/>
                  <a:pt x="8928" y="1393"/>
                </a:cubicBezTo>
                <a:lnTo>
                  <a:pt x="8816" y="801"/>
                </a:lnTo>
                <a:lnTo>
                  <a:pt x="8928" y="1393"/>
                </a:lnTo>
                <a:cubicBezTo>
                  <a:pt x="8304" y="1521"/>
                  <a:pt x="7712" y="1697"/>
                  <a:pt x="7120" y="1937"/>
                </a:cubicBezTo>
                <a:lnTo>
                  <a:pt x="6896" y="1377"/>
                </a:lnTo>
                <a:lnTo>
                  <a:pt x="7120" y="1937"/>
                </a:lnTo>
                <a:cubicBezTo>
                  <a:pt x="6544" y="2178"/>
                  <a:pt x="5984" y="2482"/>
                  <a:pt x="5456" y="2818"/>
                </a:cubicBezTo>
                <a:cubicBezTo>
                  <a:pt x="4928" y="3170"/>
                  <a:pt x="4448" y="3571"/>
                  <a:pt x="4000" y="4019"/>
                </a:cubicBezTo>
                <a:cubicBezTo>
                  <a:pt x="3552" y="4467"/>
                  <a:pt x="3152" y="4948"/>
                  <a:pt x="2800" y="5476"/>
                </a:cubicBezTo>
                <a:lnTo>
                  <a:pt x="2304" y="5140"/>
                </a:lnTo>
                <a:lnTo>
                  <a:pt x="2800" y="5476"/>
                </a:lnTo>
                <a:cubicBezTo>
                  <a:pt x="2448" y="6004"/>
                  <a:pt x="2160" y="6549"/>
                  <a:pt x="1920" y="7141"/>
                </a:cubicBezTo>
                <a:cubicBezTo>
                  <a:pt x="1680" y="7718"/>
                  <a:pt x="1504" y="8326"/>
                  <a:pt x="1376" y="8951"/>
                </a:cubicBezTo>
                <a:lnTo>
                  <a:pt x="800" y="8823"/>
                </a:lnTo>
                <a:lnTo>
                  <a:pt x="1392" y="8935"/>
                </a:lnTo>
                <a:cubicBezTo>
                  <a:pt x="1264" y="9559"/>
                  <a:pt x="1200" y="10184"/>
                  <a:pt x="1200" y="10808"/>
                </a:cubicBezTo>
                <a:cubicBezTo>
                  <a:pt x="1200" y="11432"/>
                  <a:pt x="1264" y="12057"/>
                  <a:pt x="1392" y="12681"/>
                </a:cubicBezTo>
                <a:lnTo>
                  <a:pt x="800" y="12793"/>
                </a:lnTo>
                <a:lnTo>
                  <a:pt x="1392" y="12681"/>
                </a:lnTo>
                <a:cubicBezTo>
                  <a:pt x="1520" y="13306"/>
                  <a:pt x="1696" y="13898"/>
                  <a:pt x="1936" y="14491"/>
                </a:cubicBezTo>
                <a:cubicBezTo>
                  <a:pt x="2176" y="15067"/>
                  <a:pt x="2480" y="15628"/>
                  <a:pt x="2816" y="16156"/>
                </a:cubicBezTo>
                <a:lnTo>
                  <a:pt x="2320" y="16492"/>
                </a:lnTo>
                <a:lnTo>
                  <a:pt x="2816" y="16156"/>
                </a:lnTo>
                <a:cubicBezTo>
                  <a:pt x="3168" y="16684"/>
                  <a:pt x="3568" y="17165"/>
                  <a:pt x="4016" y="17613"/>
                </a:cubicBezTo>
                <a:lnTo>
                  <a:pt x="3584" y="18045"/>
                </a:lnTo>
                <a:lnTo>
                  <a:pt x="4016" y="17613"/>
                </a:lnTo>
                <a:cubicBezTo>
                  <a:pt x="4464" y="18061"/>
                  <a:pt x="4944" y="18462"/>
                  <a:pt x="5472" y="18814"/>
                </a:cubicBezTo>
                <a:cubicBezTo>
                  <a:pt x="6000" y="19166"/>
                  <a:pt x="6544" y="19454"/>
                  <a:pt x="7136" y="19695"/>
                </a:cubicBezTo>
                <a:lnTo>
                  <a:pt x="6912" y="20255"/>
                </a:lnTo>
                <a:lnTo>
                  <a:pt x="7136" y="19695"/>
                </a:lnTo>
                <a:cubicBezTo>
                  <a:pt x="7712" y="19935"/>
                  <a:pt x="8320" y="20111"/>
                  <a:pt x="8944" y="20239"/>
                </a:cubicBezTo>
                <a:lnTo>
                  <a:pt x="8816" y="20815"/>
                </a:lnTo>
                <a:lnTo>
                  <a:pt x="8928" y="20223"/>
                </a:lnTo>
                <a:cubicBezTo>
                  <a:pt x="9552" y="20351"/>
                  <a:pt x="10176" y="20415"/>
                  <a:pt x="10800" y="20415"/>
                </a:cubicBezTo>
                <a:lnTo>
                  <a:pt x="10800" y="21008"/>
                </a:lnTo>
                <a:lnTo>
                  <a:pt x="10800" y="20415"/>
                </a:lnTo>
                <a:cubicBezTo>
                  <a:pt x="11424" y="20415"/>
                  <a:pt x="12048" y="20351"/>
                  <a:pt x="12672" y="20223"/>
                </a:cubicBezTo>
                <a:lnTo>
                  <a:pt x="12784" y="20815"/>
                </a:lnTo>
                <a:lnTo>
                  <a:pt x="12672" y="20223"/>
                </a:lnTo>
                <a:cubicBezTo>
                  <a:pt x="13296" y="20095"/>
                  <a:pt x="13888" y="19919"/>
                  <a:pt x="14480" y="19679"/>
                </a:cubicBezTo>
                <a:cubicBezTo>
                  <a:pt x="15056" y="19438"/>
                  <a:pt x="15616" y="19134"/>
                  <a:pt x="16144" y="18798"/>
                </a:cubicBezTo>
                <a:cubicBezTo>
                  <a:pt x="16672" y="18446"/>
                  <a:pt x="17152" y="18045"/>
                  <a:pt x="17600" y="17597"/>
                </a:cubicBezTo>
                <a:lnTo>
                  <a:pt x="18032" y="18029"/>
                </a:lnTo>
                <a:lnTo>
                  <a:pt x="17600" y="17597"/>
                </a:lnTo>
                <a:cubicBezTo>
                  <a:pt x="18048" y="17149"/>
                  <a:pt x="18448" y="16668"/>
                  <a:pt x="18800" y="16140"/>
                </a:cubicBezTo>
                <a:cubicBezTo>
                  <a:pt x="19152" y="15612"/>
                  <a:pt x="19440" y="15067"/>
                  <a:pt x="19680" y="14475"/>
                </a:cubicBezTo>
                <a:cubicBezTo>
                  <a:pt x="19920" y="13898"/>
                  <a:pt x="20096" y="13290"/>
                  <a:pt x="20224" y="12665"/>
                </a:cubicBezTo>
                <a:cubicBezTo>
                  <a:pt x="20352" y="12041"/>
                  <a:pt x="20416" y="11416"/>
                  <a:pt x="20416" y="10792"/>
                </a:cubicBezTo>
                <a:close/>
              </a:path>
            </a:pathLst>
          </a:custGeom>
          <a:solidFill>
            <a:srgbClr val="000000"/>
          </a:solidFill>
          <a:ln w="12700">
            <a:miter lim="400000"/>
          </a:ln>
        </p:spPr>
        <p:txBody>
          <a:bodyPr lIns="45719" rIns="45719"/>
          <a:lstStyle/>
          <a:p>
            <a:pPr/>
          </a:p>
        </p:txBody>
      </p:sp>
      <p:sp>
        <p:nvSpPr>
          <p:cNvPr id="486" name="Freeform 23"/>
          <p:cNvSpPr/>
          <p:nvPr/>
        </p:nvSpPr>
        <p:spPr>
          <a:xfrm>
            <a:off x="1166812" y="9179556"/>
            <a:ext cx="171451" cy="1713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13"/>
                  <a:pt x="21536" y="12217"/>
                  <a:pt x="21392" y="12922"/>
                </a:cubicBezTo>
                <a:lnTo>
                  <a:pt x="20800" y="12793"/>
                </a:lnTo>
                <a:lnTo>
                  <a:pt x="21392" y="12906"/>
                </a:lnTo>
                <a:cubicBezTo>
                  <a:pt x="21248" y="13594"/>
                  <a:pt x="21056" y="14283"/>
                  <a:pt x="20784" y="14939"/>
                </a:cubicBezTo>
                <a:lnTo>
                  <a:pt x="20224" y="14715"/>
                </a:lnTo>
                <a:lnTo>
                  <a:pt x="20784" y="14939"/>
                </a:lnTo>
                <a:cubicBezTo>
                  <a:pt x="20512" y="15596"/>
                  <a:pt x="20176" y="16220"/>
                  <a:pt x="19792" y="16812"/>
                </a:cubicBezTo>
                <a:lnTo>
                  <a:pt x="19296" y="16476"/>
                </a:lnTo>
                <a:lnTo>
                  <a:pt x="19792" y="16812"/>
                </a:lnTo>
                <a:cubicBezTo>
                  <a:pt x="19392" y="17405"/>
                  <a:pt x="18944" y="17949"/>
                  <a:pt x="18448" y="18446"/>
                </a:cubicBezTo>
                <a:cubicBezTo>
                  <a:pt x="17952" y="18942"/>
                  <a:pt x="17408" y="19390"/>
                  <a:pt x="16816" y="19791"/>
                </a:cubicBezTo>
                <a:lnTo>
                  <a:pt x="16480" y="19294"/>
                </a:lnTo>
                <a:lnTo>
                  <a:pt x="16816" y="19791"/>
                </a:lnTo>
                <a:cubicBezTo>
                  <a:pt x="16224" y="20191"/>
                  <a:pt x="15600" y="20511"/>
                  <a:pt x="14944" y="20783"/>
                </a:cubicBezTo>
                <a:lnTo>
                  <a:pt x="14720" y="20223"/>
                </a:lnTo>
                <a:lnTo>
                  <a:pt x="14944" y="20783"/>
                </a:lnTo>
                <a:cubicBezTo>
                  <a:pt x="14288" y="21056"/>
                  <a:pt x="13616" y="21264"/>
                  <a:pt x="12912" y="21392"/>
                </a:cubicBezTo>
                <a:cubicBezTo>
                  <a:pt x="12224" y="21536"/>
                  <a:pt x="11520" y="21600"/>
                  <a:pt x="10800" y="21600"/>
                </a:cubicBezTo>
                <a:lnTo>
                  <a:pt x="10800" y="20992"/>
                </a:lnTo>
                <a:lnTo>
                  <a:pt x="10800" y="21600"/>
                </a:lnTo>
                <a:cubicBezTo>
                  <a:pt x="10096" y="21600"/>
                  <a:pt x="9392" y="21536"/>
                  <a:pt x="8688" y="21392"/>
                </a:cubicBezTo>
                <a:cubicBezTo>
                  <a:pt x="8000" y="21248"/>
                  <a:pt x="7312" y="21056"/>
                  <a:pt x="6656" y="20783"/>
                </a:cubicBezTo>
                <a:cubicBezTo>
                  <a:pt x="6000" y="20511"/>
                  <a:pt x="5376" y="20175"/>
                  <a:pt x="4784" y="19791"/>
                </a:cubicBezTo>
                <a:lnTo>
                  <a:pt x="5120" y="19294"/>
                </a:lnTo>
                <a:lnTo>
                  <a:pt x="4784" y="19791"/>
                </a:lnTo>
                <a:cubicBezTo>
                  <a:pt x="4192" y="19390"/>
                  <a:pt x="3648" y="18942"/>
                  <a:pt x="3152" y="18446"/>
                </a:cubicBezTo>
                <a:cubicBezTo>
                  <a:pt x="2656" y="17949"/>
                  <a:pt x="2208" y="17405"/>
                  <a:pt x="1808" y="16812"/>
                </a:cubicBezTo>
                <a:lnTo>
                  <a:pt x="2304" y="16476"/>
                </a:lnTo>
                <a:lnTo>
                  <a:pt x="1808" y="16812"/>
                </a:lnTo>
                <a:cubicBezTo>
                  <a:pt x="1424" y="16220"/>
                  <a:pt x="1088" y="15596"/>
                  <a:pt x="816" y="14939"/>
                </a:cubicBezTo>
                <a:cubicBezTo>
                  <a:pt x="544" y="14283"/>
                  <a:pt x="352" y="13610"/>
                  <a:pt x="208" y="12922"/>
                </a:cubicBezTo>
                <a:cubicBezTo>
                  <a:pt x="64" y="12217"/>
                  <a:pt x="0" y="11513"/>
                  <a:pt x="0" y="10808"/>
                </a:cubicBezTo>
                <a:lnTo>
                  <a:pt x="592" y="10808"/>
                </a:lnTo>
                <a:lnTo>
                  <a:pt x="0" y="10808"/>
                </a:lnTo>
                <a:cubicBezTo>
                  <a:pt x="0" y="10103"/>
                  <a:pt x="64" y="9399"/>
                  <a:pt x="208" y="8694"/>
                </a:cubicBezTo>
                <a:cubicBezTo>
                  <a:pt x="352" y="8006"/>
                  <a:pt x="544" y="7333"/>
                  <a:pt x="816" y="6677"/>
                </a:cubicBezTo>
                <a:lnTo>
                  <a:pt x="1376" y="6901"/>
                </a:lnTo>
                <a:lnTo>
                  <a:pt x="816" y="6677"/>
                </a:lnTo>
                <a:cubicBezTo>
                  <a:pt x="1088" y="6020"/>
                  <a:pt x="1424" y="5396"/>
                  <a:pt x="1808" y="4804"/>
                </a:cubicBezTo>
                <a:lnTo>
                  <a:pt x="2304" y="5140"/>
                </a:lnTo>
                <a:lnTo>
                  <a:pt x="1824" y="4804"/>
                </a:lnTo>
                <a:cubicBezTo>
                  <a:pt x="2224" y="4211"/>
                  <a:pt x="2672" y="3667"/>
                  <a:pt x="3168" y="3170"/>
                </a:cubicBezTo>
                <a:lnTo>
                  <a:pt x="3600" y="3603"/>
                </a:lnTo>
                <a:lnTo>
                  <a:pt x="3168" y="3170"/>
                </a:lnTo>
                <a:cubicBezTo>
                  <a:pt x="3664" y="2674"/>
                  <a:pt x="4208" y="2226"/>
                  <a:pt x="4800" y="1825"/>
                </a:cubicBezTo>
                <a:lnTo>
                  <a:pt x="5136" y="2322"/>
                </a:lnTo>
                <a:lnTo>
                  <a:pt x="4800" y="1825"/>
                </a:lnTo>
                <a:cubicBezTo>
                  <a:pt x="5392" y="1425"/>
                  <a:pt x="6016" y="1089"/>
                  <a:pt x="6672" y="817"/>
                </a:cubicBezTo>
                <a:cubicBezTo>
                  <a:pt x="7328" y="544"/>
                  <a:pt x="8000" y="352"/>
                  <a:pt x="8688" y="208"/>
                </a:cubicBezTo>
                <a:cubicBezTo>
                  <a:pt x="9392" y="64"/>
                  <a:pt x="10096" y="0"/>
                  <a:pt x="10800" y="0"/>
                </a:cubicBezTo>
                <a:lnTo>
                  <a:pt x="10800" y="608"/>
                </a:lnTo>
                <a:lnTo>
                  <a:pt x="10800" y="0"/>
                </a:lnTo>
                <a:cubicBezTo>
                  <a:pt x="11504" y="0"/>
                  <a:pt x="12208" y="64"/>
                  <a:pt x="12912" y="208"/>
                </a:cubicBezTo>
                <a:cubicBezTo>
                  <a:pt x="13600" y="352"/>
                  <a:pt x="14288" y="544"/>
                  <a:pt x="14944" y="817"/>
                </a:cubicBezTo>
                <a:lnTo>
                  <a:pt x="14704" y="1377"/>
                </a:lnTo>
                <a:lnTo>
                  <a:pt x="14928" y="817"/>
                </a:lnTo>
                <a:cubicBezTo>
                  <a:pt x="15584" y="1089"/>
                  <a:pt x="16208" y="1425"/>
                  <a:pt x="16800" y="1809"/>
                </a:cubicBezTo>
                <a:cubicBezTo>
                  <a:pt x="17392" y="2210"/>
                  <a:pt x="17936" y="2658"/>
                  <a:pt x="18432" y="3154"/>
                </a:cubicBezTo>
                <a:lnTo>
                  <a:pt x="18000" y="3587"/>
                </a:lnTo>
                <a:lnTo>
                  <a:pt x="18432" y="3154"/>
                </a:lnTo>
                <a:cubicBezTo>
                  <a:pt x="18928" y="3651"/>
                  <a:pt x="19376" y="4195"/>
                  <a:pt x="19776" y="4788"/>
                </a:cubicBezTo>
                <a:lnTo>
                  <a:pt x="19280" y="5124"/>
                </a:lnTo>
                <a:lnTo>
                  <a:pt x="19776" y="4788"/>
                </a:lnTo>
                <a:cubicBezTo>
                  <a:pt x="20176" y="5380"/>
                  <a:pt x="20496" y="6004"/>
                  <a:pt x="20768" y="6661"/>
                </a:cubicBezTo>
                <a:lnTo>
                  <a:pt x="20208" y="6885"/>
                </a:lnTo>
                <a:lnTo>
                  <a:pt x="20768" y="6661"/>
                </a:lnTo>
                <a:cubicBezTo>
                  <a:pt x="21040" y="7317"/>
                  <a:pt x="21248" y="7990"/>
                  <a:pt x="21376" y="8694"/>
                </a:cubicBezTo>
                <a:lnTo>
                  <a:pt x="20800" y="8823"/>
                </a:lnTo>
                <a:lnTo>
                  <a:pt x="21392" y="8710"/>
                </a:lnTo>
                <a:cubicBezTo>
                  <a:pt x="21536" y="9399"/>
                  <a:pt x="21600" y="10103"/>
                  <a:pt x="21600" y="10824"/>
                </a:cubicBezTo>
                <a:lnTo>
                  <a:pt x="20992" y="10824"/>
                </a:lnTo>
                <a:lnTo>
                  <a:pt x="21600" y="10824"/>
                </a:lnTo>
                <a:moveTo>
                  <a:pt x="20400" y="10824"/>
                </a:moveTo>
                <a:cubicBezTo>
                  <a:pt x="20400" y="10200"/>
                  <a:pt x="20336" y="9575"/>
                  <a:pt x="20208" y="8951"/>
                </a:cubicBezTo>
                <a:cubicBezTo>
                  <a:pt x="20080" y="8326"/>
                  <a:pt x="19904" y="7734"/>
                  <a:pt x="19664" y="7141"/>
                </a:cubicBezTo>
                <a:cubicBezTo>
                  <a:pt x="19424" y="6565"/>
                  <a:pt x="19120" y="6004"/>
                  <a:pt x="18784" y="5476"/>
                </a:cubicBezTo>
                <a:cubicBezTo>
                  <a:pt x="18448" y="4948"/>
                  <a:pt x="18032" y="4467"/>
                  <a:pt x="17584" y="4019"/>
                </a:cubicBezTo>
                <a:cubicBezTo>
                  <a:pt x="17136" y="3571"/>
                  <a:pt x="16656" y="3170"/>
                  <a:pt x="16128" y="2818"/>
                </a:cubicBezTo>
                <a:lnTo>
                  <a:pt x="16464" y="2322"/>
                </a:lnTo>
                <a:lnTo>
                  <a:pt x="16128" y="2818"/>
                </a:lnTo>
                <a:cubicBezTo>
                  <a:pt x="15600" y="2466"/>
                  <a:pt x="15056" y="2178"/>
                  <a:pt x="14464" y="1937"/>
                </a:cubicBezTo>
                <a:cubicBezTo>
                  <a:pt x="13888" y="1697"/>
                  <a:pt x="13296" y="1505"/>
                  <a:pt x="12672" y="1393"/>
                </a:cubicBezTo>
                <a:lnTo>
                  <a:pt x="12784" y="801"/>
                </a:lnTo>
                <a:lnTo>
                  <a:pt x="12672" y="1393"/>
                </a:lnTo>
                <a:cubicBezTo>
                  <a:pt x="12048" y="1265"/>
                  <a:pt x="11424" y="1201"/>
                  <a:pt x="10800" y="1201"/>
                </a:cubicBezTo>
                <a:cubicBezTo>
                  <a:pt x="10176" y="1201"/>
                  <a:pt x="9552" y="1265"/>
                  <a:pt x="8928" y="1393"/>
                </a:cubicBezTo>
                <a:lnTo>
                  <a:pt x="8816" y="801"/>
                </a:lnTo>
                <a:lnTo>
                  <a:pt x="8928" y="1393"/>
                </a:lnTo>
                <a:cubicBezTo>
                  <a:pt x="8304" y="1521"/>
                  <a:pt x="7712" y="1697"/>
                  <a:pt x="7120" y="1937"/>
                </a:cubicBezTo>
                <a:lnTo>
                  <a:pt x="6896" y="1377"/>
                </a:lnTo>
                <a:lnTo>
                  <a:pt x="7120" y="1937"/>
                </a:lnTo>
                <a:cubicBezTo>
                  <a:pt x="6544" y="2178"/>
                  <a:pt x="5984" y="2482"/>
                  <a:pt x="5456" y="2818"/>
                </a:cubicBezTo>
                <a:cubicBezTo>
                  <a:pt x="4928" y="3170"/>
                  <a:pt x="4448" y="3571"/>
                  <a:pt x="4000" y="4019"/>
                </a:cubicBezTo>
                <a:cubicBezTo>
                  <a:pt x="3552" y="4467"/>
                  <a:pt x="3152" y="4948"/>
                  <a:pt x="2800" y="5476"/>
                </a:cubicBezTo>
                <a:cubicBezTo>
                  <a:pt x="2448" y="6004"/>
                  <a:pt x="2160" y="6549"/>
                  <a:pt x="1920" y="7141"/>
                </a:cubicBezTo>
                <a:cubicBezTo>
                  <a:pt x="1680" y="7718"/>
                  <a:pt x="1504" y="8326"/>
                  <a:pt x="1376" y="8951"/>
                </a:cubicBezTo>
                <a:lnTo>
                  <a:pt x="800" y="8823"/>
                </a:lnTo>
                <a:lnTo>
                  <a:pt x="1392" y="8935"/>
                </a:lnTo>
                <a:cubicBezTo>
                  <a:pt x="1264" y="9559"/>
                  <a:pt x="1200" y="10184"/>
                  <a:pt x="1200" y="10808"/>
                </a:cubicBezTo>
                <a:cubicBezTo>
                  <a:pt x="1200" y="11432"/>
                  <a:pt x="1264" y="12057"/>
                  <a:pt x="1392" y="12681"/>
                </a:cubicBezTo>
                <a:lnTo>
                  <a:pt x="800" y="12793"/>
                </a:lnTo>
                <a:lnTo>
                  <a:pt x="1392" y="12681"/>
                </a:lnTo>
                <a:cubicBezTo>
                  <a:pt x="1520" y="13306"/>
                  <a:pt x="1696" y="13898"/>
                  <a:pt x="1936" y="14491"/>
                </a:cubicBezTo>
                <a:lnTo>
                  <a:pt x="1376" y="14715"/>
                </a:lnTo>
                <a:lnTo>
                  <a:pt x="1936" y="14491"/>
                </a:lnTo>
                <a:cubicBezTo>
                  <a:pt x="2176" y="15067"/>
                  <a:pt x="2480" y="15628"/>
                  <a:pt x="2816" y="16156"/>
                </a:cubicBezTo>
                <a:cubicBezTo>
                  <a:pt x="3152" y="16684"/>
                  <a:pt x="3568" y="17165"/>
                  <a:pt x="4016" y="17613"/>
                </a:cubicBezTo>
                <a:lnTo>
                  <a:pt x="3584" y="18045"/>
                </a:lnTo>
                <a:lnTo>
                  <a:pt x="4016" y="17613"/>
                </a:lnTo>
                <a:cubicBezTo>
                  <a:pt x="4464" y="18061"/>
                  <a:pt x="4944" y="18462"/>
                  <a:pt x="5472" y="18814"/>
                </a:cubicBezTo>
                <a:cubicBezTo>
                  <a:pt x="6000" y="19166"/>
                  <a:pt x="6544" y="19454"/>
                  <a:pt x="7136" y="19695"/>
                </a:cubicBezTo>
                <a:lnTo>
                  <a:pt x="6912" y="20255"/>
                </a:lnTo>
                <a:lnTo>
                  <a:pt x="7136" y="19695"/>
                </a:lnTo>
                <a:cubicBezTo>
                  <a:pt x="7712" y="19935"/>
                  <a:pt x="8320" y="20111"/>
                  <a:pt x="8944" y="20239"/>
                </a:cubicBezTo>
                <a:lnTo>
                  <a:pt x="8816" y="20815"/>
                </a:lnTo>
                <a:lnTo>
                  <a:pt x="8928" y="20223"/>
                </a:lnTo>
                <a:cubicBezTo>
                  <a:pt x="9552" y="20351"/>
                  <a:pt x="10176" y="20415"/>
                  <a:pt x="10800" y="20415"/>
                </a:cubicBezTo>
                <a:cubicBezTo>
                  <a:pt x="11424" y="20415"/>
                  <a:pt x="12048" y="20351"/>
                  <a:pt x="12672" y="20223"/>
                </a:cubicBezTo>
                <a:lnTo>
                  <a:pt x="12784" y="20815"/>
                </a:lnTo>
                <a:lnTo>
                  <a:pt x="12672" y="20223"/>
                </a:lnTo>
                <a:cubicBezTo>
                  <a:pt x="13296" y="20095"/>
                  <a:pt x="13888" y="19919"/>
                  <a:pt x="14480" y="19679"/>
                </a:cubicBezTo>
                <a:cubicBezTo>
                  <a:pt x="15056" y="19438"/>
                  <a:pt x="15616" y="19134"/>
                  <a:pt x="16144" y="18798"/>
                </a:cubicBezTo>
                <a:cubicBezTo>
                  <a:pt x="16672" y="18446"/>
                  <a:pt x="17152" y="18045"/>
                  <a:pt x="17600" y="17597"/>
                </a:cubicBezTo>
                <a:lnTo>
                  <a:pt x="18032" y="18029"/>
                </a:lnTo>
                <a:lnTo>
                  <a:pt x="17600" y="17597"/>
                </a:lnTo>
                <a:cubicBezTo>
                  <a:pt x="18048" y="17149"/>
                  <a:pt x="18448" y="16668"/>
                  <a:pt x="18800" y="16140"/>
                </a:cubicBezTo>
                <a:cubicBezTo>
                  <a:pt x="19152" y="15612"/>
                  <a:pt x="19440" y="15067"/>
                  <a:pt x="19680" y="14475"/>
                </a:cubicBezTo>
                <a:cubicBezTo>
                  <a:pt x="19920" y="13898"/>
                  <a:pt x="20096" y="13290"/>
                  <a:pt x="20224" y="12665"/>
                </a:cubicBezTo>
                <a:cubicBezTo>
                  <a:pt x="20352" y="12041"/>
                  <a:pt x="20416" y="11416"/>
                  <a:pt x="20416" y="10792"/>
                </a:cubicBezTo>
                <a:close/>
              </a:path>
            </a:pathLst>
          </a:custGeom>
          <a:solidFill>
            <a:srgbClr val="000000"/>
          </a:solidFill>
          <a:ln w="12700">
            <a:miter lim="400000"/>
          </a:ln>
        </p:spPr>
        <p:txBody>
          <a:bodyPr lIns="45719" rIns="45719"/>
          <a:lstStyle/>
          <a:p>
            <a:pPr/>
          </a:p>
        </p:txBody>
      </p:sp>
      <p:sp>
        <p:nvSpPr>
          <p:cNvPr id="487" name="Freeform 25"/>
          <p:cNvSpPr/>
          <p:nvPr/>
        </p:nvSpPr>
        <p:spPr>
          <a:xfrm>
            <a:off x="4327473" y="6260143"/>
            <a:ext cx="4214877" cy="38101"/>
          </a:xfrm>
          <a:prstGeom prst="rect">
            <a:avLst/>
          </a:prstGeom>
          <a:solidFill>
            <a:srgbClr val="000000"/>
          </a:solidFill>
          <a:ln w="12700">
            <a:miter lim="400000"/>
          </a:ln>
        </p:spPr>
        <p:txBody>
          <a:bodyPr lIns="45719" rIns="45719"/>
          <a:lstStyle/>
          <a:p>
            <a:pPr/>
          </a:p>
        </p:txBody>
      </p:sp>
      <p:sp>
        <p:nvSpPr>
          <p:cNvPr id="488" name="Freeform 27"/>
          <p:cNvSpPr/>
          <p:nvPr/>
        </p:nvSpPr>
        <p:spPr>
          <a:xfrm>
            <a:off x="7755731" y="9451019"/>
            <a:ext cx="4210308"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477" y="21600"/>
                </a:lnTo>
                <a:lnTo>
                  <a:pt x="1477" y="0"/>
                </a:lnTo>
                <a:close/>
                <a:moveTo>
                  <a:pt x="2583" y="0"/>
                </a:moveTo>
                <a:lnTo>
                  <a:pt x="2583" y="21600"/>
                </a:lnTo>
                <a:lnTo>
                  <a:pt x="21600" y="21600"/>
                </a:lnTo>
                <a:lnTo>
                  <a:pt x="21600" y="0"/>
                </a:lnTo>
                <a:close/>
              </a:path>
            </a:pathLst>
          </a:custGeom>
          <a:solidFill>
            <a:srgbClr val="000000"/>
          </a:solidFill>
          <a:ln w="12700">
            <a:miter lim="400000"/>
          </a:ln>
        </p:spPr>
        <p:txBody>
          <a:bodyPr lIns="45719" rIns="45719"/>
          <a:lstStyle/>
          <a:p>
            <a:pPr/>
          </a:p>
        </p:txBody>
      </p:sp>
      <p:sp>
        <p:nvSpPr>
          <p:cNvPr id="489" name="TextBox 28"/>
          <p:cNvSpPr txBox="1"/>
          <p:nvPr/>
        </p:nvSpPr>
        <p:spPr>
          <a:xfrm>
            <a:off x="1010840" y="572994"/>
            <a:ext cx="17384126" cy="4428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5000"/>
              </a:lnSpc>
              <a:defRPr sz="3500">
                <a:latin typeface="Copperplate"/>
                <a:ea typeface="Copperplate"/>
                <a:cs typeface="Copperplate"/>
                <a:sym typeface="Copperplate"/>
              </a:defRPr>
            </a:pPr>
            <a:r>
              <a:t>Block and Report Spam: Block numbers sending spam OTPs and report them to your telecom provider or relevant authority (e.g., TRAI in India). Strengthen Account Security: Enable two-factor authentication (2FA) using authenticator apps rather than SMS-based OTPs. Change passwords for affected accounts immediately. </a:t>
            </a:r>
            <a:r>
              <a:rPr u="sng">
                <a:solidFill>
                  <a:srgbClr val="0000FF"/>
                </a:solidFill>
                <a:uFill>
                  <a:solidFill>
                    <a:srgbClr val="0000FF"/>
                  </a:solidFill>
                </a:uFill>
                <a:hlinkClick r:id="rId3" invalidUrl="" action="" tgtFrame="" tooltip="" history="1" highlightClick="0" endSnd="0"/>
              </a:rPr>
              <a:t>Check fo</a:t>
            </a:r>
            <a:r>
              <a:t>r Data Breaches: Use tools like</a:t>
            </a:r>
            <a:r>
              <a:rPr u="sng">
                <a:solidFill>
                  <a:srgbClr val="0000FF"/>
                </a:solidFill>
                <a:uFill>
                  <a:solidFill>
                    <a:srgbClr val="0000FF"/>
                  </a:solidFill>
                </a:uFill>
                <a:hlinkClick r:id="rId3" invalidUrl="" action="" tgtFrame="" tooltip="" history="1" highlightClick="0" endSnd="0"/>
              </a:rPr>
              <a:t> Have I Been Pwned </a:t>
            </a:r>
            <a:r>
              <a:t>to check if your phone number or email is compromised. Report Fraud: In India, you can report OTP spam or fraud via:</a:t>
            </a:r>
          </a:p>
        </p:txBody>
      </p:sp>
      <p:sp>
        <p:nvSpPr>
          <p:cNvPr id="490" name="TextBox 29"/>
          <p:cNvSpPr txBox="1"/>
          <p:nvPr/>
        </p:nvSpPr>
        <p:spPr>
          <a:xfrm>
            <a:off x="6833596" y="8231095"/>
            <a:ext cx="6298617" cy="1888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5000"/>
              </a:lnSpc>
              <a:defRPr sz="3500">
                <a:latin typeface="Copperplate"/>
                <a:ea typeface="Copperplate"/>
                <a:cs typeface="Copperplate"/>
                <a:sym typeface="Copperplate"/>
              </a:defRPr>
            </a:pPr>
            <a:r>
              <a:t>Cyb</a:t>
            </a:r>
            <a:r>
              <a:rPr u="sng">
                <a:solidFill>
                  <a:srgbClr val="0000FF"/>
                </a:solidFill>
                <a:uFill>
                  <a:solidFill>
                    <a:srgbClr val="0000FF"/>
                  </a:solidFill>
                </a:uFill>
                <a:hlinkClick r:id="rId4" invalidUrl="" action="" tgtFrame="" tooltip="" history="1" highlightClick="0" endSnd="0"/>
              </a:rPr>
              <a:t>ercrime Helpline (19</a:t>
            </a:r>
            <a:r>
              <a:t>30). </a:t>
            </a:r>
            <a:r>
              <a:rPr u="sng">
                <a:solidFill>
                  <a:srgbClr val="0000FF"/>
                </a:solidFill>
                <a:uFill>
                  <a:solidFill>
                    <a:srgbClr val="0000FF"/>
                  </a:solidFill>
                </a:uFill>
                <a:hlinkClick r:id="rId4" invalidUrl="" action="" tgtFrame="" tooltip="" history="1" highlightClick="0" endSnd="0"/>
              </a:rPr>
              <a:t>Cyber Crime Portal</a:t>
            </a:r>
            <a:r>
              <a: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92" name="Freeform 2"/>
          <p:cNvSpPr/>
          <p:nvPr/>
        </p:nvSpPr>
        <p:spPr>
          <a:xfrm>
            <a:off x="1290637" y="6076320"/>
            <a:ext cx="190501" cy="190501"/>
          </a:xfrm>
          <a:prstGeom prst="rect">
            <a:avLst/>
          </a:prstGeom>
          <a:blipFill>
            <a:blip r:embed="rId3"/>
            <a:stretch>
              <a:fillRect/>
            </a:stretch>
          </a:blipFill>
          <a:ln w="12700">
            <a:miter lim="400000"/>
          </a:ln>
        </p:spPr>
        <p:txBody>
          <a:bodyPr lIns="45719" rIns="45719"/>
          <a:lstStyle/>
          <a:p>
            <a:pPr/>
          </a:p>
        </p:txBody>
      </p:sp>
      <p:sp>
        <p:nvSpPr>
          <p:cNvPr id="493" name="Freeform 3"/>
          <p:cNvSpPr/>
          <p:nvPr/>
        </p:nvSpPr>
        <p:spPr>
          <a:xfrm>
            <a:off x="1290637" y="8895721"/>
            <a:ext cx="190501" cy="190501"/>
          </a:xfrm>
          <a:prstGeom prst="rect">
            <a:avLst/>
          </a:prstGeom>
          <a:blipFill>
            <a:blip r:embed="rId3"/>
            <a:stretch>
              <a:fillRect/>
            </a:stretch>
          </a:blipFill>
          <a:ln w="12700">
            <a:miter lim="400000"/>
          </a:ln>
        </p:spPr>
        <p:txBody>
          <a:bodyPr lIns="45719" rIns="45719"/>
          <a:lstStyle/>
          <a:p>
            <a:pPr/>
          </a:p>
        </p:txBody>
      </p:sp>
      <p:sp>
        <p:nvSpPr>
          <p:cNvPr id="494" name="Freeform 4"/>
          <p:cNvSpPr/>
          <p:nvPr/>
        </p:nvSpPr>
        <p:spPr>
          <a:xfrm>
            <a:off x="1290637" y="3961770"/>
            <a:ext cx="190501" cy="190501"/>
          </a:xfrm>
          <a:prstGeom prst="rect">
            <a:avLst/>
          </a:prstGeom>
          <a:blipFill>
            <a:blip r:embed="rId3"/>
            <a:stretch>
              <a:fillRect/>
            </a:stretch>
          </a:blipFill>
          <a:ln w="12700">
            <a:miter lim="400000"/>
          </a:ln>
        </p:spPr>
        <p:txBody>
          <a:bodyPr lIns="45719" rIns="45719"/>
          <a:lstStyle/>
          <a:p>
            <a:pPr/>
          </a:p>
        </p:txBody>
      </p:sp>
      <p:sp>
        <p:nvSpPr>
          <p:cNvPr id="495" name="Freeform 5"/>
          <p:cNvSpPr/>
          <p:nvPr/>
        </p:nvSpPr>
        <p:spPr>
          <a:xfrm>
            <a:off x="1290637" y="1847220"/>
            <a:ext cx="190501" cy="190501"/>
          </a:xfrm>
          <a:prstGeom prst="rect">
            <a:avLst/>
          </a:prstGeom>
          <a:blipFill>
            <a:blip r:embed="rId3"/>
            <a:stretch>
              <a:fillRect/>
            </a:stretch>
          </a:blipFill>
          <a:ln w="12700">
            <a:miter lim="400000"/>
          </a:ln>
        </p:spPr>
        <p:txBody>
          <a:bodyPr lIns="45719" rIns="45719"/>
          <a:lstStyle/>
          <a:p>
            <a:pPr/>
          </a:p>
        </p:txBody>
      </p:sp>
      <p:sp>
        <p:nvSpPr>
          <p:cNvPr id="496" name="Freeform 6"/>
          <p:cNvSpPr/>
          <p:nvPr/>
        </p:nvSpPr>
        <p:spPr>
          <a:xfrm>
            <a:off x="1290637" y="7486021"/>
            <a:ext cx="190501" cy="190501"/>
          </a:xfrm>
          <a:prstGeom prst="rect">
            <a:avLst/>
          </a:prstGeom>
          <a:blipFill>
            <a:blip r:embed="rId3"/>
            <a:stretch>
              <a:fillRect/>
            </a:stretch>
          </a:blipFill>
          <a:ln w="12700">
            <a:miter lim="400000"/>
          </a:ln>
        </p:spPr>
        <p:txBody>
          <a:bodyPr lIns="45719" rIns="45719"/>
          <a:lstStyle/>
          <a:p>
            <a:pPr/>
          </a:p>
        </p:txBody>
      </p:sp>
      <p:sp>
        <p:nvSpPr>
          <p:cNvPr id="497" name="TextBox 7"/>
          <p:cNvSpPr txBox="1"/>
          <p:nvPr/>
        </p:nvSpPr>
        <p:spPr>
          <a:xfrm>
            <a:off x="408536" y="806520"/>
            <a:ext cx="412194"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1.</a:t>
            </a:r>
          </a:p>
        </p:txBody>
      </p:sp>
      <p:sp>
        <p:nvSpPr>
          <p:cNvPr id="498" name="TextBox 8"/>
          <p:cNvSpPr txBox="1"/>
          <p:nvPr/>
        </p:nvSpPr>
        <p:spPr>
          <a:xfrm>
            <a:off x="400050" y="2921069"/>
            <a:ext cx="420844"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2.</a:t>
            </a:r>
          </a:p>
        </p:txBody>
      </p:sp>
      <p:sp>
        <p:nvSpPr>
          <p:cNvPr id="499" name="TextBox 9"/>
          <p:cNvSpPr txBox="1"/>
          <p:nvPr/>
        </p:nvSpPr>
        <p:spPr>
          <a:xfrm>
            <a:off x="384277" y="5035620"/>
            <a:ext cx="436941"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3.</a:t>
            </a:r>
          </a:p>
        </p:txBody>
      </p:sp>
      <p:sp>
        <p:nvSpPr>
          <p:cNvPr id="500" name="TextBox 10"/>
          <p:cNvSpPr txBox="1"/>
          <p:nvPr/>
        </p:nvSpPr>
        <p:spPr>
          <a:xfrm>
            <a:off x="371627" y="7855019"/>
            <a:ext cx="449837"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4.</a:t>
            </a:r>
          </a:p>
        </p:txBody>
      </p:sp>
      <p:sp>
        <p:nvSpPr>
          <p:cNvPr id="501" name="TextBox 11"/>
          <p:cNvSpPr txBox="1"/>
          <p:nvPr/>
        </p:nvSpPr>
        <p:spPr>
          <a:xfrm>
            <a:off x="4543273" y="101669"/>
            <a:ext cx="9385431" cy="681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How to Prevent Receiving Spam OTPs</a:t>
            </a:r>
          </a:p>
        </p:txBody>
      </p:sp>
      <p:sp>
        <p:nvSpPr>
          <p:cNvPr id="502" name="TextBox 12"/>
          <p:cNvSpPr txBox="1"/>
          <p:nvPr/>
        </p:nvSpPr>
        <p:spPr>
          <a:xfrm>
            <a:off x="4705501" y="806520"/>
            <a:ext cx="9935158" cy="138013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Limit Sharing Your Contact Information:</a:t>
            </a:r>
          </a:p>
        </p:txBody>
      </p:sp>
      <p:sp>
        <p:nvSpPr>
          <p:cNvPr id="503" name="TextBox 13"/>
          <p:cNvSpPr txBox="1"/>
          <p:nvPr/>
        </p:nvSpPr>
        <p:spPr>
          <a:xfrm>
            <a:off x="2006051" y="1511369"/>
            <a:ext cx="16322993"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Avoid sharing your phone number or email on untrusted websites or apps.</a:t>
            </a:r>
          </a:p>
        </p:txBody>
      </p:sp>
      <p:sp>
        <p:nvSpPr>
          <p:cNvPr id="504" name="TextBox 14"/>
          <p:cNvSpPr txBox="1"/>
          <p:nvPr/>
        </p:nvSpPr>
        <p:spPr>
          <a:xfrm>
            <a:off x="6413448" y="2921069"/>
            <a:ext cx="6451075" cy="681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Use a Secondary Number:</a:t>
            </a:r>
          </a:p>
        </p:txBody>
      </p:sp>
      <p:sp>
        <p:nvSpPr>
          <p:cNvPr id="505" name="TextBox 15"/>
          <p:cNvSpPr txBox="1"/>
          <p:nvPr/>
        </p:nvSpPr>
        <p:spPr>
          <a:xfrm>
            <a:off x="1995488" y="3625920"/>
            <a:ext cx="16344501"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For less critical services, use a secondary number to reduce spam on your primary one.</a:t>
            </a:r>
          </a:p>
        </p:txBody>
      </p:sp>
      <p:sp>
        <p:nvSpPr>
          <p:cNvPr id="506" name="TextBox 16"/>
          <p:cNvSpPr txBox="1"/>
          <p:nvPr/>
        </p:nvSpPr>
        <p:spPr>
          <a:xfrm>
            <a:off x="6190801" y="5035620"/>
            <a:ext cx="6905178"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Enable Anti-Spam Features:</a:t>
            </a:r>
          </a:p>
        </p:txBody>
      </p:sp>
      <p:sp>
        <p:nvSpPr>
          <p:cNvPr id="507" name="TextBox 17"/>
          <p:cNvSpPr txBox="1"/>
          <p:nvPr/>
        </p:nvSpPr>
        <p:spPr>
          <a:xfrm>
            <a:off x="2367409" y="5740470"/>
            <a:ext cx="15585797" cy="2078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Most telecom providers offer anti-spam services to block such messages. Use spam-filtering apps like Truecaller for SMS and calls.</a:t>
            </a:r>
          </a:p>
        </p:txBody>
      </p:sp>
      <p:sp>
        <p:nvSpPr>
          <p:cNvPr id="508" name="TextBox 18"/>
          <p:cNvSpPr txBox="1"/>
          <p:nvPr/>
        </p:nvSpPr>
        <p:spPr>
          <a:xfrm>
            <a:off x="5246637" y="7855019"/>
            <a:ext cx="8831133"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3900">
                <a:latin typeface="Copperplate"/>
                <a:ea typeface="Copperplate"/>
                <a:cs typeface="Copperplate"/>
                <a:sym typeface="Copperplate"/>
              </a:defRPr>
            </a:lvl1pPr>
          </a:lstStyle>
          <a:p>
            <a:pPr/>
            <a:r>
              <a:t>Regularly Update Security Settings:</a:t>
            </a:r>
          </a:p>
        </p:txBody>
      </p:sp>
      <p:sp>
        <p:nvSpPr>
          <p:cNvPr id="509" name="TextBox 19"/>
          <p:cNvSpPr txBox="1"/>
          <p:nvPr/>
        </p:nvSpPr>
        <p:spPr>
          <a:xfrm>
            <a:off x="2240604" y="8559869"/>
            <a:ext cx="15844599" cy="1380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500"/>
              </a:lnSpc>
              <a:defRPr sz="3900">
                <a:latin typeface="Copperplate"/>
                <a:ea typeface="Copperplate"/>
                <a:cs typeface="Copperplate"/>
                <a:sym typeface="Copperplate"/>
              </a:defRPr>
            </a:lvl1pPr>
          </a:lstStyle>
          <a:p>
            <a:pPr/>
            <a:r>
              <a:t>Review and update security settings across all your accounts to ensure minimal risk of unauthorized access.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11" name="TextBox 2"/>
          <p:cNvSpPr txBox="1"/>
          <p:nvPr/>
        </p:nvSpPr>
        <p:spPr>
          <a:xfrm>
            <a:off x="62207" y="2779146"/>
            <a:ext cx="18526650" cy="719074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100"/>
              </a:lnSpc>
              <a:defRPr sz="5000">
                <a:latin typeface="Copperplate"/>
                <a:ea typeface="Copperplate"/>
                <a:cs typeface="Copperplate"/>
                <a:sym typeface="Copperplate"/>
              </a:defRPr>
            </a:lvl1pPr>
          </a:lstStyle>
          <a:p>
            <a:pPr/>
            <a:r>
              <a:t>TRAI stands for the Telecom Regulatory Authority of India, a statutory body established to regulate the telecommunications sector in India. It was formed in 1997 under the Telecom Regulatory Authority of India Act, 1997. TRAI is responsible for ensuring fair practices, promoting competition, and protecting consumer interests in the telecom and broadcasting industries.</a:t>
            </a:r>
          </a:p>
        </p:txBody>
      </p:sp>
      <p:sp>
        <p:nvSpPr>
          <p:cNvPr id="512" name="TextBox 3"/>
          <p:cNvSpPr txBox="1"/>
          <p:nvPr/>
        </p:nvSpPr>
        <p:spPr>
          <a:xfrm>
            <a:off x="7578890" y="294732"/>
            <a:ext cx="3192581" cy="37497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15100"/>
              </a:lnSpc>
              <a:defRPr b="1" sz="10700">
                <a:latin typeface="Georgia"/>
                <a:ea typeface="Georgia"/>
                <a:cs typeface="Georgia"/>
                <a:sym typeface="Georgia"/>
              </a:defRPr>
            </a:lvl1pPr>
          </a:lstStyle>
          <a:p>
            <a:pPr/>
            <a:r>
              <a:t>TRAI</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14" name="Freeform 3"/>
          <p:cNvSpPr/>
          <p:nvPr/>
        </p:nvSpPr>
        <p:spPr>
          <a:xfrm>
            <a:off x="504825" y="909285"/>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515" name="Freeform 5"/>
          <p:cNvSpPr/>
          <p:nvPr/>
        </p:nvSpPr>
        <p:spPr>
          <a:xfrm>
            <a:off x="504825" y="1699860"/>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516" name="Freeform 7"/>
          <p:cNvSpPr/>
          <p:nvPr/>
        </p:nvSpPr>
        <p:spPr>
          <a:xfrm>
            <a:off x="504825" y="4071584"/>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517" name="Freeform 9"/>
          <p:cNvSpPr/>
          <p:nvPr/>
        </p:nvSpPr>
        <p:spPr>
          <a:xfrm>
            <a:off x="504825" y="7233884"/>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518" name="Freeform 11"/>
          <p:cNvSpPr/>
          <p:nvPr/>
        </p:nvSpPr>
        <p:spPr>
          <a:xfrm>
            <a:off x="504825" y="9605609"/>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519" name="Freeform 13"/>
          <p:cNvSpPr/>
          <p:nvPr/>
        </p:nvSpPr>
        <p:spPr>
          <a:xfrm>
            <a:off x="1471612" y="4857398"/>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lnTo>
                  <a:pt x="20894" y="12808"/>
                </a:lnTo>
                <a:lnTo>
                  <a:pt x="21378" y="12900"/>
                </a:lnTo>
                <a:cubicBezTo>
                  <a:pt x="21234" y="13593"/>
                  <a:pt x="21037" y="14274"/>
                  <a:pt x="20763" y="14928"/>
                </a:cubicBezTo>
                <a:lnTo>
                  <a:pt x="20305" y="14745"/>
                </a:lnTo>
                <a:lnTo>
                  <a:pt x="20763" y="14928"/>
                </a:lnTo>
                <a:cubicBezTo>
                  <a:pt x="20488" y="15582"/>
                  <a:pt x="20161" y="16210"/>
                  <a:pt x="19768" y="16799"/>
                </a:cubicBezTo>
                <a:lnTo>
                  <a:pt x="19363" y="16524"/>
                </a:lnTo>
                <a:lnTo>
                  <a:pt x="19768" y="16799"/>
                </a:lnTo>
                <a:cubicBezTo>
                  <a:pt x="19376" y="17387"/>
                  <a:pt x="18931" y="17937"/>
                  <a:pt x="18421" y="18434"/>
                </a:cubicBezTo>
                <a:cubicBezTo>
                  <a:pt x="17924" y="18931"/>
                  <a:pt x="17374" y="19389"/>
                  <a:pt x="16785" y="19781"/>
                </a:cubicBezTo>
                <a:cubicBezTo>
                  <a:pt x="16197" y="20174"/>
                  <a:pt x="15569" y="20514"/>
                  <a:pt x="14915" y="20776"/>
                </a:cubicBezTo>
                <a:lnTo>
                  <a:pt x="14731" y="20318"/>
                </a:lnTo>
                <a:lnTo>
                  <a:pt x="14915" y="20776"/>
                </a:lnTo>
                <a:cubicBezTo>
                  <a:pt x="14260" y="21051"/>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37"/>
                  <a:pt x="2185" y="17387"/>
                  <a:pt x="1792" y="16799"/>
                </a:cubicBezTo>
                <a:cubicBezTo>
                  <a:pt x="1400" y="16210"/>
                  <a:pt x="1060" y="15582"/>
                  <a:pt x="798" y="14928"/>
                </a:cubicBezTo>
                <a:lnTo>
                  <a:pt x="1256" y="14745"/>
                </a:lnTo>
                <a:lnTo>
                  <a:pt x="798" y="14928"/>
                </a:lnTo>
                <a:cubicBezTo>
                  <a:pt x="523" y="14274"/>
                  <a:pt x="327" y="13593"/>
                  <a:pt x="183" y="12900"/>
                </a:cubicBezTo>
                <a:lnTo>
                  <a:pt x="667" y="12808"/>
                </a:lnTo>
                <a:lnTo>
                  <a:pt x="183" y="12900"/>
                </a:lnTo>
                <a:cubicBezTo>
                  <a:pt x="65" y="12206"/>
                  <a:pt x="0" y="11500"/>
                  <a:pt x="0" y="10793"/>
                </a:cubicBezTo>
                <a:lnTo>
                  <a:pt x="497" y="10793"/>
                </a:lnTo>
                <a:lnTo>
                  <a:pt x="0" y="10793"/>
                </a:lnTo>
                <a:cubicBezTo>
                  <a:pt x="0" y="10087"/>
                  <a:pt x="65" y="9380"/>
                  <a:pt x="209" y="8687"/>
                </a:cubicBezTo>
                <a:cubicBezTo>
                  <a:pt x="353" y="7994"/>
                  <a:pt x="549" y="7313"/>
                  <a:pt x="824" y="6659"/>
                </a:cubicBezTo>
                <a:lnTo>
                  <a:pt x="1282" y="6842"/>
                </a:lnTo>
                <a:lnTo>
                  <a:pt x="824" y="6659"/>
                </a:lnTo>
                <a:cubicBezTo>
                  <a:pt x="1099" y="6005"/>
                  <a:pt x="1426" y="5377"/>
                  <a:pt x="1819" y="4788"/>
                </a:cubicBezTo>
                <a:cubicBezTo>
                  <a:pt x="2211" y="4200"/>
                  <a:pt x="2656" y="3650"/>
                  <a:pt x="3166" y="3153"/>
                </a:cubicBezTo>
                <a:lnTo>
                  <a:pt x="3519" y="3506"/>
                </a:lnTo>
                <a:lnTo>
                  <a:pt x="3166" y="3153"/>
                </a:lnTo>
                <a:cubicBezTo>
                  <a:pt x="3663" y="2656"/>
                  <a:pt x="4213" y="2198"/>
                  <a:pt x="4801" y="1805"/>
                </a:cubicBezTo>
                <a:cubicBezTo>
                  <a:pt x="5390" y="1413"/>
                  <a:pt x="6018" y="1073"/>
                  <a:pt x="6672" y="811"/>
                </a:cubicBezTo>
                <a:cubicBezTo>
                  <a:pt x="7313" y="549"/>
                  <a:pt x="7994" y="340"/>
                  <a:pt x="8687" y="209"/>
                </a:cubicBezTo>
                <a:cubicBezTo>
                  <a:pt x="9380" y="65"/>
                  <a:pt x="10087" y="0"/>
                  <a:pt x="10793" y="0"/>
                </a:cubicBezTo>
                <a:lnTo>
                  <a:pt x="10793" y="497"/>
                </a:lnTo>
                <a:lnTo>
                  <a:pt x="10793" y="0"/>
                </a:lnTo>
                <a:cubicBezTo>
                  <a:pt x="11500" y="0"/>
                  <a:pt x="12206" y="65"/>
                  <a:pt x="12900" y="209"/>
                </a:cubicBezTo>
                <a:cubicBezTo>
                  <a:pt x="13593" y="353"/>
                  <a:pt x="14274" y="549"/>
                  <a:pt x="14928" y="824"/>
                </a:cubicBezTo>
                <a:lnTo>
                  <a:pt x="14745" y="1282"/>
                </a:lnTo>
                <a:lnTo>
                  <a:pt x="14928" y="824"/>
                </a:lnTo>
                <a:cubicBezTo>
                  <a:pt x="15582" y="1099"/>
                  <a:pt x="16210" y="1426"/>
                  <a:pt x="16799" y="1819"/>
                </a:cubicBezTo>
                <a:lnTo>
                  <a:pt x="16524" y="2224"/>
                </a:lnTo>
                <a:lnTo>
                  <a:pt x="16799" y="1819"/>
                </a:lnTo>
                <a:cubicBezTo>
                  <a:pt x="17387" y="2211"/>
                  <a:pt x="17937" y="2656"/>
                  <a:pt x="18434" y="3166"/>
                </a:cubicBezTo>
                <a:lnTo>
                  <a:pt x="18081" y="3519"/>
                </a:lnTo>
                <a:lnTo>
                  <a:pt x="18434" y="3166"/>
                </a:lnTo>
                <a:cubicBezTo>
                  <a:pt x="18931" y="3663"/>
                  <a:pt x="19389" y="4213"/>
                  <a:pt x="19781" y="4801"/>
                </a:cubicBezTo>
                <a:cubicBezTo>
                  <a:pt x="20174" y="5390"/>
                  <a:pt x="20514" y="6018"/>
                  <a:pt x="20776" y="6672"/>
                </a:cubicBezTo>
                <a:lnTo>
                  <a:pt x="20318" y="6855"/>
                </a:lnTo>
                <a:lnTo>
                  <a:pt x="20776" y="6672"/>
                </a:lnTo>
                <a:cubicBezTo>
                  <a:pt x="21051" y="7326"/>
                  <a:pt x="21247" y="8007"/>
                  <a:pt x="21391" y="8700"/>
                </a:cubicBezTo>
                <a:cubicBezTo>
                  <a:pt x="21535" y="9394"/>
                  <a:pt x="21600" y="10100"/>
                  <a:pt x="21600" y="10807"/>
                </a:cubicBezTo>
                <a:moveTo>
                  <a:pt x="20619" y="10807"/>
                </a:moveTo>
                <a:lnTo>
                  <a:pt x="21103" y="10807"/>
                </a:lnTo>
                <a:lnTo>
                  <a:pt x="20619" y="10807"/>
                </a:lnTo>
                <a:cubicBezTo>
                  <a:pt x="20619" y="10165"/>
                  <a:pt x="20553" y="9524"/>
                  <a:pt x="20436" y="8896"/>
                </a:cubicBezTo>
                <a:lnTo>
                  <a:pt x="20920" y="8805"/>
                </a:lnTo>
                <a:lnTo>
                  <a:pt x="20436" y="8896"/>
                </a:lnTo>
                <a:cubicBezTo>
                  <a:pt x="20305" y="8268"/>
                  <a:pt x="20122" y="7654"/>
                  <a:pt x="19873" y="7052"/>
                </a:cubicBezTo>
                <a:cubicBezTo>
                  <a:pt x="19624" y="6450"/>
                  <a:pt x="19324" y="5887"/>
                  <a:pt x="18970" y="5351"/>
                </a:cubicBezTo>
                <a:lnTo>
                  <a:pt x="19376" y="5076"/>
                </a:lnTo>
                <a:lnTo>
                  <a:pt x="18970" y="5351"/>
                </a:lnTo>
                <a:cubicBezTo>
                  <a:pt x="18617" y="4815"/>
                  <a:pt x="18212" y="4317"/>
                  <a:pt x="17754" y="3859"/>
                </a:cubicBezTo>
                <a:cubicBezTo>
                  <a:pt x="17296" y="3402"/>
                  <a:pt x="16799" y="2996"/>
                  <a:pt x="16262" y="2643"/>
                </a:cubicBezTo>
                <a:cubicBezTo>
                  <a:pt x="15726" y="2290"/>
                  <a:pt x="15163" y="1989"/>
                  <a:pt x="14561" y="1740"/>
                </a:cubicBezTo>
                <a:cubicBezTo>
                  <a:pt x="13960" y="1491"/>
                  <a:pt x="13345" y="1295"/>
                  <a:pt x="12704" y="1164"/>
                </a:cubicBezTo>
                <a:lnTo>
                  <a:pt x="12808" y="693"/>
                </a:lnTo>
                <a:lnTo>
                  <a:pt x="12704" y="1164"/>
                </a:lnTo>
                <a:cubicBezTo>
                  <a:pt x="12076" y="1047"/>
                  <a:pt x="11435" y="981"/>
                  <a:pt x="10793" y="981"/>
                </a:cubicBezTo>
                <a:cubicBezTo>
                  <a:pt x="10152" y="981"/>
                  <a:pt x="9511" y="1047"/>
                  <a:pt x="8883" y="1164"/>
                </a:cubicBezTo>
                <a:lnTo>
                  <a:pt x="8779" y="693"/>
                </a:lnTo>
                <a:lnTo>
                  <a:pt x="8870" y="1177"/>
                </a:lnTo>
                <a:cubicBezTo>
                  <a:pt x="8242" y="1308"/>
                  <a:pt x="7627" y="1491"/>
                  <a:pt x="7026" y="1740"/>
                </a:cubicBezTo>
                <a:lnTo>
                  <a:pt x="6855" y="1269"/>
                </a:lnTo>
                <a:lnTo>
                  <a:pt x="7039" y="1727"/>
                </a:lnTo>
                <a:cubicBezTo>
                  <a:pt x="6437" y="1976"/>
                  <a:pt x="5874" y="2276"/>
                  <a:pt x="5338" y="2630"/>
                </a:cubicBezTo>
                <a:lnTo>
                  <a:pt x="5063" y="2224"/>
                </a:lnTo>
                <a:lnTo>
                  <a:pt x="5338" y="2630"/>
                </a:lnTo>
                <a:cubicBezTo>
                  <a:pt x="4801" y="2983"/>
                  <a:pt x="4304" y="3388"/>
                  <a:pt x="3846" y="3846"/>
                </a:cubicBezTo>
                <a:cubicBezTo>
                  <a:pt x="3388" y="4304"/>
                  <a:pt x="2983" y="4801"/>
                  <a:pt x="2630" y="5338"/>
                </a:cubicBezTo>
                <a:lnTo>
                  <a:pt x="2224" y="5063"/>
                </a:lnTo>
                <a:lnTo>
                  <a:pt x="2630" y="5338"/>
                </a:lnTo>
                <a:cubicBezTo>
                  <a:pt x="2276" y="5874"/>
                  <a:pt x="1976" y="6437"/>
                  <a:pt x="1727" y="7039"/>
                </a:cubicBezTo>
                <a:cubicBezTo>
                  <a:pt x="1478" y="7640"/>
                  <a:pt x="1295" y="8242"/>
                  <a:pt x="1164" y="8883"/>
                </a:cubicBezTo>
                <a:lnTo>
                  <a:pt x="693" y="8779"/>
                </a:lnTo>
                <a:lnTo>
                  <a:pt x="1177" y="8870"/>
                </a:lnTo>
                <a:cubicBezTo>
                  <a:pt x="1047" y="9498"/>
                  <a:pt x="994" y="10139"/>
                  <a:pt x="994" y="10780"/>
                </a:cubicBezTo>
                <a:cubicBezTo>
                  <a:pt x="994" y="11421"/>
                  <a:pt x="1060" y="12063"/>
                  <a:pt x="1177" y="12690"/>
                </a:cubicBezTo>
                <a:cubicBezTo>
                  <a:pt x="1295" y="13318"/>
                  <a:pt x="1491" y="13933"/>
                  <a:pt x="1740" y="14535"/>
                </a:cubicBezTo>
                <a:cubicBezTo>
                  <a:pt x="1989" y="15137"/>
                  <a:pt x="2290" y="15700"/>
                  <a:pt x="2643" y="16236"/>
                </a:cubicBezTo>
                <a:lnTo>
                  <a:pt x="2237" y="16511"/>
                </a:lnTo>
                <a:lnTo>
                  <a:pt x="2643" y="16236"/>
                </a:lnTo>
                <a:cubicBezTo>
                  <a:pt x="2996" y="16772"/>
                  <a:pt x="3402" y="17270"/>
                  <a:pt x="3859" y="17727"/>
                </a:cubicBezTo>
                <a:lnTo>
                  <a:pt x="3506" y="18081"/>
                </a:lnTo>
                <a:lnTo>
                  <a:pt x="3859" y="17727"/>
                </a:lnTo>
                <a:cubicBezTo>
                  <a:pt x="4317" y="18185"/>
                  <a:pt x="4815" y="18591"/>
                  <a:pt x="5351" y="18944"/>
                </a:cubicBezTo>
                <a:lnTo>
                  <a:pt x="5076" y="19350"/>
                </a:lnTo>
                <a:lnTo>
                  <a:pt x="5351" y="18944"/>
                </a:lnTo>
                <a:cubicBezTo>
                  <a:pt x="5887" y="19297"/>
                  <a:pt x="6450" y="19598"/>
                  <a:pt x="7052" y="19847"/>
                </a:cubicBezTo>
                <a:lnTo>
                  <a:pt x="6869" y="20305"/>
                </a:lnTo>
                <a:lnTo>
                  <a:pt x="7052" y="19847"/>
                </a:lnTo>
                <a:cubicBezTo>
                  <a:pt x="7654" y="20095"/>
                  <a:pt x="8255" y="20279"/>
                  <a:pt x="8896" y="20409"/>
                </a:cubicBezTo>
                <a:lnTo>
                  <a:pt x="8805" y="20894"/>
                </a:lnTo>
                <a:lnTo>
                  <a:pt x="8896" y="20409"/>
                </a:lnTo>
                <a:cubicBezTo>
                  <a:pt x="9524" y="20540"/>
                  <a:pt x="10165" y="20593"/>
                  <a:pt x="10807" y="20593"/>
                </a:cubicBezTo>
                <a:lnTo>
                  <a:pt x="10807" y="21077"/>
                </a:lnTo>
                <a:lnTo>
                  <a:pt x="10807" y="20593"/>
                </a:lnTo>
                <a:cubicBezTo>
                  <a:pt x="11448" y="20593"/>
                  <a:pt x="12089" y="20527"/>
                  <a:pt x="12717" y="20409"/>
                </a:cubicBezTo>
                <a:lnTo>
                  <a:pt x="12808" y="20894"/>
                </a:lnTo>
                <a:lnTo>
                  <a:pt x="12717" y="20409"/>
                </a:lnTo>
                <a:cubicBezTo>
                  <a:pt x="13345" y="20279"/>
                  <a:pt x="13960" y="20095"/>
                  <a:pt x="14561" y="19847"/>
                </a:cubicBezTo>
                <a:cubicBezTo>
                  <a:pt x="15163" y="19598"/>
                  <a:pt x="15726" y="19297"/>
                  <a:pt x="16262" y="18944"/>
                </a:cubicBezTo>
                <a:lnTo>
                  <a:pt x="16537" y="19350"/>
                </a:lnTo>
                <a:lnTo>
                  <a:pt x="16262" y="18944"/>
                </a:lnTo>
                <a:cubicBezTo>
                  <a:pt x="16799" y="18591"/>
                  <a:pt x="17296" y="18185"/>
                  <a:pt x="17754" y="17727"/>
                </a:cubicBezTo>
                <a:lnTo>
                  <a:pt x="18107" y="18081"/>
                </a:lnTo>
                <a:lnTo>
                  <a:pt x="17754" y="17727"/>
                </a:lnTo>
                <a:cubicBezTo>
                  <a:pt x="18212" y="17270"/>
                  <a:pt x="18617" y="16772"/>
                  <a:pt x="18970" y="16236"/>
                </a:cubicBezTo>
                <a:cubicBezTo>
                  <a:pt x="19324" y="15700"/>
                  <a:pt x="19624" y="15137"/>
                  <a:pt x="19873" y="14535"/>
                </a:cubicBezTo>
                <a:cubicBezTo>
                  <a:pt x="20122" y="13933"/>
                  <a:pt x="20305" y="13332"/>
                  <a:pt x="20436" y="12690"/>
                </a:cubicBezTo>
                <a:cubicBezTo>
                  <a:pt x="20566" y="12049"/>
                  <a:pt x="20619" y="11421"/>
                  <a:pt x="20619" y="10780"/>
                </a:cubicBezTo>
                <a:close/>
              </a:path>
            </a:pathLst>
          </a:custGeom>
          <a:solidFill>
            <a:srgbClr val="000000"/>
          </a:solidFill>
          <a:ln w="12700">
            <a:miter lim="400000"/>
          </a:ln>
        </p:spPr>
        <p:txBody>
          <a:bodyPr lIns="45719" rIns="45719"/>
          <a:lstStyle/>
          <a:p>
            <a:pPr/>
          </a:p>
        </p:txBody>
      </p:sp>
      <p:sp>
        <p:nvSpPr>
          <p:cNvPr id="520" name="Freeform 15"/>
          <p:cNvSpPr/>
          <p:nvPr/>
        </p:nvSpPr>
        <p:spPr>
          <a:xfrm>
            <a:off x="1471612" y="6438548"/>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lnTo>
                  <a:pt x="20305" y="14745"/>
                </a:lnTo>
                <a:lnTo>
                  <a:pt x="20763" y="14928"/>
                </a:lnTo>
                <a:cubicBezTo>
                  <a:pt x="20488" y="15582"/>
                  <a:pt x="20161" y="16210"/>
                  <a:pt x="19768" y="16799"/>
                </a:cubicBezTo>
                <a:cubicBezTo>
                  <a:pt x="19376" y="17387"/>
                  <a:pt x="18931" y="17937"/>
                  <a:pt x="18421" y="18434"/>
                </a:cubicBezTo>
                <a:cubicBezTo>
                  <a:pt x="17924" y="18931"/>
                  <a:pt x="17374" y="19389"/>
                  <a:pt x="16785" y="19781"/>
                </a:cubicBezTo>
                <a:cubicBezTo>
                  <a:pt x="16197" y="20174"/>
                  <a:pt x="15569" y="20514"/>
                  <a:pt x="14915" y="20776"/>
                </a:cubicBezTo>
                <a:lnTo>
                  <a:pt x="14731" y="20318"/>
                </a:lnTo>
                <a:lnTo>
                  <a:pt x="14915" y="20776"/>
                </a:lnTo>
                <a:cubicBezTo>
                  <a:pt x="14260" y="21051"/>
                  <a:pt x="13580" y="21247"/>
                  <a:pt x="12887" y="21391"/>
                </a:cubicBezTo>
                <a:lnTo>
                  <a:pt x="12795" y="20907"/>
                </a:lnTo>
                <a:lnTo>
                  <a:pt x="12887" y="21391"/>
                </a:lnTo>
                <a:cubicBezTo>
                  <a:pt x="12193" y="21535"/>
                  <a:pt x="11487" y="21600"/>
                  <a:pt x="10780" y="21600"/>
                </a:cubicBezTo>
                <a:cubicBezTo>
                  <a:pt x="10074" y="21600"/>
                  <a:pt x="9367" y="21535"/>
                  <a:pt x="8674" y="21391"/>
                </a:cubicBezTo>
                <a:lnTo>
                  <a:pt x="8766" y="20907"/>
                </a:lnTo>
                <a:lnTo>
                  <a:pt x="8674" y="21391"/>
                </a:lnTo>
                <a:cubicBezTo>
                  <a:pt x="7981" y="21247"/>
                  <a:pt x="7300" y="21051"/>
                  <a:pt x="6646" y="20776"/>
                </a:cubicBezTo>
                <a:lnTo>
                  <a:pt x="6829" y="20318"/>
                </a:lnTo>
                <a:lnTo>
                  <a:pt x="6646" y="20776"/>
                </a:lnTo>
                <a:cubicBezTo>
                  <a:pt x="5992" y="20501"/>
                  <a:pt x="5364" y="20174"/>
                  <a:pt x="4775" y="19781"/>
                </a:cubicBezTo>
                <a:cubicBezTo>
                  <a:pt x="4187" y="19389"/>
                  <a:pt x="3637" y="18944"/>
                  <a:pt x="3140" y="18434"/>
                </a:cubicBezTo>
                <a:lnTo>
                  <a:pt x="3493" y="18081"/>
                </a:lnTo>
                <a:lnTo>
                  <a:pt x="3140" y="18434"/>
                </a:lnTo>
                <a:cubicBezTo>
                  <a:pt x="2643" y="17937"/>
                  <a:pt x="2185" y="17387"/>
                  <a:pt x="1792" y="16799"/>
                </a:cubicBezTo>
                <a:cubicBezTo>
                  <a:pt x="1400" y="16210"/>
                  <a:pt x="1060" y="15582"/>
                  <a:pt x="798" y="14928"/>
                </a:cubicBezTo>
                <a:lnTo>
                  <a:pt x="1256" y="14745"/>
                </a:lnTo>
                <a:lnTo>
                  <a:pt x="798" y="14928"/>
                </a:lnTo>
                <a:cubicBezTo>
                  <a:pt x="523" y="14274"/>
                  <a:pt x="327" y="13593"/>
                  <a:pt x="183" y="12900"/>
                </a:cubicBezTo>
                <a:cubicBezTo>
                  <a:pt x="65" y="12206"/>
                  <a:pt x="0" y="11500"/>
                  <a:pt x="0" y="10793"/>
                </a:cubicBezTo>
                <a:lnTo>
                  <a:pt x="497" y="10793"/>
                </a:lnTo>
                <a:lnTo>
                  <a:pt x="0" y="10793"/>
                </a:lnTo>
                <a:cubicBezTo>
                  <a:pt x="0" y="10087"/>
                  <a:pt x="65" y="9380"/>
                  <a:pt x="209" y="8687"/>
                </a:cubicBezTo>
                <a:lnTo>
                  <a:pt x="693" y="8779"/>
                </a:lnTo>
                <a:lnTo>
                  <a:pt x="209" y="8687"/>
                </a:lnTo>
                <a:cubicBezTo>
                  <a:pt x="353" y="7994"/>
                  <a:pt x="549" y="7313"/>
                  <a:pt x="824" y="6659"/>
                </a:cubicBezTo>
                <a:lnTo>
                  <a:pt x="1282" y="6842"/>
                </a:lnTo>
                <a:lnTo>
                  <a:pt x="824" y="6659"/>
                </a:lnTo>
                <a:cubicBezTo>
                  <a:pt x="1099" y="6005"/>
                  <a:pt x="1426" y="5377"/>
                  <a:pt x="1819" y="4788"/>
                </a:cubicBezTo>
                <a:cubicBezTo>
                  <a:pt x="2211" y="4200"/>
                  <a:pt x="2656" y="3650"/>
                  <a:pt x="3166" y="3153"/>
                </a:cubicBezTo>
                <a:lnTo>
                  <a:pt x="3519" y="3506"/>
                </a:lnTo>
                <a:lnTo>
                  <a:pt x="3166" y="3153"/>
                </a:lnTo>
                <a:cubicBezTo>
                  <a:pt x="3663" y="2656"/>
                  <a:pt x="4213" y="2198"/>
                  <a:pt x="4801" y="1805"/>
                </a:cubicBezTo>
                <a:cubicBezTo>
                  <a:pt x="5390" y="1413"/>
                  <a:pt x="6018" y="1073"/>
                  <a:pt x="6672" y="811"/>
                </a:cubicBezTo>
                <a:cubicBezTo>
                  <a:pt x="7313" y="549"/>
                  <a:pt x="7994" y="340"/>
                  <a:pt x="8687" y="209"/>
                </a:cubicBezTo>
                <a:cubicBezTo>
                  <a:pt x="9380" y="65"/>
                  <a:pt x="10087" y="0"/>
                  <a:pt x="10793" y="0"/>
                </a:cubicBezTo>
                <a:lnTo>
                  <a:pt x="10793" y="497"/>
                </a:lnTo>
                <a:lnTo>
                  <a:pt x="10793" y="0"/>
                </a:ln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63"/>
                  <a:pt x="19389" y="4213"/>
                  <a:pt x="19781" y="4801"/>
                </a:cubicBezTo>
                <a:cubicBezTo>
                  <a:pt x="20174" y="5390"/>
                  <a:pt x="20514" y="6018"/>
                  <a:pt x="20776" y="6672"/>
                </a:cubicBezTo>
                <a:lnTo>
                  <a:pt x="20318" y="6855"/>
                </a:lnTo>
                <a:lnTo>
                  <a:pt x="20776" y="6672"/>
                </a:lnTo>
                <a:cubicBezTo>
                  <a:pt x="21051" y="7326"/>
                  <a:pt x="21247" y="8007"/>
                  <a:pt x="21391" y="8700"/>
                </a:cubicBezTo>
                <a:lnTo>
                  <a:pt x="20907" y="8792"/>
                </a:lnTo>
                <a:lnTo>
                  <a:pt x="21391" y="8700"/>
                </a:lnTo>
                <a:cubicBezTo>
                  <a:pt x="21535" y="9394"/>
                  <a:pt x="21600" y="10100"/>
                  <a:pt x="21600" y="10807"/>
                </a:cubicBezTo>
                <a:moveTo>
                  <a:pt x="20619" y="10807"/>
                </a:moveTo>
                <a:lnTo>
                  <a:pt x="21103" y="10807"/>
                </a:lnTo>
                <a:lnTo>
                  <a:pt x="20619" y="10807"/>
                </a:lnTo>
                <a:cubicBezTo>
                  <a:pt x="20619" y="10165"/>
                  <a:pt x="20553" y="9524"/>
                  <a:pt x="20436" y="8896"/>
                </a:cubicBezTo>
                <a:cubicBezTo>
                  <a:pt x="20305" y="8268"/>
                  <a:pt x="20122" y="7654"/>
                  <a:pt x="19873" y="7052"/>
                </a:cubicBezTo>
                <a:cubicBezTo>
                  <a:pt x="19624" y="6450"/>
                  <a:pt x="19324" y="5887"/>
                  <a:pt x="18970" y="5351"/>
                </a:cubicBezTo>
                <a:lnTo>
                  <a:pt x="19376" y="5076"/>
                </a:lnTo>
                <a:lnTo>
                  <a:pt x="18970" y="5351"/>
                </a:lnTo>
                <a:cubicBezTo>
                  <a:pt x="18617" y="4815"/>
                  <a:pt x="18212" y="4317"/>
                  <a:pt x="17754" y="3859"/>
                </a:cubicBezTo>
                <a:lnTo>
                  <a:pt x="18107" y="3506"/>
                </a:lnTo>
                <a:lnTo>
                  <a:pt x="17754" y="3859"/>
                </a:lnTo>
                <a:cubicBezTo>
                  <a:pt x="17296" y="3402"/>
                  <a:pt x="16799" y="2996"/>
                  <a:pt x="16262" y="2643"/>
                </a:cubicBezTo>
                <a:lnTo>
                  <a:pt x="16537" y="2237"/>
                </a:lnTo>
                <a:lnTo>
                  <a:pt x="16262" y="2643"/>
                </a:lnTo>
                <a:cubicBezTo>
                  <a:pt x="15726" y="2290"/>
                  <a:pt x="15163" y="1989"/>
                  <a:pt x="14561" y="1740"/>
                </a:cubicBezTo>
                <a:lnTo>
                  <a:pt x="14745" y="1282"/>
                </a:lnTo>
                <a:lnTo>
                  <a:pt x="14561" y="1740"/>
                </a:lnTo>
                <a:cubicBezTo>
                  <a:pt x="13960" y="1491"/>
                  <a:pt x="13358" y="1308"/>
                  <a:pt x="12717" y="1177"/>
                </a:cubicBezTo>
                <a:lnTo>
                  <a:pt x="12808" y="693"/>
                </a:lnTo>
                <a:lnTo>
                  <a:pt x="12704" y="1164"/>
                </a:lnTo>
                <a:cubicBezTo>
                  <a:pt x="12076" y="1047"/>
                  <a:pt x="11435" y="981"/>
                  <a:pt x="10793" y="981"/>
                </a:cubicBezTo>
                <a:cubicBezTo>
                  <a:pt x="10152" y="981"/>
                  <a:pt x="9511" y="1047"/>
                  <a:pt x="8883" y="1164"/>
                </a:cubicBezTo>
                <a:lnTo>
                  <a:pt x="8779" y="693"/>
                </a:lnTo>
                <a:lnTo>
                  <a:pt x="8870" y="1177"/>
                </a:lnTo>
                <a:cubicBezTo>
                  <a:pt x="8242" y="1308"/>
                  <a:pt x="7627" y="1491"/>
                  <a:pt x="7026" y="1740"/>
                </a:cubicBezTo>
                <a:lnTo>
                  <a:pt x="6855" y="1269"/>
                </a:lnTo>
                <a:lnTo>
                  <a:pt x="7039" y="1727"/>
                </a:lnTo>
                <a:cubicBezTo>
                  <a:pt x="6437" y="1976"/>
                  <a:pt x="5874" y="2276"/>
                  <a:pt x="5338" y="2630"/>
                </a:cubicBezTo>
                <a:lnTo>
                  <a:pt x="5063" y="2224"/>
                </a:lnTo>
                <a:lnTo>
                  <a:pt x="5338" y="2630"/>
                </a:lnTo>
                <a:cubicBezTo>
                  <a:pt x="4801" y="2983"/>
                  <a:pt x="4304" y="3388"/>
                  <a:pt x="3846" y="3846"/>
                </a:cubicBezTo>
                <a:cubicBezTo>
                  <a:pt x="3388" y="4304"/>
                  <a:pt x="2983" y="4801"/>
                  <a:pt x="2630" y="5338"/>
                </a:cubicBezTo>
                <a:lnTo>
                  <a:pt x="2224" y="5063"/>
                </a:lnTo>
                <a:lnTo>
                  <a:pt x="2630" y="5338"/>
                </a:lnTo>
                <a:cubicBezTo>
                  <a:pt x="2276" y="5874"/>
                  <a:pt x="1976" y="6437"/>
                  <a:pt x="1727" y="7039"/>
                </a:cubicBezTo>
                <a:cubicBezTo>
                  <a:pt x="1478" y="7640"/>
                  <a:pt x="1295" y="8242"/>
                  <a:pt x="1164" y="8883"/>
                </a:cubicBezTo>
                <a:cubicBezTo>
                  <a:pt x="1034" y="9511"/>
                  <a:pt x="981" y="10152"/>
                  <a:pt x="981" y="10793"/>
                </a:cubicBezTo>
                <a:cubicBezTo>
                  <a:pt x="981" y="11435"/>
                  <a:pt x="1047" y="12076"/>
                  <a:pt x="1164" y="12704"/>
                </a:cubicBezTo>
                <a:lnTo>
                  <a:pt x="680" y="12795"/>
                </a:lnTo>
                <a:lnTo>
                  <a:pt x="1164" y="12704"/>
                </a:lnTo>
                <a:cubicBezTo>
                  <a:pt x="1295" y="13332"/>
                  <a:pt x="1478" y="13946"/>
                  <a:pt x="1727" y="14548"/>
                </a:cubicBezTo>
                <a:cubicBezTo>
                  <a:pt x="1976" y="15150"/>
                  <a:pt x="2276" y="15713"/>
                  <a:pt x="2630" y="16249"/>
                </a:cubicBezTo>
                <a:lnTo>
                  <a:pt x="2224" y="16524"/>
                </a:lnTo>
                <a:lnTo>
                  <a:pt x="2630" y="16249"/>
                </a:lnTo>
                <a:cubicBezTo>
                  <a:pt x="2983" y="16785"/>
                  <a:pt x="3388" y="17283"/>
                  <a:pt x="3846" y="17741"/>
                </a:cubicBezTo>
                <a:cubicBezTo>
                  <a:pt x="4304" y="18198"/>
                  <a:pt x="4801" y="18604"/>
                  <a:pt x="5338" y="18957"/>
                </a:cubicBezTo>
                <a:lnTo>
                  <a:pt x="5063" y="19363"/>
                </a:lnTo>
                <a:lnTo>
                  <a:pt x="5338" y="18957"/>
                </a:lnTo>
                <a:cubicBezTo>
                  <a:pt x="5874" y="19310"/>
                  <a:pt x="6437" y="19611"/>
                  <a:pt x="7039" y="19860"/>
                </a:cubicBezTo>
                <a:cubicBezTo>
                  <a:pt x="7640" y="20109"/>
                  <a:pt x="8242" y="20292"/>
                  <a:pt x="8883" y="20423"/>
                </a:cubicBezTo>
                <a:cubicBezTo>
                  <a:pt x="9511" y="20553"/>
                  <a:pt x="10152" y="20606"/>
                  <a:pt x="10793" y="20606"/>
                </a:cubicBezTo>
                <a:lnTo>
                  <a:pt x="10793" y="21090"/>
                </a:lnTo>
                <a:lnTo>
                  <a:pt x="10793" y="20606"/>
                </a:lnTo>
                <a:cubicBezTo>
                  <a:pt x="11435" y="20606"/>
                  <a:pt x="12076" y="20540"/>
                  <a:pt x="12704" y="20423"/>
                </a:cubicBezTo>
                <a:cubicBezTo>
                  <a:pt x="13332" y="20292"/>
                  <a:pt x="13946" y="20109"/>
                  <a:pt x="14548" y="19860"/>
                </a:cubicBezTo>
                <a:cubicBezTo>
                  <a:pt x="15150" y="19611"/>
                  <a:pt x="15713" y="19310"/>
                  <a:pt x="16249" y="18957"/>
                </a:cubicBezTo>
                <a:lnTo>
                  <a:pt x="16524" y="19363"/>
                </a:lnTo>
                <a:lnTo>
                  <a:pt x="16249" y="18957"/>
                </a:lnTo>
                <a:cubicBezTo>
                  <a:pt x="16785" y="18604"/>
                  <a:pt x="17283" y="18198"/>
                  <a:pt x="17741" y="17741"/>
                </a:cubicBezTo>
                <a:lnTo>
                  <a:pt x="18094" y="18094"/>
                </a:lnTo>
                <a:lnTo>
                  <a:pt x="17741" y="17741"/>
                </a:lnTo>
                <a:cubicBezTo>
                  <a:pt x="18198" y="17283"/>
                  <a:pt x="18604" y="16785"/>
                  <a:pt x="18957" y="16249"/>
                </a:cubicBezTo>
                <a:lnTo>
                  <a:pt x="19363" y="16524"/>
                </a:lnTo>
                <a:lnTo>
                  <a:pt x="18957" y="16249"/>
                </a:lnTo>
                <a:cubicBezTo>
                  <a:pt x="19310" y="15713"/>
                  <a:pt x="19611" y="15150"/>
                  <a:pt x="19860" y="14548"/>
                </a:cubicBezTo>
                <a:cubicBezTo>
                  <a:pt x="20109" y="13960"/>
                  <a:pt x="20292" y="13345"/>
                  <a:pt x="20423" y="12704"/>
                </a:cubicBezTo>
                <a:lnTo>
                  <a:pt x="20907" y="12795"/>
                </a:lnTo>
                <a:lnTo>
                  <a:pt x="20423" y="12704"/>
                </a:lnTo>
                <a:cubicBezTo>
                  <a:pt x="20553" y="12076"/>
                  <a:pt x="20606" y="11435"/>
                  <a:pt x="20606" y="10793"/>
                </a:cubicBezTo>
                <a:close/>
              </a:path>
            </a:pathLst>
          </a:custGeom>
          <a:solidFill>
            <a:srgbClr val="000000"/>
          </a:solidFill>
          <a:ln w="12700">
            <a:miter lim="400000"/>
          </a:ln>
        </p:spPr>
        <p:txBody>
          <a:bodyPr lIns="45719" rIns="45719"/>
          <a:lstStyle/>
          <a:p>
            <a:pPr/>
          </a:p>
        </p:txBody>
      </p:sp>
      <p:sp>
        <p:nvSpPr>
          <p:cNvPr id="521" name="Freeform 17"/>
          <p:cNvSpPr/>
          <p:nvPr/>
        </p:nvSpPr>
        <p:spPr>
          <a:xfrm>
            <a:off x="1471612" y="2485673"/>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lnTo>
                  <a:pt x="20894" y="12808"/>
                </a:lnTo>
                <a:lnTo>
                  <a:pt x="21378" y="12900"/>
                </a:lnTo>
                <a:cubicBezTo>
                  <a:pt x="21234" y="13593"/>
                  <a:pt x="21037" y="14274"/>
                  <a:pt x="20763" y="14928"/>
                </a:cubicBezTo>
                <a:lnTo>
                  <a:pt x="20305" y="14745"/>
                </a:lnTo>
                <a:lnTo>
                  <a:pt x="20763" y="14928"/>
                </a:lnTo>
                <a:cubicBezTo>
                  <a:pt x="20488" y="15582"/>
                  <a:pt x="20161" y="16210"/>
                  <a:pt x="19768" y="16799"/>
                </a:cubicBezTo>
                <a:cubicBezTo>
                  <a:pt x="19376" y="17387"/>
                  <a:pt x="18931" y="17937"/>
                  <a:pt x="18421" y="18434"/>
                </a:cubicBezTo>
                <a:cubicBezTo>
                  <a:pt x="17924" y="18931"/>
                  <a:pt x="17374" y="19389"/>
                  <a:pt x="16785" y="19781"/>
                </a:cubicBezTo>
                <a:lnTo>
                  <a:pt x="16511" y="19376"/>
                </a:lnTo>
                <a:lnTo>
                  <a:pt x="16785" y="19781"/>
                </a:lnTo>
                <a:cubicBezTo>
                  <a:pt x="16197" y="20174"/>
                  <a:pt x="15569" y="20514"/>
                  <a:pt x="14915" y="20776"/>
                </a:cubicBezTo>
                <a:lnTo>
                  <a:pt x="14731" y="20318"/>
                </a:lnTo>
                <a:lnTo>
                  <a:pt x="14915" y="20776"/>
                </a:lnTo>
                <a:cubicBezTo>
                  <a:pt x="14260" y="21051"/>
                  <a:pt x="13580" y="21247"/>
                  <a:pt x="12887" y="21391"/>
                </a:cubicBezTo>
                <a:cubicBezTo>
                  <a:pt x="12193" y="21535"/>
                  <a:pt x="11487" y="21600"/>
                  <a:pt x="10780" y="21600"/>
                </a:cubicBezTo>
                <a:lnTo>
                  <a:pt x="10780" y="21103"/>
                </a:lnTo>
                <a:lnTo>
                  <a:pt x="10780" y="21600"/>
                </a:lnTo>
                <a:cubicBezTo>
                  <a:pt x="10074" y="21600"/>
                  <a:pt x="9367" y="21535"/>
                  <a:pt x="8674" y="21391"/>
                </a:cubicBezTo>
                <a:cubicBezTo>
                  <a:pt x="7981" y="21247"/>
                  <a:pt x="7300" y="21051"/>
                  <a:pt x="6646" y="20776"/>
                </a:cubicBezTo>
                <a:cubicBezTo>
                  <a:pt x="5992" y="20501"/>
                  <a:pt x="5364" y="20174"/>
                  <a:pt x="4775" y="19781"/>
                </a:cubicBezTo>
                <a:lnTo>
                  <a:pt x="5050" y="19376"/>
                </a:lnTo>
                <a:lnTo>
                  <a:pt x="4775" y="19781"/>
                </a:lnTo>
                <a:cubicBezTo>
                  <a:pt x="4187" y="19389"/>
                  <a:pt x="3637" y="18944"/>
                  <a:pt x="3140" y="18434"/>
                </a:cubicBezTo>
                <a:cubicBezTo>
                  <a:pt x="2643" y="17937"/>
                  <a:pt x="2185" y="17387"/>
                  <a:pt x="1792" y="16799"/>
                </a:cubicBezTo>
                <a:cubicBezTo>
                  <a:pt x="1400" y="16210"/>
                  <a:pt x="1060" y="15582"/>
                  <a:pt x="798" y="14928"/>
                </a:cubicBezTo>
                <a:lnTo>
                  <a:pt x="1256" y="14745"/>
                </a:lnTo>
                <a:lnTo>
                  <a:pt x="798" y="14928"/>
                </a:lnTo>
                <a:cubicBezTo>
                  <a:pt x="523" y="14274"/>
                  <a:pt x="327" y="13593"/>
                  <a:pt x="183" y="12900"/>
                </a:cubicBezTo>
                <a:lnTo>
                  <a:pt x="667" y="12808"/>
                </a:lnTo>
                <a:lnTo>
                  <a:pt x="183" y="12900"/>
                </a:lnTo>
                <a:cubicBezTo>
                  <a:pt x="65" y="12206"/>
                  <a:pt x="0" y="11500"/>
                  <a:pt x="0" y="10793"/>
                </a:cubicBezTo>
                <a:lnTo>
                  <a:pt x="497" y="10793"/>
                </a:lnTo>
                <a:lnTo>
                  <a:pt x="0" y="10793"/>
                </a:lnTo>
                <a:cubicBezTo>
                  <a:pt x="0" y="10087"/>
                  <a:pt x="65" y="9380"/>
                  <a:pt x="209" y="8687"/>
                </a:cubicBezTo>
                <a:lnTo>
                  <a:pt x="693" y="8779"/>
                </a:lnTo>
                <a:lnTo>
                  <a:pt x="209" y="8687"/>
                </a:lnTo>
                <a:cubicBezTo>
                  <a:pt x="353" y="7994"/>
                  <a:pt x="549" y="7313"/>
                  <a:pt x="824" y="6659"/>
                </a:cubicBezTo>
                <a:lnTo>
                  <a:pt x="1282" y="6842"/>
                </a:lnTo>
                <a:lnTo>
                  <a:pt x="824" y="6659"/>
                </a:lnTo>
                <a:cubicBezTo>
                  <a:pt x="1099" y="6005"/>
                  <a:pt x="1426" y="5377"/>
                  <a:pt x="1819" y="4788"/>
                </a:cubicBezTo>
                <a:cubicBezTo>
                  <a:pt x="2211" y="4200"/>
                  <a:pt x="2656" y="3650"/>
                  <a:pt x="3166" y="3153"/>
                </a:cubicBezTo>
                <a:cubicBezTo>
                  <a:pt x="3663" y="2656"/>
                  <a:pt x="4213" y="2198"/>
                  <a:pt x="4801" y="1805"/>
                </a:cubicBezTo>
                <a:cubicBezTo>
                  <a:pt x="5390" y="1413"/>
                  <a:pt x="6018" y="1073"/>
                  <a:pt x="6672" y="811"/>
                </a:cubicBezTo>
                <a:cubicBezTo>
                  <a:pt x="7313" y="549"/>
                  <a:pt x="7994" y="340"/>
                  <a:pt x="8687" y="209"/>
                </a:cubicBezTo>
                <a:lnTo>
                  <a:pt x="8779" y="693"/>
                </a:lnTo>
                <a:lnTo>
                  <a:pt x="8687" y="209"/>
                </a:lnTo>
                <a:cubicBezTo>
                  <a:pt x="9380" y="65"/>
                  <a:pt x="10087" y="0"/>
                  <a:pt x="10793" y="0"/>
                </a:cubicBezTo>
                <a:lnTo>
                  <a:pt x="10793" y="497"/>
                </a:lnTo>
                <a:lnTo>
                  <a:pt x="10793" y="0"/>
                </a:lnTo>
                <a:cubicBezTo>
                  <a:pt x="11500" y="0"/>
                  <a:pt x="12206" y="65"/>
                  <a:pt x="12900" y="209"/>
                </a:cubicBezTo>
                <a:lnTo>
                  <a:pt x="12808" y="693"/>
                </a:lnTo>
                <a:lnTo>
                  <a:pt x="12900" y="209"/>
                </a:lnTo>
                <a:cubicBezTo>
                  <a:pt x="13593" y="353"/>
                  <a:pt x="14274" y="549"/>
                  <a:pt x="14928" y="824"/>
                </a:cubicBezTo>
                <a:lnTo>
                  <a:pt x="14745" y="1282"/>
                </a:lnTo>
                <a:lnTo>
                  <a:pt x="14928" y="824"/>
                </a:lnTo>
                <a:cubicBezTo>
                  <a:pt x="15582" y="1099"/>
                  <a:pt x="16210" y="1426"/>
                  <a:pt x="16799" y="1819"/>
                </a:cubicBezTo>
                <a:cubicBezTo>
                  <a:pt x="17387" y="2211"/>
                  <a:pt x="17937" y="2656"/>
                  <a:pt x="18434" y="3166"/>
                </a:cubicBezTo>
                <a:cubicBezTo>
                  <a:pt x="18931" y="3663"/>
                  <a:pt x="19389" y="4213"/>
                  <a:pt x="19781" y="4801"/>
                </a:cubicBezTo>
                <a:cubicBezTo>
                  <a:pt x="20174" y="5390"/>
                  <a:pt x="20514" y="6018"/>
                  <a:pt x="20776" y="6672"/>
                </a:cubicBezTo>
                <a:lnTo>
                  <a:pt x="20318" y="6855"/>
                </a:lnTo>
                <a:lnTo>
                  <a:pt x="20776" y="6672"/>
                </a:lnTo>
                <a:cubicBezTo>
                  <a:pt x="21051" y="7326"/>
                  <a:pt x="21247" y="8007"/>
                  <a:pt x="21391" y="8700"/>
                </a:cubicBezTo>
                <a:lnTo>
                  <a:pt x="20907" y="8792"/>
                </a:lnTo>
                <a:lnTo>
                  <a:pt x="21391" y="8700"/>
                </a:lnTo>
                <a:cubicBezTo>
                  <a:pt x="21535" y="9394"/>
                  <a:pt x="21600" y="10100"/>
                  <a:pt x="21600" y="10807"/>
                </a:cubicBezTo>
                <a:moveTo>
                  <a:pt x="20619" y="10807"/>
                </a:moveTo>
                <a:lnTo>
                  <a:pt x="21103" y="10807"/>
                </a:lnTo>
                <a:lnTo>
                  <a:pt x="20619" y="10807"/>
                </a:lnTo>
                <a:cubicBezTo>
                  <a:pt x="20619" y="10165"/>
                  <a:pt x="20553" y="9524"/>
                  <a:pt x="20436" y="8896"/>
                </a:cubicBezTo>
                <a:cubicBezTo>
                  <a:pt x="20318" y="8268"/>
                  <a:pt x="20122" y="7654"/>
                  <a:pt x="19873" y="7052"/>
                </a:cubicBezTo>
                <a:cubicBezTo>
                  <a:pt x="19624" y="6450"/>
                  <a:pt x="19324" y="5887"/>
                  <a:pt x="18970" y="5351"/>
                </a:cubicBezTo>
                <a:lnTo>
                  <a:pt x="19376" y="5076"/>
                </a:lnTo>
                <a:lnTo>
                  <a:pt x="18970" y="5351"/>
                </a:lnTo>
                <a:cubicBezTo>
                  <a:pt x="18617" y="4815"/>
                  <a:pt x="18212" y="4317"/>
                  <a:pt x="17754" y="3859"/>
                </a:cubicBezTo>
                <a:lnTo>
                  <a:pt x="18107" y="3506"/>
                </a:lnTo>
                <a:lnTo>
                  <a:pt x="17754" y="3859"/>
                </a:lnTo>
                <a:cubicBezTo>
                  <a:pt x="17296" y="3402"/>
                  <a:pt x="16799" y="2996"/>
                  <a:pt x="16262" y="2643"/>
                </a:cubicBezTo>
                <a:lnTo>
                  <a:pt x="16537" y="2237"/>
                </a:lnTo>
                <a:lnTo>
                  <a:pt x="16262" y="2643"/>
                </a:lnTo>
                <a:cubicBezTo>
                  <a:pt x="15726" y="2290"/>
                  <a:pt x="15163" y="1989"/>
                  <a:pt x="14561" y="1740"/>
                </a:cubicBezTo>
                <a:cubicBezTo>
                  <a:pt x="13960" y="1491"/>
                  <a:pt x="13345" y="1295"/>
                  <a:pt x="12704" y="1164"/>
                </a:cubicBezTo>
                <a:cubicBezTo>
                  <a:pt x="12063" y="1034"/>
                  <a:pt x="11435" y="981"/>
                  <a:pt x="10793" y="981"/>
                </a:cubicBezTo>
                <a:cubicBezTo>
                  <a:pt x="10152" y="981"/>
                  <a:pt x="9511" y="1047"/>
                  <a:pt x="8883" y="1164"/>
                </a:cubicBezTo>
                <a:cubicBezTo>
                  <a:pt x="8255" y="1295"/>
                  <a:pt x="7640" y="1478"/>
                  <a:pt x="7039" y="1727"/>
                </a:cubicBezTo>
                <a:lnTo>
                  <a:pt x="6855" y="1269"/>
                </a:lnTo>
                <a:lnTo>
                  <a:pt x="7039" y="1727"/>
                </a:lnTo>
                <a:cubicBezTo>
                  <a:pt x="6450" y="1976"/>
                  <a:pt x="5874" y="2276"/>
                  <a:pt x="5338" y="2630"/>
                </a:cubicBezTo>
                <a:lnTo>
                  <a:pt x="5063" y="2224"/>
                </a:lnTo>
                <a:lnTo>
                  <a:pt x="5338" y="2630"/>
                </a:lnTo>
                <a:cubicBezTo>
                  <a:pt x="4801" y="2983"/>
                  <a:pt x="4304" y="3388"/>
                  <a:pt x="3846" y="3846"/>
                </a:cubicBezTo>
                <a:lnTo>
                  <a:pt x="3493" y="3493"/>
                </a:lnTo>
                <a:lnTo>
                  <a:pt x="3846" y="3846"/>
                </a:lnTo>
                <a:cubicBezTo>
                  <a:pt x="3388" y="4304"/>
                  <a:pt x="2983" y="4801"/>
                  <a:pt x="2630" y="5338"/>
                </a:cubicBezTo>
                <a:lnTo>
                  <a:pt x="2224" y="5063"/>
                </a:lnTo>
                <a:lnTo>
                  <a:pt x="2630" y="5338"/>
                </a:lnTo>
                <a:cubicBezTo>
                  <a:pt x="2276" y="5874"/>
                  <a:pt x="1976" y="6437"/>
                  <a:pt x="1727" y="7039"/>
                </a:cubicBezTo>
                <a:cubicBezTo>
                  <a:pt x="1478" y="7640"/>
                  <a:pt x="1295" y="8242"/>
                  <a:pt x="1164" y="8883"/>
                </a:cubicBezTo>
                <a:cubicBezTo>
                  <a:pt x="1034" y="9524"/>
                  <a:pt x="981" y="10152"/>
                  <a:pt x="981" y="10793"/>
                </a:cubicBezTo>
                <a:cubicBezTo>
                  <a:pt x="981" y="11435"/>
                  <a:pt x="1047" y="12076"/>
                  <a:pt x="1164" y="12704"/>
                </a:cubicBezTo>
                <a:cubicBezTo>
                  <a:pt x="1282" y="13332"/>
                  <a:pt x="1478" y="13946"/>
                  <a:pt x="1727" y="14548"/>
                </a:cubicBezTo>
                <a:cubicBezTo>
                  <a:pt x="1976" y="15150"/>
                  <a:pt x="2276" y="15713"/>
                  <a:pt x="2630" y="16249"/>
                </a:cubicBezTo>
                <a:lnTo>
                  <a:pt x="2224" y="16524"/>
                </a:lnTo>
                <a:lnTo>
                  <a:pt x="2630" y="16249"/>
                </a:lnTo>
                <a:cubicBezTo>
                  <a:pt x="2983" y="16785"/>
                  <a:pt x="3388" y="17283"/>
                  <a:pt x="3846" y="17741"/>
                </a:cubicBezTo>
                <a:lnTo>
                  <a:pt x="3493" y="18094"/>
                </a:lnTo>
                <a:lnTo>
                  <a:pt x="3846" y="17741"/>
                </a:lnTo>
                <a:cubicBezTo>
                  <a:pt x="4304" y="18198"/>
                  <a:pt x="4801" y="18604"/>
                  <a:pt x="5338" y="18957"/>
                </a:cubicBezTo>
                <a:cubicBezTo>
                  <a:pt x="5874" y="19310"/>
                  <a:pt x="6437" y="19611"/>
                  <a:pt x="7039" y="19860"/>
                </a:cubicBezTo>
                <a:lnTo>
                  <a:pt x="6855" y="20318"/>
                </a:lnTo>
                <a:lnTo>
                  <a:pt x="7039" y="19860"/>
                </a:lnTo>
                <a:cubicBezTo>
                  <a:pt x="7640" y="20109"/>
                  <a:pt x="8242" y="20292"/>
                  <a:pt x="8883" y="20423"/>
                </a:cubicBezTo>
                <a:lnTo>
                  <a:pt x="8792" y="20907"/>
                </a:lnTo>
                <a:lnTo>
                  <a:pt x="8883" y="20423"/>
                </a:lnTo>
                <a:cubicBezTo>
                  <a:pt x="9511" y="20553"/>
                  <a:pt x="10152" y="20606"/>
                  <a:pt x="10793" y="20606"/>
                </a:cubicBezTo>
                <a:cubicBezTo>
                  <a:pt x="11435" y="20606"/>
                  <a:pt x="12076" y="20540"/>
                  <a:pt x="12704" y="20423"/>
                </a:cubicBezTo>
                <a:lnTo>
                  <a:pt x="12795" y="20907"/>
                </a:lnTo>
                <a:lnTo>
                  <a:pt x="12704" y="20423"/>
                </a:lnTo>
                <a:cubicBezTo>
                  <a:pt x="13332" y="20292"/>
                  <a:pt x="13946" y="20109"/>
                  <a:pt x="14548" y="19860"/>
                </a:cubicBezTo>
                <a:cubicBezTo>
                  <a:pt x="15150" y="19611"/>
                  <a:pt x="15713" y="19310"/>
                  <a:pt x="16249" y="18957"/>
                </a:cubicBezTo>
                <a:cubicBezTo>
                  <a:pt x="16785" y="18604"/>
                  <a:pt x="17283" y="18198"/>
                  <a:pt x="17741" y="17741"/>
                </a:cubicBezTo>
                <a:lnTo>
                  <a:pt x="18094" y="18094"/>
                </a:lnTo>
                <a:lnTo>
                  <a:pt x="17741" y="17741"/>
                </a:lnTo>
                <a:cubicBezTo>
                  <a:pt x="18198" y="17283"/>
                  <a:pt x="18604" y="16785"/>
                  <a:pt x="18957" y="16249"/>
                </a:cubicBezTo>
                <a:lnTo>
                  <a:pt x="19363" y="16524"/>
                </a:lnTo>
                <a:lnTo>
                  <a:pt x="18957" y="16249"/>
                </a:lnTo>
                <a:cubicBezTo>
                  <a:pt x="19310" y="15713"/>
                  <a:pt x="19611" y="15150"/>
                  <a:pt x="19860" y="14548"/>
                </a:cubicBezTo>
                <a:cubicBezTo>
                  <a:pt x="20109" y="13946"/>
                  <a:pt x="20292" y="13345"/>
                  <a:pt x="20423" y="12704"/>
                </a:cubicBezTo>
                <a:cubicBezTo>
                  <a:pt x="20553" y="12063"/>
                  <a:pt x="20606" y="11435"/>
                  <a:pt x="20606" y="10793"/>
                </a:cubicBezTo>
                <a:close/>
              </a:path>
            </a:pathLst>
          </a:custGeom>
          <a:solidFill>
            <a:srgbClr val="000000"/>
          </a:solidFill>
          <a:ln w="12700">
            <a:miter lim="400000"/>
          </a:ln>
        </p:spPr>
        <p:txBody>
          <a:bodyPr lIns="45719" rIns="45719"/>
          <a:lstStyle/>
          <a:p>
            <a:pPr/>
          </a:p>
        </p:txBody>
      </p:sp>
      <p:sp>
        <p:nvSpPr>
          <p:cNvPr id="522" name="Freeform 19"/>
          <p:cNvSpPr/>
          <p:nvPr/>
        </p:nvSpPr>
        <p:spPr>
          <a:xfrm>
            <a:off x="1471612" y="8019698"/>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lnTo>
                  <a:pt x="20894" y="12808"/>
                </a:lnTo>
                <a:lnTo>
                  <a:pt x="21378" y="12900"/>
                </a:lnTo>
                <a:cubicBezTo>
                  <a:pt x="21234" y="13593"/>
                  <a:pt x="21037" y="14274"/>
                  <a:pt x="20763" y="14928"/>
                </a:cubicBezTo>
                <a:cubicBezTo>
                  <a:pt x="20488" y="15582"/>
                  <a:pt x="20161" y="16210"/>
                  <a:pt x="19768" y="16799"/>
                </a:cubicBezTo>
                <a:lnTo>
                  <a:pt x="19363" y="16524"/>
                </a:lnTo>
                <a:lnTo>
                  <a:pt x="19768" y="16799"/>
                </a:lnTo>
                <a:cubicBezTo>
                  <a:pt x="19376" y="17387"/>
                  <a:pt x="18931" y="17937"/>
                  <a:pt x="18421" y="18434"/>
                </a:cubicBezTo>
                <a:cubicBezTo>
                  <a:pt x="17924" y="18931"/>
                  <a:pt x="17374" y="19389"/>
                  <a:pt x="16785" y="19781"/>
                </a:cubicBezTo>
                <a:lnTo>
                  <a:pt x="16511" y="19376"/>
                </a:lnTo>
                <a:lnTo>
                  <a:pt x="16785" y="19781"/>
                </a:lnTo>
                <a:cubicBezTo>
                  <a:pt x="16197" y="20174"/>
                  <a:pt x="15569" y="20514"/>
                  <a:pt x="14915" y="20776"/>
                </a:cubicBezTo>
                <a:lnTo>
                  <a:pt x="14731" y="20318"/>
                </a:lnTo>
                <a:lnTo>
                  <a:pt x="14915" y="20776"/>
                </a:lnTo>
                <a:cubicBezTo>
                  <a:pt x="14260" y="21051"/>
                  <a:pt x="13580" y="21247"/>
                  <a:pt x="12887" y="21391"/>
                </a:cubicBezTo>
                <a:lnTo>
                  <a:pt x="12795" y="20907"/>
                </a:lnTo>
                <a:lnTo>
                  <a:pt x="12887" y="21391"/>
                </a:lnTo>
                <a:cubicBezTo>
                  <a:pt x="12193" y="21535"/>
                  <a:pt x="11487" y="21600"/>
                  <a:pt x="10780" y="21600"/>
                </a:cubicBezTo>
                <a:lnTo>
                  <a:pt x="10780" y="21103"/>
                </a:lnTo>
                <a:lnTo>
                  <a:pt x="10780" y="21600"/>
                </a:lnTo>
                <a:cubicBezTo>
                  <a:pt x="10074" y="21600"/>
                  <a:pt x="9367" y="21535"/>
                  <a:pt x="8674" y="21391"/>
                </a:cubicBezTo>
                <a:lnTo>
                  <a:pt x="8766" y="20907"/>
                </a:lnTo>
                <a:lnTo>
                  <a:pt x="8674" y="21391"/>
                </a:lnTo>
                <a:cubicBezTo>
                  <a:pt x="7981" y="21247"/>
                  <a:pt x="7300" y="21051"/>
                  <a:pt x="6646" y="20776"/>
                </a:cubicBezTo>
                <a:lnTo>
                  <a:pt x="6829" y="20318"/>
                </a:lnTo>
                <a:lnTo>
                  <a:pt x="6646" y="20776"/>
                </a:lnTo>
                <a:cubicBezTo>
                  <a:pt x="5992" y="20501"/>
                  <a:pt x="5364" y="20174"/>
                  <a:pt x="4775" y="19781"/>
                </a:cubicBezTo>
                <a:lnTo>
                  <a:pt x="5050" y="19376"/>
                </a:lnTo>
                <a:lnTo>
                  <a:pt x="4775" y="19781"/>
                </a:lnTo>
                <a:cubicBezTo>
                  <a:pt x="4187" y="19389"/>
                  <a:pt x="3637" y="18944"/>
                  <a:pt x="3140" y="18434"/>
                </a:cubicBezTo>
                <a:lnTo>
                  <a:pt x="3493" y="18081"/>
                </a:lnTo>
                <a:lnTo>
                  <a:pt x="3140" y="18434"/>
                </a:lnTo>
                <a:cubicBezTo>
                  <a:pt x="2643" y="17937"/>
                  <a:pt x="2185" y="17387"/>
                  <a:pt x="1792" y="16799"/>
                </a:cubicBezTo>
                <a:lnTo>
                  <a:pt x="2198" y="16524"/>
                </a:lnTo>
                <a:lnTo>
                  <a:pt x="1792" y="16799"/>
                </a:lnTo>
                <a:cubicBezTo>
                  <a:pt x="1400" y="16210"/>
                  <a:pt x="1060" y="15582"/>
                  <a:pt x="798" y="14928"/>
                </a:cubicBezTo>
                <a:cubicBezTo>
                  <a:pt x="523" y="14274"/>
                  <a:pt x="327" y="13593"/>
                  <a:pt x="183" y="12900"/>
                </a:cubicBezTo>
                <a:lnTo>
                  <a:pt x="667" y="12808"/>
                </a:lnTo>
                <a:lnTo>
                  <a:pt x="183" y="12900"/>
                </a:lnTo>
                <a:cubicBezTo>
                  <a:pt x="65" y="12206"/>
                  <a:pt x="0" y="11500"/>
                  <a:pt x="0" y="10793"/>
                </a:cubicBezTo>
                <a:lnTo>
                  <a:pt x="497" y="10793"/>
                </a:lnTo>
                <a:lnTo>
                  <a:pt x="0" y="10793"/>
                </a:lnTo>
                <a:cubicBezTo>
                  <a:pt x="0" y="10087"/>
                  <a:pt x="65" y="9380"/>
                  <a:pt x="209" y="8687"/>
                </a:cubicBezTo>
                <a:lnTo>
                  <a:pt x="693" y="8779"/>
                </a:lnTo>
                <a:lnTo>
                  <a:pt x="209" y="8687"/>
                </a:lnTo>
                <a:cubicBezTo>
                  <a:pt x="353" y="7994"/>
                  <a:pt x="549" y="7313"/>
                  <a:pt x="824" y="6659"/>
                </a:cubicBezTo>
                <a:lnTo>
                  <a:pt x="1282" y="6842"/>
                </a:lnTo>
                <a:lnTo>
                  <a:pt x="824" y="6659"/>
                </a:lnTo>
                <a:cubicBezTo>
                  <a:pt x="1099" y="6005"/>
                  <a:pt x="1426" y="5377"/>
                  <a:pt x="1819" y="4788"/>
                </a:cubicBezTo>
                <a:lnTo>
                  <a:pt x="2224" y="5063"/>
                </a:lnTo>
                <a:lnTo>
                  <a:pt x="1819" y="4788"/>
                </a:lnTo>
                <a:cubicBezTo>
                  <a:pt x="2211" y="4200"/>
                  <a:pt x="2656" y="3650"/>
                  <a:pt x="3166" y="3153"/>
                </a:cubicBezTo>
                <a:lnTo>
                  <a:pt x="3519" y="3506"/>
                </a:lnTo>
                <a:lnTo>
                  <a:pt x="3166" y="3153"/>
                </a:lnTo>
                <a:cubicBezTo>
                  <a:pt x="3663" y="2656"/>
                  <a:pt x="4213" y="2198"/>
                  <a:pt x="4801" y="1805"/>
                </a:cubicBezTo>
                <a:cubicBezTo>
                  <a:pt x="5390" y="1413"/>
                  <a:pt x="6018" y="1073"/>
                  <a:pt x="6672" y="811"/>
                </a:cubicBezTo>
                <a:cubicBezTo>
                  <a:pt x="7313" y="549"/>
                  <a:pt x="7994" y="340"/>
                  <a:pt x="8687" y="209"/>
                </a:cubicBezTo>
                <a:cubicBezTo>
                  <a:pt x="9380" y="65"/>
                  <a:pt x="10087" y="0"/>
                  <a:pt x="10793" y="0"/>
                </a:cubicBezTo>
                <a:lnTo>
                  <a:pt x="10793" y="497"/>
                </a:lnTo>
                <a:lnTo>
                  <a:pt x="10793" y="0"/>
                </a:ln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63"/>
                  <a:pt x="19389" y="4213"/>
                  <a:pt x="19781" y="4801"/>
                </a:cubicBezTo>
                <a:lnTo>
                  <a:pt x="19376" y="5076"/>
                </a:lnTo>
                <a:lnTo>
                  <a:pt x="19781" y="4801"/>
                </a:lnTo>
                <a:cubicBezTo>
                  <a:pt x="20174" y="5390"/>
                  <a:pt x="20514" y="6018"/>
                  <a:pt x="20776" y="6672"/>
                </a:cubicBezTo>
                <a:lnTo>
                  <a:pt x="20318" y="6855"/>
                </a:lnTo>
                <a:lnTo>
                  <a:pt x="20776" y="6672"/>
                </a:lnTo>
                <a:cubicBezTo>
                  <a:pt x="21051" y="7326"/>
                  <a:pt x="21247" y="8007"/>
                  <a:pt x="21391" y="8700"/>
                </a:cubicBezTo>
                <a:lnTo>
                  <a:pt x="20907" y="8792"/>
                </a:lnTo>
                <a:lnTo>
                  <a:pt x="21391" y="8700"/>
                </a:lnTo>
                <a:cubicBezTo>
                  <a:pt x="21535" y="9394"/>
                  <a:pt x="21600" y="10100"/>
                  <a:pt x="21600" y="10807"/>
                </a:cubicBezTo>
                <a:moveTo>
                  <a:pt x="20619" y="10807"/>
                </a:moveTo>
                <a:lnTo>
                  <a:pt x="21103" y="10807"/>
                </a:lnTo>
                <a:lnTo>
                  <a:pt x="20619" y="10807"/>
                </a:lnTo>
                <a:cubicBezTo>
                  <a:pt x="20619" y="10165"/>
                  <a:pt x="20553" y="9524"/>
                  <a:pt x="20436" y="8896"/>
                </a:cubicBezTo>
                <a:cubicBezTo>
                  <a:pt x="20305" y="8268"/>
                  <a:pt x="20122" y="7654"/>
                  <a:pt x="19873" y="7052"/>
                </a:cubicBezTo>
                <a:cubicBezTo>
                  <a:pt x="19624" y="6450"/>
                  <a:pt x="19324" y="5887"/>
                  <a:pt x="18970" y="5351"/>
                </a:cubicBezTo>
                <a:cubicBezTo>
                  <a:pt x="18617" y="4815"/>
                  <a:pt x="18212" y="4317"/>
                  <a:pt x="17754" y="3859"/>
                </a:cubicBezTo>
                <a:lnTo>
                  <a:pt x="18107" y="3506"/>
                </a:lnTo>
                <a:lnTo>
                  <a:pt x="17754" y="3859"/>
                </a:lnTo>
                <a:cubicBezTo>
                  <a:pt x="17296" y="3402"/>
                  <a:pt x="16799" y="2996"/>
                  <a:pt x="16262" y="2643"/>
                </a:cubicBezTo>
                <a:lnTo>
                  <a:pt x="16537" y="2237"/>
                </a:lnTo>
                <a:lnTo>
                  <a:pt x="16262" y="2643"/>
                </a:lnTo>
                <a:cubicBezTo>
                  <a:pt x="15726" y="2290"/>
                  <a:pt x="15163" y="1989"/>
                  <a:pt x="14561" y="1740"/>
                </a:cubicBezTo>
                <a:lnTo>
                  <a:pt x="14745" y="1282"/>
                </a:lnTo>
                <a:lnTo>
                  <a:pt x="14561" y="1740"/>
                </a:lnTo>
                <a:cubicBezTo>
                  <a:pt x="13960" y="1491"/>
                  <a:pt x="13358" y="1308"/>
                  <a:pt x="12717" y="1177"/>
                </a:cubicBezTo>
                <a:lnTo>
                  <a:pt x="12808" y="693"/>
                </a:lnTo>
                <a:lnTo>
                  <a:pt x="12704" y="1164"/>
                </a:lnTo>
                <a:cubicBezTo>
                  <a:pt x="12076" y="1047"/>
                  <a:pt x="11435" y="981"/>
                  <a:pt x="10793" y="981"/>
                </a:cubicBezTo>
                <a:cubicBezTo>
                  <a:pt x="10152" y="981"/>
                  <a:pt x="9511" y="1047"/>
                  <a:pt x="8883" y="1164"/>
                </a:cubicBezTo>
                <a:lnTo>
                  <a:pt x="8779" y="693"/>
                </a:lnTo>
                <a:lnTo>
                  <a:pt x="8870" y="1177"/>
                </a:lnTo>
                <a:cubicBezTo>
                  <a:pt x="8242" y="1308"/>
                  <a:pt x="7627" y="1491"/>
                  <a:pt x="7026" y="1740"/>
                </a:cubicBezTo>
                <a:lnTo>
                  <a:pt x="6855" y="1269"/>
                </a:lnTo>
                <a:lnTo>
                  <a:pt x="7039" y="1727"/>
                </a:lnTo>
                <a:cubicBezTo>
                  <a:pt x="6437" y="1976"/>
                  <a:pt x="5874" y="2276"/>
                  <a:pt x="5338" y="2630"/>
                </a:cubicBezTo>
                <a:lnTo>
                  <a:pt x="5063" y="2224"/>
                </a:lnTo>
                <a:lnTo>
                  <a:pt x="5338" y="2630"/>
                </a:lnTo>
                <a:cubicBezTo>
                  <a:pt x="4801" y="2983"/>
                  <a:pt x="4304" y="3388"/>
                  <a:pt x="3846" y="3846"/>
                </a:cubicBezTo>
                <a:cubicBezTo>
                  <a:pt x="3388" y="4304"/>
                  <a:pt x="2983" y="4801"/>
                  <a:pt x="2630" y="5338"/>
                </a:cubicBezTo>
                <a:cubicBezTo>
                  <a:pt x="2276" y="5874"/>
                  <a:pt x="1976" y="6437"/>
                  <a:pt x="1727" y="7039"/>
                </a:cubicBezTo>
                <a:cubicBezTo>
                  <a:pt x="1478" y="7640"/>
                  <a:pt x="1295" y="8242"/>
                  <a:pt x="1164" y="8883"/>
                </a:cubicBezTo>
                <a:cubicBezTo>
                  <a:pt x="1034" y="9524"/>
                  <a:pt x="981" y="10152"/>
                  <a:pt x="981" y="10793"/>
                </a:cubicBezTo>
                <a:cubicBezTo>
                  <a:pt x="981" y="11435"/>
                  <a:pt x="1047" y="12076"/>
                  <a:pt x="1164" y="12704"/>
                </a:cubicBezTo>
                <a:cubicBezTo>
                  <a:pt x="1295" y="13332"/>
                  <a:pt x="1478" y="13946"/>
                  <a:pt x="1727" y="14548"/>
                </a:cubicBezTo>
                <a:lnTo>
                  <a:pt x="1269" y="14731"/>
                </a:lnTo>
                <a:lnTo>
                  <a:pt x="1727" y="14548"/>
                </a:lnTo>
                <a:cubicBezTo>
                  <a:pt x="1976" y="15150"/>
                  <a:pt x="2276" y="15713"/>
                  <a:pt x="2630" y="16249"/>
                </a:cubicBezTo>
                <a:cubicBezTo>
                  <a:pt x="2983" y="16785"/>
                  <a:pt x="3388" y="17283"/>
                  <a:pt x="3846" y="17741"/>
                </a:cubicBezTo>
                <a:cubicBezTo>
                  <a:pt x="4304" y="18198"/>
                  <a:pt x="4801" y="18604"/>
                  <a:pt x="5338" y="18957"/>
                </a:cubicBezTo>
                <a:cubicBezTo>
                  <a:pt x="5874" y="19310"/>
                  <a:pt x="6437" y="19611"/>
                  <a:pt x="7039" y="19860"/>
                </a:cubicBezTo>
                <a:cubicBezTo>
                  <a:pt x="7640" y="20109"/>
                  <a:pt x="8242" y="20292"/>
                  <a:pt x="8883" y="20423"/>
                </a:cubicBezTo>
                <a:cubicBezTo>
                  <a:pt x="9511" y="20553"/>
                  <a:pt x="10152" y="20606"/>
                  <a:pt x="10793" y="20606"/>
                </a:cubicBezTo>
                <a:cubicBezTo>
                  <a:pt x="11435" y="20606"/>
                  <a:pt x="12076" y="20540"/>
                  <a:pt x="12704" y="20423"/>
                </a:cubicBezTo>
                <a:cubicBezTo>
                  <a:pt x="13332" y="20305"/>
                  <a:pt x="13946" y="20109"/>
                  <a:pt x="14548" y="19860"/>
                </a:cubicBezTo>
                <a:cubicBezTo>
                  <a:pt x="15150" y="19611"/>
                  <a:pt x="15713" y="19310"/>
                  <a:pt x="16249" y="18957"/>
                </a:cubicBezTo>
                <a:cubicBezTo>
                  <a:pt x="16785" y="18604"/>
                  <a:pt x="17283" y="18198"/>
                  <a:pt x="17741" y="17741"/>
                </a:cubicBezTo>
                <a:lnTo>
                  <a:pt x="18094" y="18094"/>
                </a:lnTo>
                <a:lnTo>
                  <a:pt x="17741" y="17741"/>
                </a:lnTo>
                <a:cubicBezTo>
                  <a:pt x="18198" y="17283"/>
                  <a:pt x="18604" y="16785"/>
                  <a:pt x="18957" y="16249"/>
                </a:cubicBezTo>
                <a:cubicBezTo>
                  <a:pt x="19310" y="15713"/>
                  <a:pt x="19611" y="15150"/>
                  <a:pt x="19860" y="14548"/>
                </a:cubicBezTo>
                <a:lnTo>
                  <a:pt x="20318" y="14731"/>
                </a:lnTo>
                <a:lnTo>
                  <a:pt x="19860" y="14548"/>
                </a:lnTo>
                <a:cubicBezTo>
                  <a:pt x="20109" y="13946"/>
                  <a:pt x="20292" y="13345"/>
                  <a:pt x="20423" y="12704"/>
                </a:cubicBezTo>
                <a:cubicBezTo>
                  <a:pt x="20553" y="12076"/>
                  <a:pt x="20606" y="11435"/>
                  <a:pt x="20606" y="10793"/>
                </a:cubicBezTo>
                <a:close/>
              </a:path>
            </a:pathLst>
          </a:custGeom>
          <a:solidFill>
            <a:srgbClr val="000000"/>
          </a:solidFill>
          <a:ln w="12700">
            <a:miter lim="400000"/>
          </a:ln>
        </p:spPr>
        <p:txBody>
          <a:bodyPr lIns="45719" rIns="45719"/>
          <a:lstStyle/>
          <a:p>
            <a:pPr/>
          </a:p>
        </p:txBody>
      </p:sp>
      <p:sp>
        <p:nvSpPr>
          <p:cNvPr id="523" name="TextBox 20"/>
          <p:cNvSpPr txBox="1"/>
          <p:nvPr/>
        </p:nvSpPr>
        <p:spPr>
          <a:xfrm>
            <a:off x="6632523" y="520207"/>
            <a:ext cx="6114070" cy="23433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200"/>
              </a:lnSpc>
              <a:defRPr sz="4400">
                <a:latin typeface="Copperplate"/>
                <a:ea typeface="Copperplate"/>
                <a:cs typeface="Copperplate"/>
                <a:sym typeface="Copperplate"/>
              </a:defRPr>
            </a:lvl1pPr>
          </a:lstStyle>
          <a:p>
            <a:pPr/>
            <a:r>
              <a:t>Key Functions of TRAI Regulating Tariffs:</a:t>
            </a:r>
          </a:p>
        </p:txBody>
      </p:sp>
      <p:sp>
        <p:nvSpPr>
          <p:cNvPr id="524" name="TextBox 21"/>
          <p:cNvSpPr txBox="1"/>
          <p:nvPr/>
        </p:nvSpPr>
        <p:spPr>
          <a:xfrm>
            <a:off x="2137619" y="2101357"/>
            <a:ext cx="16274568" cy="23433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200"/>
              </a:lnSpc>
              <a:defRPr sz="4400">
                <a:latin typeface="Copperplate"/>
                <a:ea typeface="Copperplate"/>
                <a:cs typeface="Copperplate"/>
                <a:sym typeface="Copperplate"/>
              </a:defRPr>
            </a:lvl1pPr>
          </a:lstStyle>
          <a:p>
            <a:pPr/>
            <a:r>
              <a:t>Fixes or recommends tariffs for telecom and broadcasting services to ensure affordability and fairness.</a:t>
            </a:r>
          </a:p>
        </p:txBody>
      </p:sp>
      <p:sp>
        <p:nvSpPr>
          <p:cNvPr id="525" name="TextBox 22"/>
          <p:cNvSpPr txBox="1"/>
          <p:nvPr/>
        </p:nvSpPr>
        <p:spPr>
          <a:xfrm>
            <a:off x="5320160" y="3682508"/>
            <a:ext cx="8791194" cy="15559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200"/>
              </a:lnSpc>
              <a:defRPr sz="4400">
                <a:latin typeface="Copperplate"/>
                <a:ea typeface="Copperplate"/>
                <a:cs typeface="Copperplate"/>
                <a:sym typeface="Copperplate"/>
              </a:defRPr>
            </a:lvl1pPr>
          </a:lstStyle>
          <a:p>
            <a:pPr/>
            <a:r>
              <a:t>Protecting Consumer Interests:</a:t>
            </a:r>
          </a:p>
        </p:txBody>
      </p:sp>
      <p:sp>
        <p:nvSpPr>
          <p:cNvPr id="526" name="TextBox 23"/>
          <p:cNvSpPr txBox="1"/>
          <p:nvPr/>
        </p:nvSpPr>
        <p:spPr>
          <a:xfrm>
            <a:off x="2109339" y="4473083"/>
            <a:ext cx="16332318" cy="23433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200"/>
              </a:lnSpc>
              <a:defRPr sz="4400">
                <a:latin typeface="Copperplate"/>
                <a:ea typeface="Copperplate"/>
                <a:cs typeface="Copperplate"/>
                <a:sym typeface="Copperplate"/>
              </a:defRPr>
            </a:lvl1pPr>
          </a:lstStyle>
          <a:p>
            <a:pPr/>
            <a:r>
              <a:t>Issues regulations and guidelines to ensure quality of service and prevent unfair practices. Establishes mechanisms to address consumer complaints.</a:t>
            </a:r>
          </a:p>
        </p:txBody>
      </p:sp>
      <p:sp>
        <p:nvSpPr>
          <p:cNvPr id="527" name="TextBox 24"/>
          <p:cNvSpPr txBox="1"/>
          <p:nvPr/>
        </p:nvSpPr>
        <p:spPr>
          <a:xfrm>
            <a:off x="6308826" y="6844807"/>
            <a:ext cx="6774534" cy="7685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200"/>
              </a:lnSpc>
              <a:defRPr sz="4400">
                <a:latin typeface="Copperplate"/>
                <a:ea typeface="Copperplate"/>
                <a:cs typeface="Copperplate"/>
                <a:sym typeface="Copperplate"/>
              </a:defRPr>
            </a:lvl1pPr>
          </a:lstStyle>
          <a:p>
            <a:pPr/>
            <a:r>
              <a:t>Promoting Competition:</a:t>
            </a:r>
          </a:p>
        </p:txBody>
      </p:sp>
      <p:sp>
        <p:nvSpPr>
          <p:cNvPr id="528" name="TextBox 25"/>
          <p:cNvSpPr txBox="1"/>
          <p:nvPr/>
        </p:nvSpPr>
        <p:spPr>
          <a:xfrm>
            <a:off x="2010669" y="7635382"/>
            <a:ext cx="16533790" cy="23433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200"/>
              </a:lnSpc>
              <a:defRPr sz="4400">
                <a:latin typeface="Copperplate"/>
                <a:ea typeface="Copperplate"/>
                <a:cs typeface="Copperplate"/>
                <a:sym typeface="Copperplate"/>
              </a:defRPr>
            </a:lvl1pPr>
          </a:lstStyle>
          <a:p>
            <a:pPr/>
            <a:r>
              <a:t>Facilitates a level playing field for telecom service providers (TSPs) to encourage competition and innovation.</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30" name="Freeform 3"/>
          <p:cNvSpPr/>
          <p:nvPr/>
        </p:nvSpPr>
        <p:spPr>
          <a:xfrm>
            <a:off x="561975" y="729205"/>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531" name="Freeform 5"/>
          <p:cNvSpPr/>
          <p:nvPr/>
        </p:nvSpPr>
        <p:spPr>
          <a:xfrm>
            <a:off x="561975" y="1615030"/>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532" name="Freeform 7"/>
          <p:cNvSpPr/>
          <p:nvPr/>
        </p:nvSpPr>
        <p:spPr>
          <a:xfrm>
            <a:off x="561975" y="3386680"/>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533" name="Freeform 9"/>
          <p:cNvSpPr/>
          <p:nvPr/>
        </p:nvSpPr>
        <p:spPr>
          <a:xfrm>
            <a:off x="561975" y="4272505"/>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534" name="Freeform 11"/>
          <p:cNvSpPr/>
          <p:nvPr/>
        </p:nvSpPr>
        <p:spPr>
          <a:xfrm>
            <a:off x="561975" y="6929980"/>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535" name="Freeform 13"/>
          <p:cNvSpPr/>
          <p:nvPr/>
        </p:nvSpPr>
        <p:spPr>
          <a:xfrm>
            <a:off x="561975" y="7815805"/>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536" name="TextBox 14"/>
          <p:cNvSpPr txBox="1"/>
          <p:nvPr/>
        </p:nvSpPr>
        <p:spPr>
          <a:xfrm>
            <a:off x="1918248" y="291559"/>
            <a:ext cx="15841534" cy="78657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Policy Recommendations: Advises the Government of India on policy matters related to telecom and broadcasting sectors. Spectrum Management: Provides recommendations on the allocation and pricing of radio spectrum used for wireless communication. Quality Assurance: Monitors the performance of service providers to ensure compliance with Quality of Service (QoS) standards.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38" name="Freeform 3"/>
          <p:cNvSpPr/>
          <p:nvPr/>
        </p:nvSpPr>
        <p:spPr>
          <a:xfrm>
            <a:off x="657225" y="1056560"/>
            <a:ext cx="266828" cy="2668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0" y="10795"/>
                </a:moveTo>
                <a:cubicBezTo>
                  <a:pt x="21590" y="11504"/>
                  <a:pt x="21518" y="12203"/>
                  <a:pt x="21384" y="12902"/>
                </a:cubicBezTo>
                <a:cubicBezTo>
                  <a:pt x="21250" y="13602"/>
                  <a:pt x="21045" y="14270"/>
                  <a:pt x="20767" y="14928"/>
                </a:cubicBezTo>
                <a:cubicBezTo>
                  <a:pt x="20490" y="15586"/>
                  <a:pt x="20161" y="16203"/>
                  <a:pt x="19770" y="16799"/>
                </a:cubicBezTo>
                <a:cubicBezTo>
                  <a:pt x="19379" y="17395"/>
                  <a:pt x="18927" y="17930"/>
                  <a:pt x="18423" y="18434"/>
                </a:cubicBezTo>
                <a:cubicBezTo>
                  <a:pt x="17919" y="18937"/>
                  <a:pt x="17375" y="19379"/>
                  <a:pt x="16789" y="19780"/>
                </a:cubicBezTo>
                <a:cubicBezTo>
                  <a:pt x="16203" y="20181"/>
                  <a:pt x="15575" y="20510"/>
                  <a:pt x="14917" y="20778"/>
                </a:cubicBezTo>
                <a:cubicBezTo>
                  <a:pt x="14259" y="21045"/>
                  <a:pt x="13591" y="21250"/>
                  <a:pt x="12892" y="21394"/>
                </a:cubicBezTo>
                <a:cubicBezTo>
                  <a:pt x="12193" y="21538"/>
                  <a:pt x="11494" y="21600"/>
                  <a:pt x="10785" y="21600"/>
                </a:cubicBezTo>
                <a:cubicBezTo>
                  <a:pt x="10075" y="21600"/>
                  <a:pt x="9376" y="21528"/>
                  <a:pt x="8677" y="21394"/>
                </a:cubicBezTo>
                <a:cubicBezTo>
                  <a:pt x="7978" y="21261"/>
                  <a:pt x="7310" y="21055"/>
                  <a:pt x="6652" y="20778"/>
                </a:cubicBezTo>
                <a:cubicBezTo>
                  <a:pt x="5994" y="20500"/>
                  <a:pt x="5377" y="20171"/>
                  <a:pt x="4781" y="19780"/>
                </a:cubicBezTo>
                <a:cubicBezTo>
                  <a:pt x="4184" y="19390"/>
                  <a:pt x="3650" y="18937"/>
                  <a:pt x="3146" y="18434"/>
                </a:cubicBezTo>
                <a:cubicBezTo>
                  <a:pt x="2642" y="17930"/>
                  <a:pt x="2200" y="17385"/>
                  <a:pt x="1799" y="16799"/>
                </a:cubicBezTo>
                <a:cubicBezTo>
                  <a:pt x="1398" y="16213"/>
                  <a:pt x="1069" y="15586"/>
                  <a:pt x="802" y="14928"/>
                </a:cubicBezTo>
                <a:cubicBezTo>
                  <a:pt x="535" y="14270"/>
                  <a:pt x="329" y="13602"/>
                  <a:pt x="185" y="12902"/>
                </a:cubicBezTo>
                <a:cubicBezTo>
                  <a:pt x="41" y="12203"/>
                  <a:pt x="0" y="11504"/>
                  <a:pt x="0" y="10795"/>
                </a:cubicBezTo>
                <a:cubicBezTo>
                  <a:pt x="0" y="10085"/>
                  <a:pt x="72" y="9386"/>
                  <a:pt x="206" y="8687"/>
                </a:cubicBezTo>
                <a:cubicBezTo>
                  <a:pt x="339" y="7988"/>
                  <a:pt x="555" y="7320"/>
                  <a:pt x="822" y="6662"/>
                </a:cubicBezTo>
                <a:cubicBezTo>
                  <a:pt x="1090" y="6004"/>
                  <a:pt x="1429" y="5387"/>
                  <a:pt x="1820" y="4791"/>
                </a:cubicBezTo>
                <a:cubicBezTo>
                  <a:pt x="2210" y="4195"/>
                  <a:pt x="2663" y="3660"/>
                  <a:pt x="3166" y="3156"/>
                </a:cubicBezTo>
                <a:cubicBezTo>
                  <a:pt x="3670" y="2652"/>
                  <a:pt x="4215" y="2210"/>
                  <a:pt x="4801" y="1809"/>
                </a:cubicBezTo>
                <a:cubicBezTo>
                  <a:pt x="5387" y="1408"/>
                  <a:pt x="6004" y="1090"/>
                  <a:pt x="6662" y="822"/>
                </a:cubicBezTo>
                <a:cubicBezTo>
                  <a:pt x="7320" y="555"/>
                  <a:pt x="7998" y="350"/>
                  <a:pt x="8687" y="206"/>
                </a:cubicBezTo>
                <a:cubicBezTo>
                  <a:pt x="9376" y="62"/>
                  <a:pt x="10085" y="0"/>
                  <a:pt x="10795" y="0"/>
                </a:cubicBezTo>
                <a:cubicBezTo>
                  <a:pt x="11504" y="0"/>
                  <a:pt x="12203" y="72"/>
                  <a:pt x="12902" y="206"/>
                </a:cubicBezTo>
                <a:cubicBezTo>
                  <a:pt x="13602" y="339"/>
                  <a:pt x="14270" y="545"/>
                  <a:pt x="14928" y="822"/>
                </a:cubicBezTo>
                <a:cubicBezTo>
                  <a:pt x="15586" y="1100"/>
                  <a:pt x="16203" y="1429"/>
                  <a:pt x="16799" y="1820"/>
                </a:cubicBezTo>
                <a:cubicBezTo>
                  <a:pt x="17395" y="2210"/>
                  <a:pt x="17930" y="2663"/>
                  <a:pt x="18434" y="3166"/>
                </a:cubicBezTo>
                <a:cubicBezTo>
                  <a:pt x="18937" y="3670"/>
                  <a:pt x="19379" y="4215"/>
                  <a:pt x="19780" y="4801"/>
                </a:cubicBezTo>
                <a:cubicBezTo>
                  <a:pt x="20181" y="5387"/>
                  <a:pt x="20510" y="6014"/>
                  <a:pt x="20778" y="6672"/>
                </a:cubicBezTo>
                <a:cubicBezTo>
                  <a:pt x="21045" y="7330"/>
                  <a:pt x="21250" y="7998"/>
                  <a:pt x="21394" y="8698"/>
                </a:cubicBezTo>
                <a:cubicBezTo>
                  <a:pt x="21538" y="9397"/>
                  <a:pt x="21600" y="10096"/>
                  <a:pt x="21600" y="10805"/>
                </a:cubicBezTo>
                <a:close/>
              </a:path>
            </a:pathLst>
          </a:custGeom>
          <a:solidFill>
            <a:srgbClr val="000000"/>
          </a:solidFill>
          <a:ln w="12700">
            <a:miter lim="400000"/>
          </a:ln>
        </p:spPr>
        <p:txBody>
          <a:bodyPr lIns="45719" rIns="45719"/>
          <a:lstStyle/>
          <a:p>
            <a:pPr/>
          </a:p>
        </p:txBody>
      </p:sp>
      <p:sp>
        <p:nvSpPr>
          <p:cNvPr id="539" name="Freeform 5"/>
          <p:cNvSpPr/>
          <p:nvPr/>
        </p:nvSpPr>
        <p:spPr>
          <a:xfrm>
            <a:off x="657225" y="2085261"/>
            <a:ext cx="266828" cy="2668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0" y="10795"/>
                </a:moveTo>
                <a:cubicBezTo>
                  <a:pt x="21590" y="11504"/>
                  <a:pt x="21518" y="12203"/>
                  <a:pt x="21384" y="12902"/>
                </a:cubicBezTo>
                <a:cubicBezTo>
                  <a:pt x="21250" y="13602"/>
                  <a:pt x="21045" y="14270"/>
                  <a:pt x="20767" y="14928"/>
                </a:cubicBezTo>
                <a:cubicBezTo>
                  <a:pt x="20490" y="15586"/>
                  <a:pt x="20161" y="16203"/>
                  <a:pt x="19770" y="16799"/>
                </a:cubicBezTo>
                <a:cubicBezTo>
                  <a:pt x="19379" y="17395"/>
                  <a:pt x="18927" y="17930"/>
                  <a:pt x="18423" y="18434"/>
                </a:cubicBezTo>
                <a:cubicBezTo>
                  <a:pt x="17919" y="18937"/>
                  <a:pt x="17375" y="19379"/>
                  <a:pt x="16789" y="19780"/>
                </a:cubicBezTo>
                <a:cubicBezTo>
                  <a:pt x="16203" y="20181"/>
                  <a:pt x="15575" y="20510"/>
                  <a:pt x="14917" y="20778"/>
                </a:cubicBezTo>
                <a:cubicBezTo>
                  <a:pt x="14259" y="21045"/>
                  <a:pt x="13591" y="21250"/>
                  <a:pt x="12892" y="21394"/>
                </a:cubicBezTo>
                <a:cubicBezTo>
                  <a:pt x="12193" y="21538"/>
                  <a:pt x="11494" y="21600"/>
                  <a:pt x="10785" y="21600"/>
                </a:cubicBezTo>
                <a:cubicBezTo>
                  <a:pt x="10075" y="21600"/>
                  <a:pt x="9376" y="21528"/>
                  <a:pt x="8677" y="21394"/>
                </a:cubicBezTo>
                <a:cubicBezTo>
                  <a:pt x="7978" y="21261"/>
                  <a:pt x="7310" y="21055"/>
                  <a:pt x="6652" y="20778"/>
                </a:cubicBezTo>
                <a:cubicBezTo>
                  <a:pt x="5994" y="20500"/>
                  <a:pt x="5377" y="20171"/>
                  <a:pt x="4781" y="19780"/>
                </a:cubicBezTo>
                <a:cubicBezTo>
                  <a:pt x="4184" y="19390"/>
                  <a:pt x="3650" y="18937"/>
                  <a:pt x="3146" y="18434"/>
                </a:cubicBezTo>
                <a:cubicBezTo>
                  <a:pt x="2642" y="17930"/>
                  <a:pt x="2200" y="17385"/>
                  <a:pt x="1799" y="16799"/>
                </a:cubicBezTo>
                <a:cubicBezTo>
                  <a:pt x="1398" y="16213"/>
                  <a:pt x="1069" y="15586"/>
                  <a:pt x="802" y="14928"/>
                </a:cubicBezTo>
                <a:cubicBezTo>
                  <a:pt x="535" y="14270"/>
                  <a:pt x="329" y="13602"/>
                  <a:pt x="185" y="12902"/>
                </a:cubicBezTo>
                <a:cubicBezTo>
                  <a:pt x="41" y="12203"/>
                  <a:pt x="0" y="11504"/>
                  <a:pt x="0" y="10795"/>
                </a:cubicBezTo>
                <a:cubicBezTo>
                  <a:pt x="0" y="10085"/>
                  <a:pt x="72" y="9386"/>
                  <a:pt x="206" y="8687"/>
                </a:cubicBezTo>
                <a:cubicBezTo>
                  <a:pt x="339" y="7988"/>
                  <a:pt x="555" y="7320"/>
                  <a:pt x="822" y="6662"/>
                </a:cubicBezTo>
                <a:cubicBezTo>
                  <a:pt x="1090" y="6004"/>
                  <a:pt x="1429" y="5387"/>
                  <a:pt x="1820" y="4791"/>
                </a:cubicBezTo>
                <a:cubicBezTo>
                  <a:pt x="2210" y="4195"/>
                  <a:pt x="2663" y="3660"/>
                  <a:pt x="3166" y="3156"/>
                </a:cubicBezTo>
                <a:cubicBezTo>
                  <a:pt x="3670" y="2652"/>
                  <a:pt x="4215" y="2210"/>
                  <a:pt x="4801" y="1809"/>
                </a:cubicBezTo>
                <a:cubicBezTo>
                  <a:pt x="5387" y="1408"/>
                  <a:pt x="6004" y="1090"/>
                  <a:pt x="6662" y="822"/>
                </a:cubicBezTo>
                <a:cubicBezTo>
                  <a:pt x="7320" y="555"/>
                  <a:pt x="7998" y="350"/>
                  <a:pt x="8687" y="206"/>
                </a:cubicBezTo>
                <a:cubicBezTo>
                  <a:pt x="9376" y="62"/>
                  <a:pt x="10085" y="0"/>
                  <a:pt x="10795" y="0"/>
                </a:cubicBezTo>
                <a:cubicBezTo>
                  <a:pt x="11504" y="0"/>
                  <a:pt x="12203" y="72"/>
                  <a:pt x="12902" y="206"/>
                </a:cubicBezTo>
                <a:cubicBezTo>
                  <a:pt x="13602" y="339"/>
                  <a:pt x="14270" y="545"/>
                  <a:pt x="14928" y="822"/>
                </a:cubicBezTo>
                <a:cubicBezTo>
                  <a:pt x="15586" y="1100"/>
                  <a:pt x="16203" y="1429"/>
                  <a:pt x="16799" y="1820"/>
                </a:cubicBezTo>
                <a:cubicBezTo>
                  <a:pt x="17395" y="2210"/>
                  <a:pt x="17930" y="2663"/>
                  <a:pt x="18434" y="3166"/>
                </a:cubicBezTo>
                <a:cubicBezTo>
                  <a:pt x="18937" y="3670"/>
                  <a:pt x="19379" y="4215"/>
                  <a:pt x="19780" y="4801"/>
                </a:cubicBezTo>
                <a:cubicBezTo>
                  <a:pt x="20181" y="5387"/>
                  <a:pt x="20510" y="6014"/>
                  <a:pt x="20778" y="6672"/>
                </a:cubicBezTo>
                <a:cubicBezTo>
                  <a:pt x="21045" y="7330"/>
                  <a:pt x="21250" y="7998"/>
                  <a:pt x="21394" y="8698"/>
                </a:cubicBezTo>
                <a:cubicBezTo>
                  <a:pt x="21538" y="9397"/>
                  <a:pt x="21600" y="10096"/>
                  <a:pt x="21600" y="10805"/>
                </a:cubicBezTo>
                <a:close/>
              </a:path>
            </a:pathLst>
          </a:custGeom>
          <a:solidFill>
            <a:srgbClr val="000000"/>
          </a:solidFill>
          <a:ln w="12700">
            <a:miter lim="400000"/>
          </a:ln>
        </p:spPr>
        <p:txBody>
          <a:bodyPr lIns="45719" rIns="45719"/>
          <a:lstStyle/>
          <a:p>
            <a:pPr/>
          </a:p>
        </p:txBody>
      </p:sp>
      <p:sp>
        <p:nvSpPr>
          <p:cNvPr id="540" name="Freeform 7"/>
          <p:cNvSpPr/>
          <p:nvPr/>
        </p:nvSpPr>
        <p:spPr>
          <a:xfrm>
            <a:off x="657225" y="5171361"/>
            <a:ext cx="266828" cy="2668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0" y="10795"/>
                </a:moveTo>
                <a:cubicBezTo>
                  <a:pt x="21590" y="11504"/>
                  <a:pt x="21518" y="12203"/>
                  <a:pt x="21384" y="12902"/>
                </a:cubicBezTo>
                <a:cubicBezTo>
                  <a:pt x="21250" y="13602"/>
                  <a:pt x="21045" y="14270"/>
                  <a:pt x="20767" y="14928"/>
                </a:cubicBezTo>
                <a:cubicBezTo>
                  <a:pt x="20490" y="15586"/>
                  <a:pt x="20161" y="16203"/>
                  <a:pt x="19770" y="16799"/>
                </a:cubicBezTo>
                <a:cubicBezTo>
                  <a:pt x="19379" y="17395"/>
                  <a:pt x="18927" y="17930"/>
                  <a:pt x="18423" y="18434"/>
                </a:cubicBezTo>
                <a:cubicBezTo>
                  <a:pt x="17919" y="18937"/>
                  <a:pt x="17375" y="19379"/>
                  <a:pt x="16789" y="19780"/>
                </a:cubicBezTo>
                <a:cubicBezTo>
                  <a:pt x="16203" y="20181"/>
                  <a:pt x="15575" y="20510"/>
                  <a:pt x="14917" y="20778"/>
                </a:cubicBezTo>
                <a:cubicBezTo>
                  <a:pt x="14259" y="21045"/>
                  <a:pt x="13591" y="21250"/>
                  <a:pt x="12892" y="21394"/>
                </a:cubicBezTo>
                <a:cubicBezTo>
                  <a:pt x="12193" y="21538"/>
                  <a:pt x="11494" y="21600"/>
                  <a:pt x="10785" y="21600"/>
                </a:cubicBezTo>
                <a:cubicBezTo>
                  <a:pt x="10075" y="21600"/>
                  <a:pt x="9376" y="21528"/>
                  <a:pt x="8677" y="21394"/>
                </a:cubicBezTo>
                <a:cubicBezTo>
                  <a:pt x="7978" y="21261"/>
                  <a:pt x="7310" y="21055"/>
                  <a:pt x="6652" y="20778"/>
                </a:cubicBezTo>
                <a:cubicBezTo>
                  <a:pt x="5994" y="20500"/>
                  <a:pt x="5377" y="20171"/>
                  <a:pt x="4781" y="19780"/>
                </a:cubicBezTo>
                <a:cubicBezTo>
                  <a:pt x="4184" y="19390"/>
                  <a:pt x="3650" y="18937"/>
                  <a:pt x="3146" y="18434"/>
                </a:cubicBezTo>
                <a:cubicBezTo>
                  <a:pt x="2642" y="17930"/>
                  <a:pt x="2200" y="17385"/>
                  <a:pt x="1799" y="16799"/>
                </a:cubicBezTo>
                <a:cubicBezTo>
                  <a:pt x="1398" y="16213"/>
                  <a:pt x="1069" y="15586"/>
                  <a:pt x="802" y="14928"/>
                </a:cubicBezTo>
                <a:cubicBezTo>
                  <a:pt x="535" y="14270"/>
                  <a:pt x="329" y="13602"/>
                  <a:pt x="185" y="12902"/>
                </a:cubicBezTo>
                <a:cubicBezTo>
                  <a:pt x="41" y="12203"/>
                  <a:pt x="0" y="11504"/>
                  <a:pt x="0" y="10795"/>
                </a:cubicBezTo>
                <a:cubicBezTo>
                  <a:pt x="0" y="10085"/>
                  <a:pt x="72" y="9386"/>
                  <a:pt x="206" y="8687"/>
                </a:cubicBezTo>
                <a:cubicBezTo>
                  <a:pt x="339" y="7988"/>
                  <a:pt x="555" y="7320"/>
                  <a:pt x="822" y="6662"/>
                </a:cubicBezTo>
                <a:cubicBezTo>
                  <a:pt x="1090" y="6004"/>
                  <a:pt x="1429" y="5387"/>
                  <a:pt x="1820" y="4791"/>
                </a:cubicBezTo>
                <a:cubicBezTo>
                  <a:pt x="2210" y="4195"/>
                  <a:pt x="2663" y="3660"/>
                  <a:pt x="3166" y="3156"/>
                </a:cubicBezTo>
                <a:cubicBezTo>
                  <a:pt x="3670" y="2652"/>
                  <a:pt x="4215" y="2210"/>
                  <a:pt x="4801" y="1809"/>
                </a:cubicBezTo>
                <a:cubicBezTo>
                  <a:pt x="5387" y="1408"/>
                  <a:pt x="6004" y="1090"/>
                  <a:pt x="6662" y="822"/>
                </a:cubicBezTo>
                <a:cubicBezTo>
                  <a:pt x="7320" y="555"/>
                  <a:pt x="7998" y="350"/>
                  <a:pt x="8687" y="206"/>
                </a:cubicBezTo>
                <a:cubicBezTo>
                  <a:pt x="9376" y="62"/>
                  <a:pt x="10085" y="0"/>
                  <a:pt x="10795" y="0"/>
                </a:cubicBezTo>
                <a:cubicBezTo>
                  <a:pt x="11504" y="0"/>
                  <a:pt x="12203" y="72"/>
                  <a:pt x="12902" y="206"/>
                </a:cubicBezTo>
                <a:cubicBezTo>
                  <a:pt x="13602" y="339"/>
                  <a:pt x="14270" y="545"/>
                  <a:pt x="14928" y="822"/>
                </a:cubicBezTo>
                <a:cubicBezTo>
                  <a:pt x="15586" y="1100"/>
                  <a:pt x="16203" y="1429"/>
                  <a:pt x="16799" y="1820"/>
                </a:cubicBezTo>
                <a:cubicBezTo>
                  <a:pt x="17395" y="2210"/>
                  <a:pt x="17930" y="2663"/>
                  <a:pt x="18434" y="3166"/>
                </a:cubicBezTo>
                <a:cubicBezTo>
                  <a:pt x="18937" y="3670"/>
                  <a:pt x="19379" y="4215"/>
                  <a:pt x="19780" y="4801"/>
                </a:cubicBezTo>
                <a:cubicBezTo>
                  <a:pt x="20181" y="5387"/>
                  <a:pt x="20510" y="6014"/>
                  <a:pt x="20778" y="6672"/>
                </a:cubicBezTo>
                <a:cubicBezTo>
                  <a:pt x="21045" y="7330"/>
                  <a:pt x="21250" y="7998"/>
                  <a:pt x="21394" y="8698"/>
                </a:cubicBezTo>
                <a:cubicBezTo>
                  <a:pt x="21538" y="9397"/>
                  <a:pt x="21600" y="10096"/>
                  <a:pt x="21600" y="10805"/>
                </a:cubicBezTo>
                <a:close/>
              </a:path>
            </a:pathLst>
          </a:custGeom>
          <a:solidFill>
            <a:srgbClr val="000000"/>
          </a:solidFill>
          <a:ln w="12700">
            <a:miter lim="400000"/>
          </a:ln>
        </p:spPr>
        <p:txBody>
          <a:bodyPr lIns="45719" rIns="45719"/>
          <a:lstStyle/>
          <a:p>
            <a:pPr/>
          </a:p>
        </p:txBody>
      </p:sp>
      <p:sp>
        <p:nvSpPr>
          <p:cNvPr id="541" name="Freeform 9"/>
          <p:cNvSpPr/>
          <p:nvPr/>
        </p:nvSpPr>
        <p:spPr>
          <a:xfrm>
            <a:off x="657225" y="6200061"/>
            <a:ext cx="266828" cy="2668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0" y="10795"/>
                </a:moveTo>
                <a:cubicBezTo>
                  <a:pt x="21590" y="11504"/>
                  <a:pt x="21518" y="12203"/>
                  <a:pt x="21384" y="12902"/>
                </a:cubicBezTo>
                <a:cubicBezTo>
                  <a:pt x="21250" y="13602"/>
                  <a:pt x="21045" y="14270"/>
                  <a:pt x="20767" y="14928"/>
                </a:cubicBezTo>
                <a:cubicBezTo>
                  <a:pt x="20490" y="15586"/>
                  <a:pt x="20161" y="16203"/>
                  <a:pt x="19770" y="16799"/>
                </a:cubicBezTo>
                <a:cubicBezTo>
                  <a:pt x="19379" y="17395"/>
                  <a:pt x="18927" y="17930"/>
                  <a:pt x="18423" y="18434"/>
                </a:cubicBezTo>
                <a:cubicBezTo>
                  <a:pt x="17919" y="18937"/>
                  <a:pt x="17375" y="19379"/>
                  <a:pt x="16789" y="19780"/>
                </a:cubicBezTo>
                <a:cubicBezTo>
                  <a:pt x="16203" y="20181"/>
                  <a:pt x="15575" y="20510"/>
                  <a:pt x="14917" y="20778"/>
                </a:cubicBezTo>
                <a:cubicBezTo>
                  <a:pt x="14259" y="21045"/>
                  <a:pt x="13591" y="21250"/>
                  <a:pt x="12892" y="21394"/>
                </a:cubicBezTo>
                <a:cubicBezTo>
                  <a:pt x="12193" y="21538"/>
                  <a:pt x="11494" y="21600"/>
                  <a:pt x="10785" y="21600"/>
                </a:cubicBezTo>
                <a:cubicBezTo>
                  <a:pt x="10075" y="21600"/>
                  <a:pt x="9376" y="21528"/>
                  <a:pt x="8677" y="21394"/>
                </a:cubicBezTo>
                <a:cubicBezTo>
                  <a:pt x="7978" y="21261"/>
                  <a:pt x="7310" y="21055"/>
                  <a:pt x="6652" y="20778"/>
                </a:cubicBezTo>
                <a:cubicBezTo>
                  <a:pt x="5994" y="20500"/>
                  <a:pt x="5377" y="20171"/>
                  <a:pt x="4781" y="19780"/>
                </a:cubicBezTo>
                <a:cubicBezTo>
                  <a:pt x="4184" y="19390"/>
                  <a:pt x="3650" y="18937"/>
                  <a:pt x="3146" y="18434"/>
                </a:cubicBezTo>
                <a:cubicBezTo>
                  <a:pt x="2642" y="17930"/>
                  <a:pt x="2200" y="17385"/>
                  <a:pt x="1799" y="16799"/>
                </a:cubicBezTo>
                <a:cubicBezTo>
                  <a:pt x="1398" y="16213"/>
                  <a:pt x="1069" y="15586"/>
                  <a:pt x="802" y="14928"/>
                </a:cubicBezTo>
                <a:cubicBezTo>
                  <a:pt x="535" y="14270"/>
                  <a:pt x="329" y="13602"/>
                  <a:pt x="185" y="12902"/>
                </a:cubicBezTo>
                <a:cubicBezTo>
                  <a:pt x="41" y="12203"/>
                  <a:pt x="0" y="11504"/>
                  <a:pt x="0" y="10795"/>
                </a:cubicBezTo>
                <a:cubicBezTo>
                  <a:pt x="0" y="10085"/>
                  <a:pt x="72" y="9386"/>
                  <a:pt x="206" y="8687"/>
                </a:cubicBezTo>
                <a:cubicBezTo>
                  <a:pt x="339" y="7988"/>
                  <a:pt x="555" y="7320"/>
                  <a:pt x="822" y="6662"/>
                </a:cubicBezTo>
                <a:cubicBezTo>
                  <a:pt x="1090" y="6004"/>
                  <a:pt x="1429" y="5387"/>
                  <a:pt x="1820" y="4791"/>
                </a:cubicBezTo>
                <a:cubicBezTo>
                  <a:pt x="2210" y="4195"/>
                  <a:pt x="2663" y="3660"/>
                  <a:pt x="3166" y="3156"/>
                </a:cubicBezTo>
                <a:cubicBezTo>
                  <a:pt x="3670" y="2652"/>
                  <a:pt x="4215" y="2210"/>
                  <a:pt x="4801" y="1809"/>
                </a:cubicBezTo>
                <a:cubicBezTo>
                  <a:pt x="5387" y="1408"/>
                  <a:pt x="6004" y="1090"/>
                  <a:pt x="6662" y="822"/>
                </a:cubicBezTo>
                <a:cubicBezTo>
                  <a:pt x="7320" y="555"/>
                  <a:pt x="7998" y="350"/>
                  <a:pt x="8687" y="206"/>
                </a:cubicBezTo>
                <a:cubicBezTo>
                  <a:pt x="9376" y="62"/>
                  <a:pt x="10085" y="0"/>
                  <a:pt x="10795" y="0"/>
                </a:cubicBezTo>
                <a:cubicBezTo>
                  <a:pt x="11504" y="0"/>
                  <a:pt x="12203" y="72"/>
                  <a:pt x="12902" y="206"/>
                </a:cubicBezTo>
                <a:cubicBezTo>
                  <a:pt x="13602" y="339"/>
                  <a:pt x="14270" y="545"/>
                  <a:pt x="14928" y="822"/>
                </a:cubicBezTo>
                <a:cubicBezTo>
                  <a:pt x="15586" y="1100"/>
                  <a:pt x="16203" y="1429"/>
                  <a:pt x="16799" y="1820"/>
                </a:cubicBezTo>
                <a:cubicBezTo>
                  <a:pt x="17395" y="2210"/>
                  <a:pt x="17930" y="2663"/>
                  <a:pt x="18434" y="3166"/>
                </a:cubicBezTo>
                <a:cubicBezTo>
                  <a:pt x="18937" y="3670"/>
                  <a:pt x="19379" y="4215"/>
                  <a:pt x="19780" y="4801"/>
                </a:cubicBezTo>
                <a:cubicBezTo>
                  <a:pt x="20181" y="5387"/>
                  <a:pt x="20510" y="6014"/>
                  <a:pt x="20778" y="6672"/>
                </a:cubicBezTo>
                <a:cubicBezTo>
                  <a:pt x="21045" y="7330"/>
                  <a:pt x="21250" y="7998"/>
                  <a:pt x="21394" y="8698"/>
                </a:cubicBezTo>
                <a:cubicBezTo>
                  <a:pt x="21538" y="9397"/>
                  <a:pt x="21600" y="10096"/>
                  <a:pt x="21600" y="10805"/>
                </a:cubicBezTo>
                <a:close/>
              </a:path>
            </a:pathLst>
          </a:custGeom>
          <a:solidFill>
            <a:srgbClr val="000000"/>
          </a:solidFill>
          <a:ln w="12700">
            <a:miter lim="400000"/>
          </a:ln>
        </p:spPr>
        <p:txBody>
          <a:bodyPr lIns="45719" rIns="45719"/>
          <a:lstStyle/>
          <a:p>
            <a:pPr/>
          </a:p>
        </p:txBody>
      </p:sp>
      <p:sp>
        <p:nvSpPr>
          <p:cNvPr id="542" name="TextBox 10"/>
          <p:cNvSpPr txBox="1"/>
          <p:nvPr/>
        </p:nvSpPr>
        <p:spPr>
          <a:xfrm>
            <a:off x="1498997" y="539324"/>
            <a:ext cx="16872662" cy="71746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100"/>
              </a:lnSpc>
              <a:defRPr sz="5700">
                <a:latin typeface="Copperplate"/>
                <a:ea typeface="Copperplate"/>
                <a:cs typeface="Copperplate"/>
                <a:sym typeface="Copperplate"/>
              </a:defRPr>
            </a:lvl1pPr>
          </a:lstStyle>
          <a:p>
            <a:pPr/>
            <a:r>
              <a:t>Licensing and Interconnection: Oversees licensing conditions and regulates interconnection agreements between service providers. Digital Communication Policies: Encourages digitization, broadband expansion, and universal access to communication technologies.</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44" name="Freeform 3"/>
          <p:cNvSpPr/>
          <p:nvPr/>
        </p:nvSpPr>
        <p:spPr>
          <a:xfrm>
            <a:off x="581025" y="2569845"/>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545" name="Freeform 5"/>
          <p:cNvSpPr/>
          <p:nvPr/>
        </p:nvSpPr>
        <p:spPr>
          <a:xfrm>
            <a:off x="581025" y="5284470"/>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546" name="Freeform 7"/>
          <p:cNvSpPr/>
          <p:nvPr/>
        </p:nvSpPr>
        <p:spPr>
          <a:xfrm>
            <a:off x="581025" y="7999094"/>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547" name="TextBox 8"/>
          <p:cNvSpPr txBox="1"/>
          <p:nvPr/>
        </p:nvSpPr>
        <p:spPr>
          <a:xfrm>
            <a:off x="987181" y="308962"/>
            <a:ext cx="16639642" cy="17805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100"/>
              </a:lnSpc>
              <a:defRPr sz="5000">
                <a:latin typeface="Copperplate"/>
                <a:ea typeface="Copperplate"/>
                <a:cs typeface="Copperplate"/>
                <a:sym typeface="Copperplate"/>
              </a:defRPr>
            </a:lvl1pPr>
          </a:lstStyle>
          <a:p>
            <a:pPr/>
            <a:r>
              <a:t>Role in Consumer Protection TRAI plays a significant role in addressing issues like:</a:t>
            </a:r>
          </a:p>
        </p:txBody>
      </p:sp>
      <p:sp>
        <p:nvSpPr>
          <p:cNvPr id="548" name="TextBox 9"/>
          <p:cNvSpPr txBox="1"/>
          <p:nvPr/>
        </p:nvSpPr>
        <p:spPr>
          <a:xfrm>
            <a:off x="1291380" y="2118712"/>
            <a:ext cx="17142134" cy="62890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100"/>
              </a:lnSpc>
              <a:defRPr sz="5000">
                <a:latin typeface="Copperplate"/>
                <a:ea typeface="Copperplate"/>
                <a:cs typeface="Copperplate"/>
                <a:sym typeface="Copperplate"/>
              </a:defRPr>
            </a:lvl1pPr>
          </a:lstStyle>
          <a:p>
            <a:pPr/>
            <a:r>
              <a:t>Spam Calls and SMS: Introduced the DND (Do Not Disturb) registry to protect users from unwanted calls and messages. Tariff Transparency: Mandates telecom operators to provide transparent pricing and details on recharge plans. Service Quality: Ensures operators meet benchmarks for call drops, data speed, and customer support.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4" name="Freeform 7"/>
          <p:cNvSpPr/>
          <p:nvPr/>
        </p:nvSpPr>
        <p:spPr>
          <a:xfrm>
            <a:off x="504825" y="3978916"/>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15" name="Freeform 9"/>
          <p:cNvSpPr/>
          <p:nvPr/>
        </p:nvSpPr>
        <p:spPr>
          <a:xfrm>
            <a:off x="504825" y="5598166"/>
            <a:ext cx="209678" cy="209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3"/>
                </a:moveTo>
                <a:cubicBezTo>
                  <a:pt x="21587" y="11500"/>
                  <a:pt x="21522" y="12206"/>
                  <a:pt x="21378" y="12900"/>
                </a:cubicBezTo>
                <a:cubicBezTo>
                  <a:pt x="21234" y="13593"/>
                  <a:pt x="21037" y="14274"/>
                  <a:pt x="20763" y="14928"/>
                </a:cubicBezTo>
                <a:cubicBezTo>
                  <a:pt x="20488" y="15582"/>
                  <a:pt x="20161" y="16210"/>
                  <a:pt x="19768" y="16799"/>
                </a:cubicBezTo>
                <a:cubicBezTo>
                  <a:pt x="19376" y="17387"/>
                  <a:pt x="18931" y="17937"/>
                  <a:pt x="18421" y="18434"/>
                </a:cubicBezTo>
                <a:cubicBezTo>
                  <a:pt x="17911" y="18931"/>
                  <a:pt x="17374" y="19389"/>
                  <a:pt x="16785" y="19781"/>
                </a:cubicBezTo>
                <a:cubicBezTo>
                  <a:pt x="16197" y="20174"/>
                  <a:pt x="15569" y="20514"/>
                  <a:pt x="14915" y="20776"/>
                </a:cubicBezTo>
                <a:cubicBezTo>
                  <a:pt x="14260" y="21037"/>
                  <a:pt x="13580" y="21247"/>
                  <a:pt x="12887" y="21391"/>
                </a:cubicBezTo>
                <a:cubicBezTo>
                  <a:pt x="12193" y="21535"/>
                  <a:pt x="11487" y="21600"/>
                  <a:pt x="10780" y="21600"/>
                </a:cubicBezTo>
                <a:cubicBezTo>
                  <a:pt x="10074" y="21600"/>
                  <a:pt x="9367" y="21535"/>
                  <a:pt x="8674" y="21391"/>
                </a:cubicBezTo>
                <a:cubicBezTo>
                  <a:pt x="7981" y="21247"/>
                  <a:pt x="7300" y="21051"/>
                  <a:pt x="6646" y="20776"/>
                </a:cubicBezTo>
                <a:cubicBezTo>
                  <a:pt x="5992" y="20501"/>
                  <a:pt x="5364" y="20174"/>
                  <a:pt x="4775" y="19781"/>
                </a:cubicBezTo>
                <a:cubicBezTo>
                  <a:pt x="4187" y="19389"/>
                  <a:pt x="3637" y="18944"/>
                  <a:pt x="3140" y="18434"/>
                </a:cubicBezTo>
                <a:cubicBezTo>
                  <a:pt x="2643" y="17924"/>
                  <a:pt x="2185" y="17387"/>
                  <a:pt x="1792" y="16799"/>
                </a:cubicBezTo>
                <a:cubicBezTo>
                  <a:pt x="1400" y="16210"/>
                  <a:pt x="1060" y="15582"/>
                  <a:pt x="798" y="14928"/>
                </a:cubicBezTo>
                <a:cubicBezTo>
                  <a:pt x="536" y="14274"/>
                  <a:pt x="340" y="13593"/>
                  <a:pt x="209" y="12900"/>
                </a:cubicBezTo>
                <a:cubicBezTo>
                  <a:pt x="78" y="12206"/>
                  <a:pt x="0" y="11500"/>
                  <a:pt x="0" y="10793"/>
                </a:cubicBezTo>
                <a:cubicBezTo>
                  <a:pt x="0" y="10087"/>
                  <a:pt x="65" y="9380"/>
                  <a:pt x="209" y="8687"/>
                </a:cubicBezTo>
                <a:cubicBezTo>
                  <a:pt x="353" y="7994"/>
                  <a:pt x="549" y="7313"/>
                  <a:pt x="824" y="6659"/>
                </a:cubicBezTo>
                <a:cubicBezTo>
                  <a:pt x="1099" y="6005"/>
                  <a:pt x="1426" y="5377"/>
                  <a:pt x="1819" y="4788"/>
                </a:cubicBezTo>
                <a:cubicBezTo>
                  <a:pt x="2211" y="4200"/>
                  <a:pt x="2656" y="3650"/>
                  <a:pt x="3166" y="3153"/>
                </a:cubicBezTo>
                <a:cubicBezTo>
                  <a:pt x="3676" y="2656"/>
                  <a:pt x="4213" y="2198"/>
                  <a:pt x="4801" y="1805"/>
                </a:cubicBezTo>
                <a:cubicBezTo>
                  <a:pt x="5390" y="1413"/>
                  <a:pt x="6005" y="1099"/>
                  <a:pt x="6659" y="824"/>
                </a:cubicBezTo>
                <a:cubicBezTo>
                  <a:pt x="7313" y="549"/>
                  <a:pt x="7994" y="340"/>
                  <a:pt x="8687" y="209"/>
                </a:cubicBezTo>
                <a:cubicBezTo>
                  <a:pt x="9380" y="78"/>
                  <a:pt x="10087" y="0"/>
                  <a:pt x="10793" y="0"/>
                </a:cubicBezTo>
                <a:cubicBezTo>
                  <a:pt x="11500" y="0"/>
                  <a:pt x="12206" y="65"/>
                  <a:pt x="12900" y="209"/>
                </a:cubicBezTo>
                <a:cubicBezTo>
                  <a:pt x="13593" y="353"/>
                  <a:pt x="14274" y="549"/>
                  <a:pt x="14928" y="824"/>
                </a:cubicBezTo>
                <a:cubicBezTo>
                  <a:pt x="15582" y="1099"/>
                  <a:pt x="16210" y="1426"/>
                  <a:pt x="16799" y="1819"/>
                </a:cubicBezTo>
                <a:cubicBezTo>
                  <a:pt x="17387" y="2211"/>
                  <a:pt x="17937" y="2656"/>
                  <a:pt x="18434" y="3166"/>
                </a:cubicBezTo>
                <a:cubicBezTo>
                  <a:pt x="18931" y="3676"/>
                  <a:pt x="19389" y="4213"/>
                  <a:pt x="19781" y="4801"/>
                </a:cubicBezTo>
                <a:cubicBezTo>
                  <a:pt x="20174" y="5390"/>
                  <a:pt x="20514" y="6018"/>
                  <a:pt x="20776" y="6672"/>
                </a:cubicBezTo>
                <a:cubicBezTo>
                  <a:pt x="21037" y="7326"/>
                  <a:pt x="21247" y="8007"/>
                  <a:pt x="21391" y="8700"/>
                </a:cubicBezTo>
                <a:cubicBezTo>
                  <a:pt x="21535" y="9394"/>
                  <a:pt x="21600" y="10100"/>
                  <a:pt x="21600" y="10807"/>
                </a:cubicBezTo>
                <a:close/>
              </a:path>
            </a:pathLst>
          </a:custGeom>
          <a:solidFill>
            <a:srgbClr val="000000"/>
          </a:solidFill>
          <a:ln w="12700">
            <a:miter lim="400000"/>
          </a:ln>
        </p:spPr>
        <p:txBody>
          <a:bodyPr lIns="45719" rIns="45719"/>
          <a:lstStyle/>
          <a:p>
            <a:pPr/>
          </a:p>
        </p:txBody>
      </p:sp>
      <p:sp>
        <p:nvSpPr>
          <p:cNvPr id="116" name="TextBox 24"/>
          <p:cNvSpPr txBox="1"/>
          <p:nvPr/>
        </p:nvSpPr>
        <p:spPr>
          <a:xfrm>
            <a:off x="5168655" y="1166422"/>
            <a:ext cx="7803452" cy="15819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Why Is Big Data Important?</a:t>
            </a:r>
          </a:p>
        </p:txBody>
      </p:sp>
      <p:sp>
        <p:nvSpPr>
          <p:cNvPr id="117" name="TextBox 25"/>
          <p:cNvSpPr txBox="1"/>
          <p:nvPr/>
        </p:nvSpPr>
        <p:spPr>
          <a:xfrm>
            <a:off x="1075582" y="1976046"/>
            <a:ext cx="17166298" cy="55824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300"/>
              </a:lnSpc>
              <a:defRPr sz="4500">
                <a:latin typeface="Copperplate"/>
                <a:ea typeface="Copperplate"/>
                <a:cs typeface="Copperplate"/>
                <a:sym typeface="Copperplate"/>
              </a:defRPr>
            </a:lvl1pPr>
          </a:lstStyle>
          <a:p>
            <a:pPr/>
            <a:r>
              <a:t>Improved Decision-Making: Data-driven insights can lead to better strategies and predictions. Enhanced Customer Experiences: Personalizing experiences based on user data. Operational Efficiency: Optimizing supply chains, reducing downtime, and predicting maintenance. Innovation: Enabling advancements in fields like AI, healthcare, and urban planning.</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50" name="Freeform 2"/>
          <p:cNvSpPr/>
          <p:nvPr/>
        </p:nvSpPr>
        <p:spPr>
          <a:xfrm>
            <a:off x="1782622" y="7401715"/>
            <a:ext cx="219076" cy="219076"/>
          </a:xfrm>
          <a:prstGeom prst="rect">
            <a:avLst/>
          </a:prstGeom>
          <a:blipFill>
            <a:blip r:embed="rId3"/>
            <a:stretch>
              <a:fillRect/>
            </a:stretch>
          </a:blipFill>
          <a:ln w="12700">
            <a:miter lim="400000"/>
          </a:ln>
        </p:spPr>
        <p:txBody>
          <a:bodyPr lIns="45719" rIns="45719"/>
          <a:lstStyle/>
          <a:p>
            <a:pPr/>
          </a:p>
        </p:txBody>
      </p:sp>
      <p:sp>
        <p:nvSpPr>
          <p:cNvPr id="551" name="Freeform 3"/>
          <p:cNvSpPr/>
          <p:nvPr/>
        </p:nvSpPr>
        <p:spPr>
          <a:xfrm>
            <a:off x="1782622" y="2543966"/>
            <a:ext cx="219076" cy="219076"/>
          </a:xfrm>
          <a:prstGeom prst="rect">
            <a:avLst/>
          </a:prstGeom>
          <a:blipFill>
            <a:blip r:embed="rId3"/>
            <a:stretch>
              <a:fillRect/>
            </a:stretch>
          </a:blipFill>
          <a:ln w="12700">
            <a:miter lim="400000"/>
          </a:ln>
        </p:spPr>
        <p:txBody>
          <a:bodyPr lIns="45719" rIns="45719"/>
          <a:lstStyle/>
          <a:p>
            <a:pPr/>
          </a:p>
        </p:txBody>
      </p:sp>
      <p:sp>
        <p:nvSpPr>
          <p:cNvPr id="552" name="Freeform 4"/>
          <p:cNvSpPr/>
          <p:nvPr/>
        </p:nvSpPr>
        <p:spPr>
          <a:xfrm>
            <a:off x="1782622" y="4972841"/>
            <a:ext cx="219076" cy="219076"/>
          </a:xfrm>
          <a:prstGeom prst="rect">
            <a:avLst/>
          </a:prstGeom>
          <a:blipFill>
            <a:blip r:embed="rId4"/>
            <a:stretch>
              <a:fillRect/>
            </a:stretch>
          </a:blipFill>
          <a:ln w="12700">
            <a:miter lim="400000"/>
          </a:ln>
        </p:spPr>
        <p:txBody>
          <a:bodyPr lIns="45719" rIns="45719"/>
          <a:lstStyle/>
          <a:p>
            <a:pPr/>
          </a:p>
        </p:txBody>
      </p:sp>
      <p:sp>
        <p:nvSpPr>
          <p:cNvPr id="553" name="TextBox 5"/>
          <p:cNvSpPr txBox="1"/>
          <p:nvPr/>
        </p:nvSpPr>
        <p:spPr>
          <a:xfrm>
            <a:off x="752588" y="1345968"/>
            <a:ext cx="473936" cy="16047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400"/>
              </a:lnSpc>
              <a:defRPr sz="4500">
                <a:latin typeface="Copperplate"/>
                <a:ea typeface="Copperplate"/>
                <a:cs typeface="Copperplate"/>
                <a:sym typeface="Copperplate"/>
              </a:defRPr>
            </a:lvl1pPr>
          </a:lstStyle>
          <a:p>
            <a:pPr/>
            <a:r>
              <a:t>1.</a:t>
            </a:r>
          </a:p>
        </p:txBody>
      </p:sp>
      <p:sp>
        <p:nvSpPr>
          <p:cNvPr id="554" name="TextBox 6"/>
          <p:cNvSpPr txBox="1"/>
          <p:nvPr/>
        </p:nvSpPr>
        <p:spPr>
          <a:xfrm>
            <a:off x="742769" y="3774842"/>
            <a:ext cx="483957" cy="160477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400"/>
              </a:lnSpc>
              <a:defRPr sz="4500">
                <a:latin typeface="Copperplate"/>
                <a:ea typeface="Copperplate"/>
                <a:cs typeface="Copperplate"/>
                <a:sym typeface="Copperplate"/>
              </a:defRPr>
            </a:lvl1pPr>
          </a:lstStyle>
          <a:p>
            <a:pPr/>
            <a:r>
              <a:t>2.</a:t>
            </a:r>
          </a:p>
        </p:txBody>
      </p:sp>
      <p:sp>
        <p:nvSpPr>
          <p:cNvPr id="555" name="TextBox 7"/>
          <p:cNvSpPr txBox="1"/>
          <p:nvPr/>
        </p:nvSpPr>
        <p:spPr>
          <a:xfrm>
            <a:off x="724604" y="6203717"/>
            <a:ext cx="502484" cy="160477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400"/>
              </a:lnSpc>
              <a:defRPr sz="4500">
                <a:latin typeface="Copperplate"/>
                <a:ea typeface="Copperplate"/>
                <a:cs typeface="Copperplate"/>
                <a:sym typeface="Copperplate"/>
              </a:defRPr>
            </a:lvl1pPr>
          </a:lstStyle>
          <a:p>
            <a:pPr/>
            <a:r>
              <a:t>3.</a:t>
            </a:r>
          </a:p>
        </p:txBody>
      </p:sp>
      <p:sp>
        <p:nvSpPr>
          <p:cNvPr id="556" name="TextBox 8"/>
          <p:cNvSpPr txBox="1"/>
          <p:nvPr/>
        </p:nvSpPr>
        <p:spPr>
          <a:xfrm>
            <a:off x="4715285" y="545867"/>
            <a:ext cx="9322414" cy="1581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TRAI and Emerging Technologies</a:t>
            </a:r>
          </a:p>
        </p:txBody>
      </p:sp>
      <p:sp>
        <p:nvSpPr>
          <p:cNvPr id="557" name="TextBox 9"/>
          <p:cNvSpPr txBox="1"/>
          <p:nvPr/>
        </p:nvSpPr>
        <p:spPr>
          <a:xfrm>
            <a:off x="8220037" y="1355493"/>
            <a:ext cx="3185742" cy="15819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5G Rollout:</a:t>
            </a:r>
          </a:p>
        </p:txBody>
      </p:sp>
      <p:sp>
        <p:nvSpPr>
          <p:cNvPr id="558" name="TextBox 10"/>
          <p:cNvSpPr txBox="1"/>
          <p:nvPr/>
        </p:nvSpPr>
        <p:spPr>
          <a:xfrm>
            <a:off x="2726493" y="2165118"/>
            <a:ext cx="15405564" cy="15819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300"/>
              </a:lnSpc>
              <a:defRPr sz="4500">
                <a:latin typeface="Copperplate"/>
                <a:ea typeface="Copperplate"/>
                <a:cs typeface="Copperplate"/>
                <a:sym typeface="Copperplate"/>
              </a:defRPr>
            </a:lvl1pPr>
          </a:lstStyle>
          <a:p>
            <a:pPr/>
            <a:r>
              <a:t>Supports infrastructure development and regulations for smooth deployment of 5G in India.</a:t>
            </a:r>
          </a:p>
        </p:txBody>
      </p:sp>
      <p:sp>
        <p:nvSpPr>
          <p:cNvPr id="559" name="TextBox 11"/>
          <p:cNvSpPr txBox="1"/>
          <p:nvPr/>
        </p:nvSpPr>
        <p:spPr>
          <a:xfrm>
            <a:off x="7875945" y="3784367"/>
            <a:ext cx="3887763" cy="1581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OTT Services:</a:t>
            </a:r>
          </a:p>
        </p:txBody>
      </p:sp>
      <p:sp>
        <p:nvSpPr>
          <p:cNvPr id="560" name="TextBox 12"/>
          <p:cNvSpPr txBox="1"/>
          <p:nvPr/>
        </p:nvSpPr>
        <p:spPr>
          <a:xfrm>
            <a:off x="2855681" y="4593992"/>
            <a:ext cx="15141969" cy="1581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300"/>
              </a:lnSpc>
              <a:defRPr sz="4500">
                <a:latin typeface="Copperplate"/>
                <a:ea typeface="Copperplate"/>
                <a:cs typeface="Copperplate"/>
                <a:sym typeface="Copperplate"/>
              </a:defRPr>
            </a:lvl1pPr>
          </a:lstStyle>
          <a:p>
            <a:pPr/>
            <a:r>
              <a:t>Working on policies for regulating over-the-top (OTT) services like WhatsApp, Netflix, and others.</a:t>
            </a:r>
          </a:p>
        </p:txBody>
      </p:sp>
      <p:sp>
        <p:nvSpPr>
          <p:cNvPr id="561" name="TextBox 13"/>
          <p:cNvSpPr txBox="1"/>
          <p:nvPr/>
        </p:nvSpPr>
        <p:spPr>
          <a:xfrm>
            <a:off x="7064682" y="6213242"/>
            <a:ext cx="5542589" cy="1581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300"/>
              </a:lnSpc>
              <a:defRPr sz="4500">
                <a:latin typeface="Copperplate"/>
                <a:ea typeface="Copperplate"/>
                <a:cs typeface="Copperplate"/>
                <a:sym typeface="Copperplate"/>
              </a:defRPr>
            </a:lvl1pPr>
          </a:lstStyle>
          <a:p>
            <a:pPr/>
            <a:r>
              <a:t>Internet Neutrality:</a:t>
            </a:r>
          </a:p>
        </p:txBody>
      </p:sp>
      <p:sp>
        <p:nvSpPr>
          <p:cNvPr id="562" name="TextBox 14"/>
          <p:cNvSpPr txBox="1"/>
          <p:nvPr/>
        </p:nvSpPr>
        <p:spPr>
          <a:xfrm>
            <a:off x="2678277" y="7022868"/>
            <a:ext cx="15503902" cy="23820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300"/>
              </a:lnSpc>
              <a:defRPr sz="4500">
                <a:latin typeface="Copperplate"/>
                <a:ea typeface="Copperplate"/>
                <a:cs typeface="Copperplate"/>
                <a:sym typeface="Copperplate"/>
              </a:defRPr>
            </a:lvl1pPr>
          </a:lstStyle>
          <a:p>
            <a:pPr/>
            <a:r>
              <a:t>Advocates for net neutrality, ensuring that all internet traffic is treated equally without discrimination by service providers.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64" name="Freeform 3"/>
          <p:cNvSpPr/>
          <p:nvPr/>
        </p:nvSpPr>
        <p:spPr>
          <a:xfrm>
            <a:off x="619125" y="2294258"/>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565" name="Freeform 5"/>
          <p:cNvSpPr/>
          <p:nvPr/>
        </p:nvSpPr>
        <p:spPr>
          <a:xfrm>
            <a:off x="619125" y="4199258"/>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566" name="Freeform 7"/>
          <p:cNvSpPr/>
          <p:nvPr/>
        </p:nvSpPr>
        <p:spPr>
          <a:xfrm>
            <a:off x="619125" y="6104258"/>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567" name="TextBox 8"/>
          <p:cNvSpPr txBox="1"/>
          <p:nvPr/>
        </p:nvSpPr>
        <p:spPr>
          <a:xfrm>
            <a:off x="6420592" y="869117"/>
            <a:ext cx="5555677" cy="18585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400"/>
              </a:lnSpc>
              <a:defRPr sz="5300">
                <a:latin typeface="Copperplate"/>
                <a:ea typeface="Copperplate"/>
                <a:cs typeface="Copperplate"/>
                <a:sym typeface="Copperplate"/>
              </a:defRPr>
            </a:lvl1pPr>
          </a:lstStyle>
          <a:p>
            <a:pPr/>
            <a:r>
              <a:t>TRAI's Initiatives</a:t>
            </a:r>
          </a:p>
        </p:txBody>
      </p:sp>
      <p:sp>
        <p:nvSpPr>
          <p:cNvPr id="568" name="TextBox 9"/>
          <p:cNvSpPr txBox="1"/>
          <p:nvPr/>
        </p:nvSpPr>
        <p:spPr>
          <a:xfrm>
            <a:off x="1491263" y="1821618"/>
            <a:ext cx="16800482" cy="65575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400"/>
              </a:lnSpc>
              <a:defRPr sz="5300">
                <a:latin typeface="Copperplate"/>
                <a:ea typeface="Copperplate"/>
                <a:cs typeface="Copperplate"/>
                <a:sym typeface="Copperplate"/>
              </a:defRPr>
            </a:lvl1pPr>
          </a:lstStyle>
          <a:p>
            <a:pPr/>
            <a:r>
              <a:t>MySpeed App: To measure and report internet speed provided by telecom operators. TRAI DND 3.0 App: Helps consumers manage and block spam calls and messages. Consultation Papers: Regularly seeks public and industry feedback on emerging issues like 5G, OTT regulation, and more.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70" name="TextBox 2"/>
          <p:cNvSpPr txBox="1"/>
          <p:nvPr/>
        </p:nvSpPr>
        <p:spPr>
          <a:xfrm>
            <a:off x="89449" y="843171"/>
            <a:ext cx="18471186" cy="90054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900"/>
              </a:lnSpc>
              <a:defRPr sz="5600">
                <a:latin typeface="Copperplate"/>
                <a:ea typeface="Copperplate"/>
                <a:cs typeface="Copperplate"/>
                <a:sym typeface="Copperplate"/>
              </a:defRPr>
            </a:lvl1pPr>
          </a:lstStyle>
          <a:p>
            <a:pPr/>
            <a:r>
              <a:t>Message Traceability refers to the ability to track and trace the path of a message (typically SMS, emails, or other digital communications) as it moves through different systems, networks, or service providers. This involves logging and recording details of the message at each point, from origin to destination, to ensure transparency, security, and accountability in communication.</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72" name="Freeform 2"/>
          <p:cNvSpPr/>
          <p:nvPr/>
        </p:nvSpPr>
        <p:spPr>
          <a:xfrm>
            <a:off x="1576387" y="2824971"/>
            <a:ext cx="228601" cy="228601"/>
          </a:xfrm>
          <a:prstGeom prst="rect">
            <a:avLst/>
          </a:prstGeom>
          <a:blipFill>
            <a:blip r:embed="rId3"/>
            <a:stretch>
              <a:fillRect/>
            </a:stretch>
          </a:blipFill>
          <a:ln w="12700">
            <a:miter lim="400000"/>
          </a:ln>
        </p:spPr>
        <p:txBody>
          <a:bodyPr lIns="45719" rIns="45719"/>
          <a:lstStyle/>
          <a:p>
            <a:pPr/>
          </a:p>
        </p:txBody>
      </p:sp>
      <p:sp>
        <p:nvSpPr>
          <p:cNvPr id="573" name="Freeform 3"/>
          <p:cNvSpPr/>
          <p:nvPr/>
        </p:nvSpPr>
        <p:spPr>
          <a:xfrm>
            <a:off x="1576387" y="6215872"/>
            <a:ext cx="228601" cy="228601"/>
          </a:xfrm>
          <a:prstGeom prst="rect">
            <a:avLst/>
          </a:prstGeom>
          <a:blipFill>
            <a:blip r:embed="rId3"/>
            <a:stretch>
              <a:fillRect/>
            </a:stretch>
          </a:blipFill>
          <a:ln w="12700">
            <a:miter lim="400000"/>
          </a:ln>
        </p:spPr>
        <p:txBody>
          <a:bodyPr lIns="45719" rIns="45719"/>
          <a:lstStyle/>
          <a:p>
            <a:pPr/>
          </a:p>
        </p:txBody>
      </p:sp>
      <p:sp>
        <p:nvSpPr>
          <p:cNvPr id="574" name="TextBox 4"/>
          <p:cNvSpPr txBox="1"/>
          <p:nvPr/>
        </p:nvSpPr>
        <p:spPr>
          <a:xfrm>
            <a:off x="490537" y="1571425"/>
            <a:ext cx="494559" cy="16796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700"/>
              </a:lnSpc>
              <a:defRPr sz="4700">
                <a:latin typeface="Copperplate"/>
                <a:ea typeface="Copperplate"/>
                <a:cs typeface="Copperplate"/>
                <a:sym typeface="Copperplate"/>
              </a:defRPr>
            </a:lvl1pPr>
          </a:lstStyle>
          <a:p>
            <a:pPr/>
            <a:r>
              <a:t>1.</a:t>
            </a:r>
          </a:p>
        </p:txBody>
      </p:sp>
      <p:sp>
        <p:nvSpPr>
          <p:cNvPr id="575" name="TextBox 5"/>
          <p:cNvSpPr txBox="1"/>
          <p:nvPr/>
        </p:nvSpPr>
        <p:spPr>
          <a:xfrm>
            <a:off x="480421" y="4962325"/>
            <a:ext cx="504874" cy="16796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700"/>
              </a:lnSpc>
              <a:defRPr sz="4700">
                <a:latin typeface="Copperplate"/>
                <a:ea typeface="Copperplate"/>
                <a:cs typeface="Copperplate"/>
                <a:sym typeface="Copperplate"/>
              </a:defRPr>
            </a:lvl1pPr>
          </a:lstStyle>
          <a:p>
            <a:pPr/>
            <a:r>
              <a:t>2.</a:t>
            </a:r>
          </a:p>
        </p:txBody>
      </p:sp>
      <p:sp>
        <p:nvSpPr>
          <p:cNvPr id="576" name="TextBox 6"/>
          <p:cNvSpPr txBox="1"/>
          <p:nvPr/>
        </p:nvSpPr>
        <p:spPr>
          <a:xfrm>
            <a:off x="3826078" y="733225"/>
            <a:ext cx="10848385" cy="16567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Key Aspects of Message Traceability</a:t>
            </a:r>
          </a:p>
        </p:txBody>
      </p:sp>
      <p:sp>
        <p:nvSpPr>
          <p:cNvPr id="577" name="TextBox 7"/>
          <p:cNvSpPr txBox="1"/>
          <p:nvPr/>
        </p:nvSpPr>
        <p:spPr>
          <a:xfrm>
            <a:off x="3645103" y="1580950"/>
            <a:ext cx="12274678" cy="16567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Tracking Message Origins and Recipients:</a:t>
            </a:r>
          </a:p>
        </p:txBody>
      </p:sp>
      <p:sp>
        <p:nvSpPr>
          <p:cNvPr id="578" name="TextBox 8"/>
          <p:cNvSpPr txBox="1"/>
          <p:nvPr/>
        </p:nvSpPr>
        <p:spPr>
          <a:xfrm>
            <a:off x="2192541" y="2428675"/>
            <a:ext cx="16295018" cy="33331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Message traceability can help identify the source (who sent the message) and the destination (who received it). This can be useful in cases of fraud or spam.</a:t>
            </a:r>
          </a:p>
        </p:txBody>
      </p:sp>
      <p:sp>
        <p:nvSpPr>
          <p:cNvPr id="579" name="TextBox 9"/>
          <p:cNvSpPr txBox="1"/>
          <p:nvPr/>
        </p:nvSpPr>
        <p:spPr>
          <a:xfrm>
            <a:off x="5863533" y="4971850"/>
            <a:ext cx="7748959" cy="16567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Monitoring Message Flow:</a:t>
            </a:r>
          </a:p>
        </p:txBody>
      </p:sp>
      <p:sp>
        <p:nvSpPr>
          <p:cNvPr id="580" name="TextBox 10"/>
          <p:cNvSpPr txBox="1"/>
          <p:nvPr/>
        </p:nvSpPr>
        <p:spPr>
          <a:xfrm>
            <a:off x="2140743" y="5819575"/>
            <a:ext cx="16400640" cy="33331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Messages can be monitored as they pass through telecom operators, service providers, or email servers. This helps verify if they have been delayed, blocked, or modified.</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82" name="Freeform 3"/>
          <p:cNvSpPr/>
          <p:nvPr/>
        </p:nvSpPr>
        <p:spPr>
          <a:xfrm>
            <a:off x="466725" y="981075"/>
            <a:ext cx="190500" cy="19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583" name="Freeform 5"/>
          <p:cNvSpPr/>
          <p:nvPr/>
        </p:nvSpPr>
        <p:spPr>
          <a:xfrm>
            <a:off x="466725" y="1724025"/>
            <a:ext cx="190500" cy="19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584" name="Freeform 7"/>
          <p:cNvSpPr/>
          <p:nvPr/>
        </p:nvSpPr>
        <p:spPr>
          <a:xfrm>
            <a:off x="466725" y="4695825"/>
            <a:ext cx="190500" cy="19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585" name="Freeform 9"/>
          <p:cNvSpPr/>
          <p:nvPr/>
        </p:nvSpPr>
        <p:spPr>
          <a:xfrm>
            <a:off x="466725" y="5438775"/>
            <a:ext cx="190500" cy="19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586" name="TextBox 10"/>
          <p:cNvSpPr txBox="1"/>
          <p:nvPr/>
        </p:nvSpPr>
        <p:spPr>
          <a:xfrm>
            <a:off x="1012631" y="613495"/>
            <a:ext cx="17512646" cy="73478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Audit Trails: Traceability provides an audit trail that records the sequence of events during message transmission. These logs contain valuable metadata like timestamps, IP addresses, message content (in some cases), and routing information. Security and Compliance: It ensures that messages are being transmitted securely, according to industry standards or regulations. For example, in some countries, there are laws requiring message traceability for fraud prevention and national security (e.g., tracking spam messages or illegal communication).</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88" name="Freeform 3"/>
          <p:cNvSpPr/>
          <p:nvPr/>
        </p:nvSpPr>
        <p:spPr>
          <a:xfrm>
            <a:off x="457200" y="1111633"/>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589" name="Freeform 5"/>
          <p:cNvSpPr/>
          <p:nvPr/>
        </p:nvSpPr>
        <p:spPr>
          <a:xfrm>
            <a:off x="457200" y="4731134"/>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590" name="Freeform 7"/>
          <p:cNvSpPr/>
          <p:nvPr/>
        </p:nvSpPr>
        <p:spPr>
          <a:xfrm>
            <a:off x="457200" y="5455034"/>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905"/>
                </a:cubicBezTo>
                <a:cubicBezTo>
                  <a:pt x="76" y="1222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591" name="Freeform 9"/>
          <p:cNvSpPr/>
          <p:nvPr/>
        </p:nvSpPr>
        <p:spPr>
          <a:xfrm>
            <a:off x="457200" y="9074533"/>
            <a:ext cx="181230" cy="181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0" y="10785"/>
                </a:moveTo>
                <a:cubicBezTo>
                  <a:pt x="21570" y="11497"/>
                  <a:pt x="21494" y="12194"/>
                  <a:pt x="21358" y="12890"/>
                </a:cubicBezTo>
                <a:cubicBezTo>
                  <a:pt x="21222" y="13587"/>
                  <a:pt x="21010" y="14254"/>
                  <a:pt x="20737" y="14920"/>
                </a:cubicBezTo>
                <a:cubicBezTo>
                  <a:pt x="20465" y="15587"/>
                  <a:pt x="20132" y="16192"/>
                  <a:pt x="19738" y="16783"/>
                </a:cubicBezTo>
                <a:cubicBezTo>
                  <a:pt x="19345" y="17374"/>
                  <a:pt x="18891" y="17919"/>
                  <a:pt x="18391" y="18419"/>
                </a:cubicBezTo>
                <a:cubicBezTo>
                  <a:pt x="17892" y="18919"/>
                  <a:pt x="17347" y="19373"/>
                  <a:pt x="16756" y="19767"/>
                </a:cubicBezTo>
                <a:cubicBezTo>
                  <a:pt x="16166" y="20161"/>
                  <a:pt x="15545" y="20494"/>
                  <a:pt x="14894" y="20767"/>
                </a:cubicBezTo>
                <a:cubicBezTo>
                  <a:pt x="14244" y="21040"/>
                  <a:pt x="13562" y="21236"/>
                  <a:pt x="12866" y="21388"/>
                </a:cubicBezTo>
                <a:cubicBezTo>
                  <a:pt x="12170" y="21539"/>
                  <a:pt x="11474" y="21600"/>
                  <a:pt x="10762" y="21600"/>
                </a:cubicBezTo>
                <a:cubicBezTo>
                  <a:pt x="10051" y="21600"/>
                  <a:pt x="9354" y="21524"/>
                  <a:pt x="8658" y="21388"/>
                </a:cubicBezTo>
                <a:cubicBezTo>
                  <a:pt x="7962" y="21252"/>
                  <a:pt x="7296" y="21040"/>
                  <a:pt x="6630" y="20767"/>
                </a:cubicBezTo>
                <a:cubicBezTo>
                  <a:pt x="5964" y="20494"/>
                  <a:pt x="5358" y="20161"/>
                  <a:pt x="4768" y="19767"/>
                </a:cubicBezTo>
                <a:cubicBezTo>
                  <a:pt x="4178" y="19373"/>
                  <a:pt x="3633" y="18919"/>
                  <a:pt x="3133" y="18419"/>
                </a:cubicBezTo>
                <a:cubicBezTo>
                  <a:pt x="2634" y="17919"/>
                  <a:pt x="2180" y="17374"/>
                  <a:pt x="1786" y="16783"/>
                </a:cubicBezTo>
                <a:cubicBezTo>
                  <a:pt x="1393" y="16192"/>
                  <a:pt x="1060" y="15571"/>
                  <a:pt x="787" y="14920"/>
                </a:cubicBezTo>
                <a:cubicBezTo>
                  <a:pt x="515" y="14269"/>
                  <a:pt x="348" y="13587"/>
                  <a:pt x="212" y="12890"/>
                </a:cubicBezTo>
                <a:cubicBezTo>
                  <a:pt x="76" y="12194"/>
                  <a:pt x="0" y="11497"/>
                  <a:pt x="0" y="10785"/>
                </a:cubicBezTo>
                <a:cubicBezTo>
                  <a:pt x="0" y="10073"/>
                  <a:pt x="76" y="9376"/>
                  <a:pt x="212" y="8679"/>
                </a:cubicBezTo>
                <a:cubicBezTo>
                  <a:pt x="348" y="7983"/>
                  <a:pt x="545" y="7316"/>
                  <a:pt x="817" y="6665"/>
                </a:cubicBezTo>
                <a:cubicBezTo>
                  <a:pt x="1090" y="6013"/>
                  <a:pt x="1423" y="5392"/>
                  <a:pt x="1816" y="4802"/>
                </a:cubicBezTo>
                <a:cubicBezTo>
                  <a:pt x="2210" y="4211"/>
                  <a:pt x="2664" y="3666"/>
                  <a:pt x="3164" y="3166"/>
                </a:cubicBezTo>
                <a:cubicBezTo>
                  <a:pt x="3663" y="2666"/>
                  <a:pt x="4208" y="2212"/>
                  <a:pt x="4798" y="1818"/>
                </a:cubicBezTo>
                <a:cubicBezTo>
                  <a:pt x="5389" y="1424"/>
                  <a:pt x="6009" y="1091"/>
                  <a:pt x="6660" y="818"/>
                </a:cubicBezTo>
                <a:cubicBezTo>
                  <a:pt x="7311" y="545"/>
                  <a:pt x="7992" y="348"/>
                  <a:pt x="8673" y="212"/>
                </a:cubicBezTo>
                <a:cubicBezTo>
                  <a:pt x="9354" y="76"/>
                  <a:pt x="10081" y="0"/>
                  <a:pt x="10792" y="0"/>
                </a:cubicBezTo>
                <a:cubicBezTo>
                  <a:pt x="11504" y="0"/>
                  <a:pt x="12200" y="76"/>
                  <a:pt x="12896" y="212"/>
                </a:cubicBezTo>
                <a:cubicBezTo>
                  <a:pt x="13593" y="348"/>
                  <a:pt x="14259" y="560"/>
                  <a:pt x="14925" y="833"/>
                </a:cubicBezTo>
                <a:cubicBezTo>
                  <a:pt x="15591" y="1106"/>
                  <a:pt x="16196" y="1439"/>
                  <a:pt x="16787" y="1833"/>
                </a:cubicBezTo>
                <a:cubicBezTo>
                  <a:pt x="17377" y="2227"/>
                  <a:pt x="17922" y="2681"/>
                  <a:pt x="18421" y="3181"/>
                </a:cubicBezTo>
                <a:cubicBezTo>
                  <a:pt x="18921" y="3681"/>
                  <a:pt x="19375" y="4226"/>
                  <a:pt x="19768" y="4817"/>
                </a:cubicBezTo>
                <a:cubicBezTo>
                  <a:pt x="20162" y="5408"/>
                  <a:pt x="20495" y="6029"/>
                  <a:pt x="20767" y="6680"/>
                </a:cubicBezTo>
                <a:cubicBezTo>
                  <a:pt x="21040" y="7331"/>
                  <a:pt x="21237" y="8013"/>
                  <a:pt x="21388" y="8710"/>
                </a:cubicBezTo>
                <a:cubicBezTo>
                  <a:pt x="21539" y="9406"/>
                  <a:pt x="21600" y="10103"/>
                  <a:pt x="21600" y="10815"/>
                </a:cubicBezTo>
                <a:close/>
              </a:path>
            </a:pathLst>
          </a:custGeom>
          <a:solidFill>
            <a:srgbClr val="000000"/>
          </a:solidFill>
          <a:ln w="12700">
            <a:miter lim="400000"/>
          </a:ln>
        </p:spPr>
        <p:txBody>
          <a:bodyPr lIns="45719" rIns="45719"/>
          <a:lstStyle/>
          <a:p>
            <a:pPr/>
          </a:p>
        </p:txBody>
      </p:sp>
      <p:sp>
        <p:nvSpPr>
          <p:cNvPr id="592" name="Freeform 11"/>
          <p:cNvSpPr/>
          <p:nvPr/>
        </p:nvSpPr>
        <p:spPr>
          <a:xfrm>
            <a:off x="1338262" y="1830771"/>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lnTo>
                  <a:pt x="20866" y="12802"/>
                </a:lnTo>
                <a:lnTo>
                  <a:pt x="21398" y="12902"/>
                </a:lnTo>
                <a:cubicBezTo>
                  <a:pt x="21254" y="13594"/>
                  <a:pt x="21053" y="14270"/>
                  <a:pt x="20779" y="14933"/>
                </a:cubicBezTo>
                <a:cubicBezTo>
                  <a:pt x="20506" y="15581"/>
                  <a:pt x="20174" y="16214"/>
                  <a:pt x="19786" y="16805"/>
                </a:cubicBezTo>
                <a:lnTo>
                  <a:pt x="19339" y="16502"/>
                </a:lnTo>
                <a:lnTo>
                  <a:pt x="19786" y="16805"/>
                </a:lnTo>
                <a:cubicBezTo>
                  <a:pt x="19397" y="17395"/>
                  <a:pt x="18950" y="17942"/>
                  <a:pt x="18446" y="18446"/>
                </a:cubicBezTo>
                <a:cubicBezTo>
                  <a:pt x="17942" y="18950"/>
                  <a:pt x="17395" y="19397"/>
                  <a:pt x="16805" y="19786"/>
                </a:cubicBezTo>
                <a:lnTo>
                  <a:pt x="16502" y="19339"/>
                </a:lnTo>
                <a:lnTo>
                  <a:pt x="16805" y="19786"/>
                </a:lnTo>
                <a:cubicBezTo>
                  <a:pt x="16214" y="20174"/>
                  <a:pt x="15595" y="20506"/>
                  <a:pt x="14933" y="20779"/>
                </a:cubicBezTo>
                <a:lnTo>
                  <a:pt x="14731" y="20275"/>
                </a:lnTo>
                <a:lnTo>
                  <a:pt x="14933" y="20779"/>
                </a:lnTo>
                <a:cubicBezTo>
                  <a:pt x="14285" y="21053"/>
                  <a:pt x="13608" y="21254"/>
                  <a:pt x="12902" y="21398"/>
                </a:cubicBezTo>
                <a:cubicBezTo>
                  <a:pt x="12211" y="21542"/>
                  <a:pt x="11506" y="21600"/>
                  <a:pt x="10800" y="21600"/>
                </a:cubicBezTo>
                <a:lnTo>
                  <a:pt x="10800" y="21053"/>
                </a:lnTo>
                <a:lnTo>
                  <a:pt x="10800" y="21600"/>
                </a:lnTo>
                <a:cubicBezTo>
                  <a:pt x="10094" y="21600"/>
                  <a:pt x="9389" y="21528"/>
                  <a:pt x="8698" y="21398"/>
                </a:cubicBezTo>
                <a:lnTo>
                  <a:pt x="8798" y="20866"/>
                </a:lnTo>
                <a:lnTo>
                  <a:pt x="8698" y="21398"/>
                </a:lnTo>
                <a:cubicBezTo>
                  <a:pt x="8006" y="21254"/>
                  <a:pt x="7330" y="21053"/>
                  <a:pt x="6667" y="20779"/>
                </a:cubicBezTo>
                <a:lnTo>
                  <a:pt x="6869" y="20275"/>
                </a:lnTo>
                <a:lnTo>
                  <a:pt x="6667" y="20779"/>
                </a:lnTo>
                <a:cubicBezTo>
                  <a:pt x="6019" y="20506"/>
                  <a:pt x="5386" y="20174"/>
                  <a:pt x="4795" y="19786"/>
                </a:cubicBezTo>
                <a:lnTo>
                  <a:pt x="5098" y="19339"/>
                </a:lnTo>
                <a:lnTo>
                  <a:pt x="4795" y="19786"/>
                </a:lnTo>
                <a:cubicBezTo>
                  <a:pt x="4205" y="19397"/>
                  <a:pt x="3658" y="18950"/>
                  <a:pt x="3154" y="18446"/>
                </a:cubicBezTo>
                <a:lnTo>
                  <a:pt x="3542" y="18058"/>
                </a:lnTo>
                <a:lnTo>
                  <a:pt x="3154" y="18446"/>
                </a:lnTo>
                <a:cubicBezTo>
                  <a:pt x="2650" y="17942"/>
                  <a:pt x="2203" y="17395"/>
                  <a:pt x="1814" y="16805"/>
                </a:cubicBezTo>
                <a:cubicBezTo>
                  <a:pt x="1426" y="16214"/>
                  <a:pt x="1094" y="15595"/>
                  <a:pt x="821" y="14933"/>
                </a:cubicBezTo>
                <a:cubicBezTo>
                  <a:pt x="547" y="14285"/>
                  <a:pt x="346" y="13608"/>
                  <a:pt x="202" y="12902"/>
                </a:cubicBezTo>
                <a:lnTo>
                  <a:pt x="734" y="12802"/>
                </a:lnTo>
                <a:lnTo>
                  <a:pt x="202" y="12902"/>
                </a:lnTo>
                <a:cubicBezTo>
                  <a:pt x="72" y="12211"/>
                  <a:pt x="0" y="11506"/>
                  <a:pt x="0" y="10800"/>
                </a:cubicBezTo>
                <a:lnTo>
                  <a:pt x="533" y="10800"/>
                </a:lnTo>
                <a:lnTo>
                  <a:pt x="0" y="10800"/>
                </a:lnTo>
                <a:cubicBezTo>
                  <a:pt x="0" y="10094"/>
                  <a:pt x="72" y="9389"/>
                  <a:pt x="202" y="8698"/>
                </a:cubicBezTo>
                <a:lnTo>
                  <a:pt x="734" y="8798"/>
                </a:lnTo>
                <a:lnTo>
                  <a:pt x="202" y="8698"/>
                </a:lnTo>
                <a:cubicBezTo>
                  <a:pt x="346" y="8006"/>
                  <a:pt x="547" y="7330"/>
                  <a:pt x="821" y="6667"/>
                </a:cubicBezTo>
                <a:lnTo>
                  <a:pt x="1325" y="6869"/>
                </a:lnTo>
                <a:lnTo>
                  <a:pt x="821" y="6667"/>
                </a:lnTo>
                <a:cubicBezTo>
                  <a:pt x="1094" y="6019"/>
                  <a:pt x="1426" y="5386"/>
                  <a:pt x="1814" y="4795"/>
                </a:cubicBezTo>
                <a:cubicBezTo>
                  <a:pt x="2203" y="4205"/>
                  <a:pt x="2650" y="3658"/>
                  <a:pt x="3154" y="3154"/>
                </a:cubicBezTo>
                <a:lnTo>
                  <a:pt x="3168" y="3168"/>
                </a:lnTo>
                <a:cubicBezTo>
                  <a:pt x="3672" y="2664"/>
                  <a:pt x="4219" y="2218"/>
                  <a:pt x="4810" y="1829"/>
                </a:cubicBezTo>
                <a:cubicBezTo>
                  <a:pt x="5400" y="1440"/>
                  <a:pt x="6019" y="1109"/>
                  <a:pt x="6682" y="835"/>
                </a:cubicBezTo>
                <a:lnTo>
                  <a:pt x="6883" y="1339"/>
                </a:lnTo>
                <a:lnTo>
                  <a:pt x="6667" y="821"/>
                </a:lnTo>
                <a:cubicBezTo>
                  <a:pt x="7315" y="547"/>
                  <a:pt x="7992" y="346"/>
                  <a:pt x="8698" y="202"/>
                </a:cubicBezTo>
                <a:lnTo>
                  <a:pt x="8798" y="734"/>
                </a:lnTo>
                <a:lnTo>
                  <a:pt x="8698" y="202"/>
                </a:lnTo>
                <a:cubicBezTo>
                  <a:pt x="9389" y="72"/>
                  <a:pt x="10094" y="0"/>
                  <a:pt x="10800" y="0"/>
                </a:cubicBezTo>
                <a:lnTo>
                  <a:pt x="10800" y="547"/>
                </a:lnTo>
                <a:lnTo>
                  <a:pt x="10800" y="0"/>
                </a:lnTo>
                <a:cubicBezTo>
                  <a:pt x="11506" y="0"/>
                  <a:pt x="12211" y="72"/>
                  <a:pt x="12902" y="202"/>
                </a:cubicBezTo>
                <a:cubicBezTo>
                  <a:pt x="13594" y="346"/>
                  <a:pt x="14270" y="547"/>
                  <a:pt x="14933" y="821"/>
                </a:cubicBezTo>
                <a:lnTo>
                  <a:pt x="14731" y="1325"/>
                </a:lnTo>
                <a:lnTo>
                  <a:pt x="14933" y="821"/>
                </a:lnTo>
                <a:cubicBezTo>
                  <a:pt x="15581" y="1094"/>
                  <a:pt x="16214" y="1426"/>
                  <a:pt x="16805" y="1814"/>
                </a:cubicBezTo>
                <a:cubicBezTo>
                  <a:pt x="17395" y="2203"/>
                  <a:pt x="17942" y="2650"/>
                  <a:pt x="18446" y="3154"/>
                </a:cubicBezTo>
                <a:cubicBezTo>
                  <a:pt x="18950" y="3658"/>
                  <a:pt x="19397" y="4205"/>
                  <a:pt x="19786" y="4795"/>
                </a:cubicBezTo>
                <a:lnTo>
                  <a:pt x="19339" y="5098"/>
                </a:lnTo>
                <a:lnTo>
                  <a:pt x="19786" y="4795"/>
                </a:lnTo>
                <a:cubicBezTo>
                  <a:pt x="20174" y="5386"/>
                  <a:pt x="20506" y="6005"/>
                  <a:pt x="20779" y="6667"/>
                </a:cubicBezTo>
                <a:lnTo>
                  <a:pt x="20275" y="6869"/>
                </a:lnTo>
                <a:lnTo>
                  <a:pt x="20779" y="6667"/>
                </a:lnTo>
                <a:cubicBezTo>
                  <a:pt x="21053" y="7315"/>
                  <a:pt x="21254" y="7992"/>
                  <a:pt x="21398" y="8698"/>
                </a:cubicBezTo>
                <a:lnTo>
                  <a:pt x="20866" y="8798"/>
                </a:lnTo>
                <a:lnTo>
                  <a:pt x="21398" y="8698"/>
                </a:lnTo>
                <a:cubicBezTo>
                  <a:pt x="21542" y="9389"/>
                  <a:pt x="21600" y="10094"/>
                  <a:pt x="21600" y="10800"/>
                </a:cubicBezTo>
                <a:moveTo>
                  <a:pt x="20520" y="10800"/>
                </a:moveTo>
                <a:lnTo>
                  <a:pt x="21053" y="10800"/>
                </a:lnTo>
                <a:lnTo>
                  <a:pt x="20520" y="10800"/>
                </a:lnTo>
                <a:cubicBezTo>
                  <a:pt x="20520" y="10166"/>
                  <a:pt x="20462" y="9533"/>
                  <a:pt x="20333" y="8899"/>
                </a:cubicBezTo>
                <a:cubicBezTo>
                  <a:pt x="20203" y="8280"/>
                  <a:pt x="20030" y="7661"/>
                  <a:pt x="19786" y="7070"/>
                </a:cubicBezTo>
                <a:cubicBezTo>
                  <a:pt x="19541" y="6480"/>
                  <a:pt x="19238" y="5918"/>
                  <a:pt x="18893" y="5386"/>
                </a:cubicBezTo>
                <a:cubicBezTo>
                  <a:pt x="18547" y="4853"/>
                  <a:pt x="18130" y="4363"/>
                  <a:pt x="17683" y="3917"/>
                </a:cubicBezTo>
                <a:lnTo>
                  <a:pt x="18072" y="3528"/>
                </a:lnTo>
                <a:lnTo>
                  <a:pt x="17683" y="3917"/>
                </a:lnTo>
                <a:cubicBezTo>
                  <a:pt x="17237" y="3470"/>
                  <a:pt x="16747" y="3067"/>
                  <a:pt x="16214" y="2707"/>
                </a:cubicBezTo>
                <a:lnTo>
                  <a:pt x="16517" y="2261"/>
                </a:lnTo>
                <a:lnTo>
                  <a:pt x="16214" y="2707"/>
                </a:lnTo>
                <a:cubicBezTo>
                  <a:pt x="15682" y="2347"/>
                  <a:pt x="15120" y="2059"/>
                  <a:pt x="14530" y="1814"/>
                </a:cubicBezTo>
                <a:cubicBezTo>
                  <a:pt x="13939" y="1570"/>
                  <a:pt x="13320" y="1397"/>
                  <a:pt x="12701" y="1267"/>
                </a:cubicBezTo>
                <a:lnTo>
                  <a:pt x="12802" y="734"/>
                </a:lnTo>
                <a:lnTo>
                  <a:pt x="12701" y="1267"/>
                </a:lnTo>
                <a:cubicBezTo>
                  <a:pt x="12067" y="1138"/>
                  <a:pt x="11434" y="1080"/>
                  <a:pt x="10800" y="1080"/>
                </a:cubicBezTo>
                <a:cubicBezTo>
                  <a:pt x="10166" y="1080"/>
                  <a:pt x="9533" y="1138"/>
                  <a:pt x="8899" y="1267"/>
                </a:cubicBezTo>
                <a:cubicBezTo>
                  <a:pt x="8266" y="1397"/>
                  <a:pt x="7661" y="1570"/>
                  <a:pt x="7070" y="1814"/>
                </a:cubicBezTo>
                <a:cubicBezTo>
                  <a:pt x="6480" y="2059"/>
                  <a:pt x="5918" y="2362"/>
                  <a:pt x="5386" y="2707"/>
                </a:cubicBezTo>
                <a:lnTo>
                  <a:pt x="5083" y="2261"/>
                </a:lnTo>
                <a:lnTo>
                  <a:pt x="5386" y="2707"/>
                </a:lnTo>
                <a:cubicBezTo>
                  <a:pt x="4853" y="3067"/>
                  <a:pt x="4363" y="3470"/>
                  <a:pt x="3917" y="3917"/>
                </a:cubicBezTo>
                <a:cubicBezTo>
                  <a:pt x="3470" y="4363"/>
                  <a:pt x="3067" y="4853"/>
                  <a:pt x="2707" y="5386"/>
                </a:cubicBezTo>
                <a:lnTo>
                  <a:pt x="2261" y="5083"/>
                </a:lnTo>
                <a:lnTo>
                  <a:pt x="2707" y="5386"/>
                </a:lnTo>
                <a:cubicBezTo>
                  <a:pt x="2347" y="5918"/>
                  <a:pt x="2059" y="6480"/>
                  <a:pt x="1814" y="7070"/>
                </a:cubicBezTo>
                <a:cubicBezTo>
                  <a:pt x="1570" y="7661"/>
                  <a:pt x="1382" y="8266"/>
                  <a:pt x="1267" y="8899"/>
                </a:cubicBezTo>
                <a:cubicBezTo>
                  <a:pt x="1152" y="9533"/>
                  <a:pt x="1080" y="10166"/>
                  <a:pt x="1080" y="10800"/>
                </a:cubicBezTo>
                <a:cubicBezTo>
                  <a:pt x="1080" y="11434"/>
                  <a:pt x="1138" y="12067"/>
                  <a:pt x="1267" y="12701"/>
                </a:cubicBezTo>
                <a:cubicBezTo>
                  <a:pt x="1397" y="13334"/>
                  <a:pt x="1570" y="13939"/>
                  <a:pt x="1814" y="14530"/>
                </a:cubicBezTo>
                <a:lnTo>
                  <a:pt x="1310" y="14731"/>
                </a:lnTo>
                <a:lnTo>
                  <a:pt x="1814" y="14530"/>
                </a:lnTo>
                <a:cubicBezTo>
                  <a:pt x="2059" y="15120"/>
                  <a:pt x="2362" y="15682"/>
                  <a:pt x="2707" y="16214"/>
                </a:cubicBezTo>
                <a:lnTo>
                  <a:pt x="2261" y="16517"/>
                </a:lnTo>
                <a:lnTo>
                  <a:pt x="2707" y="16214"/>
                </a:lnTo>
                <a:cubicBezTo>
                  <a:pt x="3067" y="16747"/>
                  <a:pt x="3470" y="17237"/>
                  <a:pt x="3917" y="17683"/>
                </a:cubicBezTo>
                <a:cubicBezTo>
                  <a:pt x="4363" y="18130"/>
                  <a:pt x="4853" y="18533"/>
                  <a:pt x="5386" y="18893"/>
                </a:cubicBezTo>
                <a:cubicBezTo>
                  <a:pt x="5918" y="19253"/>
                  <a:pt x="6480" y="19541"/>
                  <a:pt x="7070" y="19786"/>
                </a:cubicBezTo>
                <a:cubicBezTo>
                  <a:pt x="7661" y="20030"/>
                  <a:pt x="8266" y="20218"/>
                  <a:pt x="8899" y="20333"/>
                </a:cubicBezTo>
                <a:cubicBezTo>
                  <a:pt x="9533" y="20448"/>
                  <a:pt x="10152" y="20520"/>
                  <a:pt x="10800" y="20520"/>
                </a:cubicBezTo>
                <a:cubicBezTo>
                  <a:pt x="11448" y="20520"/>
                  <a:pt x="12067" y="20462"/>
                  <a:pt x="12701" y="20333"/>
                </a:cubicBezTo>
                <a:lnTo>
                  <a:pt x="12802" y="20866"/>
                </a:lnTo>
                <a:lnTo>
                  <a:pt x="12701" y="20333"/>
                </a:lnTo>
                <a:cubicBezTo>
                  <a:pt x="13320" y="20203"/>
                  <a:pt x="13939" y="20030"/>
                  <a:pt x="14530" y="19786"/>
                </a:cubicBezTo>
                <a:cubicBezTo>
                  <a:pt x="15120" y="19541"/>
                  <a:pt x="15682" y="19238"/>
                  <a:pt x="16214" y="18893"/>
                </a:cubicBezTo>
                <a:cubicBezTo>
                  <a:pt x="16747" y="18533"/>
                  <a:pt x="17237" y="18130"/>
                  <a:pt x="17683" y="17683"/>
                </a:cubicBezTo>
                <a:lnTo>
                  <a:pt x="18072" y="18072"/>
                </a:lnTo>
                <a:lnTo>
                  <a:pt x="17683" y="17683"/>
                </a:lnTo>
                <a:cubicBezTo>
                  <a:pt x="18130" y="17237"/>
                  <a:pt x="18533" y="16747"/>
                  <a:pt x="18893" y="16214"/>
                </a:cubicBezTo>
                <a:cubicBezTo>
                  <a:pt x="19253" y="15682"/>
                  <a:pt x="19541" y="15120"/>
                  <a:pt x="19786" y="14530"/>
                </a:cubicBezTo>
                <a:lnTo>
                  <a:pt x="20290" y="14731"/>
                </a:lnTo>
                <a:lnTo>
                  <a:pt x="19786" y="14530"/>
                </a:lnTo>
                <a:cubicBezTo>
                  <a:pt x="20030" y="13939"/>
                  <a:pt x="20218" y="13334"/>
                  <a:pt x="20333" y="12701"/>
                </a:cubicBez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593" name="Freeform 13"/>
          <p:cNvSpPr/>
          <p:nvPr/>
        </p:nvSpPr>
        <p:spPr>
          <a:xfrm>
            <a:off x="1338262" y="6174171"/>
            <a:ext cx="190501"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lnTo>
                  <a:pt x="20866" y="12802"/>
                </a:lnTo>
                <a:lnTo>
                  <a:pt x="21398" y="12902"/>
                </a:lnTo>
                <a:cubicBezTo>
                  <a:pt x="21254" y="13594"/>
                  <a:pt x="21053" y="14270"/>
                  <a:pt x="20779" y="14933"/>
                </a:cubicBezTo>
                <a:lnTo>
                  <a:pt x="20275" y="14731"/>
                </a:lnTo>
                <a:lnTo>
                  <a:pt x="20779" y="14933"/>
                </a:lnTo>
                <a:cubicBezTo>
                  <a:pt x="20506" y="15581"/>
                  <a:pt x="20174" y="16214"/>
                  <a:pt x="19786" y="16805"/>
                </a:cubicBezTo>
                <a:lnTo>
                  <a:pt x="19339" y="16502"/>
                </a:lnTo>
                <a:lnTo>
                  <a:pt x="19786" y="16805"/>
                </a:lnTo>
                <a:cubicBezTo>
                  <a:pt x="19397" y="17395"/>
                  <a:pt x="18950" y="17942"/>
                  <a:pt x="18446" y="18446"/>
                </a:cubicBezTo>
                <a:lnTo>
                  <a:pt x="18058" y="18058"/>
                </a:lnTo>
                <a:lnTo>
                  <a:pt x="18446" y="18446"/>
                </a:lnTo>
                <a:cubicBezTo>
                  <a:pt x="17942" y="18950"/>
                  <a:pt x="17395" y="19397"/>
                  <a:pt x="16805" y="19786"/>
                </a:cubicBezTo>
                <a:lnTo>
                  <a:pt x="16502" y="19339"/>
                </a:lnTo>
                <a:lnTo>
                  <a:pt x="16805" y="19786"/>
                </a:lnTo>
                <a:cubicBezTo>
                  <a:pt x="16214" y="20174"/>
                  <a:pt x="15595" y="20506"/>
                  <a:pt x="14933" y="20779"/>
                </a:cubicBezTo>
                <a:lnTo>
                  <a:pt x="14731" y="20275"/>
                </a:lnTo>
                <a:lnTo>
                  <a:pt x="14933" y="20779"/>
                </a:lnTo>
                <a:cubicBezTo>
                  <a:pt x="14285" y="21053"/>
                  <a:pt x="13608" y="21254"/>
                  <a:pt x="12902" y="21398"/>
                </a:cubicBezTo>
                <a:lnTo>
                  <a:pt x="12802" y="20866"/>
                </a:lnTo>
                <a:lnTo>
                  <a:pt x="12902" y="21398"/>
                </a:lnTo>
                <a:cubicBezTo>
                  <a:pt x="12211" y="21542"/>
                  <a:pt x="11506" y="21600"/>
                  <a:pt x="10800" y="21600"/>
                </a:cubicBezTo>
                <a:lnTo>
                  <a:pt x="10800" y="21053"/>
                </a:lnTo>
                <a:lnTo>
                  <a:pt x="10800" y="21600"/>
                </a:lnTo>
                <a:cubicBezTo>
                  <a:pt x="10094" y="21600"/>
                  <a:pt x="9389" y="21528"/>
                  <a:pt x="8698" y="21398"/>
                </a:cubicBezTo>
                <a:lnTo>
                  <a:pt x="8798" y="20866"/>
                </a:lnTo>
                <a:lnTo>
                  <a:pt x="8698" y="21398"/>
                </a:lnTo>
                <a:cubicBezTo>
                  <a:pt x="8006" y="21254"/>
                  <a:pt x="7330" y="21053"/>
                  <a:pt x="6667" y="20779"/>
                </a:cubicBezTo>
                <a:lnTo>
                  <a:pt x="6869" y="20275"/>
                </a:lnTo>
                <a:lnTo>
                  <a:pt x="6667" y="20779"/>
                </a:lnTo>
                <a:cubicBezTo>
                  <a:pt x="6019" y="20506"/>
                  <a:pt x="5386" y="20174"/>
                  <a:pt x="4795" y="19786"/>
                </a:cubicBezTo>
                <a:lnTo>
                  <a:pt x="5098" y="19339"/>
                </a:lnTo>
                <a:lnTo>
                  <a:pt x="4795" y="19786"/>
                </a:lnTo>
                <a:cubicBezTo>
                  <a:pt x="4205" y="19397"/>
                  <a:pt x="3658" y="18950"/>
                  <a:pt x="3154" y="18446"/>
                </a:cubicBezTo>
                <a:lnTo>
                  <a:pt x="3542" y="18058"/>
                </a:lnTo>
                <a:lnTo>
                  <a:pt x="3154" y="18446"/>
                </a:lnTo>
                <a:cubicBezTo>
                  <a:pt x="2650" y="17942"/>
                  <a:pt x="2203" y="17395"/>
                  <a:pt x="1814" y="16805"/>
                </a:cubicBezTo>
                <a:cubicBezTo>
                  <a:pt x="1426" y="16214"/>
                  <a:pt x="1094" y="15595"/>
                  <a:pt x="821" y="14933"/>
                </a:cubicBezTo>
                <a:lnTo>
                  <a:pt x="1325" y="14731"/>
                </a:lnTo>
                <a:lnTo>
                  <a:pt x="821" y="14933"/>
                </a:lnTo>
                <a:cubicBezTo>
                  <a:pt x="547" y="14285"/>
                  <a:pt x="346" y="13608"/>
                  <a:pt x="202" y="12902"/>
                </a:cubicBezTo>
                <a:lnTo>
                  <a:pt x="734" y="12802"/>
                </a:lnTo>
                <a:lnTo>
                  <a:pt x="202" y="12902"/>
                </a:lnTo>
                <a:cubicBezTo>
                  <a:pt x="72" y="12211"/>
                  <a:pt x="0" y="11506"/>
                  <a:pt x="0" y="10800"/>
                </a:cubicBezTo>
                <a:lnTo>
                  <a:pt x="533" y="10800"/>
                </a:lnTo>
                <a:lnTo>
                  <a:pt x="0" y="10800"/>
                </a:lnTo>
                <a:cubicBezTo>
                  <a:pt x="0" y="10094"/>
                  <a:pt x="72" y="9389"/>
                  <a:pt x="202" y="8698"/>
                </a:cubicBezTo>
                <a:lnTo>
                  <a:pt x="734" y="8798"/>
                </a:lnTo>
                <a:lnTo>
                  <a:pt x="202" y="8698"/>
                </a:lnTo>
                <a:cubicBezTo>
                  <a:pt x="346" y="8006"/>
                  <a:pt x="547" y="7330"/>
                  <a:pt x="821" y="6667"/>
                </a:cubicBezTo>
                <a:cubicBezTo>
                  <a:pt x="1094" y="6019"/>
                  <a:pt x="1426" y="5386"/>
                  <a:pt x="1814" y="4795"/>
                </a:cubicBezTo>
                <a:lnTo>
                  <a:pt x="2261" y="5098"/>
                </a:lnTo>
                <a:lnTo>
                  <a:pt x="1814" y="4795"/>
                </a:lnTo>
                <a:cubicBezTo>
                  <a:pt x="2203" y="4205"/>
                  <a:pt x="2650" y="3658"/>
                  <a:pt x="3154" y="3154"/>
                </a:cubicBezTo>
                <a:lnTo>
                  <a:pt x="3168" y="3168"/>
                </a:lnTo>
                <a:cubicBezTo>
                  <a:pt x="3672" y="2664"/>
                  <a:pt x="4219" y="2218"/>
                  <a:pt x="4810" y="1829"/>
                </a:cubicBezTo>
                <a:lnTo>
                  <a:pt x="5112" y="2275"/>
                </a:lnTo>
                <a:lnTo>
                  <a:pt x="4810" y="1829"/>
                </a:lnTo>
                <a:cubicBezTo>
                  <a:pt x="5400" y="1440"/>
                  <a:pt x="6019" y="1109"/>
                  <a:pt x="6682" y="835"/>
                </a:cubicBezTo>
                <a:lnTo>
                  <a:pt x="6883" y="1339"/>
                </a:lnTo>
                <a:lnTo>
                  <a:pt x="6667" y="821"/>
                </a:lnTo>
                <a:cubicBezTo>
                  <a:pt x="7315" y="547"/>
                  <a:pt x="7992" y="346"/>
                  <a:pt x="8698" y="202"/>
                </a:cubicBezTo>
                <a:cubicBezTo>
                  <a:pt x="9389" y="72"/>
                  <a:pt x="10094" y="0"/>
                  <a:pt x="10800" y="0"/>
                </a:cubicBezTo>
                <a:lnTo>
                  <a:pt x="10800" y="547"/>
                </a:lnTo>
                <a:lnTo>
                  <a:pt x="10800" y="0"/>
                </a:lnTo>
                <a:cubicBezTo>
                  <a:pt x="11506" y="0"/>
                  <a:pt x="12211" y="72"/>
                  <a:pt x="12902" y="202"/>
                </a:cubicBezTo>
                <a:cubicBezTo>
                  <a:pt x="13594" y="346"/>
                  <a:pt x="14270" y="547"/>
                  <a:pt x="14933" y="821"/>
                </a:cubicBezTo>
                <a:lnTo>
                  <a:pt x="14731" y="1325"/>
                </a:lnTo>
                <a:lnTo>
                  <a:pt x="14933" y="821"/>
                </a:lnTo>
                <a:cubicBezTo>
                  <a:pt x="15581" y="1094"/>
                  <a:pt x="16214" y="1426"/>
                  <a:pt x="16805" y="1814"/>
                </a:cubicBezTo>
                <a:lnTo>
                  <a:pt x="16502" y="2261"/>
                </a:lnTo>
                <a:lnTo>
                  <a:pt x="16805" y="1814"/>
                </a:lnTo>
                <a:cubicBezTo>
                  <a:pt x="17395" y="2203"/>
                  <a:pt x="17942" y="2650"/>
                  <a:pt x="18446" y="3154"/>
                </a:cubicBezTo>
                <a:lnTo>
                  <a:pt x="18058" y="3542"/>
                </a:lnTo>
                <a:lnTo>
                  <a:pt x="18446" y="3154"/>
                </a:lnTo>
                <a:cubicBezTo>
                  <a:pt x="18950" y="3658"/>
                  <a:pt x="19397" y="4205"/>
                  <a:pt x="19786" y="4795"/>
                </a:cubicBezTo>
                <a:lnTo>
                  <a:pt x="19339" y="5098"/>
                </a:lnTo>
                <a:lnTo>
                  <a:pt x="19786" y="4795"/>
                </a:lnTo>
                <a:cubicBezTo>
                  <a:pt x="20174" y="5386"/>
                  <a:pt x="20506" y="6005"/>
                  <a:pt x="20779" y="6667"/>
                </a:cubicBezTo>
                <a:cubicBezTo>
                  <a:pt x="21053" y="7315"/>
                  <a:pt x="21254" y="7992"/>
                  <a:pt x="21398" y="8698"/>
                </a:cubicBezTo>
                <a:lnTo>
                  <a:pt x="20866" y="8798"/>
                </a:lnTo>
                <a:lnTo>
                  <a:pt x="21398" y="8698"/>
                </a:lnTo>
                <a:cubicBezTo>
                  <a:pt x="21542" y="9389"/>
                  <a:pt x="21600" y="10094"/>
                  <a:pt x="21600" y="10800"/>
                </a:cubicBezTo>
                <a:moveTo>
                  <a:pt x="20520" y="10800"/>
                </a:moveTo>
                <a:lnTo>
                  <a:pt x="21053" y="10800"/>
                </a:lnTo>
                <a:lnTo>
                  <a:pt x="20520" y="10800"/>
                </a:lnTo>
                <a:cubicBezTo>
                  <a:pt x="20520" y="10166"/>
                  <a:pt x="20462" y="9533"/>
                  <a:pt x="20333" y="8899"/>
                </a:cubicBezTo>
                <a:cubicBezTo>
                  <a:pt x="20203" y="8280"/>
                  <a:pt x="20030" y="7661"/>
                  <a:pt x="19786" y="7070"/>
                </a:cubicBezTo>
                <a:lnTo>
                  <a:pt x="20290" y="6869"/>
                </a:lnTo>
                <a:lnTo>
                  <a:pt x="19786" y="7070"/>
                </a:lnTo>
                <a:cubicBezTo>
                  <a:pt x="19541" y="6480"/>
                  <a:pt x="19238" y="5918"/>
                  <a:pt x="18893" y="5386"/>
                </a:cubicBezTo>
                <a:cubicBezTo>
                  <a:pt x="18533" y="4853"/>
                  <a:pt x="18130" y="4363"/>
                  <a:pt x="17683" y="3917"/>
                </a:cubicBezTo>
                <a:cubicBezTo>
                  <a:pt x="17237" y="3470"/>
                  <a:pt x="16747" y="3067"/>
                  <a:pt x="16214" y="2707"/>
                </a:cubicBezTo>
                <a:cubicBezTo>
                  <a:pt x="15682" y="2347"/>
                  <a:pt x="15120" y="2059"/>
                  <a:pt x="14530" y="1814"/>
                </a:cubicBezTo>
                <a:cubicBezTo>
                  <a:pt x="13939" y="1570"/>
                  <a:pt x="13334" y="1382"/>
                  <a:pt x="12701" y="1267"/>
                </a:cubicBezTo>
                <a:lnTo>
                  <a:pt x="12802" y="734"/>
                </a:lnTo>
                <a:lnTo>
                  <a:pt x="12701" y="1267"/>
                </a:lnTo>
                <a:cubicBezTo>
                  <a:pt x="12067" y="1138"/>
                  <a:pt x="11434" y="1080"/>
                  <a:pt x="10800" y="1080"/>
                </a:cubicBezTo>
                <a:cubicBezTo>
                  <a:pt x="10166" y="1080"/>
                  <a:pt x="9533" y="1138"/>
                  <a:pt x="8899" y="1267"/>
                </a:cubicBezTo>
                <a:lnTo>
                  <a:pt x="8798" y="734"/>
                </a:lnTo>
                <a:lnTo>
                  <a:pt x="8899" y="1267"/>
                </a:lnTo>
                <a:cubicBezTo>
                  <a:pt x="8280" y="1397"/>
                  <a:pt x="7661" y="1570"/>
                  <a:pt x="7070" y="1814"/>
                </a:cubicBezTo>
                <a:cubicBezTo>
                  <a:pt x="6480" y="2059"/>
                  <a:pt x="5918" y="2362"/>
                  <a:pt x="5386" y="2707"/>
                </a:cubicBezTo>
                <a:cubicBezTo>
                  <a:pt x="4853" y="3067"/>
                  <a:pt x="4363" y="3470"/>
                  <a:pt x="3917" y="3917"/>
                </a:cubicBezTo>
                <a:cubicBezTo>
                  <a:pt x="3470" y="4363"/>
                  <a:pt x="3067" y="4853"/>
                  <a:pt x="2707" y="5386"/>
                </a:cubicBezTo>
                <a:cubicBezTo>
                  <a:pt x="2347" y="5918"/>
                  <a:pt x="2059" y="6480"/>
                  <a:pt x="1814" y="7070"/>
                </a:cubicBezTo>
                <a:lnTo>
                  <a:pt x="1325" y="6869"/>
                </a:lnTo>
                <a:lnTo>
                  <a:pt x="1829" y="7070"/>
                </a:lnTo>
                <a:cubicBezTo>
                  <a:pt x="1584" y="7661"/>
                  <a:pt x="1397" y="8266"/>
                  <a:pt x="1282" y="8899"/>
                </a:cubicBezTo>
                <a:cubicBezTo>
                  <a:pt x="1138" y="9533"/>
                  <a:pt x="1080" y="10166"/>
                  <a:pt x="1080" y="10800"/>
                </a:cubicBezTo>
                <a:cubicBezTo>
                  <a:pt x="1080" y="11434"/>
                  <a:pt x="1138" y="12067"/>
                  <a:pt x="1267" y="12701"/>
                </a:cubicBezTo>
                <a:cubicBezTo>
                  <a:pt x="1397" y="13320"/>
                  <a:pt x="1570" y="13939"/>
                  <a:pt x="1814" y="14530"/>
                </a:cubicBezTo>
                <a:cubicBezTo>
                  <a:pt x="2059" y="15120"/>
                  <a:pt x="2362" y="15682"/>
                  <a:pt x="2707" y="16214"/>
                </a:cubicBezTo>
                <a:lnTo>
                  <a:pt x="2261" y="16517"/>
                </a:lnTo>
                <a:lnTo>
                  <a:pt x="2707" y="16214"/>
                </a:lnTo>
                <a:cubicBezTo>
                  <a:pt x="3067" y="16747"/>
                  <a:pt x="3470" y="17237"/>
                  <a:pt x="3917" y="17683"/>
                </a:cubicBezTo>
                <a:cubicBezTo>
                  <a:pt x="4363" y="18130"/>
                  <a:pt x="4853" y="18533"/>
                  <a:pt x="5386" y="18893"/>
                </a:cubicBezTo>
                <a:cubicBezTo>
                  <a:pt x="5918" y="19253"/>
                  <a:pt x="6480" y="19541"/>
                  <a:pt x="7070" y="19786"/>
                </a:cubicBezTo>
                <a:cubicBezTo>
                  <a:pt x="7661" y="20030"/>
                  <a:pt x="8266" y="20218"/>
                  <a:pt x="8899" y="20333"/>
                </a:cubicBezTo>
                <a:cubicBezTo>
                  <a:pt x="9518" y="20462"/>
                  <a:pt x="10152" y="20520"/>
                  <a:pt x="10800" y="20520"/>
                </a:cubicBezTo>
                <a:cubicBezTo>
                  <a:pt x="11448" y="20520"/>
                  <a:pt x="12067" y="20462"/>
                  <a:pt x="12701" y="20333"/>
                </a:cubicBezTo>
                <a:cubicBezTo>
                  <a:pt x="13320" y="20203"/>
                  <a:pt x="13939" y="20030"/>
                  <a:pt x="14530" y="19786"/>
                </a:cubicBezTo>
                <a:cubicBezTo>
                  <a:pt x="15120" y="19541"/>
                  <a:pt x="15682" y="19238"/>
                  <a:pt x="16214" y="18893"/>
                </a:cubicBezTo>
                <a:cubicBezTo>
                  <a:pt x="16747" y="18547"/>
                  <a:pt x="17237" y="18130"/>
                  <a:pt x="17683" y="17683"/>
                </a:cubicBezTo>
                <a:cubicBezTo>
                  <a:pt x="18130" y="17237"/>
                  <a:pt x="18533" y="16747"/>
                  <a:pt x="18893" y="16214"/>
                </a:cubicBezTo>
                <a:cubicBezTo>
                  <a:pt x="19253" y="15682"/>
                  <a:pt x="19541" y="15120"/>
                  <a:pt x="19786" y="14530"/>
                </a:cubicBezTo>
                <a:cubicBezTo>
                  <a:pt x="20030" y="13939"/>
                  <a:pt x="20218" y="13334"/>
                  <a:pt x="20333" y="12701"/>
                </a:cubicBezTo>
                <a:cubicBezTo>
                  <a:pt x="20462" y="12082"/>
                  <a:pt x="20520" y="11448"/>
                  <a:pt x="20520" y="10800"/>
                </a:cubicBezTo>
                <a:close/>
              </a:path>
            </a:pathLst>
          </a:custGeom>
          <a:solidFill>
            <a:srgbClr val="000000"/>
          </a:solidFill>
          <a:ln w="12700">
            <a:miter lim="400000"/>
          </a:ln>
        </p:spPr>
        <p:txBody>
          <a:bodyPr lIns="45719" rIns="45719"/>
          <a:lstStyle/>
          <a:p>
            <a:pPr/>
          </a:p>
        </p:txBody>
      </p:sp>
      <p:sp>
        <p:nvSpPr>
          <p:cNvPr id="594" name="TextBox 14"/>
          <p:cNvSpPr txBox="1"/>
          <p:nvPr/>
        </p:nvSpPr>
        <p:spPr>
          <a:xfrm>
            <a:off x="885082" y="767057"/>
            <a:ext cx="7255803"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Spam and Fraud Prevention:</a:t>
            </a:r>
          </a:p>
        </p:txBody>
      </p:sp>
      <p:sp>
        <p:nvSpPr>
          <p:cNvPr id="595" name="TextBox 15"/>
          <p:cNvSpPr txBox="1"/>
          <p:nvPr/>
        </p:nvSpPr>
        <p:spPr>
          <a:xfrm>
            <a:off x="1770306" y="1490958"/>
            <a:ext cx="16730816" cy="28285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Telecom providers and email services use message traceability to detect spam, phishing, and fraudulent activities. By tracing the message, they can identify sources that are sending large numbers of unwanted or malicious messages.</a:t>
            </a:r>
          </a:p>
        </p:txBody>
      </p:sp>
      <p:sp>
        <p:nvSpPr>
          <p:cNvPr id="596" name="TextBox 16"/>
          <p:cNvSpPr txBox="1"/>
          <p:nvPr/>
        </p:nvSpPr>
        <p:spPr>
          <a:xfrm>
            <a:off x="885082" y="4386557"/>
            <a:ext cx="9131732"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Importance of Message Traceability Fraud Detection:</a:t>
            </a:r>
          </a:p>
        </p:txBody>
      </p:sp>
      <p:sp>
        <p:nvSpPr>
          <p:cNvPr id="597" name="TextBox 17"/>
          <p:cNvSpPr txBox="1"/>
          <p:nvPr/>
        </p:nvSpPr>
        <p:spPr>
          <a:xfrm>
            <a:off x="1770306" y="5834357"/>
            <a:ext cx="16243880" cy="35397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Message traceability helps identify fraudulent activities such as spoofing (faking the sender’s number or email), SIM swap fraud, or phishing schemes. If a fraudulent message is sent, providers can trace the source and prevent further damage.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99" name="Freeform 3"/>
          <p:cNvSpPr/>
          <p:nvPr/>
        </p:nvSpPr>
        <p:spPr>
          <a:xfrm>
            <a:off x="400050" y="1016202"/>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600" name="Freeform 5"/>
          <p:cNvSpPr/>
          <p:nvPr/>
        </p:nvSpPr>
        <p:spPr>
          <a:xfrm>
            <a:off x="400050" y="1654378"/>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601" name="Freeform 7"/>
          <p:cNvSpPr/>
          <p:nvPr/>
        </p:nvSpPr>
        <p:spPr>
          <a:xfrm>
            <a:off x="400050" y="3568903"/>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602" name="Freeform 9"/>
          <p:cNvSpPr/>
          <p:nvPr/>
        </p:nvSpPr>
        <p:spPr>
          <a:xfrm>
            <a:off x="400050" y="5483428"/>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603" name="Freeform 11"/>
          <p:cNvSpPr/>
          <p:nvPr/>
        </p:nvSpPr>
        <p:spPr>
          <a:xfrm>
            <a:off x="400050" y="6121603"/>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604" name="Freeform 13"/>
          <p:cNvSpPr/>
          <p:nvPr/>
        </p:nvSpPr>
        <p:spPr>
          <a:xfrm>
            <a:off x="400050" y="7397953"/>
            <a:ext cx="161925"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605" name="Freeform 15"/>
          <p:cNvSpPr/>
          <p:nvPr/>
        </p:nvSpPr>
        <p:spPr>
          <a:xfrm>
            <a:off x="428625" y="8055178"/>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606" name="TextBox 16"/>
          <p:cNvSpPr txBox="1"/>
          <p:nvPr/>
        </p:nvSpPr>
        <p:spPr>
          <a:xfrm>
            <a:off x="877195" y="701144"/>
            <a:ext cx="17723054" cy="77549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5000"/>
              </a:lnSpc>
              <a:defRPr sz="3500">
                <a:latin typeface="Copperplate"/>
                <a:ea typeface="Copperplate"/>
                <a:cs typeface="Copperplate"/>
                <a:sym typeface="Copperplate"/>
              </a:defRPr>
            </a:pPr>
            <a:r>
              <a:t>Regulation and Compliance: Regulatory Compliance: In some countries, telecom operators are required to keep records of messages for a specified period to comply with data retention laws or to provide law enforcement with access for investigations. Telecom Regulations: In India, for example, the Telecom Regulatory Authority of India (TRAI) mandates message traceability to combat spam and ensure transparency in the system. Service Monitoring: Service providers can track the quality of message delivery and performance by analyzing message flow and identifying bottlenecks or delivery failures. Consumer Protection:</a:t>
            </a:r>
          </a:p>
          <a:p>
            <a:pPr algn="ctr">
              <a:lnSpc>
                <a:spcPts val="5400"/>
              </a:lnSpc>
              <a:defRPr sz="3800">
                <a:latin typeface="Copperplate"/>
                <a:ea typeface="Copperplate"/>
                <a:cs typeface="Copperplate"/>
                <a:sym typeface="Copperplate"/>
              </a:defRPr>
            </a:pPr>
            <a:r>
              <a:t>By ensuring traceability, users are protected from receiving spam, phishing attempts, or fraudulent messages, and they can report issues to their service provider or the authorities with adequate evidence</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08" name="Freeform 2"/>
          <p:cNvSpPr/>
          <p:nvPr/>
        </p:nvSpPr>
        <p:spPr>
          <a:xfrm>
            <a:off x="1338262" y="8950014"/>
            <a:ext cx="190501" cy="190501"/>
          </a:xfrm>
          <a:prstGeom prst="rect">
            <a:avLst/>
          </a:prstGeom>
          <a:blipFill>
            <a:blip r:embed="rId3"/>
            <a:stretch>
              <a:fillRect/>
            </a:stretch>
          </a:blipFill>
          <a:ln w="12700">
            <a:miter lim="400000"/>
          </a:ln>
        </p:spPr>
        <p:txBody>
          <a:bodyPr lIns="45719" rIns="45719"/>
          <a:lstStyle/>
          <a:p>
            <a:pPr/>
          </a:p>
        </p:txBody>
      </p:sp>
      <p:sp>
        <p:nvSpPr>
          <p:cNvPr id="609" name="Freeform 3"/>
          <p:cNvSpPr/>
          <p:nvPr/>
        </p:nvSpPr>
        <p:spPr>
          <a:xfrm>
            <a:off x="1338262" y="6778314"/>
            <a:ext cx="190501" cy="190501"/>
          </a:xfrm>
          <a:prstGeom prst="rect">
            <a:avLst/>
          </a:prstGeom>
          <a:blipFill>
            <a:blip r:embed="rId3"/>
            <a:stretch>
              <a:fillRect/>
            </a:stretch>
          </a:blipFill>
          <a:ln w="12700">
            <a:miter lim="400000"/>
          </a:ln>
        </p:spPr>
        <p:txBody>
          <a:bodyPr lIns="45719" rIns="45719"/>
          <a:lstStyle/>
          <a:p>
            <a:pPr/>
          </a:p>
        </p:txBody>
      </p:sp>
      <p:sp>
        <p:nvSpPr>
          <p:cNvPr id="610" name="Freeform 4"/>
          <p:cNvSpPr/>
          <p:nvPr/>
        </p:nvSpPr>
        <p:spPr>
          <a:xfrm>
            <a:off x="1338262" y="4606614"/>
            <a:ext cx="190501" cy="190501"/>
          </a:xfrm>
          <a:prstGeom prst="rect">
            <a:avLst/>
          </a:prstGeom>
          <a:blipFill>
            <a:blip r:embed="rId3"/>
            <a:stretch>
              <a:fillRect/>
            </a:stretch>
          </a:blipFill>
          <a:ln w="12700">
            <a:miter lim="400000"/>
          </a:ln>
        </p:spPr>
        <p:txBody>
          <a:bodyPr lIns="45719" rIns="45719"/>
          <a:lstStyle/>
          <a:p>
            <a:pPr/>
          </a:p>
        </p:txBody>
      </p:sp>
      <p:sp>
        <p:nvSpPr>
          <p:cNvPr id="611" name="Freeform 5"/>
          <p:cNvSpPr/>
          <p:nvPr/>
        </p:nvSpPr>
        <p:spPr>
          <a:xfrm>
            <a:off x="1338262" y="2434913"/>
            <a:ext cx="190501" cy="190501"/>
          </a:xfrm>
          <a:prstGeom prst="rect">
            <a:avLst/>
          </a:prstGeom>
          <a:blipFill>
            <a:blip r:embed="rId3"/>
            <a:stretch>
              <a:fillRect/>
            </a:stretch>
          </a:blipFill>
          <a:ln w="12700">
            <a:miter lim="400000"/>
          </a:ln>
        </p:spPr>
        <p:txBody>
          <a:bodyPr lIns="45719" rIns="45719"/>
          <a:lstStyle/>
          <a:p>
            <a:pPr/>
          </a:p>
        </p:txBody>
      </p:sp>
      <p:sp>
        <p:nvSpPr>
          <p:cNvPr id="612" name="TextBox 6"/>
          <p:cNvSpPr txBox="1"/>
          <p:nvPr/>
        </p:nvSpPr>
        <p:spPr>
          <a:xfrm>
            <a:off x="418948" y="1361684"/>
            <a:ext cx="422425" cy="14290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sz="4000">
                <a:latin typeface="Copperplate"/>
                <a:ea typeface="Copperplate"/>
                <a:cs typeface="Copperplate"/>
                <a:sym typeface="Copperplate"/>
              </a:defRPr>
            </a:lvl1pPr>
          </a:lstStyle>
          <a:p>
            <a:pPr/>
            <a:r>
              <a:t>1.</a:t>
            </a:r>
          </a:p>
        </p:txBody>
      </p:sp>
      <p:sp>
        <p:nvSpPr>
          <p:cNvPr id="613" name="TextBox 7"/>
          <p:cNvSpPr txBox="1"/>
          <p:nvPr/>
        </p:nvSpPr>
        <p:spPr>
          <a:xfrm>
            <a:off x="410317" y="5705083"/>
            <a:ext cx="431226" cy="14290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sz="4000">
                <a:latin typeface="Copperplate"/>
                <a:ea typeface="Copperplate"/>
                <a:cs typeface="Copperplate"/>
                <a:sym typeface="Copperplate"/>
              </a:defRPr>
            </a:lvl1pPr>
          </a:lstStyle>
          <a:p>
            <a:pPr/>
            <a:r>
              <a:t>2.</a:t>
            </a:r>
          </a:p>
        </p:txBody>
      </p:sp>
      <p:sp>
        <p:nvSpPr>
          <p:cNvPr id="614" name="TextBox 8"/>
          <p:cNvSpPr txBox="1"/>
          <p:nvPr/>
        </p:nvSpPr>
        <p:spPr>
          <a:xfrm>
            <a:off x="4555627" y="647308"/>
            <a:ext cx="9360160" cy="1406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Applications of Message Traceability</a:t>
            </a:r>
          </a:p>
        </p:txBody>
      </p:sp>
      <p:sp>
        <p:nvSpPr>
          <p:cNvPr id="615" name="TextBox 9"/>
          <p:cNvSpPr txBox="1"/>
          <p:nvPr/>
        </p:nvSpPr>
        <p:spPr>
          <a:xfrm>
            <a:off x="7324134" y="1371209"/>
            <a:ext cx="4615264" cy="14061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Telecom Industry:</a:t>
            </a:r>
          </a:p>
        </p:txBody>
      </p:sp>
      <p:sp>
        <p:nvSpPr>
          <p:cNvPr id="616" name="TextBox 10"/>
          <p:cNvSpPr txBox="1"/>
          <p:nvPr/>
        </p:nvSpPr>
        <p:spPr>
          <a:xfrm>
            <a:off x="2006498" y="2095108"/>
            <a:ext cx="16365999" cy="2828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Providers use message traceability to monitor and regulate SMS traffic, preventing spam, unsolicited advertisements, and fraudulent transactions. Traceability allows the operator to find the origin of the spam message and block it.</a:t>
            </a:r>
          </a:p>
        </p:txBody>
      </p:sp>
      <p:sp>
        <p:nvSpPr>
          <p:cNvPr id="617" name="TextBox 11"/>
          <p:cNvSpPr txBox="1"/>
          <p:nvPr/>
        </p:nvSpPr>
        <p:spPr>
          <a:xfrm>
            <a:off x="6767959" y="5714608"/>
            <a:ext cx="5749624" cy="6949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Email Communication:</a:t>
            </a:r>
          </a:p>
        </p:txBody>
      </p:sp>
      <p:sp>
        <p:nvSpPr>
          <p:cNvPr id="618" name="TextBox 12"/>
          <p:cNvSpPr txBox="1"/>
          <p:nvPr/>
        </p:nvSpPr>
        <p:spPr>
          <a:xfrm>
            <a:off x="2592734" y="6438508"/>
            <a:ext cx="15170183" cy="2828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Email service providers like Gmail, Outlook, and Yahoo use message headers to trace email routing, which helps detect phishing and spam. It allows users to trace back the source of malicious emails.</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20" name="Freeform 2"/>
          <p:cNvSpPr/>
          <p:nvPr/>
        </p:nvSpPr>
        <p:spPr>
          <a:xfrm>
            <a:off x="1604962" y="1853813"/>
            <a:ext cx="228601" cy="228601"/>
          </a:xfrm>
          <a:prstGeom prst="rect">
            <a:avLst/>
          </a:prstGeom>
          <a:blipFill>
            <a:blip r:embed="rId3"/>
            <a:stretch>
              <a:fillRect/>
            </a:stretch>
          </a:blipFill>
          <a:ln w="12700">
            <a:miter lim="400000"/>
          </a:ln>
        </p:spPr>
        <p:txBody>
          <a:bodyPr lIns="45719" rIns="45719"/>
          <a:lstStyle/>
          <a:p>
            <a:pPr/>
          </a:p>
        </p:txBody>
      </p:sp>
      <p:sp>
        <p:nvSpPr>
          <p:cNvPr id="621" name="Freeform 3"/>
          <p:cNvSpPr/>
          <p:nvPr/>
        </p:nvSpPr>
        <p:spPr>
          <a:xfrm>
            <a:off x="1604962" y="6187687"/>
            <a:ext cx="228601" cy="228601"/>
          </a:xfrm>
          <a:prstGeom prst="rect">
            <a:avLst/>
          </a:prstGeom>
          <a:blipFill>
            <a:blip r:embed="rId3"/>
            <a:stretch>
              <a:fillRect/>
            </a:stretch>
          </a:blipFill>
          <a:ln w="12700">
            <a:miter lim="400000"/>
          </a:ln>
        </p:spPr>
        <p:txBody>
          <a:bodyPr lIns="45719" rIns="45719"/>
          <a:lstStyle/>
          <a:p>
            <a:pPr/>
          </a:p>
        </p:txBody>
      </p:sp>
      <p:sp>
        <p:nvSpPr>
          <p:cNvPr id="622" name="TextBox 4"/>
          <p:cNvSpPr txBox="1"/>
          <p:nvPr/>
        </p:nvSpPr>
        <p:spPr>
          <a:xfrm>
            <a:off x="500510" y="577157"/>
            <a:ext cx="504969" cy="17056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800"/>
              </a:lnSpc>
              <a:defRPr sz="4800">
                <a:latin typeface="Copperplate"/>
                <a:ea typeface="Copperplate"/>
                <a:cs typeface="Copperplate"/>
                <a:sym typeface="Copperplate"/>
              </a:defRPr>
            </a:lvl1pPr>
          </a:lstStyle>
          <a:p>
            <a:pPr/>
            <a:r>
              <a:t>1.</a:t>
            </a:r>
          </a:p>
        </p:txBody>
      </p:sp>
      <p:sp>
        <p:nvSpPr>
          <p:cNvPr id="623" name="TextBox 5"/>
          <p:cNvSpPr txBox="1"/>
          <p:nvPr/>
        </p:nvSpPr>
        <p:spPr>
          <a:xfrm>
            <a:off x="490242" y="4911033"/>
            <a:ext cx="515436" cy="17056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800"/>
              </a:lnSpc>
              <a:defRPr sz="4800">
                <a:latin typeface="Copperplate"/>
                <a:ea typeface="Copperplate"/>
                <a:cs typeface="Copperplate"/>
                <a:sym typeface="Copperplate"/>
              </a:defRPr>
            </a:lvl1pPr>
          </a:lstStyle>
          <a:p>
            <a:pPr/>
            <a:r>
              <a:t>2.</a:t>
            </a:r>
          </a:p>
        </p:txBody>
      </p:sp>
      <p:sp>
        <p:nvSpPr>
          <p:cNvPr id="624" name="TextBox 6"/>
          <p:cNvSpPr txBox="1"/>
          <p:nvPr/>
        </p:nvSpPr>
        <p:spPr>
          <a:xfrm>
            <a:off x="6247057" y="577157"/>
            <a:ext cx="6988789" cy="17056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800"/>
              </a:lnSpc>
              <a:defRPr sz="4800">
                <a:latin typeface="Copperplate"/>
                <a:ea typeface="Copperplate"/>
                <a:cs typeface="Copperplate"/>
                <a:sym typeface="Copperplate"/>
              </a:defRPr>
            </a:lvl1pPr>
          </a:lstStyle>
          <a:p>
            <a:pPr/>
            <a:r>
              <a:t>Financial Transactions:</a:t>
            </a:r>
          </a:p>
        </p:txBody>
      </p:sp>
      <p:sp>
        <p:nvSpPr>
          <p:cNvPr id="625" name="TextBox 7"/>
          <p:cNvSpPr txBox="1"/>
          <p:nvPr/>
        </p:nvSpPr>
        <p:spPr>
          <a:xfrm>
            <a:off x="2473823" y="1443932"/>
            <a:ext cx="15765124" cy="34328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sz="4800">
                <a:latin typeface="Copperplate"/>
                <a:ea typeface="Copperplate"/>
                <a:cs typeface="Copperplate"/>
                <a:sym typeface="Copperplate"/>
              </a:defRPr>
            </a:lvl1pPr>
          </a:lstStyle>
          <a:p>
            <a:pPr/>
            <a:r>
              <a:t>In the case of mobile money (e.g., UPI or mobile banking transactions), message traceability ensures that OTPs or transaction messages are properly delivered and not tampered with.</a:t>
            </a:r>
          </a:p>
        </p:txBody>
      </p:sp>
      <p:sp>
        <p:nvSpPr>
          <p:cNvPr id="626" name="TextBox 8"/>
          <p:cNvSpPr txBox="1"/>
          <p:nvPr/>
        </p:nvSpPr>
        <p:spPr>
          <a:xfrm>
            <a:off x="4357535" y="4911033"/>
            <a:ext cx="10843137" cy="17056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800"/>
              </a:lnSpc>
              <a:defRPr sz="4800">
                <a:latin typeface="Copperplate"/>
                <a:ea typeface="Copperplate"/>
                <a:cs typeface="Copperplate"/>
                <a:sym typeface="Copperplate"/>
              </a:defRPr>
            </a:lvl1pPr>
          </a:lstStyle>
          <a:p>
            <a:pPr/>
            <a:r>
              <a:t>Government and Law Enforcement:</a:t>
            </a:r>
          </a:p>
        </p:txBody>
      </p:sp>
      <p:sp>
        <p:nvSpPr>
          <p:cNvPr id="627" name="TextBox 9"/>
          <p:cNvSpPr txBox="1"/>
          <p:nvPr/>
        </p:nvSpPr>
        <p:spPr>
          <a:xfrm>
            <a:off x="2321870" y="5777808"/>
            <a:ext cx="16075039" cy="34328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sz="4800">
                <a:latin typeface="Copperplate"/>
                <a:ea typeface="Copperplate"/>
                <a:cs typeface="Copperplate"/>
                <a:sym typeface="Copperplate"/>
              </a:defRPr>
            </a:lvl1pPr>
          </a:lstStyle>
          <a:p>
            <a:pPr/>
            <a:r>
              <a:t>Law enforcement agencies use message traceability to track suspicious activities or communications related to criminal investigations, terrorism, or other unlawful acts.</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29" name="Freeform 2"/>
          <p:cNvSpPr/>
          <p:nvPr/>
        </p:nvSpPr>
        <p:spPr>
          <a:xfrm>
            <a:off x="1264891" y="1776411"/>
            <a:ext cx="161926" cy="161927"/>
          </a:xfrm>
          <a:prstGeom prst="rect">
            <a:avLst/>
          </a:prstGeom>
          <a:blipFill>
            <a:blip r:embed="rId3"/>
            <a:stretch>
              <a:fillRect/>
            </a:stretch>
          </a:blipFill>
          <a:ln w="12700">
            <a:miter lim="400000"/>
          </a:ln>
        </p:spPr>
        <p:txBody>
          <a:bodyPr lIns="45719" rIns="45719"/>
          <a:lstStyle/>
          <a:p>
            <a:pPr/>
          </a:p>
        </p:txBody>
      </p:sp>
      <p:sp>
        <p:nvSpPr>
          <p:cNvPr id="630" name="Freeform 3"/>
          <p:cNvSpPr/>
          <p:nvPr/>
        </p:nvSpPr>
        <p:spPr>
          <a:xfrm>
            <a:off x="1264891" y="2976561"/>
            <a:ext cx="161926" cy="161927"/>
          </a:xfrm>
          <a:prstGeom prst="rect">
            <a:avLst/>
          </a:prstGeom>
          <a:blipFill>
            <a:blip r:embed="rId3"/>
            <a:stretch>
              <a:fillRect/>
            </a:stretch>
          </a:blipFill>
          <a:ln w="12700">
            <a:miter lim="400000"/>
          </a:ln>
        </p:spPr>
        <p:txBody>
          <a:bodyPr lIns="45719" rIns="45719"/>
          <a:lstStyle/>
          <a:p>
            <a:pPr/>
          </a:p>
        </p:txBody>
      </p:sp>
      <p:sp>
        <p:nvSpPr>
          <p:cNvPr id="631" name="Freeform 4"/>
          <p:cNvSpPr/>
          <p:nvPr/>
        </p:nvSpPr>
        <p:spPr>
          <a:xfrm>
            <a:off x="1264891" y="4176712"/>
            <a:ext cx="161926" cy="161927"/>
          </a:xfrm>
          <a:prstGeom prst="rect">
            <a:avLst/>
          </a:prstGeom>
          <a:blipFill>
            <a:blip r:embed="rId3"/>
            <a:stretch>
              <a:fillRect/>
            </a:stretch>
          </a:blipFill>
          <a:ln w="12700">
            <a:miter lim="400000"/>
          </a:ln>
        </p:spPr>
        <p:txBody>
          <a:bodyPr lIns="45719" rIns="45719"/>
          <a:lstStyle/>
          <a:p>
            <a:pPr/>
          </a:p>
        </p:txBody>
      </p:sp>
      <p:sp>
        <p:nvSpPr>
          <p:cNvPr id="632" name="Freeform 5"/>
          <p:cNvSpPr/>
          <p:nvPr/>
        </p:nvSpPr>
        <p:spPr>
          <a:xfrm>
            <a:off x="1264891" y="5376862"/>
            <a:ext cx="161926" cy="161927"/>
          </a:xfrm>
          <a:prstGeom prst="rect">
            <a:avLst/>
          </a:prstGeom>
          <a:blipFill>
            <a:blip r:embed="rId3"/>
            <a:stretch>
              <a:fillRect/>
            </a:stretch>
          </a:blipFill>
          <a:ln w="12700">
            <a:miter lim="400000"/>
          </a:ln>
        </p:spPr>
        <p:txBody>
          <a:bodyPr lIns="45719" rIns="45719"/>
          <a:lstStyle/>
          <a:p>
            <a:pPr/>
          </a:p>
        </p:txBody>
      </p:sp>
      <p:sp>
        <p:nvSpPr>
          <p:cNvPr id="633" name="Freeform 6"/>
          <p:cNvSpPr/>
          <p:nvPr/>
        </p:nvSpPr>
        <p:spPr>
          <a:xfrm>
            <a:off x="1264891" y="7177088"/>
            <a:ext cx="161926" cy="161925"/>
          </a:xfrm>
          <a:prstGeom prst="rect">
            <a:avLst/>
          </a:prstGeom>
          <a:blipFill>
            <a:blip r:embed="rId3"/>
            <a:stretch>
              <a:fillRect/>
            </a:stretch>
          </a:blipFill>
          <a:ln w="12700">
            <a:miter lim="400000"/>
          </a:ln>
        </p:spPr>
        <p:txBody>
          <a:bodyPr lIns="45719" rIns="45719"/>
          <a:lstStyle/>
          <a:p>
            <a:pPr/>
          </a:p>
        </p:txBody>
      </p:sp>
      <p:sp>
        <p:nvSpPr>
          <p:cNvPr id="634" name="Freeform 7"/>
          <p:cNvSpPr/>
          <p:nvPr/>
        </p:nvSpPr>
        <p:spPr>
          <a:xfrm>
            <a:off x="1264891" y="8377238"/>
            <a:ext cx="161926" cy="161925"/>
          </a:xfrm>
          <a:prstGeom prst="rect">
            <a:avLst/>
          </a:prstGeom>
          <a:blipFill>
            <a:blip r:embed="rId3"/>
            <a:stretch>
              <a:fillRect/>
            </a:stretch>
          </a:blipFill>
          <a:ln w="12700">
            <a:miter lim="400000"/>
          </a:ln>
        </p:spPr>
        <p:txBody>
          <a:bodyPr lIns="45719" rIns="45719"/>
          <a:lstStyle/>
          <a:p>
            <a:pPr/>
          </a:p>
        </p:txBody>
      </p:sp>
      <p:sp>
        <p:nvSpPr>
          <p:cNvPr id="635" name="TextBox 8"/>
          <p:cNvSpPr txBox="1"/>
          <p:nvPr/>
        </p:nvSpPr>
        <p:spPr>
          <a:xfrm>
            <a:off x="512121" y="873957"/>
            <a:ext cx="350292"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1.</a:t>
            </a:r>
          </a:p>
        </p:txBody>
      </p:sp>
      <p:sp>
        <p:nvSpPr>
          <p:cNvPr id="636" name="TextBox 9"/>
          <p:cNvSpPr txBox="1"/>
          <p:nvPr/>
        </p:nvSpPr>
        <p:spPr>
          <a:xfrm>
            <a:off x="504825" y="3274257"/>
            <a:ext cx="357731"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2.</a:t>
            </a:r>
          </a:p>
        </p:txBody>
      </p:sp>
      <p:sp>
        <p:nvSpPr>
          <p:cNvPr id="637" name="TextBox 10"/>
          <p:cNvSpPr txBox="1"/>
          <p:nvPr/>
        </p:nvSpPr>
        <p:spPr>
          <a:xfrm>
            <a:off x="491432" y="6274632"/>
            <a:ext cx="371400"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3.</a:t>
            </a:r>
          </a:p>
        </p:txBody>
      </p:sp>
      <p:sp>
        <p:nvSpPr>
          <p:cNvPr id="638" name="TextBox 11"/>
          <p:cNvSpPr txBox="1"/>
          <p:nvPr/>
        </p:nvSpPr>
        <p:spPr>
          <a:xfrm>
            <a:off x="5692378" y="273881"/>
            <a:ext cx="7377332"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Challenges in Message Traceability</a:t>
            </a:r>
          </a:p>
        </p:txBody>
      </p:sp>
      <p:sp>
        <p:nvSpPr>
          <p:cNvPr id="639" name="TextBox 12"/>
          <p:cNvSpPr txBox="1"/>
          <p:nvPr/>
        </p:nvSpPr>
        <p:spPr>
          <a:xfrm>
            <a:off x="7798593" y="873957"/>
            <a:ext cx="3829299"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Privacy Concerns:</a:t>
            </a:r>
          </a:p>
        </p:txBody>
      </p:sp>
      <p:sp>
        <p:nvSpPr>
          <p:cNvPr id="640" name="TextBox 13"/>
          <p:cNvSpPr txBox="1"/>
          <p:nvPr/>
        </p:nvSpPr>
        <p:spPr>
          <a:xfrm>
            <a:off x="2151906" y="1474032"/>
            <a:ext cx="16097309" cy="17752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While traceability can aid in fraud prevention, it may raise privacy issues if it involves recording message content or too much personal information. Balancing traceability with user privacy is a key concern.</a:t>
            </a:r>
          </a:p>
        </p:txBody>
      </p:sp>
      <p:sp>
        <p:nvSpPr>
          <p:cNvPr id="641" name="TextBox 14"/>
          <p:cNvSpPr txBox="1"/>
          <p:nvPr/>
        </p:nvSpPr>
        <p:spPr>
          <a:xfrm>
            <a:off x="6224292" y="3274257"/>
            <a:ext cx="7040795"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Data Protection and Compliance:</a:t>
            </a:r>
          </a:p>
        </p:txBody>
      </p:sp>
      <p:sp>
        <p:nvSpPr>
          <p:cNvPr id="642" name="TextBox 15"/>
          <p:cNvSpPr txBox="1"/>
          <p:nvPr/>
        </p:nvSpPr>
        <p:spPr>
          <a:xfrm>
            <a:off x="1845621" y="3874332"/>
            <a:ext cx="16722196" cy="23721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Storing and sharing traceability data must comply with local data protection laws (such as GDPR in the EU or India’s Data Protection Bill). Service providers must ensure they handle data securely and only share it with authorized parties.</a:t>
            </a:r>
          </a:p>
        </p:txBody>
      </p:sp>
      <p:sp>
        <p:nvSpPr>
          <p:cNvPr id="643" name="TextBox 16"/>
          <p:cNvSpPr txBox="1"/>
          <p:nvPr/>
        </p:nvSpPr>
        <p:spPr>
          <a:xfrm>
            <a:off x="8534704" y="6274632"/>
            <a:ext cx="2327511"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Scalability:</a:t>
            </a:r>
          </a:p>
        </p:txBody>
      </p:sp>
      <p:sp>
        <p:nvSpPr>
          <p:cNvPr id="644" name="TextBox 17"/>
          <p:cNvSpPr txBox="1"/>
          <p:nvPr/>
        </p:nvSpPr>
        <p:spPr>
          <a:xfrm>
            <a:off x="2113664" y="6874706"/>
            <a:ext cx="16175365" cy="23721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For large telecom operators or email service providers, tracing billions of messages in real time can be complex and resource-intensive. Effective message traceability requires robust infrastructure and systems to ensure high performance.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9" name="Freeform 7"/>
          <p:cNvSpPr/>
          <p:nvPr/>
        </p:nvSpPr>
        <p:spPr>
          <a:xfrm>
            <a:off x="466639" y="445325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20" name="Freeform 9"/>
          <p:cNvSpPr/>
          <p:nvPr/>
        </p:nvSpPr>
        <p:spPr>
          <a:xfrm>
            <a:off x="466639" y="5320026"/>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121" name="TextBox 24"/>
          <p:cNvSpPr txBox="1"/>
          <p:nvPr/>
        </p:nvSpPr>
        <p:spPr>
          <a:xfrm>
            <a:off x="4458205" y="1438284"/>
            <a:ext cx="9358046" cy="17056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800"/>
              </a:lnSpc>
              <a:defRPr sz="4800">
                <a:latin typeface="Copperplate"/>
                <a:ea typeface="Copperplate"/>
                <a:cs typeface="Copperplate"/>
                <a:sym typeface="Copperplate"/>
              </a:defRPr>
            </a:lvl1pPr>
          </a:lstStyle>
          <a:p>
            <a:pPr/>
            <a:r>
              <a:t>Technologies Used in Big Data:</a:t>
            </a:r>
          </a:p>
        </p:txBody>
      </p:sp>
      <p:sp>
        <p:nvSpPr>
          <p:cNvPr id="122" name="TextBox 25"/>
          <p:cNvSpPr txBox="1"/>
          <p:nvPr/>
        </p:nvSpPr>
        <p:spPr>
          <a:xfrm>
            <a:off x="1004048" y="2305060"/>
            <a:ext cx="17483578" cy="51600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sz="4800">
                <a:latin typeface="Copperplate"/>
                <a:ea typeface="Copperplate"/>
                <a:cs typeface="Copperplate"/>
                <a:sym typeface="Copperplate"/>
              </a:defRPr>
            </a:lvl1pPr>
          </a:lstStyle>
          <a:p>
            <a:pPr/>
            <a:r>
              <a:t>Storage: Hadoop Distributed File System (HDFS), Amazon S3, etc. Processing: Apache Spark, Apache Hadoop, Apache Flink. Databases: NoSQL databases like MongoDB, Cassandra, and Elasticsearch. Analytics &amp; Visualization: Tableau, Power BI, and custom Python or R scripts.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46" name="Freeform 3"/>
          <p:cNvSpPr/>
          <p:nvPr/>
        </p:nvSpPr>
        <p:spPr>
          <a:xfrm>
            <a:off x="476250" y="6234226"/>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647" name="Freeform 5"/>
          <p:cNvSpPr/>
          <p:nvPr/>
        </p:nvSpPr>
        <p:spPr>
          <a:xfrm>
            <a:off x="476250" y="775822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648" name="TextBox 6"/>
          <p:cNvSpPr txBox="1"/>
          <p:nvPr/>
        </p:nvSpPr>
        <p:spPr>
          <a:xfrm>
            <a:off x="267738" y="528590"/>
            <a:ext cx="18107568" cy="37289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Example: In India, to prevent the misuse of spam messages and fraudulent transactions, telecom providers are required to implement systems that trace the sender and recipient of bulk SMSs. The system allows authorities to track and block sources of unsolicited or illegal communication. For instance:</a:t>
            </a:r>
          </a:p>
        </p:txBody>
      </p:sp>
      <p:sp>
        <p:nvSpPr>
          <p:cNvPr id="649" name="TextBox 7"/>
          <p:cNvSpPr txBox="1"/>
          <p:nvPr/>
        </p:nvSpPr>
        <p:spPr>
          <a:xfrm>
            <a:off x="975864" y="5862589"/>
            <a:ext cx="17609612" cy="37289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If a user receives an OTP but hasn’t initiated any transaction, they can contact their provider to trace the message’s origin. If the message was part of a phishing scam, the traceability data can help track the attacker’s origin and block similar scams.</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51" name="TextBox 2"/>
          <p:cNvSpPr txBox="1"/>
          <p:nvPr/>
        </p:nvSpPr>
        <p:spPr>
          <a:xfrm>
            <a:off x="25156" y="869422"/>
            <a:ext cx="18602440" cy="82073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200"/>
              </a:lnSpc>
              <a:defRPr sz="5100">
                <a:latin typeface="Copperplate"/>
                <a:ea typeface="Copperplate"/>
                <a:cs typeface="Copperplate"/>
                <a:sym typeface="Copperplate"/>
              </a:defRPr>
            </a:lvl1pPr>
          </a:lstStyle>
          <a:p>
            <a:pPr/>
            <a:r>
              <a:t>Suspected Spam refers to any unsolicited, unwanted, or potentially malicious message that is suspected of being a form of spam. These messages often originate from unknown or suspicious sources and are typically sent in bulk to a large number of recipients. The goal is usually to promote something (e.g., fraudulent schemes, advertisements, phishing attempts) or deceive recipients into taking harmful actions (e.g., revealing sensitive information, clicking on dangerous links).</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53" name="Freeform 2"/>
          <p:cNvSpPr/>
          <p:nvPr/>
        </p:nvSpPr>
        <p:spPr>
          <a:xfrm>
            <a:off x="1366837" y="7845980"/>
            <a:ext cx="200025" cy="200026"/>
          </a:xfrm>
          <a:prstGeom prst="rect">
            <a:avLst/>
          </a:prstGeom>
          <a:blipFill>
            <a:blip r:embed="rId3"/>
            <a:stretch>
              <a:fillRect/>
            </a:stretch>
          </a:blipFill>
          <a:ln w="12700">
            <a:miter lim="400000"/>
          </a:ln>
        </p:spPr>
        <p:txBody>
          <a:bodyPr lIns="45719" rIns="45719"/>
          <a:lstStyle/>
          <a:p>
            <a:pPr/>
          </a:p>
        </p:txBody>
      </p:sp>
      <p:sp>
        <p:nvSpPr>
          <p:cNvPr id="654" name="Freeform 3"/>
          <p:cNvSpPr/>
          <p:nvPr/>
        </p:nvSpPr>
        <p:spPr>
          <a:xfrm>
            <a:off x="1366837" y="1902380"/>
            <a:ext cx="200025" cy="200026"/>
          </a:xfrm>
          <a:prstGeom prst="rect">
            <a:avLst/>
          </a:prstGeom>
          <a:blipFill>
            <a:blip r:embed="rId3"/>
            <a:stretch>
              <a:fillRect/>
            </a:stretch>
          </a:blipFill>
          <a:ln w="12700">
            <a:miter lim="400000"/>
          </a:ln>
        </p:spPr>
        <p:txBody>
          <a:bodyPr lIns="45719" rIns="45719"/>
          <a:lstStyle/>
          <a:p>
            <a:pPr/>
          </a:p>
        </p:txBody>
      </p:sp>
      <p:sp>
        <p:nvSpPr>
          <p:cNvPr id="655" name="Freeform 4"/>
          <p:cNvSpPr/>
          <p:nvPr/>
        </p:nvSpPr>
        <p:spPr>
          <a:xfrm>
            <a:off x="1366837" y="4874181"/>
            <a:ext cx="200025" cy="200026"/>
          </a:xfrm>
          <a:prstGeom prst="rect">
            <a:avLst/>
          </a:prstGeom>
          <a:blipFill>
            <a:blip r:embed="rId3"/>
            <a:stretch>
              <a:fillRect/>
            </a:stretch>
          </a:blipFill>
          <a:ln w="12700">
            <a:miter lim="400000"/>
          </a:ln>
        </p:spPr>
        <p:txBody>
          <a:bodyPr lIns="45719" rIns="45719"/>
          <a:lstStyle/>
          <a:p>
            <a:pPr/>
          </a:p>
        </p:txBody>
      </p:sp>
      <p:sp>
        <p:nvSpPr>
          <p:cNvPr id="656" name="TextBox 5"/>
          <p:cNvSpPr txBox="1"/>
          <p:nvPr/>
        </p:nvSpPr>
        <p:spPr>
          <a:xfrm>
            <a:off x="429225" y="796614"/>
            <a:ext cx="432654"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1.</a:t>
            </a:r>
          </a:p>
        </p:txBody>
      </p:sp>
      <p:sp>
        <p:nvSpPr>
          <p:cNvPr id="657" name="TextBox 6"/>
          <p:cNvSpPr txBox="1"/>
          <p:nvPr/>
        </p:nvSpPr>
        <p:spPr>
          <a:xfrm>
            <a:off x="420291" y="3768414"/>
            <a:ext cx="441761"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2.</a:t>
            </a:r>
          </a:p>
        </p:txBody>
      </p:sp>
      <p:sp>
        <p:nvSpPr>
          <p:cNvPr id="658" name="TextBox 7"/>
          <p:cNvSpPr txBox="1"/>
          <p:nvPr/>
        </p:nvSpPr>
        <p:spPr>
          <a:xfrm>
            <a:off x="403621" y="6740214"/>
            <a:ext cx="458764"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3.</a:t>
            </a:r>
          </a:p>
        </p:txBody>
      </p:sp>
      <p:sp>
        <p:nvSpPr>
          <p:cNvPr id="659" name="TextBox 8"/>
          <p:cNvSpPr txBox="1"/>
          <p:nvPr/>
        </p:nvSpPr>
        <p:spPr>
          <a:xfrm>
            <a:off x="4102893" y="53664"/>
            <a:ext cx="10283735"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Key Characteristics of Suspected Spam</a:t>
            </a:r>
          </a:p>
        </p:txBody>
      </p:sp>
      <p:sp>
        <p:nvSpPr>
          <p:cNvPr id="660" name="TextBox 9"/>
          <p:cNvSpPr txBox="1"/>
          <p:nvPr/>
        </p:nvSpPr>
        <p:spPr>
          <a:xfrm>
            <a:off x="8065445" y="796614"/>
            <a:ext cx="3124877"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Unsolicited:</a:t>
            </a:r>
          </a:p>
        </p:txBody>
      </p:sp>
      <p:sp>
        <p:nvSpPr>
          <p:cNvPr id="661" name="TextBox 10"/>
          <p:cNvSpPr txBox="1"/>
          <p:nvPr/>
        </p:nvSpPr>
        <p:spPr>
          <a:xfrm>
            <a:off x="1889969" y="1539563"/>
            <a:ext cx="16647911" cy="21916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The recipient did not ask for the message, nor did they opt-in to receive it. In most cases, the message is irrelevant to the recipient.</a:t>
            </a:r>
          </a:p>
        </p:txBody>
      </p:sp>
      <p:sp>
        <p:nvSpPr>
          <p:cNvPr id="662" name="TextBox 11"/>
          <p:cNvSpPr txBox="1"/>
          <p:nvPr/>
        </p:nvSpPr>
        <p:spPr>
          <a:xfrm>
            <a:off x="7360739" y="3768414"/>
            <a:ext cx="4562486"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Bulk Distribution:</a:t>
            </a:r>
          </a:p>
        </p:txBody>
      </p:sp>
      <p:sp>
        <p:nvSpPr>
          <p:cNvPr id="663" name="TextBox 12"/>
          <p:cNvSpPr txBox="1"/>
          <p:nvPr/>
        </p:nvSpPr>
        <p:spPr>
          <a:xfrm>
            <a:off x="2115740" y="4511364"/>
            <a:ext cx="16187119" cy="29282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Spam messages are usually sent in large volumes to a wide audience. The sender may not know or care about the specific individuals they are targeting. Suspicious or Deceptive Content:</a:t>
            </a:r>
          </a:p>
        </p:txBody>
      </p:sp>
      <p:sp>
        <p:nvSpPr>
          <p:cNvPr id="664" name="TextBox 13"/>
          <p:cNvSpPr txBox="1"/>
          <p:nvPr/>
        </p:nvSpPr>
        <p:spPr>
          <a:xfrm>
            <a:off x="2031358" y="7483164"/>
            <a:ext cx="16359465" cy="21916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Spam messages often contain suspicious offers (e.g., prizes, fake job opportunities, investments) or malicious content (e.g., links to phishing websites or malware).</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66" name="Freeform 3"/>
          <p:cNvSpPr/>
          <p:nvPr/>
        </p:nvSpPr>
        <p:spPr>
          <a:xfrm>
            <a:off x="371475" y="680228"/>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667" name="Freeform 5"/>
          <p:cNvSpPr/>
          <p:nvPr/>
        </p:nvSpPr>
        <p:spPr>
          <a:xfrm>
            <a:off x="371475" y="1280302"/>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668" name="Freeform 7"/>
          <p:cNvSpPr/>
          <p:nvPr/>
        </p:nvSpPr>
        <p:spPr>
          <a:xfrm>
            <a:off x="371475" y="3080528"/>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669" name="Freeform 9"/>
          <p:cNvSpPr/>
          <p:nvPr/>
        </p:nvSpPr>
        <p:spPr>
          <a:xfrm>
            <a:off x="371475" y="3680602"/>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670" name="Freeform 11"/>
          <p:cNvSpPr/>
          <p:nvPr/>
        </p:nvSpPr>
        <p:spPr>
          <a:xfrm>
            <a:off x="371475" y="5480827"/>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671" name="Freeform 13"/>
          <p:cNvSpPr/>
          <p:nvPr/>
        </p:nvSpPr>
        <p:spPr>
          <a:xfrm>
            <a:off x="371475" y="6080902"/>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672" name="Freeform 15"/>
          <p:cNvSpPr/>
          <p:nvPr/>
        </p:nvSpPr>
        <p:spPr>
          <a:xfrm>
            <a:off x="371475" y="7881128"/>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673" name="Freeform 17"/>
          <p:cNvSpPr/>
          <p:nvPr/>
        </p:nvSpPr>
        <p:spPr>
          <a:xfrm>
            <a:off x="371475" y="8481203"/>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674" name="TextBox 18"/>
          <p:cNvSpPr txBox="1"/>
          <p:nvPr/>
        </p:nvSpPr>
        <p:spPr>
          <a:xfrm>
            <a:off x="851448" y="373084"/>
            <a:ext cx="17665314" cy="7147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Unknown or Suspicious Sender: The message might come from an unknown or random sender, or the sender’s identity may appear fake or spoofed (e.g., using a name or email that looks like a legitimate company but is slightly altered). Urgent or Emotional Appeal: Many spam messages create a false sense of urgency (e.g., "Act now to claim your prize!" or "Your account has been compromised!"), hoping to trick the recipient into responding hastily. Malicious Links or Attachments: Spam messages often include links to fake websites designed to steal personal information (e.g., fake bank sites), or they contain attachments that may infect your device with malware or viruses. Too Good to Be True Offers: Spam messages often promise extraordinary rewards or deals that are too good to be true. These can range from fake lottery winnings to unrealistically low prices on goods and services.</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76" name="Freeform 2"/>
          <p:cNvSpPr/>
          <p:nvPr/>
        </p:nvSpPr>
        <p:spPr>
          <a:xfrm>
            <a:off x="1338262" y="2270160"/>
            <a:ext cx="190501" cy="190501"/>
          </a:xfrm>
          <a:prstGeom prst="rect">
            <a:avLst/>
          </a:prstGeom>
          <a:blipFill>
            <a:blip r:embed="rId3"/>
            <a:stretch>
              <a:fillRect/>
            </a:stretch>
          </a:blipFill>
          <a:ln w="12700">
            <a:miter lim="400000"/>
          </a:ln>
        </p:spPr>
        <p:txBody>
          <a:bodyPr lIns="45719" rIns="45719"/>
          <a:lstStyle/>
          <a:p>
            <a:pPr/>
          </a:p>
        </p:txBody>
      </p:sp>
      <p:sp>
        <p:nvSpPr>
          <p:cNvPr id="677" name="Freeform 3"/>
          <p:cNvSpPr/>
          <p:nvPr/>
        </p:nvSpPr>
        <p:spPr>
          <a:xfrm>
            <a:off x="1338262" y="5889659"/>
            <a:ext cx="190501" cy="190501"/>
          </a:xfrm>
          <a:prstGeom prst="rect">
            <a:avLst/>
          </a:prstGeom>
          <a:blipFill>
            <a:blip r:embed="rId3"/>
            <a:stretch>
              <a:fillRect/>
            </a:stretch>
          </a:blipFill>
          <a:ln w="12700">
            <a:miter lim="400000"/>
          </a:ln>
        </p:spPr>
        <p:txBody>
          <a:bodyPr lIns="45719" rIns="45719"/>
          <a:lstStyle/>
          <a:p>
            <a:pPr/>
          </a:p>
        </p:txBody>
      </p:sp>
      <p:sp>
        <p:nvSpPr>
          <p:cNvPr id="678" name="TextBox 4"/>
          <p:cNvSpPr txBox="1"/>
          <p:nvPr/>
        </p:nvSpPr>
        <p:spPr>
          <a:xfrm>
            <a:off x="418948" y="1196921"/>
            <a:ext cx="422425" cy="14290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sz="4000">
                <a:latin typeface="Copperplate"/>
                <a:ea typeface="Copperplate"/>
                <a:cs typeface="Copperplate"/>
                <a:sym typeface="Copperplate"/>
              </a:defRPr>
            </a:lvl1pPr>
          </a:lstStyle>
          <a:p>
            <a:pPr/>
            <a:r>
              <a:t>1.</a:t>
            </a:r>
          </a:p>
        </p:txBody>
      </p:sp>
      <p:sp>
        <p:nvSpPr>
          <p:cNvPr id="679" name="TextBox 5"/>
          <p:cNvSpPr txBox="1"/>
          <p:nvPr/>
        </p:nvSpPr>
        <p:spPr>
          <a:xfrm>
            <a:off x="410317" y="4816421"/>
            <a:ext cx="431226" cy="14290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sz="4000">
                <a:latin typeface="Copperplate"/>
                <a:ea typeface="Copperplate"/>
                <a:cs typeface="Copperplate"/>
                <a:sym typeface="Copperplate"/>
              </a:defRPr>
            </a:lvl1pPr>
          </a:lstStyle>
          <a:p>
            <a:pPr/>
            <a:r>
              <a:t>2.</a:t>
            </a:r>
          </a:p>
        </p:txBody>
      </p:sp>
      <p:sp>
        <p:nvSpPr>
          <p:cNvPr id="680" name="TextBox 6"/>
          <p:cNvSpPr txBox="1"/>
          <p:nvPr/>
        </p:nvSpPr>
        <p:spPr>
          <a:xfrm>
            <a:off x="4695082" y="482545"/>
            <a:ext cx="9075734" cy="6949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Common Types of Suspected Spam</a:t>
            </a:r>
          </a:p>
        </p:txBody>
      </p:sp>
      <p:sp>
        <p:nvSpPr>
          <p:cNvPr id="681" name="TextBox 7"/>
          <p:cNvSpPr txBox="1"/>
          <p:nvPr/>
        </p:nvSpPr>
        <p:spPr>
          <a:xfrm>
            <a:off x="8056959" y="1206446"/>
            <a:ext cx="3120229" cy="6949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Email Spam:</a:t>
            </a:r>
          </a:p>
        </p:txBody>
      </p:sp>
      <p:sp>
        <p:nvSpPr>
          <p:cNvPr id="682" name="TextBox 8"/>
          <p:cNvSpPr txBox="1"/>
          <p:nvPr/>
        </p:nvSpPr>
        <p:spPr>
          <a:xfrm>
            <a:off x="2133448" y="1930345"/>
            <a:ext cx="16107224" cy="2828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These are unsolicited bulk emails that often promote products, services, or scams. Spam filters in email services (like Gmail or Outlook) help detect and move these messages to the Spam or Junk folder.</a:t>
            </a:r>
          </a:p>
        </p:txBody>
      </p:sp>
      <p:sp>
        <p:nvSpPr>
          <p:cNvPr id="683" name="TextBox 9"/>
          <p:cNvSpPr txBox="1"/>
          <p:nvPr/>
        </p:nvSpPr>
        <p:spPr>
          <a:xfrm>
            <a:off x="6823623" y="4825946"/>
            <a:ext cx="5636315" cy="6949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SMS Spam (Smishing):</a:t>
            </a:r>
          </a:p>
        </p:txBody>
      </p:sp>
      <p:sp>
        <p:nvSpPr>
          <p:cNvPr id="684" name="TextBox 10"/>
          <p:cNvSpPr txBox="1"/>
          <p:nvPr/>
        </p:nvSpPr>
        <p:spPr>
          <a:xfrm>
            <a:off x="1923012" y="5549846"/>
            <a:ext cx="16536352" cy="3539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Smishing (SMS phishing) is a type of mobile spam where fraudulent SMS messages trick users into clicking links or sharing personal information like OTPs, credit card details, etc. An example is receiving an SMS claiming you have won a prize and prompting you to provide sensitive details.</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86" name="Freeform 3"/>
          <p:cNvSpPr/>
          <p:nvPr/>
        </p:nvSpPr>
        <p:spPr>
          <a:xfrm>
            <a:off x="409575" y="940698"/>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687" name="Freeform 5"/>
          <p:cNvSpPr/>
          <p:nvPr/>
        </p:nvSpPr>
        <p:spPr>
          <a:xfrm>
            <a:off x="409575" y="1607448"/>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688" name="Freeform 7"/>
          <p:cNvSpPr/>
          <p:nvPr/>
        </p:nvSpPr>
        <p:spPr>
          <a:xfrm>
            <a:off x="409575" y="360769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689" name="Freeform 9"/>
          <p:cNvSpPr/>
          <p:nvPr/>
        </p:nvSpPr>
        <p:spPr>
          <a:xfrm>
            <a:off x="409575" y="427444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690" name="Freeform 11"/>
          <p:cNvSpPr/>
          <p:nvPr/>
        </p:nvSpPr>
        <p:spPr>
          <a:xfrm>
            <a:off x="409575" y="694144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691" name="Freeform 13"/>
          <p:cNvSpPr/>
          <p:nvPr/>
        </p:nvSpPr>
        <p:spPr>
          <a:xfrm>
            <a:off x="409575" y="7608199"/>
            <a:ext cx="171450" cy="171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4"/>
                  <a:pt x="21536" y="12208"/>
                  <a:pt x="21392" y="12912"/>
                </a:cubicBezTo>
                <a:cubicBezTo>
                  <a:pt x="21248" y="13616"/>
                  <a:pt x="21056" y="14288"/>
                  <a:pt x="20784" y="14944"/>
                </a:cubicBezTo>
                <a:cubicBezTo>
                  <a:pt x="20512" y="15600"/>
                  <a:pt x="20176" y="16224"/>
                  <a:pt x="19792" y="16816"/>
                </a:cubicBezTo>
                <a:cubicBezTo>
                  <a:pt x="19408" y="17408"/>
                  <a:pt x="18944" y="17952"/>
                  <a:pt x="18448" y="18448"/>
                </a:cubicBezTo>
                <a:cubicBezTo>
                  <a:pt x="17952" y="18944"/>
                  <a:pt x="17408" y="19392"/>
                  <a:pt x="16816" y="19792"/>
                </a:cubicBezTo>
                <a:cubicBezTo>
                  <a:pt x="16224" y="20192"/>
                  <a:pt x="15600" y="20512"/>
                  <a:pt x="14944" y="20784"/>
                </a:cubicBezTo>
                <a:cubicBezTo>
                  <a:pt x="14288" y="21056"/>
                  <a:pt x="13616" y="21264"/>
                  <a:pt x="12912" y="21392"/>
                </a:cubicBezTo>
                <a:cubicBezTo>
                  <a:pt x="12208" y="21520"/>
                  <a:pt x="11520" y="21600"/>
                  <a:pt x="10800" y="21600"/>
                </a:cubicBezTo>
                <a:cubicBezTo>
                  <a:pt x="10080" y="21600"/>
                  <a:pt x="9392" y="21536"/>
                  <a:pt x="8688" y="21392"/>
                </a:cubicBezTo>
                <a:cubicBezTo>
                  <a:pt x="7984" y="21248"/>
                  <a:pt x="7312" y="21056"/>
                  <a:pt x="6656" y="20784"/>
                </a:cubicBezTo>
                <a:cubicBezTo>
                  <a:pt x="6000" y="20512"/>
                  <a:pt x="5376" y="20176"/>
                  <a:pt x="4784" y="19792"/>
                </a:cubicBezTo>
                <a:cubicBezTo>
                  <a:pt x="4192" y="19408"/>
                  <a:pt x="3648" y="18944"/>
                  <a:pt x="3152" y="18448"/>
                </a:cubicBezTo>
                <a:cubicBezTo>
                  <a:pt x="2656" y="17952"/>
                  <a:pt x="2208" y="17408"/>
                  <a:pt x="1808" y="16816"/>
                </a:cubicBezTo>
                <a:cubicBezTo>
                  <a:pt x="1408" y="16224"/>
                  <a:pt x="1088" y="15584"/>
                  <a:pt x="816" y="14928"/>
                </a:cubicBezTo>
                <a:cubicBezTo>
                  <a:pt x="544" y="14272"/>
                  <a:pt x="352" y="13600"/>
                  <a:pt x="208" y="12912"/>
                </a:cubicBezTo>
                <a:cubicBezTo>
                  <a:pt x="64" y="12224"/>
                  <a:pt x="0" y="11504"/>
                  <a:pt x="0" y="10800"/>
                </a:cubicBezTo>
                <a:cubicBezTo>
                  <a:pt x="0" y="10096"/>
                  <a:pt x="64" y="9392"/>
                  <a:pt x="208" y="8688"/>
                </a:cubicBezTo>
                <a:cubicBezTo>
                  <a:pt x="352" y="7984"/>
                  <a:pt x="544" y="7328"/>
                  <a:pt x="816" y="6672"/>
                </a:cubicBezTo>
                <a:cubicBezTo>
                  <a:pt x="1088" y="6016"/>
                  <a:pt x="1424" y="5392"/>
                  <a:pt x="1824" y="4800"/>
                </a:cubicBezTo>
                <a:cubicBezTo>
                  <a:pt x="2224" y="4208"/>
                  <a:pt x="2672" y="3664"/>
                  <a:pt x="3168" y="3168"/>
                </a:cubicBezTo>
                <a:cubicBezTo>
                  <a:pt x="3664" y="2672"/>
                  <a:pt x="4208" y="2224"/>
                  <a:pt x="4800" y="1824"/>
                </a:cubicBezTo>
                <a:cubicBezTo>
                  <a:pt x="5392" y="1424"/>
                  <a:pt x="6016" y="1088"/>
                  <a:pt x="6672" y="816"/>
                </a:cubicBezTo>
                <a:cubicBezTo>
                  <a:pt x="7328" y="544"/>
                  <a:pt x="8000" y="352"/>
                  <a:pt x="8688" y="208"/>
                </a:cubicBezTo>
                <a:cubicBezTo>
                  <a:pt x="9376" y="64"/>
                  <a:pt x="10096" y="0"/>
                  <a:pt x="10800" y="0"/>
                </a:cubicBezTo>
                <a:cubicBezTo>
                  <a:pt x="11504" y="0"/>
                  <a:pt x="12208" y="64"/>
                  <a:pt x="12912" y="208"/>
                </a:cubicBezTo>
                <a:cubicBezTo>
                  <a:pt x="13616" y="352"/>
                  <a:pt x="14288" y="544"/>
                  <a:pt x="14944" y="816"/>
                </a:cubicBezTo>
                <a:cubicBezTo>
                  <a:pt x="15600" y="1088"/>
                  <a:pt x="16224" y="1424"/>
                  <a:pt x="16816" y="1808"/>
                </a:cubicBezTo>
                <a:cubicBezTo>
                  <a:pt x="17408" y="2192"/>
                  <a:pt x="17952" y="2656"/>
                  <a:pt x="18448" y="3152"/>
                </a:cubicBezTo>
                <a:cubicBezTo>
                  <a:pt x="18944" y="3648"/>
                  <a:pt x="19392" y="4192"/>
                  <a:pt x="19792" y="4784"/>
                </a:cubicBezTo>
                <a:cubicBezTo>
                  <a:pt x="20192" y="5376"/>
                  <a:pt x="20512" y="6000"/>
                  <a:pt x="20784" y="6656"/>
                </a:cubicBezTo>
                <a:cubicBezTo>
                  <a:pt x="21056" y="7312"/>
                  <a:pt x="21264" y="7984"/>
                  <a:pt x="21392" y="8688"/>
                </a:cubicBezTo>
                <a:cubicBezTo>
                  <a:pt x="21520" y="9392"/>
                  <a:pt x="21600" y="10080"/>
                  <a:pt x="21600" y="10800"/>
                </a:cubicBezTo>
                <a:close/>
              </a:path>
            </a:pathLst>
          </a:custGeom>
          <a:solidFill>
            <a:srgbClr val="000000"/>
          </a:solidFill>
          <a:ln w="12700">
            <a:miter lim="400000"/>
          </a:ln>
        </p:spPr>
        <p:txBody>
          <a:bodyPr lIns="45719" rIns="45719"/>
          <a:lstStyle/>
          <a:p>
            <a:pPr/>
          </a:p>
        </p:txBody>
      </p:sp>
      <p:sp>
        <p:nvSpPr>
          <p:cNvPr id="692" name="TextBox 14"/>
          <p:cNvSpPr txBox="1"/>
          <p:nvPr/>
        </p:nvSpPr>
        <p:spPr>
          <a:xfrm>
            <a:off x="846382" y="617619"/>
            <a:ext cx="17763820" cy="72488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200"/>
              </a:lnSpc>
              <a:defRPr sz="3700">
                <a:latin typeface="Copperplate"/>
                <a:ea typeface="Copperplate"/>
                <a:cs typeface="Copperplate"/>
                <a:sym typeface="Copperplate"/>
              </a:defRPr>
            </a:lvl1pPr>
          </a:lstStyle>
          <a:p>
            <a:pPr/>
            <a:r>
              <a:t>Phone Call Spam (Robocalls): Automated calls that deliver pre-recorded messages, often trying to sell products, services, or gather personal information. These can also include scams like fake tech support or government grant offers. Social Media Spam: These are messages or posts sent via platforms like Facebook, Instagram, or WhatsApp, often containing misleading offers, fraudulent schemes, or links to phishing sites. They may also involve fake accounts pretending to be real people or businesses. Push Notification Spam: Some websites or apps push notifications to users' phones or browsers. When done maliciously, these can lead to unwanted promotional messages or phishing attempts.</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94" name="Freeform 3"/>
          <p:cNvSpPr/>
          <p:nvPr/>
        </p:nvSpPr>
        <p:spPr>
          <a:xfrm>
            <a:off x="476250" y="90022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695" name="Freeform 5"/>
          <p:cNvSpPr/>
          <p:nvPr/>
        </p:nvSpPr>
        <p:spPr>
          <a:xfrm>
            <a:off x="476250" y="166222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696" name="Freeform 7"/>
          <p:cNvSpPr/>
          <p:nvPr/>
        </p:nvSpPr>
        <p:spPr>
          <a:xfrm>
            <a:off x="476250" y="3948226"/>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697" name="Freeform 9"/>
          <p:cNvSpPr/>
          <p:nvPr/>
        </p:nvSpPr>
        <p:spPr>
          <a:xfrm>
            <a:off x="476250" y="699622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698" name="Freeform 11"/>
          <p:cNvSpPr/>
          <p:nvPr/>
        </p:nvSpPr>
        <p:spPr>
          <a:xfrm>
            <a:off x="476250" y="1004422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699" name="Freeform 13"/>
          <p:cNvSpPr/>
          <p:nvPr/>
        </p:nvSpPr>
        <p:spPr>
          <a:xfrm>
            <a:off x="1404937" y="7753463"/>
            <a:ext cx="200026"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lnTo>
                  <a:pt x="20887" y="12815"/>
                </a:lnTo>
                <a:lnTo>
                  <a:pt x="21394" y="12911"/>
                </a:lnTo>
                <a:cubicBezTo>
                  <a:pt x="21257" y="13610"/>
                  <a:pt x="21051" y="14281"/>
                  <a:pt x="20777" y="14939"/>
                </a:cubicBezTo>
                <a:lnTo>
                  <a:pt x="20297" y="14747"/>
                </a:lnTo>
                <a:lnTo>
                  <a:pt x="20777" y="14939"/>
                </a:lnTo>
                <a:cubicBezTo>
                  <a:pt x="20503" y="15597"/>
                  <a:pt x="20174" y="16214"/>
                  <a:pt x="19776" y="16803"/>
                </a:cubicBezTo>
                <a:lnTo>
                  <a:pt x="19351" y="16515"/>
                </a:lnTo>
                <a:lnTo>
                  <a:pt x="19776" y="16803"/>
                </a:lnTo>
                <a:cubicBezTo>
                  <a:pt x="19378" y="17392"/>
                  <a:pt x="18939" y="17941"/>
                  <a:pt x="18432" y="18434"/>
                </a:cubicBezTo>
                <a:lnTo>
                  <a:pt x="18062" y="18064"/>
                </a:lnTo>
                <a:lnTo>
                  <a:pt x="18432" y="18434"/>
                </a:lnTo>
                <a:cubicBezTo>
                  <a:pt x="17925" y="18941"/>
                  <a:pt x="17390" y="19380"/>
                  <a:pt x="16800" y="19777"/>
                </a:cubicBezTo>
                <a:lnTo>
                  <a:pt x="16512" y="19352"/>
                </a:lnTo>
                <a:lnTo>
                  <a:pt x="16800" y="19777"/>
                </a:lnTo>
                <a:cubicBezTo>
                  <a:pt x="16210" y="20175"/>
                  <a:pt x="15593" y="20504"/>
                  <a:pt x="14935" y="20778"/>
                </a:cubicBezTo>
                <a:cubicBezTo>
                  <a:pt x="14277" y="21052"/>
                  <a:pt x="13605" y="21257"/>
                  <a:pt x="12905" y="21394"/>
                </a:cubicBezTo>
                <a:lnTo>
                  <a:pt x="12809" y="20887"/>
                </a:lnTo>
                <a:lnTo>
                  <a:pt x="12905" y="21394"/>
                </a:lnTo>
                <a:cubicBezTo>
                  <a:pt x="12206" y="21531"/>
                  <a:pt x="11506" y="21600"/>
                  <a:pt x="10793" y="21600"/>
                </a:cubicBezTo>
                <a:lnTo>
                  <a:pt x="10793" y="21079"/>
                </a:lnTo>
                <a:lnTo>
                  <a:pt x="10793" y="21600"/>
                </a:lnTo>
                <a:cubicBezTo>
                  <a:pt x="10080" y="21600"/>
                  <a:pt x="9381" y="21531"/>
                  <a:pt x="8681" y="21394"/>
                </a:cubicBezTo>
                <a:lnTo>
                  <a:pt x="8777" y="20887"/>
                </a:lnTo>
                <a:lnTo>
                  <a:pt x="8681" y="21394"/>
                </a:lnTo>
                <a:cubicBezTo>
                  <a:pt x="7982" y="21257"/>
                  <a:pt x="7310" y="21052"/>
                  <a:pt x="6651" y="20778"/>
                </a:cubicBezTo>
                <a:lnTo>
                  <a:pt x="6857" y="20284"/>
                </a:lnTo>
                <a:lnTo>
                  <a:pt x="6665" y="20764"/>
                </a:lnTo>
                <a:cubicBezTo>
                  <a:pt x="6007" y="20490"/>
                  <a:pt x="5390" y="20161"/>
                  <a:pt x="4800" y="19763"/>
                </a:cubicBezTo>
                <a:lnTo>
                  <a:pt x="5088" y="19339"/>
                </a:lnTo>
                <a:lnTo>
                  <a:pt x="4800" y="19763"/>
                </a:lnTo>
                <a:cubicBezTo>
                  <a:pt x="4210" y="19366"/>
                  <a:pt x="3662" y="18927"/>
                  <a:pt x="3168" y="18420"/>
                </a:cubicBezTo>
                <a:lnTo>
                  <a:pt x="3538" y="18050"/>
                </a:lnTo>
                <a:lnTo>
                  <a:pt x="3168" y="18420"/>
                </a:lnTo>
                <a:cubicBezTo>
                  <a:pt x="2661" y="17913"/>
                  <a:pt x="2222" y="17379"/>
                  <a:pt x="1824" y="16789"/>
                </a:cubicBezTo>
                <a:lnTo>
                  <a:pt x="2249" y="16502"/>
                </a:lnTo>
                <a:lnTo>
                  <a:pt x="1824" y="16789"/>
                </a:lnTo>
                <a:cubicBezTo>
                  <a:pt x="1426" y="16200"/>
                  <a:pt x="1097" y="15583"/>
                  <a:pt x="823" y="14925"/>
                </a:cubicBezTo>
                <a:lnTo>
                  <a:pt x="1303" y="14734"/>
                </a:lnTo>
                <a:lnTo>
                  <a:pt x="823" y="14925"/>
                </a:lnTo>
                <a:cubicBezTo>
                  <a:pt x="549" y="14268"/>
                  <a:pt x="343" y="13596"/>
                  <a:pt x="206" y="12897"/>
                </a:cubicBezTo>
                <a:lnTo>
                  <a:pt x="713" y="12801"/>
                </a:lnTo>
                <a:lnTo>
                  <a:pt x="206" y="12897"/>
                </a:lnTo>
                <a:cubicBezTo>
                  <a:pt x="69" y="12198"/>
                  <a:pt x="0" y="11499"/>
                  <a:pt x="0" y="10786"/>
                </a:cubicBezTo>
                <a:lnTo>
                  <a:pt x="507" y="10786"/>
                </a:lnTo>
                <a:lnTo>
                  <a:pt x="0" y="10786"/>
                </a:lnTo>
                <a:cubicBezTo>
                  <a:pt x="0" y="10074"/>
                  <a:pt x="69" y="9375"/>
                  <a:pt x="206" y="8676"/>
                </a:cubicBezTo>
                <a:lnTo>
                  <a:pt x="713" y="8772"/>
                </a:lnTo>
                <a:lnTo>
                  <a:pt x="206" y="8676"/>
                </a:lnTo>
                <a:cubicBezTo>
                  <a:pt x="343" y="7977"/>
                  <a:pt x="549" y="7305"/>
                  <a:pt x="823" y="6647"/>
                </a:cubicBezTo>
                <a:lnTo>
                  <a:pt x="1303" y="6853"/>
                </a:lnTo>
                <a:lnTo>
                  <a:pt x="823" y="6661"/>
                </a:lnTo>
                <a:cubicBezTo>
                  <a:pt x="1097" y="6003"/>
                  <a:pt x="1426" y="5386"/>
                  <a:pt x="1824" y="4797"/>
                </a:cubicBezTo>
                <a:lnTo>
                  <a:pt x="2249" y="5085"/>
                </a:lnTo>
                <a:lnTo>
                  <a:pt x="1824" y="4797"/>
                </a:lnTo>
                <a:cubicBezTo>
                  <a:pt x="2222" y="4208"/>
                  <a:pt x="2661" y="3659"/>
                  <a:pt x="3168" y="3166"/>
                </a:cubicBezTo>
                <a:lnTo>
                  <a:pt x="3538" y="3536"/>
                </a:lnTo>
                <a:lnTo>
                  <a:pt x="3168" y="3166"/>
                </a:lnTo>
                <a:cubicBezTo>
                  <a:pt x="3675" y="2659"/>
                  <a:pt x="4210" y="2220"/>
                  <a:pt x="4800" y="1823"/>
                </a:cubicBezTo>
                <a:lnTo>
                  <a:pt x="5088" y="2248"/>
                </a:lnTo>
                <a:lnTo>
                  <a:pt x="4800" y="1823"/>
                </a:lnTo>
                <a:cubicBezTo>
                  <a:pt x="5390" y="1425"/>
                  <a:pt x="6007" y="1096"/>
                  <a:pt x="6665" y="822"/>
                </a:cubicBezTo>
                <a:lnTo>
                  <a:pt x="6857" y="1302"/>
                </a:lnTo>
                <a:lnTo>
                  <a:pt x="6665" y="822"/>
                </a:lnTo>
                <a:cubicBezTo>
                  <a:pt x="7323" y="548"/>
                  <a:pt x="7995" y="343"/>
                  <a:pt x="8695" y="206"/>
                </a:cubicBezTo>
                <a:lnTo>
                  <a:pt x="8791" y="713"/>
                </a:lnTo>
                <a:lnTo>
                  <a:pt x="8695" y="206"/>
                </a:lnTo>
                <a:cubicBezTo>
                  <a:pt x="9394" y="69"/>
                  <a:pt x="10094" y="0"/>
                  <a:pt x="10807" y="0"/>
                </a:cubicBezTo>
                <a:lnTo>
                  <a:pt x="10807" y="521"/>
                </a:lnTo>
                <a:lnTo>
                  <a:pt x="10807" y="0"/>
                </a:lnTo>
                <a:cubicBezTo>
                  <a:pt x="11506" y="0"/>
                  <a:pt x="12206" y="69"/>
                  <a:pt x="12905" y="206"/>
                </a:cubicBezTo>
                <a:lnTo>
                  <a:pt x="12809" y="713"/>
                </a:lnTo>
                <a:lnTo>
                  <a:pt x="12905" y="206"/>
                </a:lnTo>
                <a:cubicBezTo>
                  <a:pt x="13605" y="343"/>
                  <a:pt x="14277" y="548"/>
                  <a:pt x="14935" y="822"/>
                </a:cubicBezTo>
                <a:cubicBezTo>
                  <a:pt x="15593" y="1096"/>
                  <a:pt x="16210" y="1425"/>
                  <a:pt x="16800" y="1823"/>
                </a:cubicBezTo>
                <a:lnTo>
                  <a:pt x="16512" y="2248"/>
                </a:lnTo>
                <a:lnTo>
                  <a:pt x="16800" y="1823"/>
                </a:lnTo>
                <a:cubicBezTo>
                  <a:pt x="17390" y="2220"/>
                  <a:pt x="17938" y="2659"/>
                  <a:pt x="18432" y="3166"/>
                </a:cubicBezTo>
                <a:lnTo>
                  <a:pt x="18062" y="3536"/>
                </a:lnTo>
                <a:lnTo>
                  <a:pt x="18432" y="3166"/>
                </a:lnTo>
                <a:cubicBezTo>
                  <a:pt x="18939" y="3673"/>
                  <a:pt x="19378" y="4208"/>
                  <a:pt x="19776" y="4797"/>
                </a:cubicBezTo>
                <a:lnTo>
                  <a:pt x="19351" y="5085"/>
                </a:lnTo>
                <a:lnTo>
                  <a:pt x="19776" y="4797"/>
                </a:lnTo>
                <a:cubicBezTo>
                  <a:pt x="20174" y="5386"/>
                  <a:pt x="20503" y="6003"/>
                  <a:pt x="20777" y="6661"/>
                </a:cubicBezTo>
                <a:lnTo>
                  <a:pt x="20297" y="6853"/>
                </a:lnTo>
                <a:lnTo>
                  <a:pt x="20777" y="6661"/>
                </a:lnTo>
                <a:cubicBezTo>
                  <a:pt x="21051" y="7319"/>
                  <a:pt x="21257" y="7990"/>
                  <a:pt x="21394" y="8689"/>
                </a:cubicBezTo>
                <a:cubicBezTo>
                  <a:pt x="21531" y="9388"/>
                  <a:pt x="21600" y="10087"/>
                  <a:pt x="21600" y="10800"/>
                </a:cubicBezTo>
                <a:moveTo>
                  <a:pt x="20571" y="10800"/>
                </a:moveTo>
                <a:lnTo>
                  <a:pt x="21079" y="10800"/>
                </a:lnTo>
                <a:lnTo>
                  <a:pt x="20571" y="10800"/>
                </a:lnTo>
                <a:cubicBezTo>
                  <a:pt x="20571" y="10156"/>
                  <a:pt x="20503" y="9525"/>
                  <a:pt x="20379" y="8895"/>
                </a:cubicBezTo>
                <a:lnTo>
                  <a:pt x="20887" y="8799"/>
                </a:lnTo>
                <a:lnTo>
                  <a:pt x="20379" y="8895"/>
                </a:lnTo>
                <a:cubicBezTo>
                  <a:pt x="20256" y="8264"/>
                  <a:pt x="20064" y="7661"/>
                  <a:pt x="19817" y="7058"/>
                </a:cubicBezTo>
                <a:cubicBezTo>
                  <a:pt x="19570" y="6469"/>
                  <a:pt x="19269" y="5907"/>
                  <a:pt x="18912" y="5373"/>
                </a:cubicBezTo>
                <a:cubicBezTo>
                  <a:pt x="18555" y="4838"/>
                  <a:pt x="18144" y="4345"/>
                  <a:pt x="17691" y="3892"/>
                </a:cubicBezTo>
                <a:cubicBezTo>
                  <a:pt x="17239" y="3440"/>
                  <a:pt x="16745" y="3029"/>
                  <a:pt x="16210" y="2673"/>
                </a:cubicBezTo>
                <a:cubicBezTo>
                  <a:pt x="15675" y="2316"/>
                  <a:pt x="15113" y="2015"/>
                  <a:pt x="14523" y="1768"/>
                </a:cubicBezTo>
                <a:lnTo>
                  <a:pt x="14715" y="1288"/>
                </a:lnTo>
                <a:lnTo>
                  <a:pt x="14523" y="1768"/>
                </a:lnTo>
                <a:cubicBezTo>
                  <a:pt x="13934" y="1521"/>
                  <a:pt x="13317" y="1343"/>
                  <a:pt x="12686" y="1206"/>
                </a:cubicBezTo>
                <a:cubicBezTo>
                  <a:pt x="12082" y="1096"/>
                  <a:pt x="11438" y="1028"/>
                  <a:pt x="10807" y="1028"/>
                </a:cubicBezTo>
                <a:cubicBezTo>
                  <a:pt x="10176" y="1028"/>
                  <a:pt x="9518" y="1096"/>
                  <a:pt x="8901" y="1220"/>
                </a:cubicBezTo>
                <a:cubicBezTo>
                  <a:pt x="8270" y="1343"/>
                  <a:pt x="7666" y="1535"/>
                  <a:pt x="7063" y="1782"/>
                </a:cubicBezTo>
                <a:cubicBezTo>
                  <a:pt x="6473" y="2028"/>
                  <a:pt x="5911" y="2330"/>
                  <a:pt x="5376" y="2686"/>
                </a:cubicBezTo>
                <a:cubicBezTo>
                  <a:pt x="4841" y="3043"/>
                  <a:pt x="4347" y="3454"/>
                  <a:pt x="3895" y="3906"/>
                </a:cubicBezTo>
                <a:cubicBezTo>
                  <a:pt x="3442" y="4358"/>
                  <a:pt x="3031" y="4852"/>
                  <a:pt x="2674" y="5386"/>
                </a:cubicBezTo>
                <a:cubicBezTo>
                  <a:pt x="2318" y="5921"/>
                  <a:pt x="2016" y="6483"/>
                  <a:pt x="1769" y="7072"/>
                </a:cubicBezTo>
                <a:cubicBezTo>
                  <a:pt x="1522" y="7661"/>
                  <a:pt x="1344" y="8278"/>
                  <a:pt x="1207" y="8909"/>
                </a:cubicBezTo>
                <a:cubicBezTo>
                  <a:pt x="1097" y="9512"/>
                  <a:pt x="1029" y="10156"/>
                  <a:pt x="1029" y="10786"/>
                </a:cubicBezTo>
                <a:cubicBezTo>
                  <a:pt x="1029" y="11430"/>
                  <a:pt x="1097" y="12061"/>
                  <a:pt x="1221" y="12691"/>
                </a:cubicBezTo>
                <a:cubicBezTo>
                  <a:pt x="1344" y="13322"/>
                  <a:pt x="1536" y="13925"/>
                  <a:pt x="1783" y="14528"/>
                </a:cubicBezTo>
                <a:cubicBezTo>
                  <a:pt x="2030" y="15131"/>
                  <a:pt x="2331" y="15679"/>
                  <a:pt x="2688" y="16214"/>
                </a:cubicBezTo>
                <a:cubicBezTo>
                  <a:pt x="3045" y="16748"/>
                  <a:pt x="3456" y="17242"/>
                  <a:pt x="3909" y="17694"/>
                </a:cubicBezTo>
                <a:cubicBezTo>
                  <a:pt x="4361" y="18146"/>
                  <a:pt x="4855" y="18557"/>
                  <a:pt x="5390" y="18914"/>
                </a:cubicBezTo>
                <a:cubicBezTo>
                  <a:pt x="5925" y="19270"/>
                  <a:pt x="6487" y="19572"/>
                  <a:pt x="7077" y="19818"/>
                </a:cubicBezTo>
                <a:cubicBezTo>
                  <a:pt x="7666" y="20065"/>
                  <a:pt x="8283" y="20243"/>
                  <a:pt x="8914" y="20380"/>
                </a:cubicBezTo>
                <a:cubicBezTo>
                  <a:pt x="9545" y="20504"/>
                  <a:pt x="10176" y="20572"/>
                  <a:pt x="10821" y="20572"/>
                </a:cubicBezTo>
                <a:cubicBezTo>
                  <a:pt x="11465" y="20572"/>
                  <a:pt x="12096" y="20504"/>
                  <a:pt x="12727" y="20380"/>
                </a:cubicBezTo>
                <a:cubicBezTo>
                  <a:pt x="13358" y="20257"/>
                  <a:pt x="13961" y="20065"/>
                  <a:pt x="14565" y="19818"/>
                </a:cubicBezTo>
                <a:lnTo>
                  <a:pt x="14757" y="20298"/>
                </a:lnTo>
                <a:lnTo>
                  <a:pt x="14565" y="19818"/>
                </a:lnTo>
                <a:cubicBezTo>
                  <a:pt x="15154" y="19572"/>
                  <a:pt x="15717" y="19270"/>
                  <a:pt x="16251" y="18914"/>
                </a:cubicBezTo>
                <a:cubicBezTo>
                  <a:pt x="16786" y="18557"/>
                  <a:pt x="17280" y="18146"/>
                  <a:pt x="17733" y="17694"/>
                </a:cubicBezTo>
                <a:cubicBezTo>
                  <a:pt x="18185" y="17242"/>
                  <a:pt x="18597" y="16748"/>
                  <a:pt x="18953" y="16214"/>
                </a:cubicBezTo>
                <a:cubicBezTo>
                  <a:pt x="19310" y="15679"/>
                  <a:pt x="19611" y="15117"/>
                  <a:pt x="19858" y="14528"/>
                </a:cubicBezTo>
                <a:cubicBezTo>
                  <a:pt x="20105" y="13939"/>
                  <a:pt x="20283" y="13322"/>
                  <a:pt x="20421" y="12691"/>
                </a:cubicBezTo>
                <a:cubicBezTo>
                  <a:pt x="20558" y="12061"/>
                  <a:pt x="20613" y="11430"/>
                  <a:pt x="20613" y="10786"/>
                </a:cubicBezTo>
                <a:close/>
              </a:path>
            </a:pathLst>
          </a:custGeom>
          <a:solidFill>
            <a:srgbClr val="000000"/>
          </a:solidFill>
          <a:ln w="12700">
            <a:miter lim="400000"/>
          </a:ln>
        </p:spPr>
        <p:txBody>
          <a:bodyPr lIns="45719" rIns="45719"/>
          <a:lstStyle/>
          <a:p>
            <a:pPr/>
          </a:p>
        </p:txBody>
      </p:sp>
      <p:sp>
        <p:nvSpPr>
          <p:cNvPr id="700" name="Freeform 15"/>
          <p:cNvSpPr/>
          <p:nvPr/>
        </p:nvSpPr>
        <p:spPr>
          <a:xfrm>
            <a:off x="1404937" y="2419463"/>
            <a:ext cx="200026"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lnTo>
                  <a:pt x="20887" y="12815"/>
                </a:lnTo>
                <a:lnTo>
                  <a:pt x="21394" y="12911"/>
                </a:lnTo>
                <a:cubicBezTo>
                  <a:pt x="21257" y="13610"/>
                  <a:pt x="21051" y="14281"/>
                  <a:pt x="20777" y="14939"/>
                </a:cubicBezTo>
                <a:lnTo>
                  <a:pt x="20297" y="14747"/>
                </a:lnTo>
                <a:lnTo>
                  <a:pt x="20777" y="14939"/>
                </a:lnTo>
                <a:cubicBezTo>
                  <a:pt x="20503" y="15597"/>
                  <a:pt x="20174" y="16214"/>
                  <a:pt x="19776" y="16803"/>
                </a:cubicBezTo>
                <a:lnTo>
                  <a:pt x="19351" y="16515"/>
                </a:lnTo>
                <a:lnTo>
                  <a:pt x="19776" y="16803"/>
                </a:lnTo>
                <a:cubicBezTo>
                  <a:pt x="19378" y="17392"/>
                  <a:pt x="18939" y="17941"/>
                  <a:pt x="18432" y="18434"/>
                </a:cubicBezTo>
                <a:lnTo>
                  <a:pt x="18062" y="18064"/>
                </a:lnTo>
                <a:lnTo>
                  <a:pt x="18432" y="18434"/>
                </a:lnTo>
                <a:cubicBezTo>
                  <a:pt x="17925" y="18941"/>
                  <a:pt x="17390" y="19380"/>
                  <a:pt x="16800" y="19777"/>
                </a:cubicBezTo>
                <a:cubicBezTo>
                  <a:pt x="16210" y="20175"/>
                  <a:pt x="15593" y="20504"/>
                  <a:pt x="14935" y="20778"/>
                </a:cubicBezTo>
                <a:cubicBezTo>
                  <a:pt x="14277" y="21052"/>
                  <a:pt x="13605" y="21257"/>
                  <a:pt x="12905" y="21394"/>
                </a:cubicBezTo>
                <a:lnTo>
                  <a:pt x="12809" y="20887"/>
                </a:lnTo>
                <a:lnTo>
                  <a:pt x="12905" y="21394"/>
                </a:lnTo>
                <a:cubicBezTo>
                  <a:pt x="12206" y="21531"/>
                  <a:pt x="11506" y="21600"/>
                  <a:pt x="10793" y="21600"/>
                </a:cubicBezTo>
                <a:lnTo>
                  <a:pt x="10793" y="21079"/>
                </a:lnTo>
                <a:lnTo>
                  <a:pt x="10793" y="21600"/>
                </a:lnTo>
                <a:cubicBezTo>
                  <a:pt x="10080" y="21600"/>
                  <a:pt x="9381" y="21531"/>
                  <a:pt x="8681" y="21394"/>
                </a:cubicBezTo>
                <a:lnTo>
                  <a:pt x="8777" y="20887"/>
                </a:lnTo>
                <a:lnTo>
                  <a:pt x="8681" y="21394"/>
                </a:lnTo>
                <a:cubicBezTo>
                  <a:pt x="7982" y="21257"/>
                  <a:pt x="7310" y="21052"/>
                  <a:pt x="6651" y="20778"/>
                </a:cubicBezTo>
                <a:lnTo>
                  <a:pt x="6857" y="20284"/>
                </a:lnTo>
                <a:lnTo>
                  <a:pt x="6665" y="20764"/>
                </a:lnTo>
                <a:cubicBezTo>
                  <a:pt x="6007" y="20490"/>
                  <a:pt x="5390" y="20161"/>
                  <a:pt x="4800" y="19763"/>
                </a:cubicBezTo>
                <a:lnTo>
                  <a:pt x="5088" y="19339"/>
                </a:lnTo>
                <a:lnTo>
                  <a:pt x="4800" y="19763"/>
                </a:lnTo>
                <a:cubicBezTo>
                  <a:pt x="4210" y="19366"/>
                  <a:pt x="3662" y="18927"/>
                  <a:pt x="3168" y="18420"/>
                </a:cubicBezTo>
                <a:lnTo>
                  <a:pt x="3538" y="18050"/>
                </a:lnTo>
                <a:lnTo>
                  <a:pt x="3168" y="18420"/>
                </a:lnTo>
                <a:cubicBezTo>
                  <a:pt x="2661" y="17913"/>
                  <a:pt x="2222" y="17379"/>
                  <a:pt x="1824" y="16789"/>
                </a:cubicBezTo>
                <a:lnTo>
                  <a:pt x="2249" y="16502"/>
                </a:lnTo>
                <a:lnTo>
                  <a:pt x="1824" y="16789"/>
                </a:lnTo>
                <a:cubicBezTo>
                  <a:pt x="1426" y="16200"/>
                  <a:pt x="1097" y="15583"/>
                  <a:pt x="823" y="14925"/>
                </a:cubicBezTo>
                <a:lnTo>
                  <a:pt x="1303" y="14734"/>
                </a:lnTo>
                <a:lnTo>
                  <a:pt x="823" y="14925"/>
                </a:lnTo>
                <a:cubicBezTo>
                  <a:pt x="549" y="14268"/>
                  <a:pt x="343" y="13596"/>
                  <a:pt x="206" y="12897"/>
                </a:cubicBezTo>
                <a:lnTo>
                  <a:pt x="713" y="12801"/>
                </a:lnTo>
                <a:lnTo>
                  <a:pt x="206" y="12897"/>
                </a:lnTo>
                <a:cubicBezTo>
                  <a:pt x="69" y="12198"/>
                  <a:pt x="0" y="11499"/>
                  <a:pt x="0" y="10786"/>
                </a:cubicBezTo>
                <a:lnTo>
                  <a:pt x="507" y="10786"/>
                </a:lnTo>
                <a:lnTo>
                  <a:pt x="0" y="10786"/>
                </a:lnTo>
                <a:cubicBezTo>
                  <a:pt x="0" y="10074"/>
                  <a:pt x="69" y="9375"/>
                  <a:pt x="206" y="8676"/>
                </a:cubicBezTo>
                <a:lnTo>
                  <a:pt x="713" y="8772"/>
                </a:lnTo>
                <a:lnTo>
                  <a:pt x="206" y="8676"/>
                </a:lnTo>
                <a:cubicBezTo>
                  <a:pt x="343" y="7977"/>
                  <a:pt x="549" y="7305"/>
                  <a:pt x="823" y="6647"/>
                </a:cubicBezTo>
                <a:cubicBezTo>
                  <a:pt x="1097" y="5989"/>
                  <a:pt x="1426" y="5373"/>
                  <a:pt x="1824" y="4783"/>
                </a:cubicBezTo>
                <a:cubicBezTo>
                  <a:pt x="2222" y="4194"/>
                  <a:pt x="2661" y="3646"/>
                  <a:pt x="3168" y="3152"/>
                </a:cubicBezTo>
                <a:cubicBezTo>
                  <a:pt x="3675" y="2645"/>
                  <a:pt x="4210" y="2207"/>
                  <a:pt x="4800" y="1809"/>
                </a:cubicBezTo>
                <a:lnTo>
                  <a:pt x="5088" y="2234"/>
                </a:lnTo>
                <a:lnTo>
                  <a:pt x="4800" y="1809"/>
                </a:lnTo>
                <a:cubicBezTo>
                  <a:pt x="5390" y="1425"/>
                  <a:pt x="6007" y="1096"/>
                  <a:pt x="6665" y="822"/>
                </a:cubicBezTo>
                <a:cubicBezTo>
                  <a:pt x="7323" y="548"/>
                  <a:pt x="7995" y="343"/>
                  <a:pt x="8695" y="206"/>
                </a:cubicBezTo>
                <a:lnTo>
                  <a:pt x="8791" y="713"/>
                </a:lnTo>
                <a:lnTo>
                  <a:pt x="8695" y="206"/>
                </a:lnTo>
                <a:cubicBezTo>
                  <a:pt x="9394" y="69"/>
                  <a:pt x="10094" y="0"/>
                  <a:pt x="10807" y="0"/>
                </a:cubicBezTo>
                <a:lnTo>
                  <a:pt x="10807" y="521"/>
                </a:lnTo>
                <a:lnTo>
                  <a:pt x="10807" y="0"/>
                </a:lnTo>
                <a:cubicBezTo>
                  <a:pt x="11506" y="0"/>
                  <a:pt x="12206" y="69"/>
                  <a:pt x="12905" y="206"/>
                </a:cubicBezTo>
                <a:lnTo>
                  <a:pt x="12809" y="713"/>
                </a:lnTo>
                <a:lnTo>
                  <a:pt x="12905" y="206"/>
                </a:lnTo>
                <a:cubicBezTo>
                  <a:pt x="13605" y="343"/>
                  <a:pt x="14277" y="548"/>
                  <a:pt x="14935" y="822"/>
                </a:cubicBezTo>
                <a:cubicBezTo>
                  <a:pt x="15593" y="1096"/>
                  <a:pt x="16210" y="1425"/>
                  <a:pt x="16800" y="1823"/>
                </a:cubicBezTo>
                <a:lnTo>
                  <a:pt x="16512" y="2248"/>
                </a:lnTo>
                <a:lnTo>
                  <a:pt x="16800" y="1823"/>
                </a:lnTo>
                <a:cubicBezTo>
                  <a:pt x="17390" y="2220"/>
                  <a:pt x="17938" y="2659"/>
                  <a:pt x="18432" y="3166"/>
                </a:cubicBezTo>
                <a:cubicBezTo>
                  <a:pt x="18939" y="3673"/>
                  <a:pt x="19378" y="4208"/>
                  <a:pt x="19776" y="4797"/>
                </a:cubicBezTo>
                <a:cubicBezTo>
                  <a:pt x="20174" y="5386"/>
                  <a:pt x="20503" y="6003"/>
                  <a:pt x="20777" y="6661"/>
                </a:cubicBezTo>
                <a:lnTo>
                  <a:pt x="20297" y="6853"/>
                </a:lnTo>
                <a:lnTo>
                  <a:pt x="20777" y="6661"/>
                </a:lnTo>
                <a:cubicBezTo>
                  <a:pt x="21051" y="7319"/>
                  <a:pt x="21257" y="7990"/>
                  <a:pt x="21394" y="8689"/>
                </a:cubicBezTo>
                <a:lnTo>
                  <a:pt x="20887" y="8785"/>
                </a:lnTo>
                <a:lnTo>
                  <a:pt x="21394" y="8689"/>
                </a:lnTo>
                <a:cubicBezTo>
                  <a:pt x="21531" y="9388"/>
                  <a:pt x="21600" y="10087"/>
                  <a:pt x="21600" y="10800"/>
                </a:cubicBezTo>
                <a:moveTo>
                  <a:pt x="20571" y="10800"/>
                </a:moveTo>
                <a:lnTo>
                  <a:pt x="21079" y="10800"/>
                </a:lnTo>
                <a:lnTo>
                  <a:pt x="20571" y="10800"/>
                </a:lnTo>
                <a:cubicBezTo>
                  <a:pt x="20571" y="10156"/>
                  <a:pt x="20503" y="9525"/>
                  <a:pt x="20379" y="8895"/>
                </a:cubicBezTo>
                <a:cubicBezTo>
                  <a:pt x="20256" y="8264"/>
                  <a:pt x="20064" y="7661"/>
                  <a:pt x="19817" y="7058"/>
                </a:cubicBezTo>
                <a:cubicBezTo>
                  <a:pt x="19570" y="6469"/>
                  <a:pt x="19269" y="5907"/>
                  <a:pt x="18912" y="5373"/>
                </a:cubicBezTo>
                <a:lnTo>
                  <a:pt x="19337" y="5085"/>
                </a:lnTo>
                <a:lnTo>
                  <a:pt x="18912" y="5373"/>
                </a:lnTo>
                <a:cubicBezTo>
                  <a:pt x="18555" y="4838"/>
                  <a:pt x="18144" y="4345"/>
                  <a:pt x="17691" y="3892"/>
                </a:cubicBezTo>
                <a:lnTo>
                  <a:pt x="18062" y="3522"/>
                </a:lnTo>
                <a:lnTo>
                  <a:pt x="17691" y="3892"/>
                </a:lnTo>
                <a:cubicBezTo>
                  <a:pt x="17239" y="3440"/>
                  <a:pt x="16745" y="3029"/>
                  <a:pt x="16210" y="2673"/>
                </a:cubicBezTo>
                <a:cubicBezTo>
                  <a:pt x="15675" y="2316"/>
                  <a:pt x="15113" y="2015"/>
                  <a:pt x="14523" y="1768"/>
                </a:cubicBezTo>
                <a:lnTo>
                  <a:pt x="14715" y="1288"/>
                </a:lnTo>
                <a:lnTo>
                  <a:pt x="14523" y="1768"/>
                </a:lnTo>
                <a:cubicBezTo>
                  <a:pt x="13934" y="1521"/>
                  <a:pt x="13317" y="1343"/>
                  <a:pt x="12686" y="1206"/>
                </a:cubicBezTo>
                <a:cubicBezTo>
                  <a:pt x="12082" y="1096"/>
                  <a:pt x="11438" y="1028"/>
                  <a:pt x="10807" y="1028"/>
                </a:cubicBezTo>
                <a:cubicBezTo>
                  <a:pt x="10176" y="1028"/>
                  <a:pt x="9518" y="1096"/>
                  <a:pt x="8887" y="1220"/>
                </a:cubicBezTo>
                <a:cubicBezTo>
                  <a:pt x="8256" y="1343"/>
                  <a:pt x="7653" y="1535"/>
                  <a:pt x="7049" y="1782"/>
                </a:cubicBezTo>
                <a:lnTo>
                  <a:pt x="6857" y="1302"/>
                </a:lnTo>
                <a:lnTo>
                  <a:pt x="7049" y="1782"/>
                </a:lnTo>
                <a:cubicBezTo>
                  <a:pt x="6459" y="2028"/>
                  <a:pt x="5897" y="2330"/>
                  <a:pt x="5362" y="2686"/>
                </a:cubicBezTo>
                <a:cubicBezTo>
                  <a:pt x="4827" y="3043"/>
                  <a:pt x="4334" y="3454"/>
                  <a:pt x="3881" y="3906"/>
                </a:cubicBezTo>
                <a:lnTo>
                  <a:pt x="3511" y="3536"/>
                </a:lnTo>
                <a:lnTo>
                  <a:pt x="3881" y="3906"/>
                </a:lnTo>
                <a:cubicBezTo>
                  <a:pt x="3429" y="4358"/>
                  <a:pt x="3017" y="4852"/>
                  <a:pt x="2661" y="5386"/>
                </a:cubicBezTo>
                <a:lnTo>
                  <a:pt x="2235" y="5098"/>
                </a:lnTo>
                <a:lnTo>
                  <a:pt x="2661" y="5386"/>
                </a:lnTo>
                <a:cubicBezTo>
                  <a:pt x="2304" y="5921"/>
                  <a:pt x="2002" y="6483"/>
                  <a:pt x="1755" y="7072"/>
                </a:cubicBezTo>
                <a:lnTo>
                  <a:pt x="1303" y="6853"/>
                </a:lnTo>
                <a:lnTo>
                  <a:pt x="1783" y="7045"/>
                </a:lnTo>
                <a:cubicBezTo>
                  <a:pt x="1536" y="7634"/>
                  <a:pt x="1358" y="8251"/>
                  <a:pt x="1221" y="8881"/>
                </a:cubicBezTo>
                <a:cubicBezTo>
                  <a:pt x="1097" y="9512"/>
                  <a:pt x="1029" y="10156"/>
                  <a:pt x="1029" y="10786"/>
                </a:cubicBezTo>
                <a:cubicBezTo>
                  <a:pt x="1029" y="11430"/>
                  <a:pt x="1097" y="12061"/>
                  <a:pt x="1221" y="12691"/>
                </a:cubicBezTo>
                <a:cubicBezTo>
                  <a:pt x="1344" y="13322"/>
                  <a:pt x="1536" y="13925"/>
                  <a:pt x="1783" y="14528"/>
                </a:cubicBezTo>
                <a:cubicBezTo>
                  <a:pt x="2030" y="15131"/>
                  <a:pt x="2331" y="15679"/>
                  <a:pt x="2688" y="16214"/>
                </a:cubicBezTo>
                <a:cubicBezTo>
                  <a:pt x="3045" y="16748"/>
                  <a:pt x="3456" y="17242"/>
                  <a:pt x="3909" y="17694"/>
                </a:cubicBezTo>
                <a:cubicBezTo>
                  <a:pt x="4361" y="18146"/>
                  <a:pt x="4855" y="18557"/>
                  <a:pt x="5390" y="18914"/>
                </a:cubicBezTo>
                <a:cubicBezTo>
                  <a:pt x="5925" y="19270"/>
                  <a:pt x="6487" y="19572"/>
                  <a:pt x="7077" y="19818"/>
                </a:cubicBezTo>
                <a:cubicBezTo>
                  <a:pt x="7666" y="20065"/>
                  <a:pt x="8283" y="20243"/>
                  <a:pt x="8914" y="20380"/>
                </a:cubicBezTo>
                <a:cubicBezTo>
                  <a:pt x="9545" y="20504"/>
                  <a:pt x="10176" y="20572"/>
                  <a:pt x="10821" y="20572"/>
                </a:cubicBezTo>
                <a:cubicBezTo>
                  <a:pt x="11465" y="20572"/>
                  <a:pt x="12096" y="20504"/>
                  <a:pt x="12727" y="20380"/>
                </a:cubicBezTo>
                <a:cubicBezTo>
                  <a:pt x="13358" y="20257"/>
                  <a:pt x="13961" y="20065"/>
                  <a:pt x="14565" y="19818"/>
                </a:cubicBezTo>
                <a:lnTo>
                  <a:pt x="14757" y="20298"/>
                </a:lnTo>
                <a:lnTo>
                  <a:pt x="14565" y="19818"/>
                </a:lnTo>
                <a:cubicBezTo>
                  <a:pt x="15154" y="19572"/>
                  <a:pt x="15717" y="19270"/>
                  <a:pt x="16251" y="18914"/>
                </a:cubicBezTo>
                <a:lnTo>
                  <a:pt x="16539" y="19339"/>
                </a:lnTo>
                <a:lnTo>
                  <a:pt x="16251" y="18914"/>
                </a:lnTo>
                <a:cubicBezTo>
                  <a:pt x="16786" y="18557"/>
                  <a:pt x="17280" y="18146"/>
                  <a:pt x="17733" y="17694"/>
                </a:cubicBezTo>
                <a:cubicBezTo>
                  <a:pt x="18185" y="17242"/>
                  <a:pt x="18597" y="16748"/>
                  <a:pt x="18953" y="16214"/>
                </a:cubicBezTo>
                <a:cubicBezTo>
                  <a:pt x="19310" y="15679"/>
                  <a:pt x="19611" y="15117"/>
                  <a:pt x="19858" y="14528"/>
                </a:cubicBezTo>
                <a:cubicBezTo>
                  <a:pt x="20105" y="13939"/>
                  <a:pt x="20283" y="13322"/>
                  <a:pt x="20421" y="12691"/>
                </a:cubicBezTo>
                <a:cubicBezTo>
                  <a:pt x="20544" y="12061"/>
                  <a:pt x="20613" y="11430"/>
                  <a:pt x="20613" y="10786"/>
                </a:cubicBezTo>
                <a:close/>
              </a:path>
            </a:pathLst>
          </a:custGeom>
          <a:solidFill>
            <a:srgbClr val="000000"/>
          </a:solidFill>
          <a:ln w="12700">
            <a:miter lim="400000"/>
          </a:ln>
        </p:spPr>
        <p:txBody>
          <a:bodyPr lIns="45719" rIns="45719"/>
          <a:lstStyle/>
          <a:p>
            <a:pPr/>
          </a:p>
        </p:txBody>
      </p:sp>
      <p:sp>
        <p:nvSpPr>
          <p:cNvPr id="701" name="Freeform 17"/>
          <p:cNvSpPr/>
          <p:nvPr/>
        </p:nvSpPr>
        <p:spPr>
          <a:xfrm>
            <a:off x="1404937" y="4705463"/>
            <a:ext cx="200026"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lnTo>
                  <a:pt x="20887" y="12815"/>
                </a:lnTo>
                <a:lnTo>
                  <a:pt x="21394" y="12911"/>
                </a:lnTo>
                <a:cubicBezTo>
                  <a:pt x="21257" y="13610"/>
                  <a:pt x="21051" y="14281"/>
                  <a:pt x="20777" y="14939"/>
                </a:cubicBezTo>
                <a:lnTo>
                  <a:pt x="20297" y="14747"/>
                </a:lnTo>
                <a:lnTo>
                  <a:pt x="20777" y="14939"/>
                </a:lnTo>
                <a:cubicBezTo>
                  <a:pt x="20503" y="15597"/>
                  <a:pt x="20174" y="16214"/>
                  <a:pt x="19776" y="16803"/>
                </a:cubicBezTo>
                <a:lnTo>
                  <a:pt x="19351" y="16515"/>
                </a:lnTo>
                <a:lnTo>
                  <a:pt x="19776" y="16803"/>
                </a:lnTo>
                <a:cubicBezTo>
                  <a:pt x="19378" y="17392"/>
                  <a:pt x="18939" y="17941"/>
                  <a:pt x="18432" y="18434"/>
                </a:cubicBezTo>
                <a:cubicBezTo>
                  <a:pt x="17925" y="18941"/>
                  <a:pt x="17390" y="19380"/>
                  <a:pt x="16800" y="19777"/>
                </a:cubicBezTo>
                <a:lnTo>
                  <a:pt x="16512" y="19352"/>
                </a:lnTo>
                <a:lnTo>
                  <a:pt x="16800" y="19777"/>
                </a:lnTo>
                <a:cubicBezTo>
                  <a:pt x="16210" y="20175"/>
                  <a:pt x="15593" y="20504"/>
                  <a:pt x="14935" y="20778"/>
                </a:cubicBezTo>
                <a:cubicBezTo>
                  <a:pt x="14277" y="21052"/>
                  <a:pt x="13605" y="21257"/>
                  <a:pt x="12905" y="21394"/>
                </a:cubicBezTo>
                <a:lnTo>
                  <a:pt x="12809" y="20887"/>
                </a:lnTo>
                <a:lnTo>
                  <a:pt x="12905" y="21394"/>
                </a:lnTo>
                <a:cubicBezTo>
                  <a:pt x="12206" y="21531"/>
                  <a:pt x="11506" y="21600"/>
                  <a:pt x="10793" y="21600"/>
                </a:cubicBezTo>
                <a:lnTo>
                  <a:pt x="10793" y="21079"/>
                </a:lnTo>
                <a:lnTo>
                  <a:pt x="10793" y="21600"/>
                </a:lnTo>
                <a:cubicBezTo>
                  <a:pt x="10080" y="21600"/>
                  <a:pt x="9381" y="21531"/>
                  <a:pt x="8681" y="21394"/>
                </a:cubicBezTo>
                <a:lnTo>
                  <a:pt x="8777" y="20887"/>
                </a:lnTo>
                <a:lnTo>
                  <a:pt x="8681" y="21394"/>
                </a:lnTo>
                <a:cubicBezTo>
                  <a:pt x="7982" y="21257"/>
                  <a:pt x="7310" y="21052"/>
                  <a:pt x="6651" y="20778"/>
                </a:cubicBezTo>
                <a:lnTo>
                  <a:pt x="6857" y="20284"/>
                </a:lnTo>
                <a:lnTo>
                  <a:pt x="6665" y="20764"/>
                </a:lnTo>
                <a:cubicBezTo>
                  <a:pt x="6007" y="20490"/>
                  <a:pt x="5390" y="20161"/>
                  <a:pt x="4800" y="19763"/>
                </a:cubicBezTo>
                <a:lnTo>
                  <a:pt x="5088" y="19339"/>
                </a:lnTo>
                <a:lnTo>
                  <a:pt x="4800" y="19763"/>
                </a:lnTo>
                <a:cubicBezTo>
                  <a:pt x="4210" y="19366"/>
                  <a:pt x="3662" y="18927"/>
                  <a:pt x="3168" y="18420"/>
                </a:cubicBezTo>
                <a:cubicBezTo>
                  <a:pt x="2661" y="17913"/>
                  <a:pt x="2222" y="17379"/>
                  <a:pt x="1824" y="16789"/>
                </a:cubicBezTo>
                <a:lnTo>
                  <a:pt x="2249" y="16502"/>
                </a:lnTo>
                <a:lnTo>
                  <a:pt x="1824" y="16789"/>
                </a:lnTo>
                <a:cubicBezTo>
                  <a:pt x="1426" y="16200"/>
                  <a:pt x="1097" y="15583"/>
                  <a:pt x="823" y="14925"/>
                </a:cubicBezTo>
                <a:lnTo>
                  <a:pt x="1303" y="14734"/>
                </a:lnTo>
                <a:lnTo>
                  <a:pt x="823" y="14925"/>
                </a:lnTo>
                <a:cubicBezTo>
                  <a:pt x="549" y="14268"/>
                  <a:pt x="343" y="13596"/>
                  <a:pt x="206" y="12897"/>
                </a:cubicBezTo>
                <a:lnTo>
                  <a:pt x="713" y="12801"/>
                </a:lnTo>
                <a:lnTo>
                  <a:pt x="206" y="12897"/>
                </a:lnTo>
                <a:cubicBezTo>
                  <a:pt x="69" y="12198"/>
                  <a:pt x="0" y="11499"/>
                  <a:pt x="0" y="10786"/>
                </a:cubicBezTo>
                <a:lnTo>
                  <a:pt x="507" y="10786"/>
                </a:lnTo>
                <a:lnTo>
                  <a:pt x="0" y="10786"/>
                </a:lnTo>
                <a:cubicBezTo>
                  <a:pt x="0" y="10074"/>
                  <a:pt x="69" y="9375"/>
                  <a:pt x="206" y="8676"/>
                </a:cubicBezTo>
                <a:lnTo>
                  <a:pt x="713" y="8772"/>
                </a:lnTo>
                <a:lnTo>
                  <a:pt x="206" y="8676"/>
                </a:lnTo>
                <a:cubicBezTo>
                  <a:pt x="343" y="7977"/>
                  <a:pt x="549" y="7305"/>
                  <a:pt x="823" y="6647"/>
                </a:cubicBezTo>
                <a:lnTo>
                  <a:pt x="1303" y="6853"/>
                </a:lnTo>
                <a:lnTo>
                  <a:pt x="823" y="6661"/>
                </a:lnTo>
                <a:cubicBezTo>
                  <a:pt x="1097" y="6003"/>
                  <a:pt x="1426" y="5386"/>
                  <a:pt x="1824" y="4797"/>
                </a:cubicBezTo>
                <a:lnTo>
                  <a:pt x="2249" y="5085"/>
                </a:lnTo>
                <a:lnTo>
                  <a:pt x="1824" y="4797"/>
                </a:lnTo>
                <a:cubicBezTo>
                  <a:pt x="2222" y="4208"/>
                  <a:pt x="2661" y="3659"/>
                  <a:pt x="3168" y="3166"/>
                </a:cubicBezTo>
                <a:cubicBezTo>
                  <a:pt x="3675" y="2659"/>
                  <a:pt x="4210" y="2220"/>
                  <a:pt x="4800" y="1823"/>
                </a:cubicBezTo>
                <a:lnTo>
                  <a:pt x="5088" y="2248"/>
                </a:lnTo>
                <a:lnTo>
                  <a:pt x="4800" y="1823"/>
                </a:lnTo>
                <a:cubicBezTo>
                  <a:pt x="5390" y="1425"/>
                  <a:pt x="6007" y="1096"/>
                  <a:pt x="6665" y="822"/>
                </a:cubicBezTo>
                <a:cubicBezTo>
                  <a:pt x="7323" y="548"/>
                  <a:pt x="7995" y="343"/>
                  <a:pt x="8695" y="206"/>
                </a:cubicBezTo>
                <a:lnTo>
                  <a:pt x="8791" y="713"/>
                </a:lnTo>
                <a:lnTo>
                  <a:pt x="8695" y="206"/>
                </a:lnTo>
                <a:cubicBezTo>
                  <a:pt x="9394" y="69"/>
                  <a:pt x="10094" y="0"/>
                  <a:pt x="10807" y="0"/>
                </a:cubicBezTo>
                <a:lnTo>
                  <a:pt x="10807" y="521"/>
                </a:lnTo>
                <a:lnTo>
                  <a:pt x="10807" y="0"/>
                </a:lnTo>
                <a:cubicBezTo>
                  <a:pt x="11506" y="0"/>
                  <a:pt x="12206" y="69"/>
                  <a:pt x="12905" y="206"/>
                </a:cubicBezTo>
                <a:lnTo>
                  <a:pt x="12809" y="713"/>
                </a:lnTo>
                <a:lnTo>
                  <a:pt x="12905" y="206"/>
                </a:lnTo>
                <a:cubicBezTo>
                  <a:pt x="13605" y="343"/>
                  <a:pt x="14277" y="548"/>
                  <a:pt x="14935" y="822"/>
                </a:cubicBezTo>
                <a:cubicBezTo>
                  <a:pt x="15593" y="1096"/>
                  <a:pt x="16210" y="1425"/>
                  <a:pt x="16800" y="1823"/>
                </a:cubicBezTo>
                <a:lnTo>
                  <a:pt x="16512" y="2248"/>
                </a:lnTo>
                <a:lnTo>
                  <a:pt x="16800" y="1823"/>
                </a:lnTo>
                <a:cubicBezTo>
                  <a:pt x="17390" y="2220"/>
                  <a:pt x="17938" y="2659"/>
                  <a:pt x="18432" y="3166"/>
                </a:cubicBezTo>
                <a:cubicBezTo>
                  <a:pt x="18939" y="3673"/>
                  <a:pt x="19378" y="4208"/>
                  <a:pt x="19776" y="4797"/>
                </a:cubicBezTo>
                <a:lnTo>
                  <a:pt x="19351" y="5085"/>
                </a:lnTo>
                <a:lnTo>
                  <a:pt x="19776" y="4797"/>
                </a:lnTo>
                <a:cubicBezTo>
                  <a:pt x="20174" y="5386"/>
                  <a:pt x="20503" y="6003"/>
                  <a:pt x="20777" y="6661"/>
                </a:cubicBezTo>
                <a:lnTo>
                  <a:pt x="20297" y="6853"/>
                </a:lnTo>
                <a:lnTo>
                  <a:pt x="20777" y="6661"/>
                </a:lnTo>
                <a:cubicBezTo>
                  <a:pt x="21051" y="7319"/>
                  <a:pt x="21257" y="7990"/>
                  <a:pt x="21394" y="8689"/>
                </a:cubicBezTo>
                <a:lnTo>
                  <a:pt x="20887" y="8785"/>
                </a:lnTo>
                <a:lnTo>
                  <a:pt x="21394" y="8689"/>
                </a:lnTo>
                <a:cubicBezTo>
                  <a:pt x="21531" y="9388"/>
                  <a:pt x="21600" y="10087"/>
                  <a:pt x="21600" y="10800"/>
                </a:cubicBezTo>
                <a:moveTo>
                  <a:pt x="20571" y="10800"/>
                </a:moveTo>
                <a:lnTo>
                  <a:pt x="21079" y="10800"/>
                </a:lnTo>
                <a:lnTo>
                  <a:pt x="20571" y="10800"/>
                </a:lnTo>
                <a:cubicBezTo>
                  <a:pt x="20571" y="10156"/>
                  <a:pt x="20503" y="9525"/>
                  <a:pt x="20379" y="8895"/>
                </a:cubicBezTo>
                <a:cubicBezTo>
                  <a:pt x="20256" y="8264"/>
                  <a:pt x="20064" y="7661"/>
                  <a:pt x="19817" y="7058"/>
                </a:cubicBezTo>
                <a:cubicBezTo>
                  <a:pt x="19570" y="6469"/>
                  <a:pt x="19269" y="5907"/>
                  <a:pt x="18912" y="5373"/>
                </a:cubicBezTo>
                <a:cubicBezTo>
                  <a:pt x="18555" y="4838"/>
                  <a:pt x="18144" y="4345"/>
                  <a:pt x="17691" y="3892"/>
                </a:cubicBezTo>
                <a:lnTo>
                  <a:pt x="18062" y="3522"/>
                </a:lnTo>
                <a:lnTo>
                  <a:pt x="17691" y="3892"/>
                </a:lnTo>
                <a:cubicBezTo>
                  <a:pt x="17239" y="3440"/>
                  <a:pt x="16745" y="3029"/>
                  <a:pt x="16210" y="2673"/>
                </a:cubicBezTo>
                <a:cubicBezTo>
                  <a:pt x="15675" y="2316"/>
                  <a:pt x="15113" y="2015"/>
                  <a:pt x="14523" y="1768"/>
                </a:cubicBezTo>
                <a:lnTo>
                  <a:pt x="14715" y="1288"/>
                </a:lnTo>
                <a:lnTo>
                  <a:pt x="14523" y="1768"/>
                </a:lnTo>
                <a:cubicBezTo>
                  <a:pt x="13934" y="1521"/>
                  <a:pt x="13317" y="1343"/>
                  <a:pt x="12686" y="1206"/>
                </a:cubicBezTo>
                <a:cubicBezTo>
                  <a:pt x="12082" y="1096"/>
                  <a:pt x="11438" y="1028"/>
                  <a:pt x="10807" y="1028"/>
                </a:cubicBezTo>
                <a:cubicBezTo>
                  <a:pt x="10176" y="1028"/>
                  <a:pt x="9518" y="1096"/>
                  <a:pt x="8887" y="1220"/>
                </a:cubicBezTo>
                <a:cubicBezTo>
                  <a:pt x="8256" y="1343"/>
                  <a:pt x="7653" y="1535"/>
                  <a:pt x="7049" y="1782"/>
                </a:cubicBezTo>
                <a:lnTo>
                  <a:pt x="6857" y="1302"/>
                </a:lnTo>
                <a:lnTo>
                  <a:pt x="7049" y="1782"/>
                </a:lnTo>
                <a:cubicBezTo>
                  <a:pt x="6459" y="2028"/>
                  <a:pt x="5897" y="2330"/>
                  <a:pt x="5362" y="2686"/>
                </a:cubicBezTo>
                <a:cubicBezTo>
                  <a:pt x="4827" y="3043"/>
                  <a:pt x="4334" y="3454"/>
                  <a:pt x="3881" y="3906"/>
                </a:cubicBezTo>
                <a:lnTo>
                  <a:pt x="3511" y="3536"/>
                </a:lnTo>
                <a:lnTo>
                  <a:pt x="3881" y="3906"/>
                </a:lnTo>
                <a:cubicBezTo>
                  <a:pt x="3429" y="4358"/>
                  <a:pt x="3017" y="4852"/>
                  <a:pt x="2661" y="5386"/>
                </a:cubicBezTo>
                <a:cubicBezTo>
                  <a:pt x="2304" y="5921"/>
                  <a:pt x="2002" y="6483"/>
                  <a:pt x="1755" y="7072"/>
                </a:cubicBezTo>
                <a:cubicBezTo>
                  <a:pt x="1509" y="7661"/>
                  <a:pt x="1330" y="8278"/>
                  <a:pt x="1193" y="8909"/>
                </a:cubicBezTo>
                <a:cubicBezTo>
                  <a:pt x="1097" y="9512"/>
                  <a:pt x="1029" y="10156"/>
                  <a:pt x="1029" y="10786"/>
                </a:cubicBezTo>
                <a:cubicBezTo>
                  <a:pt x="1029" y="11430"/>
                  <a:pt x="1097" y="12061"/>
                  <a:pt x="1221" y="12691"/>
                </a:cubicBezTo>
                <a:cubicBezTo>
                  <a:pt x="1344" y="13322"/>
                  <a:pt x="1536" y="13925"/>
                  <a:pt x="1783" y="14528"/>
                </a:cubicBezTo>
                <a:cubicBezTo>
                  <a:pt x="2030" y="15117"/>
                  <a:pt x="2331" y="15679"/>
                  <a:pt x="2688" y="16214"/>
                </a:cubicBezTo>
                <a:cubicBezTo>
                  <a:pt x="3045" y="16748"/>
                  <a:pt x="3456" y="17242"/>
                  <a:pt x="3909" y="17694"/>
                </a:cubicBezTo>
                <a:lnTo>
                  <a:pt x="3538" y="18064"/>
                </a:lnTo>
                <a:lnTo>
                  <a:pt x="3909" y="17694"/>
                </a:lnTo>
                <a:cubicBezTo>
                  <a:pt x="4361" y="18146"/>
                  <a:pt x="4855" y="18557"/>
                  <a:pt x="5390" y="18914"/>
                </a:cubicBezTo>
                <a:cubicBezTo>
                  <a:pt x="5925" y="19270"/>
                  <a:pt x="6487" y="19572"/>
                  <a:pt x="7077" y="19818"/>
                </a:cubicBezTo>
                <a:cubicBezTo>
                  <a:pt x="7666" y="20065"/>
                  <a:pt x="8283" y="20243"/>
                  <a:pt x="8914" y="20380"/>
                </a:cubicBezTo>
                <a:cubicBezTo>
                  <a:pt x="9545" y="20504"/>
                  <a:pt x="10176" y="20572"/>
                  <a:pt x="10821" y="20572"/>
                </a:cubicBezTo>
                <a:cubicBezTo>
                  <a:pt x="11465" y="20572"/>
                  <a:pt x="12096" y="20504"/>
                  <a:pt x="12727" y="20380"/>
                </a:cubicBezTo>
                <a:cubicBezTo>
                  <a:pt x="13358" y="20257"/>
                  <a:pt x="13961" y="20065"/>
                  <a:pt x="14565" y="19818"/>
                </a:cubicBezTo>
                <a:lnTo>
                  <a:pt x="14757" y="20298"/>
                </a:lnTo>
                <a:lnTo>
                  <a:pt x="14565" y="19818"/>
                </a:lnTo>
                <a:cubicBezTo>
                  <a:pt x="15154" y="19572"/>
                  <a:pt x="15717" y="19270"/>
                  <a:pt x="16251" y="18914"/>
                </a:cubicBezTo>
                <a:cubicBezTo>
                  <a:pt x="16786" y="18557"/>
                  <a:pt x="17280" y="18146"/>
                  <a:pt x="17733" y="17694"/>
                </a:cubicBezTo>
                <a:lnTo>
                  <a:pt x="18103" y="18064"/>
                </a:lnTo>
                <a:lnTo>
                  <a:pt x="17733" y="17694"/>
                </a:lnTo>
                <a:cubicBezTo>
                  <a:pt x="18185" y="17242"/>
                  <a:pt x="18597" y="16748"/>
                  <a:pt x="18953" y="16214"/>
                </a:cubicBezTo>
                <a:cubicBezTo>
                  <a:pt x="19310" y="15679"/>
                  <a:pt x="19611" y="15117"/>
                  <a:pt x="19858" y="14528"/>
                </a:cubicBezTo>
                <a:cubicBezTo>
                  <a:pt x="20105" y="13939"/>
                  <a:pt x="20283" y="13322"/>
                  <a:pt x="20421" y="12691"/>
                </a:cubicBezTo>
                <a:cubicBezTo>
                  <a:pt x="20544" y="12061"/>
                  <a:pt x="20613" y="11430"/>
                  <a:pt x="20613" y="10786"/>
                </a:cubicBezTo>
                <a:close/>
              </a:path>
            </a:pathLst>
          </a:custGeom>
          <a:solidFill>
            <a:srgbClr val="000000"/>
          </a:solidFill>
          <a:ln w="12700">
            <a:miter lim="400000"/>
          </a:ln>
        </p:spPr>
        <p:txBody>
          <a:bodyPr lIns="45719" rIns="45719"/>
          <a:lstStyle/>
          <a:p>
            <a:pPr/>
          </a:p>
        </p:txBody>
      </p:sp>
      <p:sp>
        <p:nvSpPr>
          <p:cNvPr id="702" name="TextBox 18"/>
          <p:cNvSpPr txBox="1"/>
          <p:nvPr/>
        </p:nvSpPr>
        <p:spPr>
          <a:xfrm>
            <a:off x="6294387" y="528590"/>
            <a:ext cx="6759827" cy="14810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Signs of Suspected Spam Unknown Sender:</a:t>
            </a:r>
          </a:p>
        </p:txBody>
      </p:sp>
      <p:sp>
        <p:nvSpPr>
          <p:cNvPr id="703" name="TextBox 19"/>
          <p:cNvSpPr txBox="1"/>
          <p:nvPr/>
        </p:nvSpPr>
        <p:spPr>
          <a:xfrm>
            <a:off x="2576512" y="2052590"/>
            <a:ext cx="15291436" cy="22303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If you receive a message from an unfamiliar or suspicious number/email address, it’s often best to be cautious.</a:t>
            </a:r>
          </a:p>
        </p:txBody>
      </p:sp>
      <p:sp>
        <p:nvSpPr>
          <p:cNvPr id="704" name="TextBox 20"/>
          <p:cNvSpPr txBox="1"/>
          <p:nvPr/>
        </p:nvSpPr>
        <p:spPr>
          <a:xfrm>
            <a:off x="7311038" y="3576589"/>
            <a:ext cx="4685853" cy="14810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900"/>
              </a:lnSpc>
              <a:defRPr sz="4200">
                <a:latin typeface="Copperplate"/>
                <a:ea typeface="Copperplate"/>
                <a:cs typeface="Copperplate"/>
                <a:sym typeface="Copperplate"/>
              </a:defRPr>
            </a:lvl1pPr>
          </a:lstStyle>
          <a:p>
            <a:pPr/>
            <a:r>
              <a:t>Generic Greeting:</a:t>
            </a:r>
          </a:p>
        </p:txBody>
      </p:sp>
      <p:sp>
        <p:nvSpPr>
          <p:cNvPr id="705" name="TextBox 21"/>
          <p:cNvSpPr txBox="1"/>
          <p:nvPr/>
        </p:nvSpPr>
        <p:spPr>
          <a:xfrm>
            <a:off x="1910210" y="4338589"/>
            <a:ext cx="16650691" cy="22303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Messages that use generic terms like "Dear Customer" or "Hello User" rather than addressing you by name can be a sign of spam.</a:t>
            </a:r>
          </a:p>
        </p:txBody>
      </p:sp>
      <p:sp>
        <p:nvSpPr>
          <p:cNvPr id="706" name="TextBox 22"/>
          <p:cNvSpPr txBox="1"/>
          <p:nvPr/>
        </p:nvSpPr>
        <p:spPr>
          <a:xfrm>
            <a:off x="4857455" y="6624590"/>
            <a:ext cx="9691259" cy="14810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900"/>
              </a:lnSpc>
              <a:defRPr sz="4200">
                <a:latin typeface="Copperplate"/>
                <a:ea typeface="Copperplate"/>
                <a:cs typeface="Copperplate"/>
                <a:sym typeface="Copperplate"/>
              </a:defRPr>
            </a:lvl1pPr>
          </a:lstStyle>
          <a:p>
            <a:pPr/>
            <a:r>
              <a:t>Misspelled Words or Poor Grammar:</a:t>
            </a:r>
          </a:p>
        </p:txBody>
      </p:sp>
      <p:sp>
        <p:nvSpPr>
          <p:cNvPr id="707" name="TextBox 23"/>
          <p:cNvSpPr txBox="1"/>
          <p:nvPr/>
        </p:nvSpPr>
        <p:spPr>
          <a:xfrm>
            <a:off x="2116484" y="7386590"/>
            <a:ext cx="16229695" cy="22303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4200">
                <a:latin typeface="Copperplate"/>
                <a:ea typeface="Copperplate"/>
                <a:cs typeface="Copperplate"/>
                <a:sym typeface="Copperplate"/>
              </a:defRPr>
            </a:lvl1pPr>
          </a:lstStyle>
          <a:p>
            <a:pPr/>
            <a:r>
              <a:t>Many spam messages come from non-native speakers or automated systems and are poorly written, with spelling and grammatical errors.</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09" name="Freeform 3"/>
          <p:cNvSpPr/>
          <p:nvPr/>
        </p:nvSpPr>
        <p:spPr>
          <a:xfrm>
            <a:off x="600075" y="1087174"/>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710" name="Freeform 5"/>
          <p:cNvSpPr/>
          <p:nvPr/>
        </p:nvSpPr>
        <p:spPr>
          <a:xfrm>
            <a:off x="600075" y="2011098"/>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711" name="Freeform 7"/>
          <p:cNvSpPr/>
          <p:nvPr/>
        </p:nvSpPr>
        <p:spPr>
          <a:xfrm>
            <a:off x="600075" y="5706798"/>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712" name="Freeform 9"/>
          <p:cNvSpPr/>
          <p:nvPr/>
        </p:nvSpPr>
        <p:spPr>
          <a:xfrm>
            <a:off x="600075" y="6630723"/>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713" name="TextBox 10"/>
          <p:cNvSpPr txBox="1"/>
          <p:nvPr/>
        </p:nvSpPr>
        <p:spPr>
          <a:xfrm>
            <a:off x="1154162" y="631973"/>
            <a:ext cx="17444106" cy="82073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200"/>
              </a:lnSpc>
              <a:defRPr sz="5100">
                <a:latin typeface="Copperplate"/>
                <a:ea typeface="Copperplate"/>
                <a:cs typeface="Copperplate"/>
                <a:sym typeface="Copperplate"/>
              </a:defRPr>
            </a:lvl1pPr>
          </a:lstStyle>
          <a:p>
            <a:pPr/>
            <a:r>
              <a:t>Unusual Request or Offer: If the message is asking for something unusual (e.g., sensitive information, money, or remote access to your device) or offering something too good to be true, it’s likely spam. Suspicious Links or Attachments: If the message contains a link to an unfamiliar website or asks you to download an attachment, it may be trying to install malware on your device or steal your information.</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15" name="Freeform 2"/>
          <p:cNvSpPr/>
          <p:nvPr/>
        </p:nvSpPr>
        <p:spPr>
          <a:xfrm>
            <a:off x="1366837" y="8683076"/>
            <a:ext cx="200025" cy="200026"/>
          </a:xfrm>
          <a:prstGeom prst="rect">
            <a:avLst/>
          </a:prstGeom>
          <a:blipFill>
            <a:blip r:embed="rId3"/>
            <a:stretch>
              <a:fillRect/>
            </a:stretch>
          </a:blipFill>
          <a:ln w="12700">
            <a:miter lim="400000"/>
          </a:ln>
        </p:spPr>
        <p:txBody>
          <a:bodyPr lIns="45719" rIns="45719"/>
          <a:lstStyle/>
          <a:p>
            <a:pPr/>
          </a:p>
        </p:txBody>
      </p:sp>
      <p:sp>
        <p:nvSpPr>
          <p:cNvPr id="716" name="Freeform 3"/>
          <p:cNvSpPr/>
          <p:nvPr/>
        </p:nvSpPr>
        <p:spPr>
          <a:xfrm>
            <a:off x="1366837" y="1996526"/>
            <a:ext cx="200025" cy="200026"/>
          </a:xfrm>
          <a:prstGeom prst="rect">
            <a:avLst/>
          </a:prstGeom>
          <a:blipFill>
            <a:blip r:embed="rId3"/>
            <a:stretch>
              <a:fillRect/>
            </a:stretch>
          </a:blipFill>
          <a:ln w="12700">
            <a:miter lim="400000"/>
          </a:ln>
        </p:spPr>
        <p:txBody>
          <a:bodyPr lIns="45719" rIns="45719"/>
          <a:lstStyle/>
          <a:p>
            <a:pPr/>
          </a:p>
        </p:txBody>
      </p:sp>
      <p:sp>
        <p:nvSpPr>
          <p:cNvPr id="717" name="Freeform 4"/>
          <p:cNvSpPr/>
          <p:nvPr/>
        </p:nvSpPr>
        <p:spPr>
          <a:xfrm>
            <a:off x="1366837" y="4968325"/>
            <a:ext cx="200025" cy="200026"/>
          </a:xfrm>
          <a:prstGeom prst="rect">
            <a:avLst/>
          </a:prstGeom>
          <a:blipFill>
            <a:blip r:embed="rId3"/>
            <a:stretch>
              <a:fillRect/>
            </a:stretch>
          </a:blipFill>
          <a:ln w="12700">
            <a:miter lim="400000"/>
          </a:ln>
        </p:spPr>
        <p:txBody>
          <a:bodyPr lIns="45719" rIns="45719"/>
          <a:lstStyle/>
          <a:p>
            <a:pPr/>
          </a:p>
        </p:txBody>
      </p:sp>
      <p:sp>
        <p:nvSpPr>
          <p:cNvPr id="718" name="TextBox 5"/>
          <p:cNvSpPr txBox="1"/>
          <p:nvPr/>
        </p:nvSpPr>
        <p:spPr>
          <a:xfrm>
            <a:off x="429225" y="890759"/>
            <a:ext cx="432654"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1.</a:t>
            </a:r>
          </a:p>
        </p:txBody>
      </p:sp>
      <p:sp>
        <p:nvSpPr>
          <p:cNvPr id="719" name="TextBox 6"/>
          <p:cNvSpPr txBox="1"/>
          <p:nvPr/>
        </p:nvSpPr>
        <p:spPr>
          <a:xfrm>
            <a:off x="420291" y="3862558"/>
            <a:ext cx="441761"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2.</a:t>
            </a:r>
          </a:p>
        </p:txBody>
      </p:sp>
      <p:sp>
        <p:nvSpPr>
          <p:cNvPr id="720" name="TextBox 7"/>
          <p:cNvSpPr txBox="1"/>
          <p:nvPr/>
        </p:nvSpPr>
        <p:spPr>
          <a:xfrm>
            <a:off x="403621" y="7577308"/>
            <a:ext cx="458764"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3.</a:t>
            </a:r>
          </a:p>
        </p:txBody>
      </p:sp>
      <p:sp>
        <p:nvSpPr>
          <p:cNvPr id="721" name="TextBox 8"/>
          <p:cNvSpPr txBox="1"/>
          <p:nvPr/>
        </p:nvSpPr>
        <p:spPr>
          <a:xfrm>
            <a:off x="4737048" y="147809"/>
            <a:ext cx="8990077" cy="7184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How to Deal with Suspected Spam</a:t>
            </a:r>
          </a:p>
        </p:txBody>
      </p:sp>
      <p:sp>
        <p:nvSpPr>
          <p:cNvPr id="722" name="TextBox 9"/>
          <p:cNvSpPr txBox="1"/>
          <p:nvPr/>
        </p:nvSpPr>
        <p:spPr>
          <a:xfrm>
            <a:off x="7417003" y="890759"/>
            <a:ext cx="4447757" cy="7184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Do Not Respond:</a:t>
            </a:r>
          </a:p>
        </p:txBody>
      </p:sp>
      <p:sp>
        <p:nvSpPr>
          <p:cNvPr id="723" name="TextBox 10"/>
          <p:cNvSpPr txBox="1"/>
          <p:nvPr/>
        </p:nvSpPr>
        <p:spPr>
          <a:xfrm>
            <a:off x="2459679" y="1633709"/>
            <a:ext cx="15485697" cy="29282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Avoid replying to spam messages or clicking on any links or attachments. Responding can confirm to the spammer that your contact information is valid, leading to more spam.</a:t>
            </a:r>
          </a:p>
        </p:txBody>
      </p:sp>
      <p:sp>
        <p:nvSpPr>
          <p:cNvPr id="724" name="TextBox 11"/>
          <p:cNvSpPr txBox="1"/>
          <p:nvPr/>
        </p:nvSpPr>
        <p:spPr>
          <a:xfrm>
            <a:off x="7355091" y="3862558"/>
            <a:ext cx="4574173" cy="7184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Report the Spam:</a:t>
            </a:r>
          </a:p>
        </p:txBody>
      </p:sp>
      <p:sp>
        <p:nvSpPr>
          <p:cNvPr id="725" name="TextBox 12"/>
          <p:cNvSpPr txBox="1"/>
          <p:nvPr/>
        </p:nvSpPr>
        <p:spPr>
          <a:xfrm>
            <a:off x="2169318" y="4605508"/>
            <a:ext cx="16077963" cy="29282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Many platforms and services (like Gmail, WhatsApp, or your mobile carrier) allow you to report spam messages. Reporting helps improve their spam detection algorithms and prevent further messages.</a:t>
            </a:r>
          </a:p>
        </p:txBody>
      </p:sp>
      <p:sp>
        <p:nvSpPr>
          <p:cNvPr id="726" name="TextBox 13"/>
          <p:cNvSpPr txBox="1"/>
          <p:nvPr/>
        </p:nvSpPr>
        <p:spPr>
          <a:xfrm>
            <a:off x="7343775" y="7577308"/>
            <a:ext cx="4597004"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4100">
                <a:latin typeface="Copperplate"/>
                <a:ea typeface="Copperplate"/>
                <a:cs typeface="Copperplate"/>
                <a:sym typeface="Copperplate"/>
              </a:defRPr>
            </a:lvl1pPr>
          </a:lstStyle>
          <a:p>
            <a:pPr/>
            <a:r>
              <a:t>Block the Sender:</a:t>
            </a:r>
          </a:p>
        </p:txBody>
      </p:sp>
      <p:sp>
        <p:nvSpPr>
          <p:cNvPr id="727" name="TextBox 14"/>
          <p:cNvSpPr txBox="1"/>
          <p:nvPr/>
        </p:nvSpPr>
        <p:spPr>
          <a:xfrm>
            <a:off x="2277665" y="8320258"/>
            <a:ext cx="15856992" cy="14550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Blocking the sender prevents them from sending you further messages, whether via SMS, email, or social media.</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29" name="Freeform 2"/>
          <p:cNvSpPr/>
          <p:nvPr/>
        </p:nvSpPr>
        <p:spPr>
          <a:xfrm>
            <a:off x="1166812" y="8364083"/>
            <a:ext cx="171451" cy="171451"/>
          </a:xfrm>
          <a:prstGeom prst="rect">
            <a:avLst/>
          </a:prstGeom>
          <a:blipFill>
            <a:blip r:embed="rId3"/>
            <a:stretch>
              <a:fillRect/>
            </a:stretch>
          </a:blipFill>
          <a:ln w="12700">
            <a:miter lim="400000"/>
          </a:ln>
        </p:spPr>
        <p:txBody>
          <a:bodyPr lIns="45719" rIns="45719"/>
          <a:lstStyle/>
          <a:p>
            <a:pPr/>
          </a:p>
        </p:txBody>
      </p:sp>
      <p:sp>
        <p:nvSpPr>
          <p:cNvPr id="730" name="Freeform 3"/>
          <p:cNvSpPr/>
          <p:nvPr/>
        </p:nvSpPr>
        <p:spPr>
          <a:xfrm>
            <a:off x="1166812" y="1344157"/>
            <a:ext cx="171451" cy="171451"/>
          </a:xfrm>
          <a:prstGeom prst="rect">
            <a:avLst/>
          </a:prstGeom>
          <a:blipFill>
            <a:blip r:embed="rId3"/>
            <a:stretch>
              <a:fillRect/>
            </a:stretch>
          </a:blipFill>
          <a:ln w="12700">
            <a:miter lim="400000"/>
          </a:ln>
        </p:spPr>
        <p:txBody>
          <a:bodyPr lIns="45719" rIns="45719"/>
          <a:lstStyle/>
          <a:p>
            <a:pPr/>
          </a:p>
        </p:txBody>
      </p:sp>
      <p:sp>
        <p:nvSpPr>
          <p:cNvPr id="731" name="Freeform 4"/>
          <p:cNvSpPr/>
          <p:nvPr/>
        </p:nvSpPr>
        <p:spPr>
          <a:xfrm>
            <a:off x="1166812" y="3896857"/>
            <a:ext cx="171451" cy="171451"/>
          </a:xfrm>
          <a:prstGeom prst="rect">
            <a:avLst/>
          </a:prstGeom>
          <a:blipFill>
            <a:blip r:embed="rId3"/>
            <a:stretch>
              <a:fillRect/>
            </a:stretch>
          </a:blipFill>
          <a:ln w="12700">
            <a:miter lim="400000"/>
          </a:ln>
        </p:spPr>
        <p:txBody>
          <a:bodyPr lIns="45719" rIns="45719"/>
          <a:lstStyle/>
          <a:p>
            <a:pPr/>
          </a:p>
        </p:txBody>
      </p:sp>
      <p:sp>
        <p:nvSpPr>
          <p:cNvPr id="732" name="Freeform 5"/>
          <p:cNvSpPr/>
          <p:nvPr/>
        </p:nvSpPr>
        <p:spPr>
          <a:xfrm>
            <a:off x="1166812" y="6449557"/>
            <a:ext cx="171451" cy="171451"/>
          </a:xfrm>
          <a:prstGeom prst="rect">
            <a:avLst/>
          </a:prstGeom>
          <a:blipFill>
            <a:blip r:embed="rId3"/>
            <a:stretch>
              <a:fillRect/>
            </a:stretch>
          </a:blipFill>
          <a:ln w="12700">
            <a:miter lim="400000"/>
          </a:ln>
        </p:spPr>
        <p:txBody>
          <a:bodyPr lIns="45719" rIns="45719"/>
          <a:lstStyle/>
          <a:p>
            <a:pPr/>
          </a:p>
        </p:txBody>
      </p:sp>
      <p:sp>
        <p:nvSpPr>
          <p:cNvPr id="733" name="TextBox 6"/>
          <p:cNvSpPr txBox="1"/>
          <p:nvPr/>
        </p:nvSpPr>
        <p:spPr>
          <a:xfrm>
            <a:off x="367751" y="395696"/>
            <a:ext cx="370913" cy="125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1.</a:t>
            </a:r>
          </a:p>
        </p:txBody>
      </p:sp>
      <p:sp>
        <p:nvSpPr>
          <p:cNvPr id="734" name="TextBox 7"/>
          <p:cNvSpPr txBox="1"/>
          <p:nvPr/>
        </p:nvSpPr>
        <p:spPr>
          <a:xfrm>
            <a:off x="360169" y="2948396"/>
            <a:ext cx="378647" cy="125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2.</a:t>
            </a:r>
          </a:p>
        </p:txBody>
      </p:sp>
      <p:sp>
        <p:nvSpPr>
          <p:cNvPr id="735" name="TextBox 8"/>
          <p:cNvSpPr txBox="1"/>
          <p:nvPr/>
        </p:nvSpPr>
        <p:spPr>
          <a:xfrm>
            <a:off x="345880" y="5501097"/>
            <a:ext cx="393223" cy="1253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3.</a:t>
            </a:r>
          </a:p>
        </p:txBody>
      </p:sp>
      <p:sp>
        <p:nvSpPr>
          <p:cNvPr id="736" name="TextBox 9"/>
          <p:cNvSpPr txBox="1"/>
          <p:nvPr/>
        </p:nvSpPr>
        <p:spPr>
          <a:xfrm>
            <a:off x="334565" y="7415621"/>
            <a:ext cx="404766" cy="125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4.</a:t>
            </a:r>
          </a:p>
        </p:txBody>
      </p:sp>
      <p:sp>
        <p:nvSpPr>
          <p:cNvPr id="737" name="TextBox 10"/>
          <p:cNvSpPr txBox="1"/>
          <p:nvPr/>
        </p:nvSpPr>
        <p:spPr>
          <a:xfrm>
            <a:off x="7443940" y="395696"/>
            <a:ext cx="3876609" cy="125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Use Spam Filters:</a:t>
            </a:r>
          </a:p>
        </p:txBody>
      </p:sp>
      <p:sp>
        <p:nvSpPr>
          <p:cNvPr id="738" name="TextBox 11"/>
          <p:cNvSpPr txBox="1"/>
          <p:nvPr/>
        </p:nvSpPr>
        <p:spPr>
          <a:xfrm>
            <a:off x="1795909" y="1033871"/>
            <a:ext cx="16191339" cy="1888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Copperplate"/>
                <a:ea typeface="Copperplate"/>
                <a:cs typeface="Copperplate"/>
                <a:sym typeface="Copperplate"/>
              </a:defRPr>
            </a:lvl1pPr>
          </a:lstStyle>
          <a:p>
            <a:pPr/>
            <a:r>
              <a:t>Ensure that your email service has spam filtering enabled. Many modern email clients automatically move suspected spam to a dedicated folder, reducing the chances of it reaching your inbox.</a:t>
            </a:r>
          </a:p>
        </p:txBody>
      </p:sp>
      <p:sp>
        <p:nvSpPr>
          <p:cNvPr id="739" name="TextBox 12"/>
          <p:cNvSpPr txBox="1"/>
          <p:nvPr/>
        </p:nvSpPr>
        <p:spPr>
          <a:xfrm>
            <a:off x="7549163" y="2948396"/>
            <a:ext cx="3661944" cy="125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Verify Requests:</a:t>
            </a:r>
          </a:p>
        </p:txBody>
      </p:sp>
      <p:sp>
        <p:nvSpPr>
          <p:cNvPr id="740" name="TextBox 13"/>
          <p:cNvSpPr txBox="1"/>
          <p:nvPr/>
        </p:nvSpPr>
        <p:spPr>
          <a:xfrm>
            <a:off x="1682057" y="3586572"/>
            <a:ext cx="16423531" cy="1888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Copperplate"/>
                <a:ea typeface="Copperplate"/>
                <a:cs typeface="Copperplate"/>
                <a:sym typeface="Copperplate"/>
              </a:defRPr>
            </a:lvl1pPr>
          </a:lstStyle>
          <a:p>
            <a:pPr/>
            <a:r>
              <a:t>If you’re unsure whether a message is legitimate, contact the company or person directly (via a verified contact method) to confirm. Do not use the contact information provided in the suspicious message.</a:t>
            </a:r>
          </a:p>
        </p:txBody>
      </p:sp>
      <p:sp>
        <p:nvSpPr>
          <p:cNvPr id="741" name="TextBox 14"/>
          <p:cNvSpPr txBox="1"/>
          <p:nvPr/>
        </p:nvSpPr>
        <p:spPr>
          <a:xfrm>
            <a:off x="6507366" y="5501097"/>
            <a:ext cx="5787124" cy="1253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Install Antivirus Software:</a:t>
            </a:r>
          </a:p>
        </p:txBody>
      </p:sp>
      <p:sp>
        <p:nvSpPr>
          <p:cNvPr id="742" name="TextBox 15"/>
          <p:cNvSpPr txBox="1"/>
          <p:nvPr/>
        </p:nvSpPr>
        <p:spPr>
          <a:xfrm>
            <a:off x="1758552" y="6139272"/>
            <a:ext cx="16267359" cy="12532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Copperplate"/>
                <a:ea typeface="Copperplate"/>
                <a:cs typeface="Copperplate"/>
                <a:sym typeface="Copperplate"/>
              </a:defRPr>
            </a:lvl1pPr>
          </a:lstStyle>
          <a:p>
            <a:pPr/>
            <a:r>
              <a:t>Make sure your device has antivirus software installed to protect against malicious links or attachments from spam messages.</a:t>
            </a:r>
          </a:p>
        </p:txBody>
      </p:sp>
      <p:sp>
        <p:nvSpPr>
          <p:cNvPr id="743" name="TextBox 16"/>
          <p:cNvSpPr txBox="1"/>
          <p:nvPr/>
        </p:nvSpPr>
        <p:spPr>
          <a:xfrm>
            <a:off x="7715098" y="7415621"/>
            <a:ext cx="3323454" cy="125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3500">
                <a:latin typeface="Copperplate"/>
                <a:ea typeface="Copperplate"/>
                <a:cs typeface="Copperplate"/>
                <a:sym typeface="Copperplate"/>
              </a:defRPr>
            </a:lvl1pPr>
          </a:lstStyle>
          <a:p>
            <a:pPr/>
            <a:r>
              <a:t>Stay Informed:</a:t>
            </a:r>
          </a:p>
        </p:txBody>
      </p:sp>
      <p:sp>
        <p:nvSpPr>
          <p:cNvPr id="744" name="TextBox 17"/>
          <p:cNvSpPr txBox="1"/>
          <p:nvPr/>
        </p:nvSpPr>
        <p:spPr>
          <a:xfrm>
            <a:off x="1967512" y="8053796"/>
            <a:ext cx="15841010" cy="12532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Copperplate"/>
                <a:ea typeface="Copperplate"/>
                <a:cs typeface="Copperplate"/>
                <a:sym typeface="Copperplate"/>
              </a:defRPr>
            </a:lvl1pPr>
          </a:lstStyle>
          <a:p>
            <a:pPr/>
            <a:r>
              <a:t>Educate yourself on common spam tactics, so you can spot them early and avoid falling for scams.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4" name="Freeform 7"/>
          <p:cNvSpPr/>
          <p:nvPr/>
        </p:nvSpPr>
        <p:spPr>
          <a:xfrm>
            <a:off x="371475" y="3643941"/>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25" name="Freeform 9"/>
          <p:cNvSpPr/>
          <p:nvPr/>
        </p:nvSpPr>
        <p:spPr>
          <a:xfrm>
            <a:off x="371475" y="4844091"/>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26" name="Freeform 11"/>
          <p:cNvSpPr/>
          <p:nvPr/>
        </p:nvSpPr>
        <p:spPr>
          <a:xfrm>
            <a:off x="371475" y="6044241"/>
            <a:ext cx="152400"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2"/>
                  <a:pt x="21528" y="12204"/>
                  <a:pt x="21384" y="12906"/>
                </a:cubicBezTo>
                <a:cubicBezTo>
                  <a:pt x="21240" y="13608"/>
                  <a:pt x="21042" y="14274"/>
                  <a:pt x="20772" y="14940"/>
                </a:cubicBezTo>
                <a:cubicBezTo>
                  <a:pt x="20502" y="15606"/>
                  <a:pt x="20160" y="16218"/>
                  <a:pt x="19782" y="16812"/>
                </a:cubicBezTo>
                <a:cubicBezTo>
                  <a:pt x="19404" y="17406"/>
                  <a:pt x="18936" y="17946"/>
                  <a:pt x="18432" y="18450"/>
                </a:cubicBezTo>
                <a:cubicBezTo>
                  <a:pt x="17928" y="18954"/>
                  <a:pt x="17388" y="19404"/>
                  <a:pt x="16794" y="19800"/>
                </a:cubicBezTo>
                <a:cubicBezTo>
                  <a:pt x="16200" y="20196"/>
                  <a:pt x="15588" y="20520"/>
                  <a:pt x="14922" y="20790"/>
                </a:cubicBezTo>
                <a:cubicBezTo>
                  <a:pt x="14256" y="21060"/>
                  <a:pt x="13590" y="21258"/>
                  <a:pt x="12888" y="21402"/>
                </a:cubicBezTo>
                <a:cubicBezTo>
                  <a:pt x="12186" y="21546"/>
                  <a:pt x="11502" y="21600"/>
                  <a:pt x="10800" y="21600"/>
                </a:cubicBezTo>
                <a:cubicBezTo>
                  <a:pt x="10098" y="21600"/>
                  <a:pt x="9396" y="21528"/>
                  <a:pt x="8694" y="21384"/>
                </a:cubicBezTo>
                <a:cubicBezTo>
                  <a:pt x="7992" y="21240"/>
                  <a:pt x="7326" y="21042"/>
                  <a:pt x="6660" y="20772"/>
                </a:cubicBezTo>
                <a:cubicBezTo>
                  <a:pt x="5994" y="20502"/>
                  <a:pt x="5382" y="20160"/>
                  <a:pt x="4788" y="19782"/>
                </a:cubicBezTo>
                <a:cubicBezTo>
                  <a:pt x="4194" y="19404"/>
                  <a:pt x="3654" y="18936"/>
                  <a:pt x="3150" y="18432"/>
                </a:cubicBezTo>
                <a:cubicBezTo>
                  <a:pt x="2646" y="17928"/>
                  <a:pt x="2196" y="17388"/>
                  <a:pt x="1800" y="16794"/>
                </a:cubicBezTo>
                <a:cubicBezTo>
                  <a:pt x="1404" y="16200"/>
                  <a:pt x="1098" y="15588"/>
                  <a:pt x="828" y="14940"/>
                </a:cubicBezTo>
                <a:cubicBezTo>
                  <a:pt x="558" y="14292"/>
                  <a:pt x="342" y="13608"/>
                  <a:pt x="216" y="12906"/>
                </a:cubicBezTo>
                <a:cubicBezTo>
                  <a:pt x="90" y="12204"/>
                  <a:pt x="0" y="11502"/>
                  <a:pt x="0" y="10800"/>
                </a:cubicBezTo>
                <a:cubicBezTo>
                  <a:pt x="0" y="10098"/>
                  <a:pt x="72" y="9396"/>
                  <a:pt x="216" y="8694"/>
                </a:cubicBezTo>
                <a:cubicBezTo>
                  <a:pt x="360" y="7992"/>
                  <a:pt x="558" y="7326"/>
                  <a:pt x="828" y="6660"/>
                </a:cubicBezTo>
                <a:cubicBezTo>
                  <a:pt x="1098" y="5994"/>
                  <a:pt x="1440" y="5382"/>
                  <a:pt x="1818" y="4788"/>
                </a:cubicBezTo>
                <a:cubicBezTo>
                  <a:pt x="2196" y="4194"/>
                  <a:pt x="2664" y="3654"/>
                  <a:pt x="3168" y="3150"/>
                </a:cubicBezTo>
                <a:cubicBezTo>
                  <a:pt x="3672" y="2646"/>
                  <a:pt x="4212" y="2196"/>
                  <a:pt x="4806" y="1800"/>
                </a:cubicBezTo>
                <a:cubicBezTo>
                  <a:pt x="5400" y="1404"/>
                  <a:pt x="6012" y="1098"/>
                  <a:pt x="6660" y="828"/>
                </a:cubicBezTo>
                <a:cubicBezTo>
                  <a:pt x="7308" y="558"/>
                  <a:pt x="7992" y="342"/>
                  <a:pt x="8694" y="216"/>
                </a:cubicBezTo>
                <a:cubicBezTo>
                  <a:pt x="9396" y="90"/>
                  <a:pt x="10098" y="0"/>
                  <a:pt x="10800" y="0"/>
                </a:cubicBezTo>
                <a:cubicBezTo>
                  <a:pt x="11502" y="0"/>
                  <a:pt x="12204" y="72"/>
                  <a:pt x="12906" y="216"/>
                </a:cubicBezTo>
                <a:cubicBezTo>
                  <a:pt x="13608" y="360"/>
                  <a:pt x="14274" y="558"/>
                  <a:pt x="14940" y="828"/>
                </a:cubicBezTo>
                <a:cubicBezTo>
                  <a:pt x="15606" y="1098"/>
                  <a:pt x="16218" y="1440"/>
                  <a:pt x="16812" y="1818"/>
                </a:cubicBezTo>
                <a:cubicBezTo>
                  <a:pt x="17406" y="2196"/>
                  <a:pt x="17946" y="2664"/>
                  <a:pt x="18450" y="3168"/>
                </a:cubicBezTo>
                <a:cubicBezTo>
                  <a:pt x="18954" y="3672"/>
                  <a:pt x="19404" y="4212"/>
                  <a:pt x="19800" y="4806"/>
                </a:cubicBezTo>
                <a:cubicBezTo>
                  <a:pt x="20196" y="5400"/>
                  <a:pt x="20520" y="6012"/>
                  <a:pt x="20790" y="6678"/>
                </a:cubicBezTo>
                <a:cubicBezTo>
                  <a:pt x="21060" y="7344"/>
                  <a:pt x="21258" y="8010"/>
                  <a:pt x="21402" y="8712"/>
                </a:cubicBezTo>
                <a:cubicBezTo>
                  <a:pt x="21546" y="9414"/>
                  <a:pt x="21600" y="10098"/>
                  <a:pt x="21600" y="10800"/>
                </a:cubicBezTo>
                <a:close/>
              </a:path>
            </a:pathLst>
          </a:custGeom>
          <a:solidFill>
            <a:srgbClr val="000000"/>
          </a:solidFill>
          <a:ln w="12700">
            <a:miter lim="400000"/>
          </a:ln>
        </p:spPr>
        <p:txBody>
          <a:bodyPr lIns="45719" rIns="45719"/>
          <a:lstStyle/>
          <a:p>
            <a:pPr/>
          </a:p>
        </p:txBody>
      </p:sp>
      <p:sp>
        <p:nvSpPr>
          <p:cNvPr id="127" name="TextBox 26"/>
          <p:cNvSpPr txBox="1"/>
          <p:nvPr/>
        </p:nvSpPr>
        <p:spPr>
          <a:xfrm>
            <a:off x="6011017" y="936507"/>
            <a:ext cx="4806622" cy="1178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1. Volume Benchmarks</a:t>
            </a:r>
          </a:p>
        </p:txBody>
      </p:sp>
      <p:sp>
        <p:nvSpPr>
          <p:cNvPr id="128" name="TextBox 27"/>
          <p:cNvSpPr txBox="1"/>
          <p:nvPr/>
        </p:nvSpPr>
        <p:spPr>
          <a:xfrm>
            <a:off x="780601" y="1536582"/>
            <a:ext cx="16225258" cy="7147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Gigabytes (GB): Small datasets can often be managed by traditional tools. Terabytes (TB): Many organizations already work with data in terabytes, such as a large database for a mid-sized e-commerce company. Petabytes (PB): Equivalent to 1,000 terabytes. Examples include Netflix streaming data or Facebook user interactions. Exabytes (EB): Equivalent to 1,000 petabytes. This level of data is typical in global-scale systems like satellite networks or global banking systems. Zettabytes (ZB): Equivalent to 1,000 exabytes. In 2023, the total amount of data generated globally was estimated to be around 120 zettabytes, and it's growing exponentially. Yottabytes (YB): Equivalent to 1,000 zettabytes. This remains largely theoretical today but could become relevant as global data continues to grow.</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46" name="Freeform 2"/>
          <p:cNvSpPr/>
          <p:nvPr/>
        </p:nvSpPr>
        <p:spPr>
          <a:xfrm>
            <a:off x="1338262" y="4559541"/>
            <a:ext cx="190501" cy="190501"/>
          </a:xfrm>
          <a:prstGeom prst="rect">
            <a:avLst/>
          </a:prstGeom>
          <a:blipFill>
            <a:blip r:embed="rId3"/>
            <a:stretch>
              <a:fillRect/>
            </a:stretch>
          </a:blipFill>
          <a:ln w="12700">
            <a:miter lim="400000"/>
          </a:ln>
        </p:spPr>
        <p:txBody>
          <a:bodyPr lIns="45719" rIns="45719"/>
          <a:lstStyle/>
          <a:p>
            <a:pPr/>
          </a:p>
        </p:txBody>
      </p:sp>
      <p:sp>
        <p:nvSpPr>
          <p:cNvPr id="747" name="Freeform 3"/>
          <p:cNvSpPr/>
          <p:nvPr/>
        </p:nvSpPr>
        <p:spPr>
          <a:xfrm>
            <a:off x="1338262" y="2387841"/>
            <a:ext cx="190501" cy="190501"/>
          </a:xfrm>
          <a:prstGeom prst="rect">
            <a:avLst/>
          </a:prstGeom>
          <a:blipFill>
            <a:blip r:embed="rId3"/>
            <a:stretch>
              <a:fillRect/>
            </a:stretch>
          </a:blipFill>
          <a:ln w="12700">
            <a:miter lim="400000"/>
          </a:ln>
        </p:spPr>
        <p:txBody>
          <a:bodyPr lIns="45719" rIns="45719"/>
          <a:lstStyle/>
          <a:p>
            <a:pPr/>
          </a:p>
        </p:txBody>
      </p:sp>
      <p:sp>
        <p:nvSpPr>
          <p:cNvPr id="748" name="Freeform 4"/>
          <p:cNvSpPr/>
          <p:nvPr/>
        </p:nvSpPr>
        <p:spPr>
          <a:xfrm>
            <a:off x="1338262" y="7455141"/>
            <a:ext cx="190501" cy="190501"/>
          </a:xfrm>
          <a:prstGeom prst="rect">
            <a:avLst/>
          </a:prstGeom>
          <a:blipFill>
            <a:blip r:embed="rId3"/>
            <a:stretch>
              <a:fillRect/>
            </a:stretch>
          </a:blipFill>
          <a:ln w="12700">
            <a:miter lim="400000"/>
          </a:ln>
        </p:spPr>
        <p:txBody>
          <a:bodyPr lIns="45719" rIns="45719"/>
          <a:lstStyle/>
          <a:p>
            <a:pPr/>
          </a:p>
        </p:txBody>
      </p:sp>
      <p:sp>
        <p:nvSpPr>
          <p:cNvPr id="749" name="TextBox 5"/>
          <p:cNvSpPr txBox="1"/>
          <p:nvPr/>
        </p:nvSpPr>
        <p:spPr>
          <a:xfrm>
            <a:off x="418948" y="1314612"/>
            <a:ext cx="422425" cy="14290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sz="4000">
                <a:latin typeface="Copperplate"/>
                <a:ea typeface="Copperplate"/>
                <a:cs typeface="Copperplate"/>
                <a:sym typeface="Copperplate"/>
              </a:defRPr>
            </a:lvl1pPr>
          </a:lstStyle>
          <a:p>
            <a:pPr/>
            <a:r>
              <a:t>1.</a:t>
            </a:r>
          </a:p>
        </p:txBody>
      </p:sp>
      <p:sp>
        <p:nvSpPr>
          <p:cNvPr id="750" name="TextBox 6"/>
          <p:cNvSpPr txBox="1"/>
          <p:nvPr/>
        </p:nvSpPr>
        <p:spPr>
          <a:xfrm>
            <a:off x="410317" y="3486312"/>
            <a:ext cx="431226" cy="14290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sz="4000">
                <a:latin typeface="Copperplate"/>
                <a:ea typeface="Copperplate"/>
                <a:cs typeface="Copperplate"/>
                <a:sym typeface="Copperplate"/>
              </a:defRPr>
            </a:lvl1pPr>
          </a:lstStyle>
          <a:p>
            <a:pPr/>
            <a:r>
              <a:t>2.</a:t>
            </a:r>
          </a:p>
        </p:txBody>
      </p:sp>
      <p:sp>
        <p:nvSpPr>
          <p:cNvPr id="751" name="TextBox 7"/>
          <p:cNvSpPr txBox="1"/>
          <p:nvPr/>
        </p:nvSpPr>
        <p:spPr>
          <a:xfrm>
            <a:off x="393944" y="6381912"/>
            <a:ext cx="447924" cy="14290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700"/>
              </a:lnSpc>
              <a:defRPr sz="4000">
                <a:latin typeface="Copperplate"/>
                <a:ea typeface="Copperplate"/>
                <a:cs typeface="Copperplate"/>
                <a:sym typeface="Copperplate"/>
              </a:defRPr>
            </a:lvl1pPr>
          </a:lstStyle>
          <a:p>
            <a:pPr/>
            <a:r>
              <a:t>3.</a:t>
            </a:r>
          </a:p>
        </p:txBody>
      </p:sp>
      <p:sp>
        <p:nvSpPr>
          <p:cNvPr id="752" name="TextBox 8"/>
          <p:cNvSpPr txBox="1"/>
          <p:nvPr/>
        </p:nvSpPr>
        <p:spPr>
          <a:xfrm>
            <a:off x="5714551" y="600237"/>
            <a:ext cx="6996009" cy="6949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Spam Prevention Measures</a:t>
            </a:r>
          </a:p>
        </p:txBody>
      </p:sp>
      <p:sp>
        <p:nvSpPr>
          <p:cNvPr id="753" name="TextBox 9"/>
          <p:cNvSpPr txBox="1"/>
          <p:nvPr/>
        </p:nvSpPr>
        <p:spPr>
          <a:xfrm>
            <a:off x="5123412" y="1324137"/>
            <a:ext cx="9104757" cy="14061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Do Not Share Personal Information:</a:t>
            </a:r>
          </a:p>
        </p:txBody>
      </p:sp>
      <p:sp>
        <p:nvSpPr>
          <p:cNvPr id="754" name="TextBox 10"/>
          <p:cNvSpPr txBox="1"/>
          <p:nvPr/>
        </p:nvSpPr>
        <p:spPr>
          <a:xfrm>
            <a:off x="1868691" y="2048037"/>
            <a:ext cx="16647319" cy="21173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Be cautious about sharing your personal information (phone numbers, email addresses, etc.) online or with untrusted sources.</a:t>
            </a:r>
          </a:p>
        </p:txBody>
      </p:sp>
      <p:sp>
        <p:nvSpPr>
          <p:cNvPr id="755" name="TextBox 11"/>
          <p:cNvSpPr txBox="1"/>
          <p:nvPr/>
        </p:nvSpPr>
        <p:spPr>
          <a:xfrm>
            <a:off x="4530328" y="3495837"/>
            <a:ext cx="10314576" cy="14061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Enable Two-Factor Authentication (2FA):</a:t>
            </a:r>
          </a:p>
        </p:txBody>
      </p:sp>
      <p:sp>
        <p:nvSpPr>
          <p:cNvPr id="756" name="TextBox 12"/>
          <p:cNvSpPr txBox="1"/>
          <p:nvPr/>
        </p:nvSpPr>
        <p:spPr>
          <a:xfrm>
            <a:off x="1788318" y="4219737"/>
            <a:ext cx="16811178" cy="21173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For your online accounts, enabling 2FA adds an extra layer of security, making it harder for spammers or hackers to gain access, even if they have your password.</a:t>
            </a:r>
          </a:p>
        </p:txBody>
      </p:sp>
      <p:sp>
        <p:nvSpPr>
          <p:cNvPr id="757" name="TextBox 13"/>
          <p:cNvSpPr txBox="1"/>
          <p:nvPr/>
        </p:nvSpPr>
        <p:spPr>
          <a:xfrm>
            <a:off x="5406923" y="6391437"/>
            <a:ext cx="8526286" cy="14061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600"/>
              </a:lnSpc>
              <a:defRPr sz="4000">
                <a:latin typeface="Copperplate"/>
                <a:ea typeface="Copperplate"/>
                <a:cs typeface="Copperplate"/>
                <a:sym typeface="Copperplate"/>
              </a:defRPr>
            </a:lvl1pPr>
          </a:lstStyle>
          <a:p>
            <a:pPr/>
            <a:r>
              <a:t>Use a Separate Email for Signups:</a:t>
            </a:r>
          </a:p>
        </p:txBody>
      </p:sp>
      <p:sp>
        <p:nvSpPr>
          <p:cNvPr id="758" name="TextBox 14"/>
          <p:cNvSpPr txBox="1"/>
          <p:nvPr/>
        </p:nvSpPr>
        <p:spPr>
          <a:xfrm>
            <a:off x="2062457" y="7115337"/>
            <a:ext cx="16251909" cy="21173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600"/>
              </a:lnSpc>
              <a:defRPr sz="4000">
                <a:latin typeface="Copperplate"/>
                <a:ea typeface="Copperplate"/>
                <a:cs typeface="Copperplate"/>
                <a:sym typeface="Copperplate"/>
              </a:defRPr>
            </a:lvl1pPr>
          </a:lstStyle>
          <a:p>
            <a:pPr/>
            <a:r>
              <a:t>Consider using a separate email address for signing up for newsletters, websites, or services to avoid spam cluttering your primary inbox.</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60" name="Freeform 3"/>
          <p:cNvSpPr/>
          <p:nvPr/>
        </p:nvSpPr>
        <p:spPr>
          <a:xfrm>
            <a:off x="542925" y="2148839"/>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761" name="Freeform 5"/>
          <p:cNvSpPr/>
          <p:nvPr/>
        </p:nvSpPr>
        <p:spPr>
          <a:xfrm>
            <a:off x="542925" y="6387465"/>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762" name="TextBox 6"/>
          <p:cNvSpPr txBox="1"/>
          <p:nvPr/>
        </p:nvSpPr>
        <p:spPr>
          <a:xfrm>
            <a:off x="3915222" y="900055"/>
            <a:ext cx="10666583" cy="16567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Regulatory Efforts to Combat Spam</a:t>
            </a:r>
          </a:p>
        </p:txBody>
      </p:sp>
      <p:sp>
        <p:nvSpPr>
          <p:cNvPr id="763" name="TextBox 7"/>
          <p:cNvSpPr txBox="1"/>
          <p:nvPr/>
        </p:nvSpPr>
        <p:spPr>
          <a:xfrm>
            <a:off x="1218162" y="1747780"/>
            <a:ext cx="17225678" cy="75241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In India, the Telecom Regulatory Authority of India (TRAI) has introduced measures like the Do Not Disturb (DND) registry to prevent unwanted commercial calls and SMS messages. Consumers can register their numbers in the DND list to block marketing messages. Spam Regulations: Various countries have laws (such as CAN-SPAM Act in the US, GDPR in the EU) that regulate unsolicited communications and protect consumers from spam.</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65" name="TextBox 2"/>
          <p:cNvSpPr txBox="1"/>
          <p:nvPr/>
        </p:nvSpPr>
        <p:spPr>
          <a:xfrm>
            <a:off x="30661" y="518588"/>
            <a:ext cx="18591106" cy="83222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300"/>
              </a:lnSpc>
              <a:defRPr sz="5200">
                <a:latin typeface="Copperplate"/>
                <a:ea typeface="Copperplate"/>
                <a:cs typeface="Copperplate"/>
                <a:sym typeface="Copperplate"/>
              </a:defRPr>
            </a:lvl1pPr>
          </a:lstStyle>
          <a:p>
            <a:pPr/>
            <a:r>
              <a:t>1. Google Gemini Google Gemini is a collection of advanced artificial intelligence (AI) and machine learning (ML) tools and services from Google. It's part of the company's broader initiative to improve and expand its AI capabilities, integrating them across various Google products and services. This might include AI-powered search, advertising, image recognition, and more, offering smarter, more intuitive experiences for users.</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67" name="TextBox 2"/>
          <p:cNvSpPr txBox="1"/>
          <p:nvPr/>
        </p:nvSpPr>
        <p:spPr>
          <a:xfrm>
            <a:off x="95249" y="860165"/>
            <a:ext cx="18459194" cy="85100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400"/>
              </a:lnSpc>
              <a:defRPr sz="6000">
                <a:latin typeface="Copperplate"/>
                <a:ea typeface="Copperplate"/>
                <a:cs typeface="Copperplate"/>
                <a:sym typeface="Copperplate"/>
              </a:defRPr>
            </a:lvl1pPr>
          </a:lstStyle>
          <a:p>
            <a:pPr/>
            <a:r>
              <a:t>It was introduced to enhance Google's generative AI offerings, competing with other AI systems like OpenAI’s GPT. Gemini tools are designed to help developers build AI-driven applications and integrate advanced capabilities into their platforms, offering solutions that could range from enhanced text generation to complex data analysis.</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69" name="TextBox 2"/>
          <p:cNvSpPr txBox="1"/>
          <p:nvPr/>
        </p:nvSpPr>
        <p:spPr>
          <a:xfrm>
            <a:off x="327869" y="496547"/>
            <a:ext cx="17984868" cy="93469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200"/>
              </a:lnSpc>
              <a:defRPr sz="5800">
                <a:latin typeface="Copperplate"/>
                <a:ea typeface="Copperplate"/>
                <a:cs typeface="Copperplate"/>
                <a:sym typeface="Copperplate"/>
              </a:defRPr>
            </a:lvl1pPr>
          </a:lstStyle>
          <a:p>
            <a:pPr/>
            <a:r>
              <a:t>2. Google News Google News is an online news aggregator developed by Google. It compiles headlines from across the world based on your interests, preferences, and reading habits. It uses AI algorithms to personalize your news feed, ensuring you see stories relevant to you, while also providing access to breaking news from a wide variety of publishers.</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71" name="Freeform 3"/>
          <p:cNvSpPr/>
          <p:nvPr/>
        </p:nvSpPr>
        <p:spPr>
          <a:xfrm>
            <a:off x="581025" y="2230754"/>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772" name="Freeform 5"/>
          <p:cNvSpPr/>
          <p:nvPr/>
        </p:nvSpPr>
        <p:spPr>
          <a:xfrm>
            <a:off x="581025" y="4040504"/>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773" name="Freeform 7"/>
          <p:cNvSpPr/>
          <p:nvPr/>
        </p:nvSpPr>
        <p:spPr>
          <a:xfrm>
            <a:off x="581025" y="5850254"/>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774" name="Freeform 9"/>
          <p:cNvSpPr/>
          <p:nvPr/>
        </p:nvSpPr>
        <p:spPr>
          <a:xfrm>
            <a:off x="581025" y="7660005"/>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775" name="TextBox 10"/>
          <p:cNvSpPr txBox="1"/>
          <p:nvPr/>
        </p:nvSpPr>
        <p:spPr>
          <a:xfrm>
            <a:off x="6902053" y="874746"/>
            <a:ext cx="4285222" cy="178054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100"/>
              </a:lnSpc>
              <a:defRPr sz="5000">
                <a:latin typeface="Copperplate"/>
                <a:ea typeface="Copperplate"/>
                <a:cs typeface="Copperplate"/>
                <a:sym typeface="Copperplate"/>
              </a:defRPr>
            </a:lvl1pPr>
          </a:lstStyle>
          <a:p>
            <a:pPr/>
            <a:r>
              <a:t>Key Features:</a:t>
            </a:r>
          </a:p>
        </p:txBody>
      </p:sp>
      <p:sp>
        <p:nvSpPr>
          <p:cNvPr id="776" name="TextBox 11"/>
          <p:cNvSpPr txBox="1"/>
          <p:nvPr/>
        </p:nvSpPr>
        <p:spPr>
          <a:xfrm>
            <a:off x="1676848" y="1779622"/>
            <a:ext cx="16067846" cy="62890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100"/>
              </a:lnSpc>
              <a:defRPr sz="5000">
                <a:latin typeface="Copperplate"/>
                <a:ea typeface="Copperplate"/>
                <a:cs typeface="Copperplate"/>
                <a:sym typeface="Copperplate"/>
              </a:defRPr>
            </a:lvl1pPr>
          </a:lstStyle>
          <a:p>
            <a:pPr/>
            <a:r>
              <a:t>Personalized News: Tailored to your location and interests. Trending Stories: Highlights the most popular or important stories globally or locally. Full Coverage: Provides multiple perspectives on a news story. Newsstand: Allows users to subscribe to premium news sources.</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78" name="TextBox 2"/>
          <p:cNvSpPr txBox="1"/>
          <p:nvPr/>
        </p:nvSpPr>
        <p:spPr>
          <a:xfrm>
            <a:off x="161924" y="525866"/>
            <a:ext cx="18323396" cy="8149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9200"/>
              </a:lnSpc>
              <a:defRPr sz="6500">
                <a:latin typeface="Copperplate"/>
                <a:ea typeface="Copperplate"/>
                <a:cs typeface="Copperplate"/>
                <a:sym typeface="Copperplate"/>
              </a:defRPr>
            </a:lvl1pPr>
          </a:lstStyle>
          <a:p>
            <a:pPr/>
            <a:r>
              <a:t>3. Google Meet Google Meet is a video conferencing and communication platform, part of the Google Workspace (formerly G Suite). It allows users to create virtual meetings, webinars, and conferences with features like screen sharing, real-time captions, and video/audio controls.</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80" name="Freeform 3"/>
          <p:cNvSpPr/>
          <p:nvPr/>
        </p:nvSpPr>
        <p:spPr>
          <a:xfrm>
            <a:off x="600075" y="2075944"/>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781" name="Freeform 5"/>
          <p:cNvSpPr/>
          <p:nvPr/>
        </p:nvSpPr>
        <p:spPr>
          <a:xfrm>
            <a:off x="600075" y="3942844"/>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782" name="Freeform 7"/>
          <p:cNvSpPr/>
          <p:nvPr/>
        </p:nvSpPr>
        <p:spPr>
          <a:xfrm>
            <a:off x="600075" y="5809744"/>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783" name="Freeform 9"/>
          <p:cNvSpPr/>
          <p:nvPr/>
        </p:nvSpPr>
        <p:spPr>
          <a:xfrm>
            <a:off x="600075" y="7676645"/>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784" name="TextBox 10"/>
          <p:cNvSpPr txBox="1"/>
          <p:nvPr/>
        </p:nvSpPr>
        <p:spPr>
          <a:xfrm>
            <a:off x="6960841" y="683351"/>
            <a:ext cx="4453624" cy="18325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300"/>
              </a:lnSpc>
              <a:defRPr sz="5200">
                <a:latin typeface="Copperplate"/>
                <a:ea typeface="Copperplate"/>
                <a:cs typeface="Copperplate"/>
                <a:sym typeface="Copperplate"/>
              </a:defRPr>
            </a:lvl1pPr>
          </a:lstStyle>
          <a:p>
            <a:pPr/>
            <a:r>
              <a:t>Key Features:</a:t>
            </a:r>
          </a:p>
        </p:txBody>
      </p:sp>
      <p:sp>
        <p:nvSpPr>
          <p:cNvPr id="785" name="TextBox 11"/>
          <p:cNvSpPr txBox="1"/>
          <p:nvPr/>
        </p:nvSpPr>
        <p:spPr>
          <a:xfrm>
            <a:off x="1191226" y="1616801"/>
            <a:ext cx="17390458" cy="73951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300"/>
              </a:lnSpc>
              <a:defRPr sz="5200">
                <a:latin typeface="Copperplate"/>
                <a:ea typeface="Copperplate"/>
                <a:cs typeface="Copperplate"/>
                <a:sym typeface="Copperplate"/>
              </a:defRPr>
            </a:lvl1pPr>
          </a:lstStyle>
          <a:p>
            <a:pPr/>
            <a:r>
              <a:t>Video Calls and Conferences: Host meetings with up to 100 participants (more with premium plans). Integration with Google Workspace: Sync with Gmail, Google Calendar, and other tools. Screen Sharing &amp; Presentation Mode: Ideal for business or educational purposes. Security Features: End-to-end encryption, two- factor authentication, and more.</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87" name="TextBox 2"/>
          <p:cNvSpPr txBox="1"/>
          <p:nvPr/>
        </p:nvSpPr>
        <p:spPr>
          <a:xfrm>
            <a:off x="16963" y="656072"/>
            <a:ext cx="18234662" cy="84078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300"/>
              </a:lnSpc>
              <a:defRPr sz="5900">
                <a:latin typeface="Copperplate"/>
                <a:ea typeface="Copperplate"/>
                <a:cs typeface="Copperplate"/>
                <a:sym typeface="Copperplate"/>
              </a:defRPr>
            </a:lvl1pPr>
          </a:lstStyle>
          <a:p>
            <a:pPr/>
            <a:r>
              <a:t>4. Google Drive Google Drive is a cloud-based file storage and synchronization service. It allows users to store files, share documents, and collaborate in real time with others. Files are accessible from any device with an internet connection and users get a generous amount of free storage with options to buy more if needed.</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89" name="Freeform 3"/>
          <p:cNvSpPr/>
          <p:nvPr/>
        </p:nvSpPr>
        <p:spPr>
          <a:xfrm>
            <a:off x="561975" y="2060162"/>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790" name="Freeform 5"/>
          <p:cNvSpPr/>
          <p:nvPr/>
        </p:nvSpPr>
        <p:spPr>
          <a:xfrm>
            <a:off x="561975" y="3831811"/>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791" name="Freeform 7"/>
          <p:cNvSpPr/>
          <p:nvPr/>
        </p:nvSpPr>
        <p:spPr>
          <a:xfrm>
            <a:off x="561975" y="5603461"/>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792" name="Freeform 9"/>
          <p:cNvSpPr/>
          <p:nvPr/>
        </p:nvSpPr>
        <p:spPr>
          <a:xfrm>
            <a:off x="561975" y="7375111"/>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793" name="TextBox 10"/>
          <p:cNvSpPr txBox="1"/>
          <p:nvPr/>
        </p:nvSpPr>
        <p:spPr>
          <a:xfrm>
            <a:off x="7084370" y="736682"/>
            <a:ext cx="4201498" cy="17316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900"/>
              </a:lnSpc>
              <a:defRPr sz="4900">
                <a:latin typeface="Copperplate"/>
                <a:ea typeface="Copperplate"/>
                <a:cs typeface="Copperplate"/>
                <a:sym typeface="Copperplate"/>
              </a:defRPr>
            </a:lvl1pPr>
          </a:lstStyle>
          <a:p>
            <a:pPr/>
            <a:r>
              <a:t>Key Features:</a:t>
            </a:r>
          </a:p>
        </p:txBody>
      </p:sp>
      <p:sp>
        <p:nvSpPr>
          <p:cNvPr id="794" name="TextBox 11"/>
          <p:cNvSpPr txBox="1"/>
          <p:nvPr/>
        </p:nvSpPr>
        <p:spPr>
          <a:xfrm>
            <a:off x="1142704" y="1622507"/>
            <a:ext cx="17423532" cy="61131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900"/>
              </a:lnSpc>
              <a:defRPr sz="4900">
                <a:latin typeface="Copperplate"/>
                <a:ea typeface="Copperplate"/>
                <a:cs typeface="Copperplate"/>
                <a:sym typeface="Copperplate"/>
              </a:defRPr>
            </a:lvl1pPr>
          </a:lstStyle>
          <a:p>
            <a:pPr/>
            <a:r>
              <a:t>Cloud Storage: Store files, documents, photos, and videos securely. Google Docs, Sheets, Slides: Create and collaborate on documents, spreadsheets, and presentations. File Sharing: Share files with others, set permissions for viewing/editing. Sync Across Devices: Automatic synchronization of files across all linked devices.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0" name="Freeform 7"/>
          <p:cNvSpPr/>
          <p:nvPr/>
        </p:nvSpPr>
        <p:spPr>
          <a:xfrm>
            <a:off x="495300" y="3583723"/>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31" name="Freeform 9"/>
          <p:cNvSpPr/>
          <p:nvPr/>
        </p:nvSpPr>
        <p:spPr>
          <a:xfrm>
            <a:off x="495300" y="5145823"/>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132" name="TextBox 24"/>
          <p:cNvSpPr txBox="1"/>
          <p:nvPr/>
        </p:nvSpPr>
        <p:spPr>
          <a:xfrm>
            <a:off x="4249635" y="855450"/>
            <a:ext cx="8543975" cy="15298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sz="4300">
                <a:latin typeface="Copperplate"/>
                <a:ea typeface="Copperplate"/>
                <a:cs typeface="Copperplate"/>
                <a:sym typeface="Copperplate"/>
              </a:defRPr>
            </a:lvl1pPr>
          </a:lstStyle>
          <a:p>
            <a:pPr/>
            <a:r>
              <a:t>2. Examples of "Big" in Real Life</a:t>
            </a:r>
          </a:p>
        </p:txBody>
      </p:sp>
      <p:sp>
        <p:nvSpPr>
          <p:cNvPr id="133" name="TextBox 25"/>
          <p:cNvSpPr txBox="1"/>
          <p:nvPr/>
        </p:nvSpPr>
        <p:spPr>
          <a:xfrm>
            <a:off x="1244050" y="1636499"/>
            <a:ext cx="15644033" cy="69527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100"/>
              </a:lnSpc>
              <a:defRPr sz="4300">
                <a:latin typeface="Copperplate"/>
                <a:ea typeface="Copperplate"/>
                <a:cs typeface="Copperplate"/>
                <a:sym typeface="Copperplate"/>
              </a:defRPr>
            </a:lvl1pPr>
          </a:lstStyle>
          <a:p>
            <a:pPr/>
            <a:r>
              <a:t>Social Media: Facebook generates 4+ petabytes of data daily, including posts, messages, and uploaded media. Streaming Services: Netflix collects tens of petabytes of viewing data each month to optimize recommendations. E-commerce: Amazon handles around 1 petabyte of transaction data daily, from customer interactions to shipping details. IoT Devices: A single self-driving car generates 1 terabyte of data per day from sensors and cameras.</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96" name="TextBox 2"/>
          <p:cNvSpPr txBox="1"/>
          <p:nvPr/>
        </p:nvSpPr>
        <p:spPr>
          <a:xfrm>
            <a:off x="181270" y="847372"/>
            <a:ext cx="18283886" cy="71746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100"/>
              </a:lnSpc>
              <a:defRPr sz="5700">
                <a:latin typeface="Copperplate"/>
                <a:ea typeface="Copperplate"/>
                <a:cs typeface="Copperplate"/>
                <a:sym typeface="Copperplate"/>
              </a:defRPr>
            </a:lvl1pPr>
          </a:lstStyle>
          <a:p>
            <a:pPr/>
            <a:r>
              <a:t>5. Google Play Store Google Play Store is the official app marketplace for Android devices, offering a wide range of apps, games, books, movies, music, and more. It allows users to download and install apps, and provides a platform for developers to distribute their apps to a massive global audience.</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98" name="Freeform 3"/>
          <p:cNvSpPr/>
          <p:nvPr/>
        </p:nvSpPr>
        <p:spPr>
          <a:xfrm>
            <a:off x="657225" y="1789527"/>
            <a:ext cx="257303"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10795"/>
                </a:moveTo>
                <a:cubicBezTo>
                  <a:pt x="21589" y="11499"/>
                  <a:pt x="21525" y="12203"/>
                  <a:pt x="21387" y="12907"/>
                </a:cubicBezTo>
                <a:cubicBezTo>
                  <a:pt x="21248" y="13611"/>
                  <a:pt x="21046" y="14283"/>
                  <a:pt x="20768" y="14933"/>
                </a:cubicBezTo>
                <a:cubicBezTo>
                  <a:pt x="20491" y="15584"/>
                  <a:pt x="20161" y="16213"/>
                  <a:pt x="19766" y="16800"/>
                </a:cubicBezTo>
                <a:cubicBezTo>
                  <a:pt x="19372" y="17387"/>
                  <a:pt x="18924" y="17931"/>
                  <a:pt x="18423" y="18432"/>
                </a:cubicBezTo>
                <a:cubicBezTo>
                  <a:pt x="17922" y="18933"/>
                  <a:pt x="17378" y="19381"/>
                  <a:pt x="16792" y="19776"/>
                </a:cubicBezTo>
                <a:cubicBezTo>
                  <a:pt x="16205" y="20171"/>
                  <a:pt x="15576" y="20501"/>
                  <a:pt x="14926" y="20779"/>
                </a:cubicBezTo>
                <a:cubicBezTo>
                  <a:pt x="14276" y="21056"/>
                  <a:pt x="13593" y="21259"/>
                  <a:pt x="12900" y="21397"/>
                </a:cubicBezTo>
                <a:cubicBezTo>
                  <a:pt x="12207" y="21536"/>
                  <a:pt x="11504" y="21600"/>
                  <a:pt x="10789" y="21600"/>
                </a:cubicBezTo>
                <a:cubicBezTo>
                  <a:pt x="10075" y="21600"/>
                  <a:pt x="9382" y="21536"/>
                  <a:pt x="8678" y="21397"/>
                </a:cubicBezTo>
                <a:cubicBezTo>
                  <a:pt x="7975" y="21259"/>
                  <a:pt x="7303" y="21056"/>
                  <a:pt x="6653" y="20779"/>
                </a:cubicBezTo>
                <a:cubicBezTo>
                  <a:pt x="6002" y="20501"/>
                  <a:pt x="5373" y="20171"/>
                  <a:pt x="4787" y="19776"/>
                </a:cubicBezTo>
                <a:cubicBezTo>
                  <a:pt x="4201" y="19381"/>
                  <a:pt x="3657" y="18933"/>
                  <a:pt x="3156" y="18432"/>
                </a:cubicBezTo>
                <a:cubicBezTo>
                  <a:pt x="2655" y="17931"/>
                  <a:pt x="2207" y="17387"/>
                  <a:pt x="1812" y="16800"/>
                </a:cubicBezTo>
                <a:cubicBezTo>
                  <a:pt x="1418" y="16213"/>
                  <a:pt x="1098" y="15584"/>
                  <a:pt x="821" y="14933"/>
                </a:cubicBezTo>
                <a:cubicBezTo>
                  <a:pt x="544" y="14283"/>
                  <a:pt x="341" y="13600"/>
                  <a:pt x="203" y="12907"/>
                </a:cubicBezTo>
                <a:cubicBezTo>
                  <a:pt x="64" y="12213"/>
                  <a:pt x="0" y="11509"/>
                  <a:pt x="0" y="10795"/>
                </a:cubicBezTo>
                <a:cubicBezTo>
                  <a:pt x="0" y="10080"/>
                  <a:pt x="64" y="9387"/>
                  <a:pt x="203" y="8693"/>
                </a:cubicBezTo>
                <a:cubicBezTo>
                  <a:pt x="341" y="8000"/>
                  <a:pt x="554" y="7317"/>
                  <a:pt x="821" y="6667"/>
                </a:cubicBezTo>
                <a:cubicBezTo>
                  <a:pt x="1087" y="6016"/>
                  <a:pt x="1429" y="5387"/>
                  <a:pt x="1823" y="4800"/>
                </a:cubicBezTo>
                <a:cubicBezTo>
                  <a:pt x="2218" y="4213"/>
                  <a:pt x="2665" y="3669"/>
                  <a:pt x="3166" y="3168"/>
                </a:cubicBezTo>
                <a:cubicBezTo>
                  <a:pt x="3668" y="2667"/>
                  <a:pt x="4211" y="2219"/>
                  <a:pt x="4798" y="1824"/>
                </a:cubicBezTo>
                <a:cubicBezTo>
                  <a:pt x="5384" y="1429"/>
                  <a:pt x="6013" y="1099"/>
                  <a:pt x="6663" y="821"/>
                </a:cubicBezTo>
                <a:cubicBezTo>
                  <a:pt x="7314" y="544"/>
                  <a:pt x="7996" y="341"/>
                  <a:pt x="8689" y="203"/>
                </a:cubicBezTo>
                <a:cubicBezTo>
                  <a:pt x="9382" y="64"/>
                  <a:pt x="10086" y="0"/>
                  <a:pt x="10800" y="0"/>
                </a:cubicBezTo>
                <a:cubicBezTo>
                  <a:pt x="11514" y="0"/>
                  <a:pt x="12207" y="64"/>
                  <a:pt x="12911" y="203"/>
                </a:cubicBezTo>
                <a:cubicBezTo>
                  <a:pt x="13615" y="341"/>
                  <a:pt x="14286" y="544"/>
                  <a:pt x="14937" y="821"/>
                </a:cubicBezTo>
                <a:cubicBezTo>
                  <a:pt x="15587" y="1099"/>
                  <a:pt x="16216" y="1429"/>
                  <a:pt x="16802" y="1824"/>
                </a:cubicBezTo>
                <a:cubicBezTo>
                  <a:pt x="17389" y="2219"/>
                  <a:pt x="17932" y="2667"/>
                  <a:pt x="18434" y="3168"/>
                </a:cubicBezTo>
                <a:cubicBezTo>
                  <a:pt x="18935" y="3669"/>
                  <a:pt x="19382" y="4213"/>
                  <a:pt x="19777" y="4800"/>
                </a:cubicBezTo>
                <a:cubicBezTo>
                  <a:pt x="20171" y="5387"/>
                  <a:pt x="20502" y="6016"/>
                  <a:pt x="20779" y="6667"/>
                </a:cubicBezTo>
                <a:cubicBezTo>
                  <a:pt x="21056" y="7317"/>
                  <a:pt x="21259" y="8000"/>
                  <a:pt x="21397" y="8693"/>
                </a:cubicBezTo>
                <a:cubicBezTo>
                  <a:pt x="21536" y="9387"/>
                  <a:pt x="21600" y="10091"/>
                  <a:pt x="21600" y="10805"/>
                </a:cubicBezTo>
                <a:close/>
              </a:path>
            </a:pathLst>
          </a:custGeom>
          <a:solidFill>
            <a:srgbClr val="000000"/>
          </a:solidFill>
          <a:ln w="12700">
            <a:miter lim="400000"/>
          </a:ln>
        </p:spPr>
        <p:txBody>
          <a:bodyPr lIns="45719" rIns="45719"/>
          <a:lstStyle/>
          <a:p>
            <a:pPr/>
          </a:p>
        </p:txBody>
      </p:sp>
      <p:sp>
        <p:nvSpPr>
          <p:cNvPr id="799" name="Freeform 5"/>
          <p:cNvSpPr/>
          <p:nvPr/>
        </p:nvSpPr>
        <p:spPr>
          <a:xfrm>
            <a:off x="657225" y="3808827"/>
            <a:ext cx="257303"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10795"/>
                </a:moveTo>
                <a:cubicBezTo>
                  <a:pt x="21589" y="11499"/>
                  <a:pt x="21525" y="12203"/>
                  <a:pt x="21387" y="12907"/>
                </a:cubicBezTo>
                <a:cubicBezTo>
                  <a:pt x="21248" y="13611"/>
                  <a:pt x="21046" y="14283"/>
                  <a:pt x="20768" y="14933"/>
                </a:cubicBezTo>
                <a:cubicBezTo>
                  <a:pt x="20491" y="15584"/>
                  <a:pt x="20161" y="16213"/>
                  <a:pt x="19766" y="16800"/>
                </a:cubicBezTo>
                <a:cubicBezTo>
                  <a:pt x="19372" y="17387"/>
                  <a:pt x="18924" y="17931"/>
                  <a:pt x="18423" y="18432"/>
                </a:cubicBezTo>
                <a:cubicBezTo>
                  <a:pt x="17922" y="18933"/>
                  <a:pt x="17378" y="19381"/>
                  <a:pt x="16792" y="19776"/>
                </a:cubicBezTo>
                <a:cubicBezTo>
                  <a:pt x="16205" y="20171"/>
                  <a:pt x="15576" y="20501"/>
                  <a:pt x="14926" y="20779"/>
                </a:cubicBezTo>
                <a:cubicBezTo>
                  <a:pt x="14276" y="21056"/>
                  <a:pt x="13593" y="21259"/>
                  <a:pt x="12900" y="21397"/>
                </a:cubicBezTo>
                <a:cubicBezTo>
                  <a:pt x="12207" y="21536"/>
                  <a:pt x="11504" y="21600"/>
                  <a:pt x="10789" y="21600"/>
                </a:cubicBezTo>
                <a:cubicBezTo>
                  <a:pt x="10075" y="21600"/>
                  <a:pt x="9382" y="21536"/>
                  <a:pt x="8678" y="21397"/>
                </a:cubicBezTo>
                <a:cubicBezTo>
                  <a:pt x="7975" y="21259"/>
                  <a:pt x="7303" y="21056"/>
                  <a:pt x="6653" y="20779"/>
                </a:cubicBezTo>
                <a:cubicBezTo>
                  <a:pt x="6002" y="20501"/>
                  <a:pt x="5373" y="20171"/>
                  <a:pt x="4787" y="19776"/>
                </a:cubicBezTo>
                <a:cubicBezTo>
                  <a:pt x="4201" y="19381"/>
                  <a:pt x="3657" y="18933"/>
                  <a:pt x="3156" y="18432"/>
                </a:cubicBezTo>
                <a:cubicBezTo>
                  <a:pt x="2655" y="17931"/>
                  <a:pt x="2207" y="17387"/>
                  <a:pt x="1812" y="16800"/>
                </a:cubicBezTo>
                <a:cubicBezTo>
                  <a:pt x="1418" y="16213"/>
                  <a:pt x="1098" y="15584"/>
                  <a:pt x="821" y="14933"/>
                </a:cubicBezTo>
                <a:cubicBezTo>
                  <a:pt x="544" y="14283"/>
                  <a:pt x="341" y="13600"/>
                  <a:pt x="203" y="12907"/>
                </a:cubicBezTo>
                <a:cubicBezTo>
                  <a:pt x="64" y="12213"/>
                  <a:pt x="0" y="11509"/>
                  <a:pt x="0" y="10795"/>
                </a:cubicBezTo>
                <a:cubicBezTo>
                  <a:pt x="0" y="10080"/>
                  <a:pt x="64" y="9387"/>
                  <a:pt x="203" y="8693"/>
                </a:cubicBezTo>
                <a:cubicBezTo>
                  <a:pt x="341" y="8000"/>
                  <a:pt x="554" y="7317"/>
                  <a:pt x="821" y="6667"/>
                </a:cubicBezTo>
                <a:cubicBezTo>
                  <a:pt x="1087" y="6016"/>
                  <a:pt x="1429" y="5387"/>
                  <a:pt x="1823" y="4800"/>
                </a:cubicBezTo>
                <a:cubicBezTo>
                  <a:pt x="2218" y="4213"/>
                  <a:pt x="2665" y="3669"/>
                  <a:pt x="3166" y="3168"/>
                </a:cubicBezTo>
                <a:cubicBezTo>
                  <a:pt x="3668" y="2667"/>
                  <a:pt x="4211" y="2219"/>
                  <a:pt x="4798" y="1824"/>
                </a:cubicBezTo>
                <a:cubicBezTo>
                  <a:pt x="5384" y="1429"/>
                  <a:pt x="6013" y="1099"/>
                  <a:pt x="6663" y="821"/>
                </a:cubicBezTo>
                <a:cubicBezTo>
                  <a:pt x="7314" y="544"/>
                  <a:pt x="7996" y="341"/>
                  <a:pt x="8689" y="203"/>
                </a:cubicBezTo>
                <a:cubicBezTo>
                  <a:pt x="9382" y="64"/>
                  <a:pt x="10086" y="0"/>
                  <a:pt x="10800" y="0"/>
                </a:cubicBezTo>
                <a:cubicBezTo>
                  <a:pt x="11514" y="0"/>
                  <a:pt x="12207" y="64"/>
                  <a:pt x="12911" y="203"/>
                </a:cubicBezTo>
                <a:cubicBezTo>
                  <a:pt x="13615" y="341"/>
                  <a:pt x="14286" y="544"/>
                  <a:pt x="14937" y="821"/>
                </a:cubicBezTo>
                <a:cubicBezTo>
                  <a:pt x="15587" y="1099"/>
                  <a:pt x="16216" y="1429"/>
                  <a:pt x="16802" y="1824"/>
                </a:cubicBezTo>
                <a:cubicBezTo>
                  <a:pt x="17389" y="2219"/>
                  <a:pt x="17932" y="2667"/>
                  <a:pt x="18434" y="3168"/>
                </a:cubicBezTo>
                <a:cubicBezTo>
                  <a:pt x="18935" y="3669"/>
                  <a:pt x="19382" y="4213"/>
                  <a:pt x="19777" y="4800"/>
                </a:cubicBezTo>
                <a:cubicBezTo>
                  <a:pt x="20171" y="5387"/>
                  <a:pt x="20502" y="6016"/>
                  <a:pt x="20779" y="6667"/>
                </a:cubicBezTo>
                <a:cubicBezTo>
                  <a:pt x="21056" y="7317"/>
                  <a:pt x="21259" y="8000"/>
                  <a:pt x="21397" y="8693"/>
                </a:cubicBezTo>
                <a:cubicBezTo>
                  <a:pt x="21536" y="9387"/>
                  <a:pt x="21600" y="10091"/>
                  <a:pt x="21600" y="10805"/>
                </a:cubicBezTo>
                <a:close/>
              </a:path>
            </a:pathLst>
          </a:custGeom>
          <a:solidFill>
            <a:srgbClr val="000000"/>
          </a:solidFill>
          <a:ln w="12700">
            <a:miter lim="400000"/>
          </a:ln>
        </p:spPr>
        <p:txBody>
          <a:bodyPr lIns="45719" rIns="45719"/>
          <a:lstStyle/>
          <a:p>
            <a:pPr/>
          </a:p>
        </p:txBody>
      </p:sp>
      <p:sp>
        <p:nvSpPr>
          <p:cNvPr id="800" name="Freeform 7"/>
          <p:cNvSpPr/>
          <p:nvPr/>
        </p:nvSpPr>
        <p:spPr>
          <a:xfrm>
            <a:off x="657225" y="5828127"/>
            <a:ext cx="257303"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10795"/>
                </a:moveTo>
                <a:cubicBezTo>
                  <a:pt x="21589" y="11499"/>
                  <a:pt x="21525" y="12203"/>
                  <a:pt x="21387" y="12907"/>
                </a:cubicBezTo>
                <a:cubicBezTo>
                  <a:pt x="21248" y="13611"/>
                  <a:pt x="21046" y="14283"/>
                  <a:pt x="20768" y="14933"/>
                </a:cubicBezTo>
                <a:cubicBezTo>
                  <a:pt x="20491" y="15584"/>
                  <a:pt x="20161" y="16213"/>
                  <a:pt x="19766" y="16800"/>
                </a:cubicBezTo>
                <a:cubicBezTo>
                  <a:pt x="19372" y="17387"/>
                  <a:pt x="18924" y="17931"/>
                  <a:pt x="18423" y="18432"/>
                </a:cubicBezTo>
                <a:cubicBezTo>
                  <a:pt x="17922" y="18933"/>
                  <a:pt x="17378" y="19381"/>
                  <a:pt x="16792" y="19776"/>
                </a:cubicBezTo>
                <a:cubicBezTo>
                  <a:pt x="16205" y="20171"/>
                  <a:pt x="15576" y="20501"/>
                  <a:pt x="14926" y="20779"/>
                </a:cubicBezTo>
                <a:cubicBezTo>
                  <a:pt x="14276" y="21056"/>
                  <a:pt x="13593" y="21259"/>
                  <a:pt x="12900" y="21397"/>
                </a:cubicBezTo>
                <a:cubicBezTo>
                  <a:pt x="12207" y="21536"/>
                  <a:pt x="11504" y="21600"/>
                  <a:pt x="10789" y="21600"/>
                </a:cubicBezTo>
                <a:cubicBezTo>
                  <a:pt x="10075" y="21600"/>
                  <a:pt x="9382" y="21536"/>
                  <a:pt x="8678" y="21397"/>
                </a:cubicBezTo>
                <a:cubicBezTo>
                  <a:pt x="7975" y="21259"/>
                  <a:pt x="7303" y="21056"/>
                  <a:pt x="6653" y="20779"/>
                </a:cubicBezTo>
                <a:cubicBezTo>
                  <a:pt x="6002" y="20501"/>
                  <a:pt x="5373" y="20171"/>
                  <a:pt x="4787" y="19776"/>
                </a:cubicBezTo>
                <a:cubicBezTo>
                  <a:pt x="4201" y="19381"/>
                  <a:pt x="3657" y="18933"/>
                  <a:pt x="3156" y="18432"/>
                </a:cubicBezTo>
                <a:cubicBezTo>
                  <a:pt x="2655" y="17931"/>
                  <a:pt x="2207" y="17387"/>
                  <a:pt x="1812" y="16800"/>
                </a:cubicBezTo>
                <a:cubicBezTo>
                  <a:pt x="1418" y="16213"/>
                  <a:pt x="1098" y="15584"/>
                  <a:pt x="821" y="14933"/>
                </a:cubicBezTo>
                <a:cubicBezTo>
                  <a:pt x="544" y="14283"/>
                  <a:pt x="341" y="13600"/>
                  <a:pt x="203" y="12907"/>
                </a:cubicBezTo>
                <a:cubicBezTo>
                  <a:pt x="64" y="12213"/>
                  <a:pt x="0" y="11509"/>
                  <a:pt x="0" y="10795"/>
                </a:cubicBezTo>
                <a:cubicBezTo>
                  <a:pt x="0" y="10080"/>
                  <a:pt x="64" y="9387"/>
                  <a:pt x="203" y="8693"/>
                </a:cubicBezTo>
                <a:cubicBezTo>
                  <a:pt x="341" y="8000"/>
                  <a:pt x="554" y="7317"/>
                  <a:pt x="821" y="6667"/>
                </a:cubicBezTo>
                <a:cubicBezTo>
                  <a:pt x="1087" y="6016"/>
                  <a:pt x="1429" y="5387"/>
                  <a:pt x="1823" y="4800"/>
                </a:cubicBezTo>
                <a:cubicBezTo>
                  <a:pt x="2218" y="4213"/>
                  <a:pt x="2665" y="3669"/>
                  <a:pt x="3166" y="3168"/>
                </a:cubicBezTo>
                <a:cubicBezTo>
                  <a:pt x="3668" y="2667"/>
                  <a:pt x="4211" y="2219"/>
                  <a:pt x="4798" y="1824"/>
                </a:cubicBezTo>
                <a:cubicBezTo>
                  <a:pt x="5384" y="1429"/>
                  <a:pt x="6013" y="1099"/>
                  <a:pt x="6663" y="821"/>
                </a:cubicBezTo>
                <a:cubicBezTo>
                  <a:pt x="7314" y="544"/>
                  <a:pt x="7996" y="341"/>
                  <a:pt x="8689" y="203"/>
                </a:cubicBezTo>
                <a:cubicBezTo>
                  <a:pt x="9382" y="64"/>
                  <a:pt x="10086" y="0"/>
                  <a:pt x="10800" y="0"/>
                </a:cubicBezTo>
                <a:cubicBezTo>
                  <a:pt x="11514" y="0"/>
                  <a:pt x="12207" y="64"/>
                  <a:pt x="12911" y="203"/>
                </a:cubicBezTo>
                <a:cubicBezTo>
                  <a:pt x="13615" y="341"/>
                  <a:pt x="14286" y="544"/>
                  <a:pt x="14937" y="821"/>
                </a:cubicBezTo>
                <a:cubicBezTo>
                  <a:pt x="15587" y="1099"/>
                  <a:pt x="16216" y="1429"/>
                  <a:pt x="16802" y="1824"/>
                </a:cubicBezTo>
                <a:cubicBezTo>
                  <a:pt x="17389" y="2219"/>
                  <a:pt x="17932" y="2667"/>
                  <a:pt x="18434" y="3168"/>
                </a:cubicBezTo>
                <a:cubicBezTo>
                  <a:pt x="18935" y="3669"/>
                  <a:pt x="19382" y="4213"/>
                  <a:pt x="19777" y="4800"/>
                </a:cubicBezTo>
                <a:cubicBezTo>
                  <a:pt x="20171" y="5387"/>
                  <a:pt x="20502" y="6016"/>
                  <a:pt x="20779" y="6667"/>
                </a:cubicBezTo>
                <a:cubicBezTo>
                  <a:pt x="21056" y="7317"/>
                  <a:pt x="21259" y="8000"/>
                  <a:pt x="21397" y="8693"/>
                </a:cubicBezTo>
                <a:cubicBezTo>
                  <a:pt x="21536" y="9387"/>
                  <a:pt x="21600" y="10091"/>
                  <a:pt x="21600" y="10805"/>
                </a:cubicBezTo>
                <a:close/>
              </a:path>
            </a:pathLst>
          </a:custGeom>
          <a:solidFill>
            <a:srgbClr val="000000"/>
          </a:solidFill>
          <a:ln w="12700">
            <a:miter lim="400000"/>
          </a:ln>
        </p:spPr>
        <p:txBody>
          <a:bodyPr lIns="45719" rIns="45719"/>
          <a:lstStyle/>
          <a:p>
            <a:pPr/>
          </a:p>
        </p:txBody>
      </p:sp>
      <p:sp>
        <p:nvSpPr>
          <p:cNvPr id="801" name="Freeform 9"/>
          <p:cNvSpPr/>
          <p:nvPr/>
        </p:nvSpPr>
        <p:spPr>
          <a:xfrm>
            <a:off x="657225" y="7847427"/>
            <a:ext cx="257303" cy="257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9" y="10795"/>
                </a:moveTo>
                <a:cubicBezTo>
                  <a:pt x="21589" y="11499"/>
                  <a:pt x="21525" y="12203"/>
                  <a:pt x="21387" y="12907"/>
                </a:cubicBezTo>
                <a:cubicBezTo>
                  <a:pt x="21248" y="13611"/>
                  <a:pt x="21046" y="14283"/>
                  <a:pt x="20768" y="14933"/>
                </a:cubicBezTo>
                <a:cubicBezTo>
                  <a:pt x="20491" y="15584"/>
                  <a:pt x="20161" y="16213"/>
                  <a:pt x="19766" y="16800"/>
                </a:cubicBezTo>
                <a:cubicBezTo>
                  <a:pt x="19372" y="17387"/>
                  <a:pt x="18924" y="17931"/>
                  <a:pt x="18423" y="18432"/>
                </a:cubicBezTo>
                <a:cubicBezTo>
                  <a:pt x="17922" y="18933"/>
                  <a:pt x="17378" y="19381"/>
                  <a:pt x="16792" y="19776"/>
                </a:cubicBezTo>
                <a:cubicBezTo>
                  <a:pt x="16205" y="20171"/>
                  <a:pt x="15576" y="20501"/>
                  <a:pt x="14926" y="20779"/>
                </a:cubicBezTo>
                <a:cubicBezTo>
                  <a:pt x="14276" y="21056"/>
                  <a:pt x="13593" y="21259"/>
                  <a:pt x="12900" y="21397"/>
                </a:cubicBezTo>
                <a:cubicBezTo>
                  <a:pt x="12207" y="21536"/>
                  <a:pt x="11504" y="21600"/>
                  <a:pt x="10789" y="21600"/>
                </a:cubicBezTo>
                <a:cubicBezTo>
                  <a:pt x="10075" y="21600"/>
                  <a:pt x="9382" y="21536"/>
                  <a:pt x="8678" y="21397"/>
                </a:cubicBezTo>
                <a:cubicBezTo>
                  <a:pt x="7975" y="21259"/>
                  <a:pt x="7303" y="21056"/>
                  <a:pt x="6653" y="20779"/>
                </a:cubicBezTo>
                <a:cubicBezTo>
                  <a:pt x="6002" y="20501"/>
                  <a:pt x="5373" y="20171"/>
                  <a:pt x="4787" y="19776"/>
                </a:cubicBezTo>
                <a:cubicBezTo>
                  <a:pt x="4201" y="19381"/>
                  <a:pt x="3657" y="18933"/>
                  <a:pt x="3156" y="18432"/>
                </a:cubicBezTo>
                <a:cubicBezTo>
                  <a:pt x="2655" y="17931"/>
                  <a:pt x="2207" y="17387"/>
                  <a:pt x="1812" y="16800"/>
                </a:cubicBezTo>
                <a:cubicBezTo>
                  <a:pt x="1418" y="16213"/>
                  <a:pt x="1098" y="15584"/>
                  <a:pt x="821" y="14933"/>
                </a:cubicBezTo>
                <a:cubicBezTo>
                  <a:pt x="544" y="14283"/>
                  <a:pt x="341" y="13600"/>
                  <a:pt x="203" y="12907"/>
                </a:cubicBezTo>
                <a:cubicBezTo>
                  <a:pt x="64" y="12213"/>
                  <a:pt x="0" y="11509"/>
                  <a:pt x="0" y="10795"/>
                </a:cubicBezTo>
                <a:cubicBezTo>
                  <a:pt x="0" y="10080"/>
                  <a:pt x="64" y="9387"/>
                  <a:pt x="203" y="8693"/>
                </a:cubicBezTo>
                <a:cubicBezTo>
                  <a:pt x="341" y="8000"/>
                  <a:pt x="554" y="7317"/>
                  <a:pt x="821" y="6667"/>
                </a:cubicBezTo>
                <a:cubicBezTo>
                  <a:pt x="1087" y="6016"/>
                  <a:pt x="1429" y="5387"/>
                  <a:pt x="1823" y="4800"/>
                </a:cubicBezTo>
                <a:cubicBezTo>
                  <a:pt x="2218" y="4213"/>
                  <a:pt x="2665" y="3669"/>
                  <a:pt x="3166" y="3168"/>
                </a:cubicBezTo>
                <a:cubicBezTo>
                  <a:pt x="3668" y="2667"/>
                  <a:pt x="4211" y="2219"/>
                  <a:pt x="4798" y="1824"/>
                </a:cubicBezTo>
                <a:cubicBezTo>
                  <a:pt x="5384" y="1429"/>
                  <a:pt x="6013" y="1099"/>
                  <a:pt x="6663" y="821"/>
                </a:cubicBezTo>
                <a:cubicBezTo>
                  <a:pt x="7314" y="544"/>
                  <a:pt x="7996" y="341"/>
                  <a:pt x="8689" y="203"/>
                </a:cubicBezTo>
                <a:cubicBezTo>
                  <a:pt x="9382" y="64"/>
                  <a:pt x="10086" y="0"/>
                  <a:pt x="10800" y="0"/>
                </a:cubicBezTo>
                <a:cubicBezTo>
                  <a:pt x="11514" y="0"/>
                  <a:pt x="12207" y="64"/>
                  <a:pt x="12911" y="203"/>
                </a:cubicBezTo>
                <a:cubicBezTo>
                  <a:pt x="13615" y="341"/>
                  <a:pt x="14286" y="544"/>
                  <a:pt x="14937" y="821"/>
                </a:cubicBezTo>
                <a:cubicBezTo>
                  <a:pt x="15587" y="1099"/>
                  <a:pt x="16216" y="1429"/>
                  <a:pt x="16802" y="1824"/>
                </a:cubicBezTo>
                <a:cubicBezTo>
                  <a:pt x="17389" y="2219"/>
                  <a:pt x="17932" y="2667"/>
                  <a:pt x="18434" y="3168"/>
                </a:cubicBezTo>
                <a:cubicBezTo>
                  <a:pt x="18935" y="3669"/>
                  <a:pt x="19382" y="4213"/>
                  <a:pt x="19777" y="4800"/>
                </a:cubicBezTo>
                <a:cubicBezTo>
                  <a:pt x="20171" y="5387"/>
                  <a:pt x="20502" y="6016"/>
                  <a:pt x="20779" y="6667"/>
                </a:cubicBezTo>
                <a:cubicBezTo>
                  <a:pt x="21056" y="7317"/>
                  <a:pt x="21259" y="8000"/>
                  <a:pt x="21397" y="8693"/>
                </a:cubicBezTo>
                <a:cubicBezTo>
                  <a:pt x="21536" y="9387"/>
                  <a:pt x="21600" y="10091"/>
                  <a:pt x="21600" y="10805"/>
                </a:cubicBezTo>
                <a:close/>
              </a:path>
            </a:pathLst>
          </a:custGeom>
          <a:solidFill>
            <a:srgbClr val="000000"/>
          </a:solidFill>
          <a:ln w="12700">
            <a:miter lim="400000"/>
          </a:ln>
        </p:spPr>
        <p:txBody>
          <a:bodyPr lIns="45719" rIns="45719"/>
          <a:lstStyle/>
          <a:p>
            <a:pPr/>
          </a:p>
        </p:txBody>
      </p:sp>
      <p:sp>
        <p:nvSpPr>
          <p:cNvPr id="802" name="TextBox 10"/>
          <p:cNvSpPr txBox="1"/>
          <p:nvPr/>
        </p:nvSpPr>
        <p:spPr>
          <a:xfrm>
            <a:off x="6796088" y="276225"/>
            <a:ext cx="4789476" cy="19823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900"/>
              </a:lnSpc>
              <a:defRPr sz="5600">
                <a:latin typeface="Copperplate"/>
                <a:ea typeface="Copperplate"/>
                <a:cs typeface="Copperplate"/>
                <a:sym typeface="Copperplate"/>
              </a:defRPr>
            </a:lvl1pPr>
          </a:lstStyle>
          <a:p>
            <a:pPr/>
            <a:r>
              <a:t>Key Features:</a:t>
            </a:r>
          </a:p>
        </p:txBody>
      </p:sp>
      <p:sp>
        <p:nvSpPr>
          <p:cNvPr id="803" name="TextBox 11"/>
          <p:cNvSpPr txBox="1"/>
          <p:nvPr/>
        </p:nvSpPr>
        <p:spPr>
          <a:xfrm>
            <a:off x="1270243" y="1285875"/>
            <a:ext cx="17317346" cy="69988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900"/>
              </a:lnSpc>
              <a:defRPr sz="5600">
                <a:latin typeface="Copperplate"/>
                <a:ea typeface="Copperplate"/>
                <a:cs typeface="Copperplate"/>
                <a:sym typeface="Copperplate"/>
              </a:defRPr>
            </a:lvl1pPr>
          </a:lstStyle>
          <a:p>
            <a:pPr/>
            <a:r>
              <a:t>App Store for Android: Largest repository for apps on Android phones and tablets. In-App Purchases &amp; Subscriptions: Support for digital purchases within apps. User Reviews &amp; Ratings: Read reviews from other users before downloading. Play Protect: Security feature that scans apps for malware.</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05" name="TextBox 2"/>
          <p:cNvSpPr txBox="1"/>
          <p:nvPr/>
        </p:nvSpPr>
        <p:spPr>
          <a:xfrm>
            <a:off x="7886" y="835884"/>
            <a:ext cx="18637540" cy="87112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600"/>
              </a:lnSpc>
              <a:defRPr sz="6100">
                <a:latin typeface="Copperplate"/>
                <a:ea typeface="Copperplate"/>
                <a:cs typeface="Copperplate"/>
                <a:sym typeface="Copperplate"/>
              </a:defRPr>
            </a:lvl1pPr>
          </a:lstStyle>
          <a:p>
            <a:pPr/>
            <a:r>
              <a:t>6. Google Analytics Google Analytics is a web analytics service that tracks and reports website traffic. It helps businesses and website owners understand how visitors are interacting with their websites or mobile apps, providing detailed insights into user behavior, traffic sources, and other key performance metrics.</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07" name="Freeform 3"/>
          <p:cNvSpPr/>
          <p:nvPr/>
        </p:nvSpPr>
        <p:spPr>
          <a:xfrm>
            <a:off x="542925" y="1723110"/>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808" name="Freeform 5"/>
          <p:cNvSpPr/>
          <p:nvPr/>
        </p:nvSpPr>
        <p:spPr>
          <a:xfrm>
            <a:off x="542925" y="341856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809" name="Freeform 7"/>
          <p:cNvSpPr/>
          <p:nvPr/>
        </p:nvSpPr>
        <p:spPr>
          <a:xfrm>
            <a:off x="542925" y="511401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810" name="Freeform 9"/>
          <p:cNvSpPr/>
          <p:nvPr/>
        </p:nvSpPr>
        <p:spPr>
          <a:xfrm>
            <a:off x="542925" y="6809461"/>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811" name="Freeform 11"/>
          <p:cNvSpPr/>
          <p:nvPr/>
        </p:nvSpPr>
        <p:spPr>
          <a:xfrm>
            <a:off x="542925" y="7657186"/>
            <a:ext cx="219203"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87" y="10794"/>
                </a:moveTo>
                <a:cubicBezTo>
                  <a:pt x="21587" y="11507"/>
                  <a:pt x="21512" y="12209"/>
                  <a:pt x="21375" y="12897"/>
                </a:cubicBezTo>
                <a:cubicBezTo>
                  <a:pt x="21237" y="13586"/>
                  <a:pt x="21037" y="14262"/>
                  <a:pt x="20762" y="14926"/>
                </a:cubicBezTo>
                <a:cubicBezTo>
                  <a:pt x="20486" y="15590"/>
                  <a:pt x="20161" y="16203"/>
                  <a:pt x="19760" y="16792"/>
                </a:cubicBezTo>
                <a:cubicBezTo>
                  <a:pt x="19360" y="17380"/>
                  <a:pt x="18922" y="17931"/>
                  <a:pt x="18421" y="18432"/>
                </a:cubicBezTo>
                <a:cubicBezTo>
                  <a:pt x="17921" y="18933"/>
                  <a:pt x="17370" y="19384"/>
                  <a:pt x="16782" y="19772"/>
                </a:cubicBezTo>
                <a:cubicBezTo>
                  <a:pt x="16194" y="20160"/>
                  <a:pt x="15568" y="20498"/>
                  <a:pt x="14917" y="20774"/>
                </a:cubicBezTo>
                <a:cubicBezTo>
                  <a:pt x="14267" y="21049"/>
                  <a:pt x="13591" y="21249"/>
                  <a:pt x="12890" y="21387"/>
                </a:cubicBezTo>
                <a:cubicBezTo>
                  <a:pt x="12189" y="21525"/>
                  <a:pt x="11488" y="21600"/>
                  <a:pt x="10787" y="21600"/>
                </a:cubicBezTo>
                <a:cubicBezTo>
                  <a:pt x="10087" y="21600"/>
                  <a:pt x="9373" y="21525"/>
                  <a:pt x="8685" y="21387"/>
                </a:cubicBezTo>
                <a:cubicBezTo>
                  <a:pt x="7997" y="21249"/>
                  <a:pt x="7321" y="21049"/>
                  <a:pt x="6658" y="20774"/>
                </a:cubicBezTo>
                <a:cubicBezTo>
                  <a:pt x="5994" y="20498"/>
                  <a:pt x="5381" y="20173"/>
                  <a:pt x="4793" y="19772"/>
                </a:cubicBezTo>
                <a:cubicBezTo>
                  <a:pt x="4205" y="19371"/>
                  <a:pt x="3654" y="18933"/>
                  <a:pt x="3154" y="18432"/>
                </a:cubicBezTo>
                <a:cubicBezTo>
                  <a:pt x="2653" y="17931"/>
                  <a:pt x="2203" y="17380"/>
                  <a:pt x="1815" y="16792"/>
                </a:cubicBezTo>
                <a:cubicBezTo>
                  <a:pt x="1427" y="16203"/>
                  <a:pt x="1089" y="15577"/>
                  <a:pt x="813" y="14926"/>
                </a:cubicBezTo>
                <a:cubicBezTo>
                  <a:pt x="538" y="14275"/>
                  <a:pt x="338" y="13599"/>
                  <a:pt x="200" y="12897"/>
                </a:cubicBezTo>
                <a:cubicBezTo>
                  <a:pt x="63" y="12196"/>
                  <a:pt x="0" y="11507"/>
                  <a:pt x="0" y="10794"/>
                </a:cubicBezTo>
                <a:cubicBezTo>
                  <a:pt x="0" y="10080"/>
                  <a:pt x="75" y="9391"/>
                  <a:pt x="213" y="8690"/>
                </a:cubicBezTo>
                <a:cubicBezTo>
                  <a:pt x="350" y="7989"/>
                  <a:pt x="551" y="7325"/>
                  <a:pt x="826" y="6662"/>
                </a:cubicBezTo>
                <a:cubicBezTo>
                  <a:pt x="1101" y="5998"/>
                  <a:pt x="1427" y="5384"/>
                  <a:pt x="1827" y="4796"/>
                </a:cubicBezTo>
                <a:cubicBezTo>
                  <a:pt x="2228" y="4207"/>
                  <a:pt x="2666" y="3656"/>
                  <a:pt x="3166" y="3155"/>
                </a:cubicBezTo>
                <a:cubicBezTo>
                  <a:pt x="3667" y="2655"/>
                  <a:pt x="4217" y="2204"/>
                  <a:pt x="4806" y="1816"/>
                </a:cubicBezTo>
                <a:cubicBezTo>
                  <a:pt x="5394" y="1427"/>
                  <a:pt x="6007" y="1089"/>
                  <a:pt x="6658" y="826"/>
                </a:cubicBezTo>
                <a:cubicBezTo>
                  <a:pt x="7308" y="563"/>
                  <a:pt x="7997" y="351"/>
                  <a:pt x="8685" y="213"/>
                </a:cubicBezTo>
                <a:cubicBezTo>
                  <a:pt x="9373" y="75"/>
                  <a:pt x="10087" y="0"/>
                  <a:pt x="10800" y="0"/>
                </a:cubicBezTo>
                <a:cubicBezTo>
                  <a:pt x="11513" y="0"/>
                  <a:pt x="12214" y="75"/>
                  <a:pt x="12902" y="213"/>
                </a:cubicBezTo>
                <a:cubicBezTo>
                  <a:pt x="13591" y="351"/>
                  <a:pt x="14267" y="551"/>
                  <a:pt x="14930" y="826"/>
                </a:cubicBezTo>
                <a:cubicBezTo>
                  <a:pt x="15593" y="1102"/>
                  <a:pt x="16206" y="1427"/>
                  <a:pt x="16794" y="1828"/>
                </a:cubicBezTo>
                <a:cubicBezTo>
                  <a:pt x="17383" y="2229"/>
                  <a:pt x="17933" y="2667"/>
                  <a:pt x="18434" y="3168"/>
                </a:cubicBezTo>
                <a:cubicBezTo>
                  <a:pt x="18934" y="3669"/>
                  <a:pt x="19385" y="4220"/>
                  <a:pt x="19773" y="4808"/>
                </a:cubicBezTo>
                <a:cubicBezTo>
                  <a:pt x="20161" y="5397"/>
                  <a:pt x="20499" y="6023"/>
                  <a:pt x="20774" y="6674"/>
                </a:cubicBezTo>
                <a:cubicBezTo>
                  <a:pt x="21049" y="7325"/>
                  <a:pt x="21250" y="8001"/>
                  <a:pt x="21387" y="8703"/>
                </a:cubicBezTo>
                <a:cubicBezTo>
                  <a:pt x="21525" y="9404"/>
                  <a:pt x="21600" y="10105"/>
                  <a:pt x="21600" y="10806"/>
                </a:cubicBezTo>
                <a:close/>
              </a:path>
            </a:pathLst>
          </a:custGeom>
          <a:solidFill>
            <a:srgbClr val="000000"/>
          </a:solidFill>
          <a:ln w="12700">
            <a:miter lim="400000"/>
          </a:ln>
        </p:spPr>
        <p:txBody>
          <a:bodyPr lIns="45719" rIns="45719"/>
          <a:lstStyle/>
          <a:p>
            <a:pPr/>
          </a:p>
        </p:txBody>
      </p:sp>
      <p:sp>
        <p:nvSpPr>
          <p:cNvPr id="812" name="TextBox 12"/>
          <p:cNvSpPr txBox="1"/>
          <p:nvPr/>
        </p:nvSpPr>
        <p:spPr>
          <a:xfrm>
            <a:off x="7166971" y="474325"/>
            <a:ext cx="4033085" cy="16567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600"/>
              </a:lnSpc>
              <a:defRPr sz="4700">
                <a:latin typeface="Copperplate"/>
                <a:ea typeface="Copperplate"/>
                <a:cs typeface="Copperplate"/>
                <a:sym typeface="Copperplate"/>
              </a:defRPr>
            </a:lvl1pPr>
          </a:lstStyle>
          <a:p>
            <a:pPr/>
            <a:r>
              <a:t>Key Features:</a:t>
            </a:r>
          </a:p>
        </p:txBody>
      </p:sp>
      <p:sp>
        <p:nvSpPr>
          <p:cNvPr id="813" name="TextBox 13"/>
          <p:cNvSpPr txBox="1"/>
          <p:nvPr/>
        </p:nvSpPr>
        <p:spPr>
          <a:xfrm>
            <a:off x="1244051" y="1322051"/>
            <a:ext cx="17172842" cy="66859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600"/>
              </a:lnSpc>
              <a:defRPr sz="4700">
                <a:latin typeface="Copperplate"/>
                <a:ea typeface="Copperplate"/>
                <a:cs typeface="Copperplate"/>
                <a:sym typeface="Copperplate"/>
              </a:defRPr>
            </a:lvl1pPr>
          </a:lstStyle>
          <a:p>
            <a:pPr/>
            <a:r>
              <a:t>User Behavior Tracking: Insights into how visitors interact with websites (page views, sessions, events). Audience Demographics: Provides data on user age, gender, location, etc. Conversions &amp; Goals: Set up and track specific business goals (e.g., sales, sign-ups). Real-Time Data: See live data on website traffic. Customizable Reports: Tailor reports to focus on the metrics that matter to your business.</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15" name="TextBox 2"/>
          <p:cNvSpPr txBox="1"/>
          <p:nvPr/>
        </p:nvSpPr>
        <p:spPr>
          <a:xfrm>
            <a:off x="286644" y="596474"/>
            <a:ext cx="18068784" cy="93182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9200"/>
              </a:lnSpc>
              <a:defRPr sz="6500">
                <a:latin typeface="Copperplate"/>
                <a:ea typeface="Copperplate"/>
                <a:cs typeface="Copperplate"/>
                <a:sym typeface="Copperplate"/>
              </a:defRPr>
            </a:lvl1pPr>
          </a:lstStyle>
          <a:p>
            <a:pPr/>
            <a:r>
              <a:t>7. Google Shopping Google Shopping is a service that allows users to search for, compare, and shop for products across different online retailers who have partnered with Google. It's part of Google Ads, helping merchants list their products in search results and on the shopping tab of Google.</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17" name="Freeform 3"/>
          <p:cNvSpPr/>
          <p:nvPr/>
        </p:nvSpPr>
        <p:spPr>
          <a:xfrm>
            <a:off x="600075" y="1769973"/>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18" name="Freeform 5"/>
          <p:cNvSpPr/>
          <p:nvPr/>
        </p:nvSpPr>
        <p:spPr>
          <a:xfrm>
            <a:off x="600075" y="3636874"/>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19" name="Freeform 7"/>
          <p:cNvSpPr/>
          <p:nvPr/>
        </p:nvSpPr>
        <p:spPr>
          <a:xfrm>
            <a:off x="600075" y="5503774"/>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20" name="Freeform 9"/>
          <p:cNvSpPr/>
          <p:nvPr/>
        </p:nvSpPr>
        <p:spPr>
          <a:xfrm>
            <a:off x="600075" y="7370674"/>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21" name="TextBox 10"/>
          <p:cNvSpPr txBox="1"/>
          <p:nvPr/>
        </p:nvSpPr>
        <p:spPr>
          <a:xfrm>
            <a:off x="6960841" y="377371"/>
            <a:ext cx="4453624" cy="18325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300"/>
              </a:lnSpc>
              <a:defRPr sz="5200">
                <a:latin typeface="Copperplate"/>
                <a:ea typeface="Copperplate"/>
                <a:cs typeface="Copperplate"/>
                <a:sym typeface="Copperplate"/>
              </a:defRPr>
            </a:lvl1pPr>
          </a:lstStyle>
          <a:p>
            <a:pPr/>
            <a:r>
              <a:t>Key Features:</a:t>
            </a:r>
          </a:p>
        </p:txBody>
      </p:sp>
      <p:sp>
        <p:nvSpPr>
          <p:cNvPr id="822" name="TextBox 11"/>
          <p:cNvSpPr txBox="1"/>
          <p:nvPr/>
        </p:nvSpPr>
        <p:spPr>
          <a:xfrm>
            <a:off x="1405832" y="1310820"/>
            <a:ext cx="16952720" cy="73951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300"/>
              </a:lnSpc>
              <a:defRPr sz="5200">
                <a:latin typeface="Copperplate"/>
                <a:ea typeface="Copperplate"/>
                <a:cs typeface="Copperplate"/>
                <a:sym typeface="Copperplate"/>
              </a:defRPr>
            </a:lvl1pPr>
          </a:lstStyle>
          <a:p>
            <a:pPr/>
            <a:r>
              <a:t>Product Search &amp; Comparison: Find and compare products from different stores. Merchant Listings: Sellers can list their products on Google Shopping for free or via paid campaigns. Shopping Ads: Ads that display when users search for products on Google. Buy Button: Allows users to directly purchase from certain listings.</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24" name="TextBox 2"/>
          <p:cNvSpPr txBox="1"/>
          <p:nvPr/>
        </p:nvSpPr>
        <p:spPr>
          <a:xfrm>
            <a:off x="269234" y="130977"/>
            <a:ext cx="18104348" cy="91169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9000"/>
              </a:lnSpc>
              <a:defRPr sz="6400">
                <a:latin typeface="Copperplate"/>
                <a:ea typeface="Copperplate"/>
                <a:cs typeface="Copperplate"/>
                <a:sym typeface="Copperplate"/>
              </a:defRPr>
            </a:lvl1pPr>
          </a:lstStyle>
          <a:p>
            <a:pPr/>
            <a:r>
              <a:t>8. Google Earth Google Earth is a 3D mapping and geographical exploration tool. It allows users to explore the world through satellite imagery, 3D models, and maps. Google Earth has tools for both casual exploration and professional use, offering data on terrain, climate, and even real-time events.</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26" name="Freeform 3"/>
          <p:cNvSpPr/>
          <p:nvPr/>
        </p:nvSpPr>
        <p:spPr>
          <a:xfrm>
            <a:off x="581025" y="2040388"/>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827" name="Freeform 5"/>
          <p:cNvSpPr/>
          <p:nvPr/>
        </p:nvSpPr>
        <p:spPr>
          <a:xfrm>
            <a:off x="581025" y="3850137"/>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828" name="Freeform 7"/>
          <p:cNvSpPr/>
          <p:nvPr/>
        </p:nvSpPr>
        <p:spPr>
          <a:xfrm>
            <a:off x="581025" y="5659887"/>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829" name="Freeform 9"/>
          <p:cNvSpPr/>
          <p:nvPr/>
        </p:nvSpPr>
        <p:spPr>
          <a:xfrm>
            <a:off x="581025" y="6564762"/>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830" name="Freeform 11"/>
          <p:cNvSpPr/>
          <p:nvPr/>
        </p:nvSpPr>
        <p:spPr>
          <a:xfrm>
            <a:off x="581025" y="8374512"/>
            <a:ext cx="22860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8"/>
                  <a:pt x="21528" y="12216"/>
                  <a:pt x="21396" y="12912"/>
                </a:cubicBezTo>
                <a:cubicBezTo>
                  <a:pt x="21264" y="13608"/>
                  <a:pt x="21048" y="14280"/>
                  <a:pt x="20784" y="14940"/>
                </a:cubicBezTo>
                <a:cubicBezTo>
                  <a:pt x="20520" y="15600"/>
                  <a:pt x="20184" y="16212"/>
                  <a:pt x="19788" y="16812"/>
                </a:cubicBezTo>
                <a:cubicBezTo>
                  <a:pt x="19392" y="17412"/>
                  <a:pt x="18948" y="17952"/>
                  <a:pt x="18444" y="18444"/>
                </a:cubicBezTo>
                <a:cubicBezTo>
                  <a:pt x="17940" y="18936"/>
                  <a:pt x="17400" y="19392"/>
                  <a:pt x="16812" y="19788"/>
                </a:cubicBezTo>
                <a:cubicBezTo>
                  <a:pt x="16224" y="20184"/>
                  <a:pt x="15600" y="20520"/>
                  <a:pt x="14940" y="20784"/>
                </a:cubicBezTo>
                <a:cubicBezTo>
                  <a:pt x="14280" y="21048"/>
                  <a:pt x="13608" y="21264"/>
                  <a:pt x="12912" y="21396"/>
                </a:cubicBezTo>
                <a:cubicBezTo>
                  <a:pt x="12216" y="21528"/>
                  <a:pt x="11508" y="21600"/>
                  <a:pt x="10800" y="21600"/>
                </a:cubicBezTo>
                <a:cubicBezTo>
                  <a:pt x="10092" y="21600"/>
                  <a:pt x="9384" y="21528"/>
                  <a:pt x="8688" y="21396"/>
                </a:cubicBezTo>
                <a:cubicBezTo>
                  <a:pt x="7992" y="21264"/>
                  <a:pt x="7320" y="21048"/>
                  <a:pt x="6660" y="20784"/>
                </a:cubicBezTo>
                <a:cubicBezTo>
                  <a:pt x="6000" y="20520"/>
                  <a:pt x="5388" y="20184"/>
                  <a:pt x="4788" y="19788"/>
                </a:cubicBezTo>
                <a:cubicBezTo>
                  <a:pt x="4188" y="19392"/>
                  <a:pt x="3648" y="18948"/>
                  <a:pt x="3156" y="18444"/>
                </a:cubicBezTo>
                <a:cubicBezTo>
                  <a:pt x="2664" y="17940"/>
                  <a:pt x="2208" y="17400"/>
                  <a:pt x="1812" y="16812"/>
                </a:cubicBezTo>
                <a:cubicBezTo>
                  <a:pt x="1416" y="16224"/>
                  <a:pt x="1080" y="15600"/>
                  <a:pt x="816" y="14940"/>
                </a:cubicBezTo>
                <a:cubicBezTo>
                  <a:pt x="552" y="14280"/>
                  <a:pt x="336" y="13608"/>
                  <a:pt x="204" y="12912"/>
                </a:cubicBezTo>
                <a:cubicBezTo>
                  <a:pt x="72" y="12216"/>
                  <a:pt x="0" y="11508"/>
                  <a:pt x="0" y="10800"/>
                </a:cubicBezTo>
                <a:cubicBezTo>
                  <a:pt x="0" y="10092"/>
                  <a:pt x="72" y="9384"/>
                  <a:pt x="204" y="8688"/>
                </a:cubicBezTo>
                <a:cubicBezTo>
                  <a:pt x="336" y="7992"/>
                  <a:pt x="552" y="7320"/>
                  <a:pt x="828" y="6672"/>
                </a:cubicBezTo>
                <a:cubicBezTo>
                  <a:pt x="1104" y="6024"/>
                  <a:pt x="1428" y="5400"/>
                  <a:pt x="1824" y="4800"/>
                </a:cubicBezTo>
                <a:cubicBezTo>
                  <a:pt x="2220" y="4200"/>
                  <a:pt x="2664" y="3660"/>
                  <a:pt x="3168" y="3168"/>
                </a:cubicBezTo>
                <a:cubicBezTo>
                  <a:pt x="3672" y="2676"/>
                  <a:pt x="4212" y="2220"/>
                  <a:pt x="4800" y="1824"/>
                </a:cubicBezTo>
                <a:cubicBezTo>
                  <a:pt x="5388" y="1428"/>
                  <a:pt x="6012" y="1092"/>
                  <a:pt x="6672" y="828"/>
                </a:cubicBezTo>
                <a:cubicBezTo>
                  <a:pt x="7332" y="564"/>
                  <a:pt x="7992" y="348"/>
                  <a:pt x="8688" y="204"/>
                </a:cubicBezTo>
                <a:cubicBezTo>
                  <a:pt x="9384" y="60"/>
                  <a:pt x="10092" y="0"/>
                  <a:pt x="10800" y="0"/>
                </a:cubicBezTo>
                <a:cubicBezTo>
                  <a:pt x="11508" y="0"/>
                  <a:pt x="12216" y="72"/>
                  <a:pt x="12912" y="204"/>
                </a:cubicBezTo>
                <a:cubicBezTo>
                  <a:pt x="13608" y="336"/>
                  <a:pt x="14280" y="552"/>
                  <a:pt x="14940" y="816"/>
                </a:cubicBezTo>
                <a:cubicBezTo>
                  <a:pt x="15600" y="1080"/>
                  <a:pt x="16212" y="1416"/>
                  <a:pt x="16812" y="1812"/>
                </a:cubicBezTo>
                <a:cubicBezTo>
                  <a:pt x="17412" y="2208"/>
                  <a:pt x="17952" y="2652"/>
                  <a:pt x="18444" y="3156"/>
                </a:cubicBezTo>
                <a:cubicBezTo>
                  <a:pt x="18936" y="3660"/>
                  <a:pt x="19392" y="4200"/>
                  <a:pt x="19788" y="4788"/>
                </a:cubicBezTo>
                <a:cubicBezTo>
                  <a:pt x="20184" y="5376"/>
                  <a:pt x="20520" y="6000"/>
                  <a:pt x="20784" y="6660"/>
                </a:cubicBezTo>
                <a:cubicBezTo>
                  <a:pt x="21048" y="7320"/>
                  <a:pt x="21264" y="7992"/>
                  <a:pt x="21396" y="8688"/>
                </a:cubicBezTo>
                <a:cubicBezTo>
                  <a:pt x="21528" y="9384"/>
                  <a:pt x="21600" y="10092"/>
                  <a:pt x="21600" y="10800"/>
                </a:cubicBezTo>
                <a:close/>
              </a:path>
            </a:pathLst>
          </a:custGeom>
          <a:solidFill>
            <a:srgbClr val="000000"/>
          </a:solidFill>
          <a:ln w="12700">
            <a:miter lim="400000"/>
          </a:ln>
        </p:spPr>
        <p:txBody>
          <a:bodyPr lIns="45719" rIns="45719"/>
          <a:lstStyle/>
          <a:p>
            <a:pPr/>
          </a:p>
        </p:txBody>
      </p:sp>
      <p:sp>
        <p:nvSpPr>
          <p:cNvPr id="831" name="TextBox 12"/>
          <p:cNvSpPr txBox="1"/>
          <p:nvPr/>
        </p:nvSpPr>
        <p:spPr>
          <a:xfrm>
            <a:off x="7043290" y="684380"/>
            <a:ext cx="4285222" cy="178054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100"/>
              </a:lnSpc>
              <a:defRPr sz="5000">
                <a:latin typeface="Copperplate"/>
                <a:ea typeface="Copperplate"/>
                <a:cs typeface="Copperplate"/>
                <a:sym typeface="Copperplate"/>
              </a:defRPr>
            </a:lvl1pPr>
          </a:lstStyle>
          <a:p>
            <a:pPr/>
            <a:r>
              <a:t>Key Features:</a:t>
            </a:r>
          </a:p>
        </p:txBody>
      </p:sp>
      <p:sp>
        <p:nvSpPr>
          <p:cNvPr id="832" name="TextBox 13"/>
          <p:cNvSpPr txBox="1"/>
          <p:nvPr/>
        </p:nvSpPr>
        <p:spPr>
          <a:xfrm>
            <a:off x="1354636" y="1589256"/>
            <a:ext cx="17013108" cy="62890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100"/>
              </a:lnSpc>
              <a:defRPr sz="5000">
                <a:latin typeface="Copperplate"/>
                <a:ea typeface="Copperplate"/>
                <a:cs typeface="Copperplate"/>
                <a:sym typeface="Copperplate"/>
              </a:defRPr>
            </a:lvl1pPr>
          </a:lstStyle>
          <a:p>
            <a:pPr/>
            <a:r>
              <a:t>Satellite Imagery: View high-resolution imagery of the earth's surface. Street View: Explore streets and landmarks in 360- degree panoramic views. 3D Maps: Explore geographical features in 3D. Custom Layers: Add layers like borders, roads, or business listings to the map. Time-lapse: View how places have changed over time.</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34" name="TextBox 2"/>
          <p:cNvSpPr txBox="1"/>
          <p:nvPr/>
        </p:nvSpPr>
        <p:spPr>
          <a:xfrm>
            <a:off x="533399" y="2322433"/>
            <a:ext cx="17565596" cy="48030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600"/>
              </a:lnSpc>
              <a:defRPr sz="5400">
                <a:latin typeface="Copperplate"/>
                <a:ea typeface="Copperplate"/>
                <a:cs typeface="Copperplate"/>
                <a:sym typeface="Copperplate"/>
              </a:defRPr>
            </a:lvl1pPr>
          </a:lstStyle>
          <a:p>
            <a:pPr/>
            <a:r>
              <a:t>9. Google Finance Google Finance provides real-time financial data, news, and insights related to stocks, market trends, and the economy. It's designed for individuals who want to track their investments or follow financial markets.</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36" name="Freeform 3"/>
          <p:cNvSpPr/>
          <p:nvPr/>
        </p:nvSpPr>
        <p:spPr>
          <a:xfrm>
            <a:off x="600075" y="2075955"/>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37" name="Freeform 5"/>
          <p:cNvSpPr/>
          <p:nvPr/>
        </p:nvSpPr>
        <p:spPr>
          <a:xfrm>
            <a:off x="600075" y="3942855"/>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38" name="Freeform 7"/>
          <p:cNvSpPr/>
          <p:nvPr/>
        </p:nvSpPr>
        <p:spPr>
          <a:xfrm>
            <a:off x="600075" y="5809755"/>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39" name="Freeform 9"/>
          <p:cNvSpPr/>
          <p:nvPr/>
        </p:nvSpPr>
        <p:spPr>
          <a:xfrm>
            <a:off x="600075" y="7676654"/>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40" name="TextBox 10"/>
          <p:cNvSpPr txBox="1"/>
          <p:nvPr/>
        </p:nvSpPr>
        <p:spPr>
          <a:xfrm>
            <a:off x="6960841" y="683351"/>
            <a:ext cx="4453624" cy="18325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300"/>
              </a:lnSpc>
              <a:defRPr sz="5200">
                <a:latin typeface="Copperplate"/>
                <a:ea typeface="Copperplate"/>
                <a:cs typeface="Copperplate"/>
                <a:sym typeface="Copperplate"/>
              </a:defRPr>
            </a:lvl1pPr>
          </a:lstStyle>
          <a:p>
            <a:pPr/>
            <a:r>
              <a:t>Key Features:</a:t>
            </a:r>
          </a:p>
        </p:txBody>
      </p:sp>
      <p:sp>
        <p:nvSpPr>
          <p:cNvPr id="841" name="TextBox 11"/>
          <p:cNvSpPr txBox="1"/>
          <p:nvPr/>
        </p:nvSpPr>
        <p:spPr>
          <a:xfrm>
            <a:off x="1235126" y="1616801"/>
            <a:ext cx="17300982" cy="64680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300"/>
              </a:lnSpc>
              <a:defRPr sz="5200">
                <a:latin typeface="Copperplate"/>
                <a:ea typeface="Copperplate"/>
                <a:cs typeface="Copperplate"/>
                <a:sym typeface="Copperplate"/>
              </a:defRPr>
            </a:lvl1pPr>
          </a:lstStyle>
          <a:p>
            <a:pPr/>
            <a:r>
              <a:t>Stock Quotes &amp; Market Data: Real-time prices for stocks, bonds, commodities, and more. News &amp; Analysis: Provides financial news and analysis from reputable sources. Portfolio Tracking: Users can track their investments and stock portfolios. Charts &amp; Trends: Visual representation of market trends over time.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5" name="Freeform 7"/>
          <p:cNvSpPr/>
          <p:nvPr/>
        </p:nvSpPr>
        <p:spPr>
          <a:xfrm>
            <a:off x="466725" y="426243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36" name="Freeform 9"/>
          <p:cNvSpPr/>
          <p:nvPr/>
        </p:nvSpPr>
        <p:spPr>
          <a:xfrm>
            <a:off x="466725" y="5748337"/>
            <a:ext cx="190500"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6"/>
                  <a:pt x="21528" y="12211"/>
                  <a:pt x="21398" y="12902"/>
                </a:cubicBezTo>
                <a:cubicBezTo>
                  <a:pt x="21269" y="13594"/>
                  <a:pt x="21053" y="14270"/>
                  <a:pt x="20779" y="14933"/>
                </a:cubicBezTo>
                <a:cubicBezTo>
                  <a:pt x="20506" y="15595"/>
                  <a:pt x="20174" y="16214"/>
                  <a:pt x="19786" y="16805"/>
                </a:cubicBezTo>
                <a:cubicBezTo>
                  <a:pt x="19397" y="17395"/>
                  <a:pt x="18950" y="17942"/>
                  <a:pt x="18446" y="18446"/>
                </a:cubicBezTo>
                <a:cubicBezTo>
                  <a:pt x="17942" y="18950"/>
                  <a:pt x="17395" y="19397"/>
                  <a:pt x="16805" y="19786"/>
                </a:cubicBezTo>
                <a:cubicBezTo>
                  <a:pt x="16214" y="20174"/>
                  <a:pt x="15595" y="20506"/>
                  <a:pt x="14933" y="20779"/>
                </a:cubicBezTo>
                <a:cubicBezTo>
                  <a:pt x="14270" y="21053"/>
                  <a:pt x="13608" y="21254"/>
                  <a:pt x="12902" y="21398"/>
                </a:cubicBezTo>
                <a:cubicBezTo>
                  <a:pt x="12197" y="21542"/>
                  <a:pt x="11506" y="21600"/>
                  <a:pt x="10800" y="21600"/>
                </a:cubicBezTo>
                <a:cubicBezTo>
                  <a:pt x="10094" y="21600"/>
                  <a:pt x="9389" y="21528"/>
                  <a:pt x="8698" y="21398"/>
                </a:cubicBezTo>
                <a:cubicBezTo>
                  <a:pt x="8006" y="21269"/>
                  <a:pt x="7330" y="21053"/>
                  <a:pt x="6667" y="20779"/>
                </a:cubicBezTo>
                <a:cubicBezTo>
                  <a:pt x="6005" y="20506"/>
                  <a:pt x="5386" y="20174"/>
                  <a:pt x="4795" y="19786"/>
                </a:cubicBezTo>
                <a:cubicBezTo>
                  <a:pt x="4205" y="19397"/>
                  <a:pt x="3658" y="18950"/>
                  <a:pt x="3154" y="18446"/>
                </a:cubicBezTo>
                <a:cubicBezTo>
                  <a:pt x="2650" y="17942"/>
                  <a:pt x="2203" y="17395"/>
                  <a:pt x="1814" y="16805"/>
                </a:cubicBezTo>
                <a:cubicBezTo>
                  <a:pt x="1426" y="16214"/>
                  <a:pt x="1094" y="15595"/>
                  <a:pt x="821" y="14933"/>
                </a:cubicBezTo>
                <a:cubicBezTo>
                  <a:pt x="547" y="14270"/>
                  <a:pt x="346" y="13608"/>
                  <a:pt x="202" y="12902"/>
                </a:cubicBezTo>
                <a:cubicBezTo>
                  <a:pt x="58" y="12197"/>
                  <a:pt x="0" y="11506"/>
                  <a:pt x="0" y="10800"/>
                </a:cubicBezTo>
                <a:cubicBezTo>
                  <a:pt x="0" y="10094"/>
                  <a:pt x="72" y="9389"/>
                  <a:pt x="202" y="8698"/>
                </a:cubicBezTo>
                <a:cubicBezTo>
                  <a:pt x="331" y="8006"/>
                  <a:pt x="547" y="7315"/>
                  <a:pt x="821" y="6667"/>
                </a:cubicBezTo>
                <a:cubicBezTo>
                  <a:pt x="1094" y="6019"/>
                  <a:pt x="1426" y="5386"/>
                  <a:pt x="1814" y="4795"/>
                </a:cubicBezTo>
                <a:cubicBezTo>
                  <a:pt x="2203" y="4205"/>
                  <a:pt x="2650" y="3658"/>
                  <a:pt x="3154" y="3154"/>
                </a:cubicBezTo>
                <a:cubicBezTo>
                  <a:pt x="3658" y="2650"/>
                  <a:pt x="4205" y="2203"/>
                  <a:pt x="4795" y="1814"/>
                </a:cubicBezTo>
                <a:cubicBezTo>
                  <a:pt x="5386" y="1426"/>
                  <a:pt x="6005" y="1094"/>
                  <a:pt x="6667" y="821"/>
                </a:cubicBezTo>
                <a:cubicBezTo>
                  <a:pt x="7330" y="547"/>
                  <a:pt x="7992" y="346"/>
                  <a:pt x="8698" y="202"/>
                </a:cubicBezTo>
                <a:cubicBezTo>
                  <a:pt x="9403" y="58"/>
                  <a:pt x="10094" y="0"/>
                  <a:pt x="10800" y="0"/>
                </a:cubicBezTo>
                <a:cubicBezTo>
                  <a:pt x="11506" y="0"/>
                  <a:pt x="12211" y="72"/>
                  <a:pt x="12902" y="202"/>
                </a:cubicBezTo>
                <a:cubicBezTo>
                  <a:pt x="13594" y="331"/>
                  <a:pt x="14270" y="547"/>
                  <a:pt x="14933" y="821"/>
                </a:cubicBezTo>
                <a:cubicBezTo>
                  <a:pt x="15595" y="1094"/>
                  <a:pt x="16214" y="1426"/>
                  <a:pt x="16805" y="1814"/>
                </a:cubicBezTo>
                <a:cubicBezTo>
                  <a:pt x="17395" y="2203"/>
                  <a:pt x="17942" y="2650"/>
                  <a:pt x="18446" y="3154"/>
                </a:cubicBezTo>
                <a:cubicBezTo>
                  <a:pt x="18950" y="3658"/>
                  <a:pt x="19397" y="4205"/>
                  <a:pt x="19786" y="4795"/>
                </a:cubicBezTo>
                <a:cubicBezTo>
                  <a:pt x="20174" y="5386"/>
                  <a:pt x="20506" y="6005"/>
                  <a:pt x="20779" y="6667"/>
                </a:cubicBezTo>
                <a:cubicBezTo>
                  <a:pt x="21053" y="7330"/>
                  <a:pt x="21254" y="7992"/>
                  <a:pt x="21398" y="8698"/>
                </a:cubicBezTo>
                <a:cubicBezTo>
                  <a:pt x="21542" y="9403"/>
                  <a:pt x="21600" y="10094"/>
                  <a:pt x="21600" y="10800"/>
                </a:cubicBezTo>
                <a:close/>
              </a:path>
            </a:pathLst>
          </a:custGeom>
          <a:solidFill>
            <a:srgbClr val="000000"/>
          </a:solidFill>
          <a:ln w="12700">
            <a:miter lim="400000"/>
          </a:ln>
        </p:spPr>
        <p:txBody>
          <a:bodyPr lIns="45719" rIns="45719"/>
          <a:lstStyle/>
          <a:p>
            <a:pPr/>
          </a:p>
        </p:txBody>
      </p:sp>
      <p:sp>
        <p:nvSpPr>
          <p:cNvPr id="137" name="TextBox 24"/>
          <p:cNvSpPr txBox="1"/>
          <p:nvPr/>
        </p:nvSpPr>
        <p:spPr>
          <a:xfrm>
            <a:off x="820940" y="923048"/>
            <a:ext cx="15394355" cy="21916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3. Thresholds for Big Data Big Data is defined not just by size but by whether the data exceeds the capacity of traditional systems to handle effectively. For example:</a:t>
            </a:r>
          </a:p>
        </p:txBody>
      </p:sp>
      <p:sp>
        <p:nvSpPr>
          <p:cNvPr id="138" name="TextBox 25"/>
          <p:cNvSpPr txBox="1"/>
          <p:nvPr/>
        </p:nvSpPr>
        <p:spPr>
          <a:xfrm>
            <a:off x="932107" y="3894858"/>
            <a:ext cx="16092297" cy="36648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800"/>
              </a:lnSpc>
              <a:defRPr sz="4100">
                <a:latin typeface="Copperplate"/>
                <a:ea typeface="Copperplate"/>
                <a:cs typeface="Copperplate"/>
                <a:sym typeface="Copperplate"/>
              </a:defRPr>
            </a:lvl1pPr>
          </a:lstStyle>
          <a:p>
            <a:pPr/>
            <a:r>
              <a:t>If you need distributed systems (like Hadoop or Apache Spark) to process the data. If analyzing the data requires real-time processing, as in stock markets or fraud detection. If data involves complex formats like images, videos, or unstructured text from social media.</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43" name="TextBox 2"/>
          <p:cNvSpPr txBox="1"/>
          <p:nvPr/>
        </p:nvSpPr>
        <p:spPr>
          <a:xfrm>
            <a:off x="9820" y="1400765"/>
            <a:ext cx="18633606" cy="65268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600"/>
              </a:lnSpc>
              <a:defRPr sz="6100">
                <a:latin typeface="Copperplate"/>
                <a:ea typeface="Copperplate"/>
                <a:cs typeface="Copperplate"/>
                <a:sym typeface="Copperplate"/>
              </a:defRPr>
            </a:lvl1pPr>
          </a:lstStyle>
          <a:p>
            <a:pPr/>
            <a:r>
              <a:t>10. Google Merchandise Store The Google Merchandise Store is an online shop where users can purchase official Google- branded products such as clothing, accessories, and tech gear. It offers items related to Google’s branding and culture.</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45" name="Freeform 3"/>
          <p:cNvSpPr/>
          <p:nvPr/>
        </p:nvSpPr>
        <p:spPr>
          <a:xfrm>
            <a:off x="638175" y="2311402"/>
            <a:ext cx="247650" cy="247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9"/>
                  <a:pt x="21534" y="12207"/>
                  <a:pt x="21390" y="12905"/>
                </a:cubicBezTo>
                <a:cubicBezTo>
                  <a:pt x="21246" y="13602"/>
                  <a:pt x="21046" y="14278"/>
                  <a:pt x="20780" y="14932"/>
                </a:cubicBezTo>
                <a:cubicBezTo>
                  <a:pt x="20514" y="15585"/>
                  <a:pt x="20171" y="16206"/>
                  <a:pt x="19783" y="16804"/>
                </a:cubicBezTo>
                <a:cubicBezTo>
                  <a:pt x="19396" y="17402"/>
                  <a:pt x="18942" y="17934"/>
                  <a:pt x="18443" y="18443"/>
                </a:cubicBezTo>
                <a:cubicBezTo>
                  <a:pt x="17945" y="18953"/>
                  <a:pt x="17391" y="19396"/>
                  <a:pt x="16804" y="19783"/>
                </a:cubicBezTo>
                <a:cubicBezTo>
                  <a:pt x="16217" y="20171"/>
                  <a:pt x="15596" y="20514"/>
                  <a:pt x="14932" y="20780"/>
                </a:cubicBezTo>
                <a:cubicBezTo>
                  <a:pt x="14267" y="21046"/>
                  <a:pt x="13602" y="21257"/>
                  <a:pt x="12905" y="21390"/>
                </a:cubicBezTo>
                <a:cubicBezTo>
                  <a:pt x="12207" y="21522"/>
                  <a:pt x="11509" y="21600"/>
                  <a:pt x="10800" y="21600"/>
                </a:cubicBezTo>
                <a:cubicBezTo>
                  <a:pt x="10091" y="21600"/>
                  <a:pt x="9393" y="21534"/>
                  <a:pt x="8695" y="21390"/>
                </a:cubicBezTo>
                <a:cubicBezTo>
                  <a:pt x="7998" y="21246"/>
                  <a:pt x="7322" y="21046"/>
                  <a:pt x="6668" y="20780"/>
                </a:cubicBezTo>
                <a:cubicBezTo>
                  <a:pt x="6015" y="20514"/>
                  <a:pt x="5394" y="20171"/>
                  <a:pt x="4796" y="19783"/>
                </a:cubicBezTo>
                <a:cubicBezTo>
                  <a:pt x="4198" y="19396"/>
                  <a:pt x="3666" y="18942"/>
                  <a:pt x="3157" y="18443"/>
                </a:cubicBezTo>
                <a:cubicBezTo>
                  <a:pt x="2647" y="17945"/>
                  <a:pt x="2215" y="17391"/>
                  <a:pt x="1817" y="16804"/>
                </a:cubicBezTo>
                <a:cubicBezTo>
                  <a:pt x="1418" y="16217"/>
                  <a:pt x="1097" y="15585"/>
                  <a:pt x="820" y="14932"/>
                </a:cubicBezTo>
                <a:cubicBezTo>
                  <a:pt x="543" y="14278"/>
                  <a:pt x="343" y="13602"/>
                  <a:pt x="210" y="12905"/>
                </a:cubicBezTo>
                <a:cubicBezTo>
                  <a:pt x="78" y="12207"/>
                  <a:pt x="0" y="11509"/>
                  <a:pt x="0" y="10800"/>
                </a:cubicBezTo>
                <a:cubicBezTo>
                  <a:pt x="0" y="10091"/>
                  <a:pt x="66" y="9393"/>
                  <a:pt x="210" y="8695"/>
                </a:cubicBezTo>
                <a:cubicBezTo>
                  <a:pt x="354" y="7998"/>
                  <a:pt x="554" y="7322"/>
                  <a:pt x="820" y="6668"/>
                </a:cubicBezTo>
                <a:cubicBezTo>
                  <a:pt x="1086" y="6015"/>
                  <a:pt x="1429" y="5394"/>
                  <a:pt x="1817" y="4796"/>
                </a:cubicBezTo>
                <a:cubicBezTo>
                  <a:pt x="2204" y="4198"/>
                  <a:pt x="2658" y="3666"/>
                  <a:pt x="3157" y="3157"/>
                </a:cubicBezTo>
                <a:cubicBezTo>
                  <a:pt x="3655" y="2647"/>
                  <a:pt x="4209" y="2215"/>
                  <a:pt x="4796" y="1817"/>
                </a:cubicBezTo>
                <a:cubicBezTo>
                  <a:pt x="5383" y="1418"/>
                  <a:pt x="6015" y="1097"/>
                  <a:pt x="6668" y="820"/>
                </a:cubicBezTo>
                <a:cubicBezTo>
                  <a:pt x="7322" y="543"/>
                  <a:pt x="7998" y="343"/>
                  <a:pt x="8695" y="210"/>
                </a:cubicBezTo>
                <a:cubicBezTo>
                  <a:pt x="9393" y="78"/>
                  <a:pt x="10091" y="0"/>
                  <a:pt x="10800" y="0"/>
                </a:cubicBezTo>
                <a:cubicBezTo>
                  <a:pt x="11509" y="0"/>
                  <a:pt x="12207" y="66"/>
                  <a:pt x="12905" y="210"/>
                </a:cubicBezTo>
                <a:cubicBezTo>
                  <a:pt x="13602" y="354"/>
                  <a:pt x="14278" y="554"/>
                  <a:pt x="14932" y="820"/>
                </a:cubicBezTo>
                <a:cubicBezTo>
                  <a:pt x="15585" y="1086"/>
                  <a:pt x="16206" y="1429"/>
                  <a:pt x="16804" y="1817"/>
                </a:cubicBezTo>
                <a:cubicBezTo>
                  <a:pt x="17402" y="2204"/>
                  <a:pt x="17934" y="2658"/>
                  <a:pt x="18443" y="3157"/>
                </a:cubicBezTo>
                <a:cubicBezTo>
                  <a:pt x="18953" y="3655"/>
                  <a:pt x="19396" y="4209"/>
                  <a:pt x="19783" y="4796"/>
                </a:cubicBezTo>
                <a:cubicBezTo>
                  <a:pt x="20171" y="5383"/>
                  <a:pt x="20514" y="6004"/>
                  <a:pt x="20780" y="6668"/>
                </a:cubicBezTo>
                <a:cubicBezTo>
                  <a:pt x="21046" y="7333"/>
                  <a:pt x="21257" y="7998"/>
                  <a:pt x="21390" y="8695"/>
                </a:cubicBezTo>
                <a:cubicBezTo>
                  <a:pt x="21522" y="9393"/>
                  <a:pt x="21600" y="10091"/>
                  <a:pt x="21600" y="10800"/>
                </a:cubicBezTo>
                <a:close/>
              </a:path>
            </a:pathLst>
          </a:custGeom>
          <a:solidFill>
            <a:srgbClr val="000000"/>
          </a:solidFill>
          <a:ln w="12700">
            <a:miter lim="400000"/>
          </a:ln>
        </p:spPr>
        <p:txBody>
          <a:bodyPr lIns="45719" rIns="45719"/>
          <a:lstStyle/>
          <a:p>
            <a:pPr/>
          </a:p>
        </p:txBody>
      </p:sp>
      <p:sp>
        <p:nvSpPr>
          <p:cNvPr id="846" name="Freeform 5"/>
          <p:cNvSpPr/>
          <p:nvPr/>
        </p:nvSpPr>
        <p:spPr>
          <a:xfrm>
            <a:off x="638175" y="4254503"/>
            <a:ext cx="247650" cy="247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9"/>
                  <a:pt x="21534" y="12207"/>
                  <a:pt x="21390" y="12905"/>
                </a:cubicBezTo>
                <a:cubicBezTo>
                  <a:pt x="21246" y="13602"/>
                  <a:pt x="21046" y="14278"/>
                  <a:pt x="20780" y="14932"/>
                </a:cubicBezTo>
                <a:cubicBezTo>
                  <a:pt x="20514" y="15585"/>
                  <a:pt x="20171" y="16206"/>
                  <a:pt x="19783" y="16804"/>
                </a:cubicBezTo>
                <a:cubicBezTo>
                  <a:pt x="19396" y="17402"/>
                  <a:pt x="18942" y="17934"/>
                  <a:pt x="18443" y="18443"/>
                </a:cubicBezTo>
                <a:cubicBezTo>
                  <a:pt x="17945" y="18953"/>
                  <a:pt x="17391" y="19396"/>
                  <a:pt x="16804" y="19783"/>
                </a:cubicBezTo>
                <a:cubicBezTo>
                  <a:pt x="16217" y="20171"/>
                  <a:pt x="15596" y="20514"/>
                  <a:pt x="14932" y="20780"/>
                </a:cubicBezTo>
                <a:cubicBezTo>
                  <a:pt x="14267" y="21046"/>
                  <a:pt x="13602" y="21257"/>
                  <a:pt x="12905" y="21390"/>
                </a:cubicBezTo>
                <a:cubicBezTo>
                  <a:pt x="12207" y="21522"/>
                  <a:pt x="11509" y="21600"/>
                  <a:pt x="10800" y="21600"/>
                </a:cubicBezTo>
                <a:cubicBezTo>
                  <a:pt x="10091" y="21600"/>
                  <a:pt x="9393" y="21534"/>
                  <a:pt x="8695" y="21390"/>
                </a:cubicBezTo>
                <a:cubicBezTo>
                  <a:pt x="7998" y="21246"/>
                  <a:pt x="7322" y="21046"/>
                  <a:pt x="6668" y="20780"/>
                </a:cubicBezTo>
                <a:cubicBezTo>
                  <a:pt x="6015" y="20514"/>
                  <a:pt x="5394" y="20171"/>
                  <a:pt x="4796" y="19783"/>
                </a:cubicBezTo>
                <a:cubicBezTo>
                  <a:pt x="4198" y="19396"/>
                  <a:pt x="3666" y="18942"/>
                  <a:pt x="3157" y="18443"/>
                </a:cubicBezTo>
                <a:cubicBezTo>
                  <a:pt x="2647" y="17945"/>
                  <a:pt x="2215" y="17391"/>
                  <a:pt x="1817" y="16804"/>
                </a:cubicBezTo>
                <a:cubicBezTo>
                  <a:pt x="1418" y="16217"/>
                  <a:pt x="1097" y="15585"/>
                  <a:pt x="820" y="14932"/>
                </a:cubicBezTo>
                <a:cubicBezTo>
                  <a:pt x="543" y="14278"/>
                  <a:pt x="343" y="13602"/>
                  <a:pt x="210" y="12905"/>
                </a:cubicBezTo>
                <a:cubicBezTo>
                  <a:pt x="78" y="12207"/>
                  <a:pt x="0" y="11509"/>
                  <a:pt x="0" y="10800"/>
                </a:cubicBezTo>
                <a:cubicBezTo>
                  <a:pt x="0" y="10091"/>
                  <a:pt x="66" y="9393"/>
                  <a:pt x="210" y="8695"/>
                </a:cubicBezTo>
                <a:cubicBezTo>
                  <a:pt x="354" y="7998"/>
                  <a:pt x="554" y="7322"/>
                  <a:pt x="820" y="6668"/>
                </a:cubicBezTo>
                <a:cubicBezTo>
                  <a:pt x="1086" y="6015"/>
                  <a:pt x="1429" y="5394"/>
                  <a:pt x="1817" y="4796"/>
                </a:cubicBezTo>
                <a:cubicBezTo>
                  <a:pt x="2204" y="4198"/>
                  <a:pt x="2658" y="3666"/>
                  <a:pt x="3157" y="3157"/>
                </a:cubicBezTo>
                <a:cubicBezTo>
                  <a:pt x="3655" y="2647"/>
                  <a:pt x="4209" y="2215"/>
                  <a:pt x="4796" y="1817"/>
                </a:cubicBezTo>
                <a:cubicBezTo>
                  <a:pt x="5383" y="1418"/>
                  <a:pt x="6015" y="1097"/>
                  <a:pt x="6668" y="820"/>
                </a:cubicBezTo>
                <a:cubicBezTo>
                  <a:pt x="7322" y="543"/>
                  <a:pt x="7998" y="343"/>
                  <a:pt x="8695" y="210"/>
                </a:cubicBezTo>
                <a:cubicBezTo>
                  <a:pt x="9393" y="78"/>
                  <a:pt x="10091" y="0"/>
                  <a:pt x="10800" y="0"/>
                </a:cubicBezTo>
                <a:cubicBezTo>
                  <a:pt x="11509" y="0"/>
                  <a:pt x="12207" y="66"/>
                  <a:pt x="12905" y="210"/>
                </a:cubicBezTo>
                <a:cubicBezTo>
                  <a:pt x="13602" y="354"/>
                  <a:pt x="14278" y="554"/>
                  <a:pt x="14932" y="820"/>
                </a:cubicBezTo>
                <a:cubicBezTo>
                  <a:pt x="15585" y="1086"/>
                  <a:pt x="16206" y="1429"/>
                  <a:pt x="16804" y="1817"/>
                </a:cubicBezTo>
                <a:cubicBezTo>
                  <a:pt x="17402" y="2204"/>
                  <a:pt x="17934" y="2658"/>
                  <a:pt x="18443" y="3157"/>
                </a:cubicBezTo>
                <a:cubicBezTo>
                  <a:pt x="18953" y="3655"/>
                  <a:pt x="19396" y="4209"/>
                  <a:pt x="19783" y="4796"/>
                </a:cubicBezTo>
                <a:cubicBezTo>
                  <a:pt x="20171" y="5383"/>
                  <a:pt x="20514" y="6004"/>
                  <a:pt x="20780" y="6668"/>
                </a:cubicBezTo>
                <a:cubicBezTo>
                  <a:pt x="21046" y="7333"/>
                  <a:pt x="21257" y="7998"/>
                  <a:pt x="21390" y="8695"/>
                </a:cubicBezTo>
                <a:cubicBezTo>
                  <a:pt x="21522" y="9393"/>
                  <a:pt x="21600" y="10091"/>
                  <a:pt x="21600" y="10800"/>
                </a:cubicBezTo>
                <a:close/>
              </a:path>
            </a:pathLst>
          </a:custGeom>
          <a:solidFill>
            <a:srgbClr val="000000"/>
          </a:solidFill>
          <a:ln w="12700">
            <a:miter lim="400000"/>
          </a:ln>
        </p:spPr>
        <p:txBody>
          <a:bodyPr lIns="45719" rIns="45719"/>
          <a:lstStyle/>
          <a:p>
            <a:pPr/>
          </a:p>
        </p:txBody>
      </p:sp>
      <p:sp>
        <p:nvSpPr>
          <p:cNvPr id="847" name="Freeform 7"/>
          <p:cNvSpPr/>
          <p:nvPr/>
        </p:nvSpPr>
        <p:spPr>
          <a:xfrm>
            <a:off x="638175" y="6197603"/>
            <a:ext cx="247650" cy="247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09"/>
                  <a:pt x="21534" y="12207"/>
                  <a:pt x="21390" y="12905"/>
                </a:cubicBezTo>
                <a:cubicBezTo>
                  <a:pt x="21246" y="13602"/>
                  <a:pt x="21046" y="14278"/>
                  <a:pt x="20780" y="14932"/>
                </a:cubicBezTo>
                <a:cubicBezTo>
                  <a:pt x="20514" y="15585"/>
                  <a:pt x="20171" y="16206"/>
                  <a:pt x="19783" y="16804"/>
                </a:cubicBezTo>
                <a:cubicBezTo>
                  <a:pt x="19396" y="17402"/>
                  <a:pt x="18942" y="17934"/>
                  <a:pt x="18443" y="18443"/>
                </a:cubicBezTo>
                <a:cubicBezTo>
                  <a:pt x="17945" y="18953"/>
                  <a:pt x="17391" y="19396"/>
                  <a:pt x="16804" y="19783"/>
                </a:cubicBezTo>
                <a:cubicBezTo>
                  <a:pt x="16217" y="20171"/>
                  <a:pt x="15596" y="20514"/>
                  <a:pt x="14932" y="20780"/>
                </a:cubicBezTo>
                <a:cubicBezTo>
                  <a:pt x="14267" y="21046"/>
                  <a:pt x="13602" y="21257"/>
                  <a:pt x="12905" y="21390"/>
                </a:cubicBezTo>
                <a:cubicBezTo>
                  <a:pt x="12207" y="21522"/>
                  <a:pt x="11509" y="21600"/>
                  <a:pt x="10800" y="21600"/>
                </a:cubicBezTo>
                <a:cubicBezTo>
                  <a:pt x="10091" y="21600"/>
                  <a:pt x="9393" y="21534"/>
                  <a:pt x="8695" y="21390"/>
                </a:cubicBezTo>
                <a:cubicBezTo>
                  <a:pt x="7998" y="21246"/>
                  <a:pt x="7322" y="21046"/>
                  <a:pt x="6668" y="20780"/>
                </a:cubicBezTo>
                <a:cubicBezTo>
                  <a:pt x="6015" y="20514"/>
                  <a:pt x="5394" y="20171"/>
                  <a:pt x="4796" y="19783"/>
                </a:cubicBezTo>
                <a:cubicBezTo>
                  <a:pt x="4198" y="19396"/>
                  <a:pt x="3666" y="18942"/>
                  <a:pt x="3157" y="18443"/>
                </a:cubicBezTo>
                <a:cubicBezTo>
                  <a:pt x="2647" y="17945"/>
                  <a:pt x="2215" y="17391"/>
                  <a:pt x="1817" y="16804"/>
                </a:cubicBezTo>
                <a:cubicBezTo>
                  <a:pt x="1418" y="16217"/>
                  <a:pt x="1097" y="15585"/>
                  <a:pt x="820" y="14932"/>
                </a:cubicBezTo>
                <a:cubicBezTo>
                  <a:pt x="543" y="14278"/>
                  <a:pt x="343" y="13602"/>
                  <a:pt x="210" y="12905"/>
                </a:cubicBezTo>
                <a:cubicBezTo>
                  <a:pt x="78" y="12207"/>
                  <a:pt x="0" y="11509"/>
                  <a:pt x="0" y="10800"/>
                </a:cubicBezTo>
                <a:cubicBezTo>
                  <a:pt x="0" y="10091"/>
                  <a:pt x="66" y="9393"/>
                  <a:pt x="210" y="8695"/>
                </a:cubicBezTo>
                <a:cubicBezTo>
                  <a:pt x="354" y="7998"/>
                  <a:pt x="554" y="7322"/>
                  <a:pt x="820" y="6668"/>
                </a:cubicBezTo>
                <a:cubicBezTo>
                  <a:pt x="1086" y="6015"/>
                  <a:pt x="1429" y="5394"/>
                  <a:pt x="1817" y="4796"/>
                </a:cubicBezTo>
                <a:cubicBezTo>
                  <a:pt x="2204" y="4198"/>
                  <a:pt x="2658" y="3666"/>
                  <a:pt x="3157" y="3157"/>
                </a:cubicBezTo>
                <a:cubicBezTo>
                  <a:pt x="3655" y="2647"/>
                  <a:pt x="4209" y="2215"/>
                  <a:pt x="4796" y="1817"/>
                </a:cubicBezTo>
                <a:cubicBezTo>
                  <a:pt x="5383" y="1418"/>
                  <a:pt x="6015" y="1097"/>
                  <a:pt x="6668" y="820"/>
                </a:cubicBezTo>
                <a:cubicBezTo>
                  <a:pt x="7322" y="543"/>
                  <a:pt x="7998" y="343"/>
                  <a:pt x="8695" y="210"/>
                </a:cubicBezTo>
                <a:cubicBezTo>
                  <a:pt x="9393" y="78"/>
                  <a:pt x="10091" y="0"/>
                  <a:pt x="10800" y="0"/>
                </a:cubicBezTo>
                <a:cubicBezTo>
                  <a:pt x="11509" y="0"/>
                  <a:pt x="12207" y="66"/>
                  <a:pt x="12905" y="210"/>
                </a:cubicBezTo>
                <a:cubicBezTo>
                  <a:pt x="13602" y="354"/>
                  <a:pt x="14278" y="554"/>
                  <a:pt x="14932" y="820"/>
                </a:cubicBezTo>
                <a:cubicBezTo>
                  <a:pt x="15585" y="1086"/>
                  <a:pt x="16206" y="1429"/>
                  <a:pt x="16804" y="1817"/>
                </a:cubicBezTo>
                <a:cubicBezTo>
                  <a:pt x="17402" y="2204"/>
                  <a:pt x="17934" y="2658"/>
                  <a:pt x="18443" y="3157"/>
                </a:cubicBezTo>
                <a:cubicBezTo>
                  <a:pt x="18953" y="3655"/>
                  <a:pt x="19396" y="4209"/>
                  <a:pt x="19783" y="4796"/>
                </a:cubicBezTo>
                <a:cubicBezTo>
                  <a:pt x="20171" y="5383"/>
                  <a:pt x="20514" y="6004"/>
                  <a:pt x="20780" y="6668"/>
                </a:cubicBezTo>
                <a:cubicBezTo>
                  <a:pt x="21046" y="7333"/>
                  <a:pt x="21257" y="7998"/>
                  <a:pt x="21390" y="8695"/>
                </a:cubicBezTo>
                <a:cubicBezTo>
                  <a:pt x="21522" y="9393"/>
                  <a:pt x="21600" y="10091"/>
                  <a:pt x="21600" y="10800"/>
                </a:cubicBezTo>
                <a:close/>
              </a:path>
            </a:pathLst>
          </a:custGeom>
          <a:solidFill>
            <a:srgbClr val="000000"/>
          </a:solidFill>
          <a:ln w="12700">
            <a:miter lim="400000"/>
          </a:ln>
        </p:spPr>
        <p:txBody>
          <a:bodyPr lIns="45719" rIns="45719"/>
          <a:lstStyle/>
          <a:p>
            <a:pPr/>
          </a:p>
        </p:txBody>
      </p:sp>
      <p:sp>
        <p:nvSpPr>
          <p:cNvPr id="848" name="TextBox 8"/>
          <p:cNvSpPr txBox="1"/>
          <p:nvPr/>
        </p:nvSpPr>
        <p:spPr>
          <a:xfrm>
            <a:off x="6878240" y="863156"/>
            <a:ext cx="4622036" cy="1907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600"/>
              </a:lnSpc>
              <a:defRPr sz="5400">
                <a:latin typeface="Copperplate"/>
                <a:ea typeface="Copperplate"/>
                <a:cs typeface="Copperplate"/>
                <a:sym typeface="Copperplate"/>
              </a:defRPr>
            </a:lvl1pPr>
          </a:lstStyle>
          <a:p>
            <a:pPr/>
            <a:r>
              <a:t>Key Features:</a:t>
            </a:r>
          </a:p>
        </p:txBody>
      </p:sp>
      <p:sp>
        <p:nvSpPr>
          <p:cNvPr id="849" name="TextBox 9"/>
          <p:cNvSpPr txBox="1"/>
          <p:nvPr/>
        </p:nvSpPr>
        <p:spPr>
          <a:xfrm>
            <a:off x="1457619" y="1834706"/>
            <a:ext cx="16891104" cy="48030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600"/>
              </a:lnSpc>
              <a:defRPr sz="5400">
                <a:latin typeface="Copperplate"/>
                <a:ea typeface="Copperplate"/>
                <a:cs typeface="Copperplate"/>
                <a:sym typeface="Copperplate"/>
              </a:defRPr>
            </a:lvl1pPr>
          </a:lstStyle>
          <a:p>
            <a:pPr/>
            <a:r>
              <a:t>Official Google Merchandise: T-shirts, hats, bags, mugs, and other Google-branded items. Global Shipping: Available to many countries worldwide. Special Google-themed Products: Limited edition or Google-specific designs.</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51" name="TextBox 2"/>
          <p:cNvSpPr txBox="1"/>
          <p:nvPr/>
        </p:nvSpPr>
        <p:spPr>
          <a:xfrm>
            <a:off x="138855" y="668025"/>
            <a:ext cx="18370496" cy="78844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900"/>
              </a:lnSpc>
              <a:defRPr sz="6300">
                <a:latin typeface="Copperplate"/>
                <a:ea typeface="Copperplate"/>
                <a:cs typeface="Copperplate"/>
                <a:sym typeface="Copperplate"/>
              </a:defRPr>
            </a:lvl1pPr>
          </a:lstStyle>
          <a:p>
            <a:pPr/>
            <a:r>
              <a:t>11. Google Mail (Gmail) Gmail is Google's free email service that provides users with a clean, intuitive interface for managing emails. With features like 15 GB of free storage, integrated chat, video calling, and smart sorting, Gmail is one of the most popular email services worldwide.</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53" name="Freeform 3"/>
          <p:cNvSpPr/>
          <p:nvPr/>
        </p:nvSpPr>
        <p:spPr>
          <a:xfrm>
            <a:off x="504825" y="2137391"/>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854" name="Freeform 5"/>
          <p:cNvSpPr/>
          <p:nvPr/>
        </p:nvSpPr>
        <p:spPr>
          <a:xfrm>
            <a:off x="504825" y="3718540"/>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855" name="Freeform 7"/>
          <p:cNvSpPr/>
          <p:nvPr/>
        </p:nvSpPr>
        <p:spPr>
          <a:xfrm>
            <a:off x="504825" y="5299690"/>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856" name="Freeform 9"/>
          <p:cNvSpPr/>
          <p:nvPr/>
        </p:nvSpPr>
        <p:spPr>
          <a:xfrm>
            <a:off x="504825" y="6880841"/>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857" name="Freeform 11"/>
          <p:cNvSpPr/>
          <p:nvPr/>
        </p:nvSpPr>
        <p:spPr>
          <a:xfrm>
            <a:off x="504825" y="8461991"/>
            <a:ext cx="200025" cy="200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3"/>
                  <a:pt x="21531" y="12212"/>
                  <a:pt x="21394" y="12911"/>
                </a:cubicBezTo>
                <a:cubicBezTo>
                  <a:pt x="21257" y="13610"/>
                  <a:pt x="21051" y="14281"/>
                  <a:pt x="20777" y="14939"/>
                </a:cubicBezTo>
                <a:cubicBezTo>
                  <a:pt x="20503" y="15597"/>
                  <a:pt x="20174" y="16214"/>
                  <a:pt x="19776" y="16803"/>
                </a:cubicBezTo>
                <a:cubicBezTo>
                  <a:pt x="19378" y="17392"/>
                  <a:pt x="18939" y="17941"/>
                  <a:pt x="18432" y="18434"/>
                </a:cubicBezTo>
                <a:cubicBezTo>
                  <a:pt x="17925" y="18927"/>
                  <a:pt x="17390" y="19380"/>
                  <a:pt x="16800" y="19777"/>
                </a:cubicBezTo>
                <a:cubicBezTo>
                  <a:pt x="16210" y="20175"/>
                  <a:pt x="15593" y="20504"/>
                  <a:pt x="14935" y="20778"/>
                </a:cubicBezTo>
                <a:cubicBezTo>
                  <a:pt x="14277" y="21052"/>
                  <a:pt x="13605" y="21257"/>
                  <a:pt x="12905" y="21394"/>
                </a:cubicBezTo>
                <a:cubicBezTo>
                  <a:pt x="12206" y="21531"/>
                  <a:pt x="11506" y="21600"/>
                  <a:pt x="10793" y="21600"/>
                </a:cubicBezTo>
                <a:cubicBezTo>
                  <a:pt x="10080" y="21600"/>
                  <a:pt x="9381" y="21531"/>
                  <a:pt x="8681" y="21394"/>
                </a:cubicBezTo>
                <a:cubicBezTo>
                  <a:pt x="7982" y="21257"/>
                  <a:pt x="7310" y="21052"/>
                  <a:pt x="6651" y="20778"/>
                </a:cubicBezTo>
                <a:cubicBezTo>
                  <a:pt x="5993" y="20504"/>
                  <a:pt x="5376" y="20175"/>
                  <a:pt x="4786" y="19777"/>
                </a:cubicBezTo>
                <a:cubicBezTo>
                  <a:pt x="4197" y="19380"/>
                  <a:pt x="3648" y="18941"/>
                  <a:pt x="3154" y="18434"/>
                </a:cubicBezTo>
                <a:cubicBezTo>
                  <a:pt x="2661" y="17927"/>
                  <a:pt x="2208" y="17392"/>
                  <a:pt x="1810" y="16803"/>
                </a:cubicBezTo>
                <a:cubicBezTo>
                  <a:pt x="1413" y="16214"/>
                  <a:pt x="1097" y="15583"/>
                  <a:pt x="823" y="14925"/>
                </a:cubicBezTo>
                <a:cubicBezTo>
                  <a:pt x="549" y="14268"/>
                  <a:pt x="343" y="13596"/>
                  <a:pt x="206" y="12897"/>
                </a:cubicBezTo>
                <a:cubicBezTo>
                  <a:pt x="69" y="12198"/>
                  <a:pt x="0" y="11499"/>
                  <a:pt x="0" y="10800"/>
                </a:cubicBezTo>
                <a:cubicBezTo>
                  <a:pt x="0" y="10101"/>
                  <a:pt x="69" y="9388"/>
                  <a:pt x="206" y="8689"/>
                </a:cubicBezTo>
                <a:cubicBezTo>
                  <a:pt x="343" y="7990"/>
                  <a:pt x="549" y="7319"/>
                  <a:pt x="823" y="6661"/>
                </a:cubicBezTo>
                <a:cubicBezTo>
                  <a:pt x="1097" y="6003"/>
                  <a:pt x="1426" y="5386"/>
                  <a:pt x="1824" y="4797"/>
                </a:cubicBezTo>
                <a:cubicBezTo>
                  <a:pt x="2222" y="4208"/>
                  <a:pt x="2661" y="3659"/>
                  <a:pt x="3168" y="3166"/>
                </a:cubicBezTo>
                <a:cubicBezTo>
                  <a:pt x="3675" y="2673"/>
                  <a:pt x="4210" y="2220"/>
                  <a:pt x="4800" y="1823"/>
                </a:cubicBezTo>
                <a:cubicBezTo>
                  <a:pt x="5390" y="1425"/>
                  <a:pt x="6007" y="1096"/>
                  <a:pt x="6665" y="822"/>
                </a:cubicBezTo>
                <a:cubicBezTo>
                  <a:pt x="7323" y="548"/>
                  <a:pt x="7995" y="343"/>
                  <a:pt x="8695" y="206"/>
                </a:cubicBezTo>
                <a:cubicBezTo>
                  <a:pt x="9394" y="69"/>
                  <a:pt x="10094" y="0"/>
                  <a:pt x="10807" y="0"/>
                </a:cubicBezTo>
                <a:cubicBezTo>
                  <a:pt x="11520" y="0"/>
                  <a:pt x="12206" y="69"/>
                  <a:pt x="12905" y="206"/>
                </a:cubicBezTo>
                <a:cubicBezTo>
                  <a:pt x="13605" y="343"/>
                  <a:pt x="14277" y="548"/>
                  <a:pt x="14935" y="822"/>
                </a:cubicBezTo>
                <a:cubicBezTo>
                  <a:pt x="15593" y="1096"/>
                  <a:pt x="16210" y="1425"/>
                  <a:pt x="16800" y="1823"/>
                </a:cubicBezTo>
                <a:cubicBezTo>
                  <a:pt x="17390" y="2220"/>
                  <a:pt x="17938" y="2659"/>
                  <a:pt x="18432" y="3166"/>
                </a:cubicBezTo>
                <a:cubicBezTo>
                  <a:pt x="18926" y="3673"/>
                  <a:pt x="19378" y="4208"/>
                  <a:pt x="19776" y="4797"/>
                </a:cubicBezTo>
                <a:cubicBezTo>
                  <a:pt x="20174" y="5386"/>
                  <a:pt x="20503" y="6003"/>
                  <a:pt x="20777" y="6661"/>
                </a:cubicBezTo>
                <a:cubicBezTo>
                  <a:pt x="21051" y="7319"/>
                  <a:pt x="21257" y="7990"/>
                  <a:pt x="21394" y="8689"/>
                </a:cubicBezTo>
                <a:cubicBezTo>
                  <a:pt x="21531" y="9388"/>
                  <a:pt x="21600" y="10087"/>
                  <a:pt x="21600" y="10800"/>
                </a:cubicBezTo>
                <a:close/>
              </a:path>
            </a:pathLst>
          </a:custGeom>
          <a:solidFill>
            <a:srgbClr val="000000"/>
          </a:solidFill>
          <a:ln w="12700">
            <a:miter lim="400000"/>
          </a:ln>
        </p:spPr>
        <p:txBody>
          <a:bodyPr lIns="45719" rIns="45719"/>
          <a:lstStyle/>
          <a:p>
            <a:pPr/>
          </a:p>
        </p:txBody>
      </p:sp>
      <p:sp>
        <p:nvSpPr>
          <p:cNvPr id="858" name="TextBox 12"/>
          <p:cNvSpPr txBox="1"/>
          <p:nvPr/>
        </p:nvSpPr>
        <p:spPr>
          <a:xfrm>
            <a:off x="7290492" y="957729"/>
            <a:ext cx="3780959" cy="15559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200"/>
              </a:lnSpc>
              <a:defRPr sz="4400">
                <a:latin typeface="Copperplate"/>
                <a:ea typeface="Copperplate"/>
                <a:cs typeface="Copperplate"/>
                <a:sym typeface="Copperplate"/>
              </a:defRPr>
            </a:lvl1pPr>
          </a:lstStyle>
          <a:p>
            <a:pPr/>
            <a:r>
              <a:t>Key Features:</a:t>
            </a:r>
          </a:p>
        </p:txBody>
      </p:sp>
      <p:sp>
        <p:nvSpPr>
          <p:cNvPr id="859" name="TextBox 13"/>
          <p:cNvSpPr txBox="1"/>
          <p:nvPr/>
        </p:nvSpPr>
        <p:spPr>
          <a:xfrm>
            <a:off x="1024833" y="1748303"/>
            <a:ext cx="17553946" cy="62803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200"/>
              </a:lnSpc>
              <a:defRPr sz="4400">
                <a:latin typeface="Copperplate"/>
                <a:ea typeface="Copperplate"/>
                <a:cs typeface="Copperplate"/>
                <a:sym typeface="Copperplate"/>
              </a:defRPr>
            </a:lvl1pPr>
          </a:lstStyle>
          <a:p>
            <a:pPr/>
            <a:r>
              <a:t>Free Email Service: Send and receive emails with a Gmail address. Smart Labels &amp; Sorting: Automatically categorizes emails into Primary, Social, and Promotions. Search: Powerful search functionality to find specific emails or attachments quickly. Integration with Google Services: Seamless integration with Google Drive, Calendar, Meet, and other Google tools. Spam Filters: Automatically filters out spam and unwanted emails.</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61" name="TextBox 2"/>
          <p:cNvSpPr txBox="1"/>
          <p:nvPr/>
        </p:nvSpPr>
        <p:spPr>
          <a:xfrm>
            <a:off x="360473" y="863793"/>
            <a:ext cx="18254368" cy="86638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600"/>
              </a:lnSpc>
              <a:defRPr sz="5400">
                <a:latin typeface="Copperplate"/>
                <a:ea typeface="Copperplate"/>
                <a:cs typeface="Copperplate"/>
                <a:sym typeface="Copperplate"/>
              </a:defRPr>
            </a:lvl1pPr>
          </a:lstStyle>
          <a:p>
            <a:pPr/>
            <a:r>
              <a:t>Conclusion Google offers a wide range of services across various sectors— from cloud storage and email to analytics, finance, and e-commerce. These tools aim to make life easier for users, whether it's organizing files, managing finances, or connecting with people online. Many of these services also interconnect, providing a seamless experience for those using multiple Google products.</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63" name="TextBox 2"/>
          <p:cNvSpPr txBox="1"/>
          <p:nvPr/>
        </p:nvSpPr>
        <p:spPr>
          <a:xfrm>
            <a:off x="253013" y="565660"/>
            <a:ext cx="18137600" cy="83222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300"/>
              </a:lnSpc>
              <a:defRPr sz="5200">
                <a:latin typeface="Copperplate"/>
                <a:ea typeface="Copperplate"/>
                <a:cs typeface="Copperplate"/>
                <a:sym typeface="Copperplate"/>
              </a:defRPr>
            </a:lvl1pPr>
          </a:lstStyle>
          <a:p>
            <a:pPr/>
            <a:r>
              <a:t>No-Code Applications A no-code application refers to software that allows users to build applications without writing traditional programming code. These platforms use a visual interface with drag-and-drop elements, templates, and pre-built integrations that enable non-technical users (often business professionals or individuals with no programming background) to create, customize, and deploy applications.</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65" name="Freeform 3"/>
          <p:cNvSpPr/>
          <p:nvPr/>
        </p:nvSpPr>
        <p:spPr>
          <a:xfrm>
            <a:off x="692020" y="2019443"/>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866" name="Freeform 5"/>
          <p:cNvSpPr/>
          <p:nvPr/>
        </p:nvSpPr>
        <p:spPr>
          <a:xfrm>
            <a:off x="692020" y="3333893"/>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867" name="Freeform 7"/>
          <p:cNvSpPr/>
          <p:nvPr/>
        </p:nvSpPr>
        <p:spPr>
          <a:xfrm>
            <a:off x="692020" y="4648343"/>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868" name="Freeform 9"/>
          <p:cNvSpPr/>
          <p:nvPr/>
        </p:nvSpPr>
        <p:spPr>
          <a:xfrm>
            <a:off x="692020" y="6620017"/>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869" name="Freeform 11"/>
          <p:cNvSpPr/>
          <p:nvPr/>
        </p:nvSpPr>
        <p:spPr>
          <a:xfrm>
            <a:off x="692020" y="8591692"/>
            <a:ext cx="161926"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8"/>
                </a:moveTo>
                <a:cubicBezTo>
                  <a:pt x="21600" y="11520"/>
                  <a:pt x="21532" y="12215"/>
                  <a:pt x="21397" y="12909"/>
                </a:cubicBezTo>
                <a:cubicBezTo>
                  <a:pt x="21261" y="13604"/>
                  <a:pt x="21058" y="14281"/>
                  <a:pt x="20787" y="14942"/>
                </a:cubicBezTo>
                <a:cubicBezTo>
                  <a:pt x="20516" y="15603"/>
                  <a:pt x="20177" y="16213"/>
                  <a:pt x="19787" y="16806"/>
                </a:cubicBezTo>
                <a:cubicBezTo>
                  <a:pt x="19398" y="17399"/>
                  <a:pt x="18940" y="17941"/>
                  <a:pt x="18449" y="18449"/>
                </a:cubicBezTo>
                <a:cubicBezTo>
                  <a:pt x="17958" y="18957"/>
                  <a:pt x="17399" y="19398"/>
                  <a:pt x="16806" y="19787"/>
                </a:cubicBezTo>
                <a:cubicBezTo>
                  <a:pt x="16213" y="20177"/>
                  <a:pt x="15586" y="20516"/>
                  <a:pt x="14942" y="20787"/>
                </a:cubicBezTo>
                <a:cubicBezTo>
                  <a:pt x="14298" y="21058"/>
                  <a:pt x="13604" y="21261"/>
                  <a:pt x="12909" y="21397"/>
                </a:cubicBezTo>
                <a:cubicBezTo>
                  <a:pt x="12215" y="21532"/>
                  <a:pt x="11503" y="21600"/>
                  <a:pt x="10808" y="21600"/>
                </a:cubicBezTo>
                <a:cubicBezTo>
                  <a:pt x="10114" y="21600"/>
                  <a:pt x="9402" y="21532"/>
                  <a:pt x="8708" y="21397"/>
                </a:cubicBezTo>
                <a:cubicBezTo>
                  <a:pt x="8013" y="21261"/>
                  <a:pt x="7336" y="21058"/>
                  <a:pt x="6675" y="20787"/>
                </a:cubicBezTo>
                <a:cubicBezTo>
                  <a:pt x="6014" y="20516"/>
                  <a:pt x="5404" y="20177"/>
                  <a:pt x="4811" y="19787"/>
                </a:cubicBezTo>
                <a:cubicBezTo>
                  <a:pt x="4218" y="19398"/>
                  <a:pt x="3676" y="18940"/>
                  <a:pt x="3168" y="18449"/>
                </a:cubicBezTo>
                <a:cubicBezTo>
                  <a:pt x="2660" y="17958"/>
                  <a:pt x="2219" y="17399"/>
                  <a:pt x="1830" y="16806"/>
                </a:cubicBezTo>
                <a:cubicBezTo>
                  <a:pt x="1440" y="16213"/>
                  <a:pt x="1101" y="15586"/>
                  <a:pt x="830" y="14925"/>
                </a:cubicBezTo>
                <a:cubicBezTo>
                  <a:pt x="559" y="14264"/>
                  <a:pt x="339" y="13604"/>
                  <a:pt x="203" y="12909"/>
                </a:cubicBezTo>
                <a:cubicBezTo>
                  <a:pt x="68" y="12215"/>
                  <a:pt x="0" y="11503"/>
                  <a:pt x="0" y="10808"/>
                </a:cubicBezTo>
                <a:cubicBezTo>
                  <a:pt x="0" y="10114"/>
                  <a:pt x="68" y="9385"/>
                  <a:pt x="203" y="8691"/>
                </a:cubicBezTo>
                <a:cubicBezTo>
                  <a:pt x="339" y="7996"/>
                  <a:pt x="542" y="7319"/>
                  <a:pt x="813" y="6658"/>
                </a:cubicBezTo>
                <a:cubicBezTo>
                  <a:pt x="1084" y="5997"/>
                  <a:pt x="1423" y="5387"/>
                  <a:pt x="1813" y="4794"/>
                </a:cubicBezTo>
                <a:cubicBezTo>
                  <a:pt x="2202" y="4201"/>
                  <a:pt x="2660" y="3659"/>
                  <a:pt x="3151" y="3151"/>
                </a:cubicBezTo>
                <a:cubicBezTo>
                  <a:pt x="3642" y="2643"/>
                  <a:pt x="4201" y="2202"/>
                  <a:pt x="4794" y="1813"/>
                </a:cubicBezTo>
                <a:cubicBezTo>
                  <a:pt x="5387" y="1423"/>
                  <a:pt x="6014" y="1084"/>
                  <a:pt x="6658" y="813"/>
                </a:cubicBezTo>
                <a:cubicBezTo>
                  <a:pt x="7302" y="542"/>
                  <a:pt x="7996" y="339"/>
                  <a:pt x="8691" y="203"/>
                </a:cubicBezTo>
                <a:cubicBezTo>
                  <a:pt x="9385" y="68"/>
                  <a:pt x="10097" y="0"/>
                  <a:pt x="10808" y="0"/>
                </a:cubicBezTo>
                <a:cubicBezTo>
                  <a:pt x="11520" y="0"/>
                  <a:pt x="12215" y="68"/>
                  <a:pt x="12909" y="203"/>
                </a:cubicBezTo>
                <a:cubicBezTo>
                  <a:pt x="13604" y="339"/>
                  <a:pt x="14281" y="542"/>
                  <a:pt x="14942" y="813"/>
                </a:cubicBezTo>
                <a:cubicBezTo>
                  <a:pt x="15603" y="1084"/>
                  <a:pt x="16213" y="1423"/>
                  <a:pt x="16806" y="1813"/>
                </a:cubicBezTo>
                <a:cubicBezTo>
                  <a:pt x="17399" y="2202"/>
                  <a:pt x="17941" y="2660"/>
                  <a:pt x="18449" y="3151"/>
                </a:cubicBezTo>
                <a:cubicBezTo>
                  <a:pt x="18957" y="3642"/>
                  <a:pt x="19398" y="4201"/>
                  <a:pt x="19787" y="4794"/>
                </a:cubicBezTo>
                <a:cubicBezTo>
                  <a:pt x="20177" y="5387"/>
                  <a:pt x="20516" y="6014"/>
                  <a:pt x="20787" y="6658"/>
                </a:cubicBezTo>
                <a:cubicBezTo>
                  <a:pt x="21058" y="7302"/>
                  <a:pt x="21261" y="7996"/>
                  <a:pt x="21397" y="8691"/>
                </a:cubicBezTo>
                <a:cubicBezTo>
                  <a:pt x="21532" y="9385"/>
                  <a:pt x="21600" y="10097"/>
                  <a:pt x="21600" y="10792"/>
                </a:cubicBezTo>
                <a:close/>
              </a:path>
            </a:pathLst>
          </a:custGeom>
          <a:solidFill>
            <a:srgbClr val="000000"/>
          </a:solidFill>
          <a:ln w="12700">
            <a:miter lim="400000"/>
          </a:ln>
        </p:spPr>
        <p:txBody>
          <a:bodyPr lIns="45719" rIns="45719"/>
          <a:lstStyle/>
          <a:p>
            <a:pPr/>
          </a:p>
        </p:txBody>
      </p:sp>
      <p:sp>
        <p:nvSpPr>
          <p:cNvPr id="870" name="TextBox 12"/>
          <p:cNvSpPr txBox="1"/>
          <p:nvPr/>
        </p:nvSpPr>
        <p:spPr>
          <a:xfrm>
            <a:off x="4197810" y="1033577"/>
            <a:ext cx="10378241" cy="12792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100"/>
              </a:lnSpc>
              <a:defRPr sz="3600">
                <a:latin typeface="Copperplate"/>
                <a:ea typeface="Copperplate"/>
                <a:cs typeface="Copperplate"/>
                <a:sym typeface="Copperplate"/>
              </a:defRPr>
            </a:lvl1pPr>
          </a:lstStyle>
          <a:p>
            <a:pPr/>
            <a:r>
              <a:t>Key Characteristics of No-Code Applications:</a:t>
            </a:r>
          </a:p>
        </p:txBody>
      </p:sp>
      <p:sp>
        <p:nvSpPr>
          <p:cNvPr id="871" name="TextBox 13"/>
          <p:cNvSpPr txBox="1"/>
          <p:nvPr/>
        </p:nvSpPr>
        <p:spPr>
          <a:xfrm>
            <a:off x="1115881" y="1690801"/>
            <a:ext cx="17479910" cy="71085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100"/>
              </a:lnSpc>
              <a:defRPr sz="3600">
                <a:latin typeface="Copperplate"/>
                <a:ea typeface="Copperplate"/>
                <a:cs typeface="Copperplate"/>
                <a:sym typeface="Copperplate"/>
              </a:defRPr>
            </a:lvl1pPr>
          </a:lstStyle>
          <a:p>
            <a:pPr/>
            <a:r>
              <a:t>Drag-and-Drop Interface: Users can design the application by dragging and dropping elements, such as buttons, forms, or tables, into place. Pre-built Templates: Most no-code platforms offer templates for commonly used applications (e.g., forms, task management tools, booking systems). Automation Features: Many no-code apps come with built-in automation options, such as workflows, triggers, and actions (e.g., send an email when a form is submitted). Integrations: No-code tools often provide integrations with external services (like Google Sheets, CRMs, or payment gateways) via simple setup or API calls. Ease of Use: Designed for non-programmers, allowing anyone to create functional apps with minimal learning curve.</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73" name="Freeform 3"/>
          <p:cNvSpPr/>
          <p:nvPr/>
        </p:nvSpPr>
        <p:spPr>
          <a:xfrm>
            <a:off x="600075" y="1958263"/>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74" name="Freeform 5"/>
          <p:cNvSpPr/>
          <p:nvPr/>
        </p:nvSpPr>
        <p:spPr>
          <a:xfrm>
            <a:off x="600075" y="3825164"/>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75" name="Freeform 7"/>
          <p:cNvSpPr/>
          <p:nvPr/>
        </p:nvSpPr>
        <p:spPr>
          <a:xfrm>
            <a:off x="600075" y="5692064"/>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76" name="Freeform 9"/>
          <p:cNvSpPr/>
          <p:nvPr/>
        </p:nvSpPr>
        <p:spPr>
          <a:xfrm>
            <a:off x="600075" y="7558964"/>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77" name="TextBox 10"/>
          <p:cNvSpPr txBox="1"/>
          <p:nvPr/>
        </p:nvSpPr>
        <p:spPr>
          <a:xfrm>
            <a:off x="3885305" y="565661"/>
            <a:ext cx="10727636" cy="18325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300"/>
              </a:lnSpc>
              <a:defRPr sz="5200">
                <a:latin typeface="Copperplate"/>
                <a:ea typeface="Copperplate"/>
                <a:cs typeface="Copperplate"/>
                <a:sym typeface="Copperplate"/>
              </a:defRPr>
            </a:lvl1pPr>
          </a:lstStyle>
          <a:p>
            <a:pPr/>
            <a:r>
              <a:t>Examples of No-Code Platforms:</a:t>
            </a:r>
          </a:p>
        </p:txBody>
      </p:sp>
      <p:sp>
        <p:nvSpPr>
          <p:cNvPr id="878" name="TextBox 11"/>
          <p:cNvSpPr txBox="1"/>
          <p:nvPr/>
        </p:nvSpPr>
        <p:spPr>
          <a:xfrm>
            <a:off x="1196578" y="1499110"/>
            <a:ext cx="17379754" cy="83222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300"/>
              </a:lnSpc>
              <a:defRPr sz="5200">
                <a:latin typeface="Copperplate"/>
                <a:ea typeface="Copperplate"/>
                <a:cs typeface="Copperplate"/>
                <a:sym typeface="Copperplate"/>
              </a:defRPr>
            </a:lvl1pPr>
          </a:lstStyle>
          <a:p>
            <a:pPr/>
            <a:r>
              <a:t>Bubble: Allows you to create fully functional web applications without coding. Wix &amp; WordPress: Popular website builders that let users design websites without writing any code. Airtable: Combines database functions with the ease of a spreadsheet interface to build powerful apps. Zapier: Helps automate workflows by connecting apps and triggering actions between them.</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80" name="Freeform 3"/>
          <p:cNvSpPr/>
          <p:nvPr/>
        </p:nvSpPr>
        <p:spPr>
          <a:xfrm>
            <a:off x="619125" y="1750209"/>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81" name="Freeform 5"/>
          <p:cNvSpPr/>
          <p:nvPr/>
        </p:nvSpPr>
        <p:spPr>
          <a:xfrm>
            <a:off x="619125" y="3655209"/>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82" name="Freeform 7"/>
          <p:cNvSpPr/>
          <p:nvPr/>
        </p:nvSpPr>
        <p:spPr>
          <a:xfrm>
            <a:off x="619125" y="5560209"/>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83" name="Freeform 9"/>
          <p:cNvSpPr/>
          <p:nvPr/>
        </p:nvSpPr>
        <p:spPr>
          <a:xfrm>
            <a:off x="619125" y="7465208"/>
            <a:ext cx="238125" cy="238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1514"/>
                  <a:pt x="21531" y="12216"/>
                  <a:pt x="21393" y="12907"/>
                </a:cubicBezTo>
                <a:cubicBezTo>
                  <a:pt x="21254" y="13598"/>
                  <a:pt x="21047" y="14277"/>
                  <a:pt x="20782" y="14933"/>
                </a:cubicBezTo>
                <a:cubicBezTo>
                  <a:pt x="20517" y="15590"/>
                  <a:pt x="20183" y="16212"/>
                  <a:pt x="19780" y="16799"/>
                </a:cubicBezTo>
                <a:cubicBezTo>
                  <a:pt x="19377" y="17386"/>
                  <a:pt x="18939" y="17939"/>
                  <a:pt x="18432" y="18434"/>
                </a:cubicBezTo>
                <a:cubicBezTo>
                  <a:pt x="17925" y="18929"/>
                  <a:pt x="17384" y="19378"/>
                  <a:pt x="16796" y="19781"/>
                </a:cubicBezTo>
                <a:cubicBezTo>
                  <a:pt x="16209" y="20184"/>
                  <a:pt x="15587" y="20506"/>
                  <a:pt x="14930" y="20783"/>
                </a:cubicBezTo>
                <a:cubicBezTo>
                  <a:pt x="14273" y="21059"/>
                  <a:pt x="13605" y="21255"/>
                  <a:pt x="12902" y="21393"/>
                </a:cubicBezTo>
                <a:cubicBezTo>
                  <a:pt x="12200" y="21531"/>
                  <a:pt x="11508" y="21600"/>
                  <a:pt x="10794" y="21600"/>
                </a:cubicBezTo>
                <a:cubicBezTo>
                  <a:pt x="10080" y="21600"/>
                  <a:pt x="9377" y="21531"/>
                  <a:pt x="8686" y="21393"/>
                </a:cubicBezTo>
                <a:cubicBezTo>
                  <a:pt x="7995" y="21255"/>
                  <a:pt x="7315" y="21047"/>
                  <a:pt x="6659" y="20783"/>
                </a:cubicBezTo>
                <a:cubicBezTo>
                  <a:pt x="6002" y="20518"/>
                  <a:pt x="5380" y="20184"/>
                  <a:pt x="4792" y="19781"/>
                </a:cubicBezTo>
                <a:cubicBezTo>
                  <a:pt x="4205" y="19378"/>
                  <a:pt x="3652" y="18940"/>
                  <a:pt x="3156" y="18434"/>
                </a:cubicBezTo>
                <a:cubicBezTo>
                  <a:pt x="2661" y="17927"/>
                  <a:pt x="2212" y="17386"/>
                  <a:pt x="1809" y="16799"/>
                </a:cubicBezTo>
                <a:cubicBezTo>
                  <a:pt x="1405" y="16212"/>
                  <a:pt x="1083" y="15590"/>
                  <a:pt x="806" y="14933"/>
                </a:cubicBezTo>
                <a:cubicBezTo>
                  <a:pt x="530" y="14277"/>
                  <a:pt x="346" y="13598"/>
                  <a:pt x="207" y="12896"/>
                </a:cubicBezTo>
                <a:cubicBezTo>
                  <a:pt x="69" y="12193"/>
                  <a:pt x="0" y="11502"/>
                  <a:pt x="0" y="10800"/>
                </a:cubicBezTo>
                <a:cubicBezTo>
                  <a:pt x="0" y="10098"/>
                  <a:pt x="69" y="9384"/>
                  <a:pt x="207" y="8693"/>
                </a:cubicBezTo>
                <a:cubicBezTo>
                  <a:pt x="346" y="8002"/>
                  <a:pt x="553" y="7323"/>
                  <a:pt x="818" y="6667"/>
                </a:cubicBezTo>
                <a:cubicBezTo>
                  <a:pt x="1083" y="6010"/>
                  <a:pt x="1417" y="5388"/>
                  <a:pt x="1820" y="4801"/>
                </a:cubicBezTo>
                <a:cubicBezTo>
                  <a:pt x="2223" y="4214"/>
                  <a:pt x="2661" y="3661"/>
                  <a:pt x="3168" y="3166"/>
                </a:cubicBezTo>
                <a:cubicBezTo>
                  <a:pt x="3675" y="2671"/>
                  <a:pt x="4216" y="2222"/>
                  <a:pt x="4804" y="1819"/>
                </a:cubicBezTo>
                <a:cubicBezTo>
                  <a:pt x="5391" y="1416"/>
                  <a:pt x="6013" y="1094"/>
                  <a:pt x="6670" y="817"/>
                </a:cubicBezTo>
                <a:cubicBezTo>
                  <a:pt x="7327" y="541"/>
                  <a:pt x="7995" y="345"/>
                  <a:pt x="8698" y="207"/>
                </a:cubicBezTo>
                <a:cubicBezTo>
                  <a:pt x="9400" y="69"/>
                  <a:pt x="10092" y="0"/>
                  <a:pt x="10806" y="0"/>
                </a:cubicBezTo>
                <a:cubicBezTo>
                  <a:pt x="11520" y="0"/>
                  <a:pt x="12211" y="69"/>
                  <a:pt x="12902" y="207"/>
                </a:cubicBezTo>
                <a:cubicBezTo>
                  <a:pt x="13594" y="345"/>
                  <a:pt x="14273" y="553"/>
                  <a:pt x="14930" y="817"/>
                </a:cubicBezTo>
                <a:cubicBezTo>
                  <a:pt x="15587" y="1082"/>
                  <a:pt x="16209" y="1416"/>
                  <a:pt x="16796" y="1819"/>
                </a:cubicBezTo>
                <a:cubicBezTo>
                  <a:pt x="17384" y="2222"/>
                  <a:pt x="17937" y="2660"/>
                  <a:pt x="18432" y="3166"/>
                </a:cubicBezTo>
                <a:cubicBezTo>
                  <a:pt x="18927" y="3673"/>
                  <a:pt x="19377" y="4214"/>
                  <a:pt x="19780" y="4801"/>
                </a:cubicBezTo>
                <a:cubicBezTo>
                  <a:pt x="20183" y="5388"/>
                  <a:pt x="20506" y="6010"/>
                  <a:pt x="20782" y="6667"/>
                </a:cubicBezTo>
                <a:cubicBezTo>
                  <a:pt x="21059" y="7323"/>
                  <a:pt x="21254" y="7991"/>
                  <a:pt x="21393" y="8693"/>
                </a:cubicBezTo>
                <a:cubicBezTo>
                  <a:pt x="21531" y="9395"/>
                  <a:pt x="21600" y="10086"/>
                  <a:pt x="21600" y="10800"/>
                </a:cubicBezTo>
                <a:close/>
              </a:path>
            </a:pathLst>
          </a:custGeom>
          <a:solidFill>
            <a:srgbClr val="000000"/>
          </a:solidFill>
          <a:ln w="12700">
            <a:miter lim="400000"/>
          </a:ln>
        </p:spPr>
        <p:txBody>
          <a:bodyPr lIns="45719" rIns="45719"/>
          <a:lstStyle/>
          <a:p>
            <a:pPr/>
          </a:p>
        </p:txBody>
      </p:sp>
      <p:sp>
        <p:nvSpPr>
          <p:cNvPr id="884" name="TextBox 10"/>
          <p:cNvSpPr txBox="1"/>
          <p:nvPr/>
        </p:nvSpPr>
        <p:spPr>
          <a:xfrm>
            <a:off x="2976561" y="325068"/>
            <a:ext cx="12581402" cy="18585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400"/>
              </a:lnSpc>
              <a:defRPr sz="5300">
                <a:latin typeface="Copperplate"/>
                <a:ea typeface="Copperplate"/>
                <a:cs typeface="Copperplate"/>
                <a:sym typeface="Copperplate"/>
              </a:defRPr>
            </a:lvl1pPr>
          </a:lstStyle>
          <a:p>
            <a:pPr/>
            <a:r>
              <a:t>Advantages of No-Code Applications:</a:t>
            </a:r>
          </a:p>
        </p:txBody>
      </p:sp>
      <p:sp>
        <p:nvSpPr>
          <p:cNvPr id="885" name="TextBox 11"/>
          <p:cNvSpPr txBox="1"/>
          <p:nvPr/>
        </p:nvSpPr>
        <p:spPr>
          <a:xfrm>
            <a:off x="1333206" y="1277568"/>
            <a:ext cx="17122834" cy="84371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400"/>
              </a:lnSpc>
              <a:defRPr sz="5300">
                <a:latin typeface="Copperplate"/>
                <a:ea typeface="Copperplate"/>
                <a:cs typeface="Copperplate"/>
                <a:sym typeface="Copperplate"/>
              </a:defRPr>
            </a:lvl1pPr>
          </a:lstStyle>
          <a:p>
            <a:pPr/>
            <a:r>
              <a:t>Speed: Users can build and deploy applications much faster compared to traditional development. Cost-Effective: Reduces the need for professional developers, lowering development costs. Accessibility: Allows people with limited technical skills to create customized solutions. Flexibility: Suitable for prototyping, internal tools, and small-scale applications.</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87" name="Freeform 2"/>
          <p:cNvSpPr/>
          <p:nvPr/>
        </p:nvSpPr>
        <p:spPr>
          <a:xfrm>
            <a:off x="1100137" y="7758683"/>
            <a:ext cx="161925" cy="161926"/>
          </a:xfrm>
          <a:prstGeom prst="rect">
            <a:avLst/>
          </a:prstGeom>
          <a:blipFill>
            <a:blip r:embed="rId3"/>
            <a:stretch>
              <a:fillRect/>
            </a:stretch>
          </a:blipFill>
          <a:ln w="12700">
            <a:miter lim="400000"/>
          </a:ln>
        </p:spPr>
        <p:txBody>
          <a:bodyPr lIns="45719" rIns="45719"/>
          <a:lstStyle/>
          <a:p>
            <a:pPr/>
          </a:p>
        </p:txBody>
      </p:sp>
      <p:sp>
        <p:nvSpPr>
          <p:cNvPr id="888" name="Freeform 3"/>
          <p:cNvSpPr/>
          <p:nvPr/>
        </p:nvSpPr>
        <p:spPr>
          <a:xfrm>
            <a:off x="1100137" y="4758309"/>
            <a:ext cx="161925" cy="161926"/>
          </a:xfrm>
          <a:prstGeom prst="rect">
            <a:avLst/>
          </a:prstGeom>
          <a:blipFill>
            <a:blip r:embed="rId3"/>
            <a:stretch>
              <a:fillRect/>
            </a:stretch>
          </a:blipFill>
          <a:ln w="12700">
            <a:miter lim="400000"/>
          </a:ln>
        </p:spPr>
        <p:txBody>
          <a:bodyPr lIns="45719" rIns="45719"/>
          <a:lstStyle/>
          <a:p>
            <a:pPr/>
          </a:p>
        </p:txBody>
      </p:sp>
      <p:sp>
        <p:nvSpPr>
          <p:cNvPr id="889" name="Freeform 4"/>
          <p:cNvSpPr/>
          <p:nvPr/>
        </p:nvSpPr>
        <p:spPr>
          <a:xfrm>
            <a:off x="1100137" y="9558908"/>
            <a:ext cx="161925" cy="161926"/>
          </a:xfrm>
          <a:prstGeom prst="rect">
            <a:avLst/>
          </a:prstGeom>
          <a:blipFill>
            <a:blip r:embed="rId3"/>
            <a:stretch>
              <a:fillRect/>
            </a:stretch>
          </a:blipFill>
          <a:ln w="12700">
            <a:miter lim="400000"/>
          </a:ln>
        </p:spPr>
        <p:txBody>
          <a:bodyPr lIns="45719" rIns="45719"/>
          <a:lstStyle/>
          <a:p>
            <a:pPr/>
          </a:p>
        </p:txBody>
      </p:sp>
      <p:sp>
        <p:nvSpPr>
          <p:cNvPr id="890" name="Freeform 5"/>
          <p:cNvSpPr/>
          <p:nvPr/>
        </p:nvSpPr>
        <p:spPr>
          <a:xfrm>
            <a:off x="1100137" y="5958459"/>
            <a:ext cx="161925" cy="161926"/>
          </a:xfrm>
          <a:prstGeom prst="rect">
            <a:avLst/>
          </a:prstGeom>
          <a:blipFill>
            <a:blip r:embed="rId3"/>
            <a:stretch>
              <a:fillRect/>
            </a:stretch>
          </a:blipFill>
          <a:ln w="12700">
            <a:miter lim="400000"/>
          </a:ln>
        </p:spPr>
        <p:txBody>
          <a:bodyPr lIns="45719" rIns="45719"/>
          <a:lstStyle/>
          <a:p>
            <a:pPr/>
          </a:p>
        </p:txBody>
      </p:sp>
      <p:sp>
        <p:nvSpPr>
          <p:cNvPr id="891" name="TextBox 6"/>
          <p:cNvSpPr txBox="1"/>
          <p:nvPr/>
        </p:nvSpPr>
        <p:spPr>
          <a:xfrm>
            <a:off x="46139" y="255403"/>
            <a:ext cx="18559424" cy="23721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2. Charts in Excel Charts in Excel are graphical representations of data that allow users to visually analyze and present data trends, comparisons, and distributions. Excel offers a wide variety of chart types to cater to different kinds of data and analysis needs. Types of Charts in Excel:</a:t>
            </a:r>
          </a:p>
        </p:txBody>
      </p:sp>
      <p:sp>
        <p:nvSpPr>
          <p:cNvPr id="892" name="TextBox 7"/>
          <p:cNvSpPr txBox="1"/>
          <p:nvPr/>
        </p:nvSpPr>
        <p:spPr>
          <a:xfrm>
            <a:off x="347366" y="3255778"/>
            <a:ext cx="350292"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1.</a:t>
            </a:r>
          </a:p>
        </p:txBody>
      </p:sp>
      <p:sp>
        <p:nvSpPr>
          <p:cNvPr id="893" name="TextBox 8"/>
          <p:cNvSpPr txBox="1"/>
          <p:nvPr/>
        </p:nvSpPr>
        <p:spPr>
          <a:xfrm>
            <a:off x="1236164" y="3255778"/>
            <a:ext cx="16880454"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Column Charts: Useful for comparing quantities across categories. Each column represents a data point.</a:t>
            </a:r>
          </a:p>
        </p:txBody>
      </p:sp>
      <p:sp>
        <p:nvSpPr>
          <p:cNvPr id="894" name="TextBox 9"/>
          <p:cNvSpPr txBox="1"/>
          <p:nvPr/>
        </p:nvSpPr>
        <p:spPr>
          <a:xfrm>
            <a:off x="5332962" y="4455928"/>
            <a:ext cx="9271759"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Example: Sales figures for different months.</a:t>
            </a:r>
          </a:p>
        </p:txBody>
      </p:sp>
      <p:sp>
        <p:nvSpPr>
          <p:cNvPr id="895" name="TextBox 10"/>
          <p:cNvSpPr txBox="1"/>
          <p:nvPr/>
        </p:nvSpPr>
        <p:spPr>
          <a:xfrm>
            <a:off x="340071" y="5056003"/>
            <a:ext cx="18268388"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pc="6" sz="3300">
                <a:latin typeface="Copperplate"/>
                <a:ea typeface="Copperplate"/>
                <a:cs typeface="Copperplate"/>
                <a:sym typeface="Copperplate"/>
              </a:defRPr>
            </a:lvl1pPr>
          </a:lstStyle>
          <a:p>
            <a:pPr/>
            <a:r>
              <a:t>2.Bar Charts: Similar to column charts but use horizontal bars instead of vertical ones.</a:t>
            </a:r>
          </a:p>
        </p:txBody>
      </p:sp>
      <p:sp>
        <p:nvSpPr>
          <p:cNvPr id="896" name="TextBox 11"/>
          <p:cNvSpPr txBox="1"/>
          <p:nvPr/>
        </p:nvSpPr>
        <p:spPr>
          <a:xfrm>
            <a:off x="2857052" y="5656078"/>
            <a:ext cx="14322647" cy="5814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Example: Employee performance comparisons across departments.</a:t>
            </a:r>
          </a:p>
        </p:txBody>
      </p:sp>
      <p:sp>
        <p:nvSpPr>
          <p:cNvPr id="897" name="TextBox 12"/>
          <p:cNvSpPr txBox="1"/>
          <p:nvPr/>
        </p:nvSpPr>
        <p:spPr>
          <a:xfrm>
            <a:off x="326678" y="6256153"/>
            <a:ext cx="18003070"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3.Line Charts: Good for showing trends over time or continuous data. Each point on</a:t>
            </a:r>
          </a:p>
        </p:txBody>
      </p:sp>
      <p:sp>
        <p:nvSpPr>
          <p:cNvPr id="898" name="TextBox 13"/>
          <p:cNvSpPr txBox="1"/>
          <p:nvPr/>
        </p:nvSpPr>
        <p:spPr>
          <a:xfrm>
            <a:off x="4889601" y="6856228"/>
            <a:ext cx="9427655"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the line represents a value at a specific time.</a:t>
            </a:r>
          </a:p>
        </p:txBody>
      </p:sp>
      <p:sp>
        <p:nvSpPr>
          <p:cNvPr id="899" name="TextBox 14"/>
          <p:cNvSpPr txBox="1"/>
          <p:nvPr/>
        </p:nvSpPr>
        <p:spPr>
          <a:xfrm>
            <a:off x="5221185" y="7456303"/>
            <a:ext cx="9499684"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Example: Tracking stock prices over a period.</a:t>
            </a:r>
          </a:p>
        </p:txBody>
      </p:sp>
      <p:sp>
        <p:nvSpPr>
          <p:cNvPr id="900" name="TextBox 15"/>
          <p:cNvSpPr txBox="1"/>
          <p:nvPr/>
        </p:nvSpPr>
        <p:spPr>
          <a:xfrm>
            <a:off x="315811" y="8056378"/>
            <a:ext cx="382477"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4.</a:t>
            </a:r>
          </a:p>
        </p:txBody>
      </p:sp>
      <p:sp>
        <p:nvSpPr>
          <p:cNvPr id="901" name="TextBox 16"/>
          <p:cNvSpPr txBox="1"/>
          <p:nvPr/>
        </p:nvSpPr>
        <p:spPr>
          <a:xfrm>
            <a:off x="1106385" y="8056378"/>
            <a:ext cx="17145153"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700"/>
              </a:lnSpc>
              <a:defRPr sz="3300">
                <a:latin typeface="Copperplate"/>
                <a:ea typeface="Copperplate"/>
                <a:cs typeface="Copperplate"/>
                <a:sym typeface="Copperplate"/>
              </a:defRPr>
            </a:lvl1pPr>
          </a:lstStyle>
          <a:p>
            <a:pPr/>
            <a:r>
              <a:t>Pie Charts: Used to show proportions or percentages of a whole. The entire circle represents 100% of the data.</a:t>
            </a:r>
          </a:p>
        </p:txBody>
      </p:sp>
      <p:sp>
        <p:nvSpPr>
          <p:cNvPr id="902" name="TextBox 17"/>
          <p:cNvSpPr txBox="1"/>
          <p:nvPr/>
        </p:nvSpPr>
        <p:spPr>
          <a:xfrm>
            <a:off x="4252912" y="9256528"/>
            <a:ext cx="11474978" cy="1178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700"/>
              </a:lnSpc>
              <a:defRPr sz="3300">
                <a:latin typeface="Copperplate"/>
                <a:ea typeface="Copperplate"/>
                <a:cs typeface="Copperplate"/>
                <a:sym typeface="Copperplate"/>
              </a:defRPr>
            </a:lvl1pPr>
          </a:lstStyle>
          <a:p>
            <a:pPr/>
            <a:r>
              <a:t>Example: Market share distribution among companies.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