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15515"/>
            <a:ext cx="10521295" cy="13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08"/>
              </a:lnSpc>
            </a:pPr>
            <a:r>
              <a:rPr lang="en-US" b="true" sz="937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ACID Properties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4057" y="1076325"/>
            <a:ext cx="17783943" cy="836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A: Atomicity (All or Nothing)</a:t>
            </a:r>
          </a:p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l">
              <a:lnSpc>
                <a:spcPts val="5720"/>
              </a:lnSpc>
              <a:spcBef>
                <a:spcPct val="0"/>
              </a:spcBef>
            </a:pPr>
            <a:r>
              <a:rPr lang="en-US" b="true" sz="5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Ensures that a transaction executes completely</a:t>
            </a:r>
          </a:p>
          <a:p>
            <a:pPr algn="l">
              <a:lnSpc>
                <a:spcPts val="5720"/>
              </a:lnSpc>
              <a:spcBef>
                <a:spcPct val="0"/>
              </a:spcBef>
            </a:pPr>
            <a:r>
              <a:rPr lang="en-US" sz="5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or not at all.</a:t>
            </a:r>
          </a:p>
          <a:p>
            <a:pPr algn="l">
              <a:lnSpc>
                <a:spcPts val="5720"/>
              </a:lnSpc>
              <a:spcBef>
                <a:spcPct val="0"/>
              </a:spcBef>
            </a:pPr>
            <a:r>
              <a:rPr lang="en-US" sz="5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• If any part of a transaction fails, all changes are</a:t>
            </a:r>
          </a:p>
          <a:p>
            <a:pPr algn="l">
              <a:lnSpc>
                <a:spcPts val="5720"/>
              </a:lnSpc>
              <a:spcBef>
                <a:spcPct val="0"/>
              </a:spcBef>
            </a:pPr>
            <a:r>
              <a:rPr lang="en-US" sz="5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rolled back to maintain consistency.</a:t>
            </a:r>
          </a:p>
          <a:p>
            <a:pPr algn="l">
              <a:lnSpc>
                <a:spcPts val="5170"/>
              </a:lnSpc>
              <a:spcBef>
                <a:spcPct val="0"/>
              </a:spcBef>
            </a:pPr>
          </a:p>
          <a:p>
            <a:pPr algn="l">
              <a:lnSpc>
                <a:spcPts val="517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• Example: </a:t>
            </a:r>
            <a:r>
              <a:rPr lang="en-US" sz="4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Transferring ₹1000 from Account A to</a:t>
            </a:r>
          </a:p>
          <a:p>
            <a:pPr algn="l">
              <a:lnSpc>
                <a:spcPts val="517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Account B</a:t>
            </a:r>
          </a:p>
          <a:p>
            <a:pPr algn="l">
              <a:lnSpc>
                <a:spcPts val="517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• Debit from Account A</a:t>
            </a:r>
          </a:p>
          <a:p>
            <a:pPr algn="l">
              <a:lnSpc>
                <a:spcPts val="517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• Credit to Account B</a:t>
            </a:r>
          </a:p>
          <a:p>
            <a:pPr algn="l">
              <a:lnSpc>
                <a:spcPts val="517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• If either fails, no money should be deducted/added.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9991" y="1443990"/>
            <a:ext cx="17083509" cy="861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START TRANSACTION;</a:t>
            </a:r>
          </a:p>
          <a:p>
            <a:pPr algn="just">
              <a:lnSpc>
                <a:spcPts val="6160"/>
              </a:lnSpc>
              <a:spcBef>
                <a:spcPct val="0"/>
              </a:spcBef>
            </a:pPr>
          </a:p>
          <a:p>
            <a:pPr algn="just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UPDATE accounts SET balance = balance - 1000</a:t>
            </a:r>
          </a:p>
          <a:p>
            <a:pPr algn="just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WHERE account_id = 1; -- Debit</a:t>
            </a:r>
          </a:p>
          <a:p>
            <a:pPr algn="just">
              <a:lnSpc>
                <a:spcPts val="6160"/>
              </a:lnSpc>
              <a:spcBef>
                <a:spcPct val="0"/>
              </a:spcBef>
            </a:pPr>
          </a:p>
          <a:p>
            <a:pPr algn="just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UPDATE accounts SET balance = balance + 1000</a:t>
            </a:r>
          </a:p>
          <a:p>
            <a:pPr algn="just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WHERE account_id = 2; -- Credit</a:t>
            </a:r>
          </a:p>
          <a:p>
            <a:pPr algn="just">
              <a:lnSpc>
                <a:spcPts val="6160"/>
              </a:lnSpc>
              <a:spcBef>
                <a:spcPct val="0"/>
              </a:spcBef>
            </a:pPr>
          </a:p>
          <a:p>
            <a:pPr algn="just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 Simulating failure</a:t>
            </a:r>
          </a:p>
          <a:p>
            <a:pPr algn="just">
              <a:lnSpc>
                <a:spcPts val="6160"/>
              </a:lnSpc>
              <a:spcBef>
                <a:spcPct val="0"/>
              </a:spcBef>
            </a:pPr>
          </a:p>
          <a:p>
            <a:pPr algn="just">
              <a:lnSpc>
                <a:spcPts val="616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ROLLBACK; -- Reverts changes if any step fails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0107" y="75542"/>
            <a:ext cx="3625318" cy="95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3"/>
              </a:lnSpc>
              <a:spcBef>
                <a:spcPct val="0"/>
              </a:spcBef>
            </a:pPr>
            <a:r>
              <a:rPr lang="en-US" b="true" sz="671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2611" y="120198"/>
            <a:ext cx="13313444" cy="9402620"/>
          </a:xfrm>
          <a:custGeom>
            <a:avLst/>
            <a:gdLst/>
            <a:ahLst/>
            <a:cxnLst/>
            <a:rect r="r" b="b" t="t" l="l"/>
            <a:pathLst>
              <a:path h="9402620" w="13313444">
                <a:moveTo>
                  <a:pt x="0" y="0"/>
                </a:moveTo>
                <a:lnTo>
                  <a:pt x="13313443" y="0"/>
                </a:lnTo>
                <a:lnTo>
                  <a:pt x="13313443" y="9402620"/>
                </a:lnTo>
                <a:lnTo>
                  <a:pt x="0" y="9402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5418" y="468590"/>
            <a:ext cx="13760449" cy="9349820"/>
          </a:xfrm>
          <a:custGeom>
            <a:avLst/>
            <a:gdLst/>
            <a:ahLst/>
            <a:cxnLst/>
            <a:rect r="r" b="b" t="t" l="l"/>
            <a:pathLst>
              <a:path h="9349820" w="13760449">
                <a:moveTo>
                  <a:pt x="0" y="0"/>
                </a:moveTo>
                <a:lnTo>
                  <a:pt x="13760449" y="0"/>
                </a:lnTo>
                <a:lnTo>
                  <a:pt x="13760449" y="9349820"/>
                </a:lnTo>
                <a:lnTo>
                  <a:pt x="0" y="9349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6" r="0" b="-4086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2831" y="86844"/>
            <a:ext cx="13736247" cy="10113312"/>
          </a:xfrm>
          <a:custGeom>
            <a:avLst/>
            <a:gdLst/>
            <a:ahLst/>
            <a:cxnLst/>
            <a:rect r="r" b="b" t="t" l="l"/>
            <a:pathLst>
              <a:path h="10113312" w="13736247">
                <a:moveTo>
                  <a:pt x="0" y="0"/>
                </a:moveTo>
                <a:lnTo>
                  <a:pt x="13736247" y="0"/>
                </a:lnTo>
                <a:lnTo>
                  <a:pt x="13736247" y="10113312"/>
                </a:lnTo>
                <a:lnTo>
                  <a:pt x="0" y="10113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9293" y="0"/>
            <a:ext cx="14320590" cy="10267028"/>
          </a:xfrm>
          <a:custGeom>
            <a:avLst/>
            <a:gdLst/>
            <a:ahLst/>
            <a:cxnLst/>
            <a:rect r="r" b="b" t="t" l="l"/>
            <a:pathLst>
              <a:path h="10267028" w="14320590">
                <a:moveTo>
                  <a:pt x="0" y="0"/>
                </a:moveTo>
                <a:lnTo>
                  <a:pt x="14320590" y="0"/>
                </a:lnTo>
                <a:lnTo>
                  <a:pt x="14320590" y="10267028"/>
                </a:lnTo>
                <a:lnTo>
                  <a:pt x="0" y="1026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43" r="0" b="-204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2857" y="305108"/>
            <a:ext cx="14390093" cy="9676784"/>
          </a:xfrm>
          <a:custGeom>
            <a:avLst/>
            <a:gdLst/>
            <a:ahLst/>
            <a:cxnLst/>
            <a:rect r="r" b="b" t="t" l="l"/>
            <a:pathLst>
              <a:path h="9676784" w="14390093">
                <a:moveTo>
                  <a:pt x="0" y="0"/>
                </a:moveTo>
                <a:lnTo>
                  <a:pt x="14390093" y="0"/>
                </a:lnTo>
                <a:lnTo>
                  <a:pt x="14390093" y="9676784"/>
                </a:lnTo>
                <a:lnTo>
                  <a:pt x="0" y="967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65" r="0" b="-576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DAGhchCfe4o</dc:identifier>
  <dcterms:modified xsi:type="dcterms:W3CDTF">2011-08-01T06:04:30Z</dcterms:modified>
  <cp:revision>1</cp:revision>
  <dc:title>ACID Properties</dc:title>
</cp:coreProperties>
</file>