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70" r:id="rId8"/>
    <p:sldId id="262" r:id="rId9"/>
    <p:sldId id="263" r:id="rId10"/>
    <p:sldId id="264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1" r:id="rId20"/>
    <p:sldId id="267" r:id="rId21"/>
    <p:sldId id="268" r:id="rId22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4"/>
    </p:embeddedFont>
    <p:embeddedFont>
      <p:font typeface="Wingdings 2" panose="05020102010507070707" pitchFamily="18" charset="2"/>
      <p:regular r:id="rId25"/>
    </p:embeddedFont>
    <p:embeddedFont>
      <p:font typeface="Bodoni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BBBB752D-5D8D-4E3D-A967-5C17207EA3F9}">
  <a:tblStyle styleId="{BBBB752D-5D8D-4E3D-A967-5C17207EA3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3447" autoAdjust="0"/>
  </p:normalViewPr>
  <p:slideViewPr>
    <p:cSldViewPr snapToGrid="0">
      <p:cViewPr varScale="1">
        <p:scale>
          <a:sx n="104" d="100"/>
          <a:sy n="104" d="100"/>
        </p:scale>
        <p:origin x="-749" y="-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669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9daa963b3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69daa963b3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69daa963b3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69daa963b3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9daa963b3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69daa963b3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69daa963b3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69daa963b3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daa963b3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269daa963b3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9daa963b3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269daa963b3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69daa963b3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269daa963b3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9daa972f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69daa972f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9daa963b3_1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69daa963b3_1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9daa963b3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269daa963b3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9daa963b3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g269daa963b3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2940249" y="-942380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1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alibri"/>
              <a:buNone/>
              <a:defRPr sz="9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mprosoft.com/blog/how-to-make-a-mental-health-app/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ncbi.nlm.nih.gov/pmc/articles/PMC8787665/" TargetMode="External"/><Relationship Id="rId5" Type="http://schemas.openxmlformats.org/officeDocument/2006/relationships/hyperlink" Target="https://mental.jmir.org/2020/10/e17453/" TargetMode="External"/><Relationship Id="rId4" Type="http://schemas.openxmlformats.org/officeDocument/2006/relationships/hyperlink" Target="https://www.hindawi.com/journals/acisc/2022/9970363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/>
        </p:nvSpPr>
        <p:spPr>
          <a:xfrm>
            <a:off x="810220" y="2029313"/>
            <a:ext cx="7523559" cy="257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203200" marR="0" lvl="0" indent="-203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1" i="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</a:t>
            </a:r>
            <a:r>
              <a:rPr lang="en-GB" sz="1600" b="1" i="0" u="sng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Guide:</a:t>
            </a:r>
            <a:r>
              <a:rPr lang="en-GB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                                        </a:t>
            </a:r>
            <a:endParaRPr lang="en-IN" sz="1100" dirty="0"/>
          </a:p>
          <a:p>
            <a:pPr marL="203200" marR="0" lvl="0" indent="-203200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GB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</a:t>
            </a:r>
            <a:r>
              <a:rPr lang="en-IN" sz="16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Prof.Shubhangi</a:t>
            </a:r>
            <a:r>
              <a:rPr lang="en-IN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1600" b="1" i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Ingale</a:t>
            </a:r>
            <a:r>
              <a:rPr lang="en-IN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</a:t>
            </a:r>
            <a:r>
              <a:rPr lang="en-IN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GB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lang="en-IN" sz="1100" dirty="0"/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0927" marR="0" lvl="0" indent="-270927" algn="ctr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0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Project Members</a:t>
            </a:r>
            <a:endParaRPr lang="en-GB" sz="1100" dirty="0"/>
          </a:p>
          <a:p>
            <a:pPr marL="203200" marR="0" lvl="0" indent="-203200" algn="ctr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1" i="0" u="sng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Ashwin </a:t>
            </a:r>
            <a:r>
              <a:rPr lang="en-GB" sz="1600" b="1" i="1" u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Bahekar</a:t>
            </a:r>
            <a:r>
              <a:rPr lang="en-GB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(BCOB75)                              </a:t>
            </a:r>
            <a:r>
              <a:rPr lang="en-GB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Santosh Vishwakarma(BCOB73)</a:t>
            </a:r>
            <a:endParaRPr sz="1100" dirty="0"/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lang="en-GB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Rishikesh Durnale(BCOA55)</a:t>
            </a:r>
            <a:r>
              <a:rPr lang="en-GB" sz="1600" b="1" i="1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</a:t>
            </a:r>
            <a:r>
              <a:rPr lang="en-GB" sz="1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Swaraj Singh(BCOB102)</a:t>
            </a:r>
            <a:endParaRPr sz="1100" dirty="0"/>
          </a:p>
          <a:p>
            <a:pPr marL="203200" marR="0" lvl="0" indent="-203200" algn="l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endParaRPr sz="900" b="1" i="1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03200" marR="0" lvl="0" indent="-203200" algn="l" rtl="0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GB" sz="16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 sz="1100" dirty="0"/>
          </a:p>
        </p:txBody>
      </p:sp>
      <p:sp>
        <p:nvSpPr>
          <p:cNvPr id="135" name="Google Shape;135;p25"/>
          <p:cNvSpPr txBox="1"/>
          <p:nvPr/>
        </p:nvSpPr>
        <p:spPr>
          <a:xfrm>
            <a:off x="1485900" y="1509713"/>
            <a:ext cx="6172200" cy="3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 Black"/>
              <a:buNone/>
            </a:pPr>
            <a:r>
              <a:rPr lang="en-GB" sz="1800" b="1" i="1" u="none" smtClean="0">
                <a:solidFill>
                  <a:srgbClr val="FF0000"/>
                </a:solidFill>
                <a:latin typeface="Arial Black"/>
                <a:ea typeface="Arial Black"/>
                <a:cs typeface="Times New Roman" panose="02020603050405020304" pitchFamily="18" charset="0"/>
                <a:sym typeface="Arial Black"/>
              </a:rPr>
              <a:t>EmoTrack – Strengthening Mental Health</a:t>
            </a:r>
            <a:r>
              <a:rPr lang="en-GB" sz="1800" b="1" i="1" u="none" smtClean="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1100" dirty="0"/>
          </a:p>
        </p:txBody>
      </p:sp>
      <p:pic>
        <p:nvPicPr>
          <p:cNvPr id="1026" name="Picture 2" descr="https://lh7-us.googleusercontent.com/PXcdGMXlCSzDV5VAbh1YOp03F52LSLNA-BOGQu-ZuyzerLvMtZYIkuZ7ossi3hDPWb2Q-UIb1uj-IcqmzgcgPbQBfAmKxbXPpVd816hRtbnFA6hGL-TBgSLXA6-RUR8hXth3nfJDr8q4YVjcr0U=s204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1" y="92821"/>
            <a:ext cx="1587923" cy="740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828799" y="12431"/>
            <a:ext cx="7315201" cy="104644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1200">
                <a:solidFill>
                  <a:schemeClr val="accent2">
                    <a:lumMod val="75000"/>
                  </a:schemeClr>
                </a:solidFill>
              </a:rPr>
              <a:t>G H Raisoni College of Engineering &amp; Management</a:t>
            </a:r>
          </a:p>
          <a:p>
            <a:r>
              <a:rPr lang="en-IN" sz="1200"/>
              <a:t>An Empowered Autonomous Institute, Affiliated to Savitribai Phule Pune University Approved by AICTE, New Delhi and Recognized by Govt. of Maharashtra, NAAC Accredited "A+" Grade Navin Gat No.1200, Domkhel Road, Wagholi, Pune - 412 207 (India)</a:t>
            </a:r>
          </a:p>
          <a:p>
            <a:r>
              <a:rPr lang="en-IN" sz="1200">
                <a:solidFill>
                  <a:schemeClr val="accent2">
                    <a:lumMod val="75000"/>
                  </a:schemeClr>
                </a:solidFill>
              </a:rPr>
              <a:t>T: </a:t>
            </a:r>
            <a:r>
              <a:rPr lang="en-IN" sz="1200"/>
              <a:t>+91-9604787185/186 </a:t>
            </a:r>
            <a:r>
              <a:rPr lang="en-IN" sz="1200">
                <a:solidFill>
                  <a:schemeClr val="accent2">
                    <a:lumMod val="75000"/>
                  </a:schemeClr>
                </a:solidFill>
              </a:rPr>
              <a:t>| E: </a:t>
            </a:r>
            <a:r>
              <a:rPr lang="en-IN" sz="1200"/>
              <a:t>ghrcem.pune@raisoni.net </a:t>
            </a:r>
            <a:r>
              <a:rPr lang="en-IN" sz="1200">
                <a:solidFill>
                  <a:schemeClr val="accent2">
                    <a:lumMod val="75000"/>
                  </a:schemeClr>
                </a:solidFill>
              </a:rPr>
              <a:t>| W: </a:t>
            </a:r>
            <a:r>
              <a:rPr lang="en-IN" sz="1200"/>
              <a:t>www.ghrcemp.raisoni.net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4194"/>
            <a:ext cx="9144000" cy="742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3485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Insightful Reports: 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ML-powered reports provide valuable insights into the mental health status of children. These reports highlight areas of concern, identify triggers for stress, and suggest potential interventions.</a:t>
            </a:r>
          </a:p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Data-informed decisions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Users make more informed decisions regarding their mental health, leveraging insights from tracked data to optimize their self-care routines and treatment 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plans</a:t>
            </a:r>
            <a:r>
              <a:rPr lang="en-US" sz="160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lvl="0" algn="just">
              <a:buClr>
                <a:schemeClr val="dk1"/>
              </a:buClr>
              <a:buSzPts val="1400"/>
            </a:pPr>
            <a:endParaRPr lang="en-US" sz="160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Link </a:t>
            </a:r>
            <a:r>
              <a:rPr lang="en-US" sz="1600" b="1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Datasets</a:t>
            </a:r>
            <a:r>
              <a:rPr lang="en-US" sz="160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/kaggle/input/mental-health-data/mental health dummy </a:t>
            </a:r>
            <a:r>
              <a:rPr lang="en-US" sz="160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       data.csv</a:t>
            </a: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54003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3" y="783973"/>
            <a:ext cx="7365253" cy="33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88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2" name="Picture 2" descr="C:\Users\ASUS\Downloads\WhatsApp Image 2024-05-29 at 15.05.37_bfda5c1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27" y="821894"/>
            <a:ext cx="7271309" cy="334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80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6" name="Picture 2" descr="C:\Users\ASUS\Downloads\WhatsApp Image 2024-05-29 at 15.10.23_d6c2f5f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173" y="685496"/>
            <a:ext cx="6690157" cy="341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00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0" name="Picture 2" descr="C:\Users\ASUS\Downloads\WhatsApp Image 2024-05-29 at 15.11.29_b76f0e7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814" y="569671"/>
            <a:ext cx="6561735" cy="359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053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 descr="C:\Users\ASUS\Downloads\WhatsApp Image 2024-05-29 at 15.15.08_4e89761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750" y="746150"/>
            <a:ext cx="6061863" cy="340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444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8" name="Picture 2" descr="C:\Users\ASUS\Downloads\WhatsApp Image 2024-05-29 at 15.16.49_7c219268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833" y="764828"/>
            <a:ext cx="6320334" cy="332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4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4"/>
          <p:cNvSpPr txBox="1"/>
          <p:nvPr/>
        </p:nvSpPr>
        <p:spPr>
          <a:xfrm>
            <a:off x="903006" y="1115333"/>
            <a:ext cx="70490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>
              <a:buClr>
                <a:schemeClr val="dk1"/>
              </a:buClr>
              <a:buSzPts val="1400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285750" lvl="0" indent="-285750" algn="just">
              <a:buClr>
                <a:schemeClr val="dk1"/>
              </a:buClr>
              <a:buSzPts val="1400"/>
              <a:buFont typeface="Wingdings" panose="05000000000000000000" pitchFamily="2" charset="2"/>
              <a:buChar char="§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smtClean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Output</a:t>
            </a:r>
            <a:endParaRPr sz="110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085364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 descr="C:\Users\ASUS\Downloads\WhatsApp Image 2024-05-29 at 15.22.20_fe28d8a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76" y="619227"/>
            <a:ext cx="6668211" cy="359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6904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1857375" y="3074194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4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300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Work – Plan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endParaRPr sz="110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92977"/>
              </p:ext>
            </p:extLst>
          </p:nvPr>
        </p:nvGraphicFramePr>
        <p:xfrm>
          <a:off x="0" y="566058"/>
          <a:ext cx="9143998" cy="3579620"/>
        </p:xfrm>
        <a:graphic>
          <a:graphicData uri="http://schemas.openxmlformats.org/drawingml/2006/table">
            <a:tbl>
              <a:tblPr/>
              <a:tblGrid>
                <a:gridCol w="15330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580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5859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45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0954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992663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12482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1069023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42817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Months  Activities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July’24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50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Reviews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4722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Identification &amp; Selection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90524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Designing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846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Analysis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114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Fabrication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8466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and Debugging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Preparation of Project Report</a:t>
                      </a: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√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6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7" marR="68587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5495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5058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51206" y="479821"/>
            <a:ext cx="7888553" cy="378177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IN" sz="15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600" u="sng" dirty="0">
                <a:hlinkClick r:id="rId3"/>
              </a:rPr>
              <a:t>https://www.aimprosoft.com/blog/how-to-make-a-mental-health-app/</a:t>
            </a:r>
            <a:r>
              <a:rPr lang="en-US" sz="1600" u="sng" dirty="0"/>
              <a:t> </a:t>
            </a:r>
            <a:endParaRPr lang="en-IN" sz="1600" dirty="0"/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u="sng" dirty="0">
                <a:hlinkClick r:id="rId4"/>
              </a:rPr>
              <a:t>https://www.hindawi.com/journals/acisc/2022/9970363/</a:t>
            </a:r>
            <a:endParaRPr lang="en-IN" sz="1600" dirty="0"/>
          </a:p>
          <a:p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hlinkClick r:id="rId5"/>
              </a:rPr>
              <a:t>https://mental.jmir.org/2020/10/e17453/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u="sng" dirty="0">
                <a:solidFill>
                  <a:schemeClr val="accent1">
                    <a:lumMod val="75000"/>
                  </a:schemeClr>
                </a:solidFill>
                <a:hlinkClick r:id="rId6"/>
              </a:rPr>
              <a:t>https://</a:t>
            </a:r>
            <a:r>
              <a:rPr lang="en-US" sz="1600" u="sng">
                <a:solidFill>
                  <a:schemeClr val="accent1">
                    <a:lumMod val="75000"/>
                  </a:schemeClr>
                </a:solidFill>
                <a:hlinkClick r:id="rId6"/>
              </a:rPr>
              <a:t>www.ncbi.nlm.nih.gov/pmc/articles/PMC8787665</a:t>
            </a:r>
            <a:r>
              <a:rPr lang="en-US" sz="1600" u="sng" smtClean="0">
                <a:solidFill>
                  <a:schemeClr val="accent1">
                    <a:lumMod val="75000"/>
                  </a:schemeClr>
                </a:solidFill>
                <a:hlinkClick r:id="rId6"/>
              </a:rPr>
              <a:t>/</a:t>
            </a:r>
            <a:endParaRPr lang="en-US" sz="1600" u="sng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u="sng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u="sng">
                <a:solidFill>
                  <a:schemeClr val="accent1">
                    <a:lumMod val="75000"/>
                  </a:schemeClr>
                </a:solidFill>
              </a:rPr>
              <a:t>/kaggle/input/mental-health-data/mental health dummy data.csv</a:t>
            </a:r>
            <a:endParaRPr lang="en-US" sz="1600" u="sng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226" name="Google Shape;226;p36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10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32720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321469" y="4007644"/>
            <a:ext cx="7834313" cy="479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110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30451" y="529258"/>
            <a:ext cx="11334750" cy="494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Justifications for Selecting the Title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Benefits to the surrounding/society: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Challenges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Block Diagram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smtClean="0">
                <a:latin typeface="Times New Roman" pitchFamily="18" charset="0"/>
                <a:cs typeface="Times New Roman" pitchFamily="18" charset="0"/>
              </a:rPr>
              <a:t>Output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Work plan</a:t>
            </a:r>
          </a:p>
          <a:p>
            <a:pPr marL="274320" indent="-274320" algn="just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231032"/>
            <a:ext cx="9144000" cy="770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1688306" y="802481"/>
            <a:ext cx="542925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7"/>
          <p:cNvSpPr txBox="1"/>
          <p:nvPr/>
        </p:nvSpPr>
        <p:spPr>
          <a:xfrm>
            <a:off x="1325165" y="1483519"/>
            <a:ext cx="6155531" cy="139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600"/>
              <a:buFont typeface="Bodoni"/>
              <a:buNone/>
            </a:pPr>
            <a:r>
              <a:rPr lang="en-GB" sz="8600" b="1" i="1" u="none">
                <a:solidFill>
                  <a:srgbClr val="262626"/>
                </a:solidFill>
                <a:latin typeface="Bodoni"/>
                <a:ea typeface="Bodoni"/>
                <a:cs typeface="Bodoni"/>
                <a:sym typeface="Bodoni"/>
              </a:rPr>
              <a:t>Thank you !</a:t>
            </a:r>
            <a:endParaRPr sz="110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01605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661307" y="998257"/>
            <a:ext cx="6980464" cy="3146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health challenges are rising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among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children,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identification and intervention can be difficult.</a:t>
            </a:r>
          </a:p>
          <a:p>
            <a:pPr marL="7429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track and assess children's mental well-being.</a:t>
            </a:r>
          </a:p>
          <a:p>
            <a:pPr marL="742950" lvl="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marL="457200" lvl="0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l. Early identification of potential issues</a:t>
            </a:r>
          </a:p>
          <a:p>
            <a:pPr marL="457200"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ll. Improved access to appropriate support</a:t>
            </a:r>
          </a:p>
          <a:p>
            <a:pPr marL="457200" lvl="0"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Better tracking of treatment progress.</a:t>
            </a:r>
          </a:p>
        </p:txBody>
      </p:sp>
      <p:sp>
        <p:nvSpPr>
          <p:cNvPr id="152" name="Google Shape;152;p27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1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083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420913" y="1012345"/>
            <a:ext cx="7841344" cy="3023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EmoTrack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student assessment program that uses multiple methods to measure student health.</a:t>
            </a:r>
          </a:p>
          <a:p>
            <a:pPr marL="133350" lvl="0" algn="just">
              <a:buClr>
                <a:schemeClr val="dk1"/>
              </a:buClr>
              <a:buSzPts val="1500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238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raises awareness about mental well-being by encouraging users to actively monitor their emotions, moods, and behaviors. </a:t>
            </a:r>
          </a:p>
          <a:p>
            <a:pPr marL="419100" lvl="0" indent="-2857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-3238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regularly tracking their mental health, users can detect early signs of distress or decline.</a:t>
            </a:r>
          </a:p>
          <a:p>
            <a:pPr marL="457200" lvl="0" indent="-3238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lvl="0" indent="-285750" algn="just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EmoTrack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convenient and accessible platform for monitoring mental well-being       anytime, anywhere. </a:t>
            </a:r>
          </a:p>
          <a:p>
            <a:pPr marL="457200" lvl="0" indent="-323850">
              <a:buClr>
                <a:schemeClr val="dk1"/>
              </a:buClr>
              <a:buSzPts val="1500"/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Selecting The Title</a:t>
            </a:r>
            <a:endParaRPr sz="110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16235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527957" y="908134"/>
            <a:ext cx="7745186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57200" lvl="0" indent="-323850" algn="just">
              <a:buClr>
                <a:schemeClr val="dk1"/>
              </a:buClr>
              <a:buSzPts val="1500"/>
              <a:buFont typeface="Wingdings" panose="05000000000000000000" pitchFamily="2" charset="2"/>
              <a:buChar char="§"/>
            </a:pPr>
            <a:r>
              <a:rPr lang="en-US" altLang="en-US" sz="1800" b="1" dirty="0" err="1">
                <a:latin typeface="Times New Roman" pitchFamily="18" charset="0"/>
                <a:cs typeface="Times New Roman" pitchFamily="18" charset="0"/>
              </a:rPr>
              <a:t>EmoTrack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Developing a comprehensive and effective mental health and well-being surveillance, assessment, and tracking solution among children to address the growing concern of mental health issues in this demographic</a:t>
            </a:r>
            <a:r>
              <a:rPr lang="en-US" altLang="en-US" sz="1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 dirty="0">
              <a:latin typeface="+mj-lt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10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43083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IN" altLang="en-US" sz="1800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55980" y="1294477"/>
            <a:ext cx="7457291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Healthcare Burden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promoting proactive mental health management and early intervention,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EmoTrack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alleviate the burden on healthcare systems.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Productivity and Well-being in the Workplace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mentally healthy workforce is more productive, engaged, and resilient.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en-US" sz="1600" b="1" dirty="0">
                <a:latin typeface="Times New Roman" pitchFamily="18" charset="0"/>
                <a:cs typeface="Times New Roman" pitchFamily="18" charset="0"/>
              </a:rPr>
              <a:t>Educational institutions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en-US" sz="1600" dirty="0" err="1">
                <a:latin typeface="Times New Roman" pitchFamily="18" charset="0"/>
                <a:cs typeface="Times New Roman" pitchFamily="18" charset="0"/>
              </a:rPr>
              <a:t>Emotrack</a:t>
            </a:r>
            <a:r>
              <a:rPr lang="en-US" altLang="en-US" sz="1600" dirty="0">
                <a:latin typeface="Times New Roman" pitchFamily="18" charset="0"/>
                <a:cs typeface="Times New Roman" pitchFamily="18" charset="0"/>
              </a:rPr>
              <a:t> can help educational institutions to Better understand the mental health needs of their students. Develop more effective student support programs and policies.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0" y="0"/>
            <a:ext cx="9144000" cy="53964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>
            <a:normAutofit fontScale="97500"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to the surrounding/society: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20730"/>
            <a:ext cx="9144000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05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/>
        </p:nvSpPr>
        <p:spPr>
          <a:xfrm>
            <a:off x="0" y="0"/>
            <a:ext cx="91440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745823" y="1020322"/>
            <a:ext cx="7467448" cy="288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500" dirty="0">
              <a:latin typeface="+mj-lt"/>
              <a:ea typeface="Times New Roman"/>
              <a:cs typeface="Times New Roman"/>
              <a:sym typeface="Times New Roman"/>
            </a:endParaRPr>
          </a:p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Over-reliance on technology</a:t>
            </a: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Users may depend too much on the app, potentially neglecting other important aspects of mental health management.</a:t>
            </a:r>
          </a:p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Privacy concerns</a:t>
            </a: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There's worry about sensitive data being compromised or misused, leading to hesitancy in using these apps.</a:t>
            </a:r>
          </a:p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12750" lvl="0" indent="-285750" algn="just">
              <a:lnSpc>
                <a:spcPct val="115000"/>
              </a:lnSpc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Lack of human interaction</a:t>
            </a:r>
            <a:r>
              <a:rPr lang="en-US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These apps may lack the empathy and connection provided by traditional therapy or support groups, leaving users feeling isolated during times of distress.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4" name="Google Shape;184;p31"/>
          <p:cNvSpPr txBox="1"/>
          <p:nvPr/>
        </p:nvSpPr>
        <p:spPr>
          <a:xfrm>
            <a:off x="0" y="0"/>
            <a:ext cx="9144000" cy="4797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 sz="2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65028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sz="110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19131"/>
              </p:ext>
            </p:extLst>
          </p:nvPr>
        </p:nvGraphicFramePr>
        <p:xfrm>
          <a:off x="0" y="524436"/>
          <a:ext cx="9152163" cy="394229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46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4328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3176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5083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831677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8860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 No.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aseline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Findings</a:t>
                      </a:r>
                      <a:endParaRPr lang="en-US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838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“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Mental health monitoring apps for depression and anxiety in children and young people: A scoping review and critical ecological analysis”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Jessy E. Williams , Jessica Pykett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These findings underscore the necessity for further research and diverse perspectives in developing mental health apps for children and young people.</a:t>
                      </a:r>
                      <a:endParaRPr lang="en-US" sz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Calibri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2871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</a:t>
                      </a: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role of technology in mental healthcare”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 Becky Inkster, Dr Christopher Burr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Benefits and challenges associated with integrating technology into mental healthcare, emphasizing the importance of evidence-based practices and ethical considerations in this rapidly evolving field.</a:t>
                      </a:r>
                      <a:endParaRPr lang="en-US" sz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35916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“Mental health monitoring with multimodal sensing and machine learning: A survey” 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Michael Riegler, Tine Nordgreen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The potential of leveraging sensor data and machine learning techniques for automatic mental health monitoring, showcasing the diverse applications and challenges in this emerging field.</a:t>
                      </a:r>
                      <a:endParaRPr lang="en-US" sz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45" marR="91445" marT="45712" marB="457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7545"/>
            <a:ext cx="9144000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/>
        </p:nvSpPr>
        <p:spPr>
          <a:xfrm>
            <a:off x="0" y="0"/>
            <a:ext cx="9144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0" y="0"/>
            <a:ext cx="9144000" cy="47982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Times New Roman"/>
              <a:buNone/>
            </a:pPr>
            <a:r>
              <a:rPr lang="en-GB" sz="23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F08F0CF-E048-1D54-D866-7C93AF719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7" y="533972"/>
            <a:ext cx="6143625" cy="38481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82072"/>
            <a:ext cx="9056218" cy="69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729</Words>
  <Application>Microsoft Office PowerPoint</Application>
  <PresentationFormat>On-screen Show (16:9)</PresentationFormat>
  <Paragraphs>159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Wingdings</vt:lpstr>
      <vt:lpstr>Times New Roman</vt:lpstr>
      <vt:lpstr>Wingdings 2</vt:lpstr>
      <vt:lpstr>Bodoni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30</cp:revision>
  <dcterms:modified xsi:type="dcterms:W3CDTF">2024-05-30T04:25:50Z</dcterms:modified>
</cp:coreProperties>
</file>