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0:29:28.821"/>
    </inkml:context>
    <inkml:brush xml:id="br0">
      <inkml:brushProperty name="width" value="0.1" units="cm"/>
      <inkml:brushProperty name="height" value="0.1" units="cm"/>
      <inkml:brushProperty name="color" value="#ED1C24"/>
    </inkml:brush>
  </inkml:definitions>
  <inkml:trace contextRef="#ctx0" brushRef="#br0">0 0 2720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0:29:46.046"/>
    </inkml:context>
    <inkml:brush xml:id="br0">
      <inkml:brushProperty name="width" value="0.1" units="cm"/>
      <inkml:brushProperty name="height" value="0.1" units="cm"/>
      <inkml:brushProperty name="color" value="#ED1C24"/>
    </inkml:brush>
  </inkml:definitions>
  <inkml:trace contextRef="#ctx0" brushRef="#br0">62 68 6825,'0'0'0,"-2"-4"1728,-3-12-1008,-3 11-263,8 5-457,-5-16 272,0 16-112,-1-4-64,1 0-56,1 4-32,1-3-24,3 3 16,-4 0-56,2 0-8,-1 0-8,-1 0-104,2 0-40,0 2-169,2-2 385,-1-17-512,1 18-144,0 3-192,0 1-320,0 1-329,3 1-1343,-3-7 2840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0:29:47.798"/>
    </inkml:context>
    <inkml:brush xml:id="br0">
      <inkml:brushProperty name="width" value="0.1" units="cm"/>
      <inkml:brushProperty name="height" value="0.1" units="cm"/>
      <inkml:brushProperty name="color" value="#ED1C24"/>
    </inkml:brush>
  </inkml:definitions>
  <inkml:trace contextRef="#ctx0" brushRef="#br0">30 49 10658,'0'0'0,"-2"-5"1808,-4-13-1072,-1 13-328,0-12-240,0 14-208,7 3 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0:30:20.665"/>
    </inkml:context>
    <inkml:brush xml:id="br0">
      <inkml:brushProperty name="width" value="0.1" units="cm"/>
      <inkml:brushProperty name="height" value="0.1" units="cm"/>
      <inkml:brushProperty name="color" value="#ED1C24"/>
    </inkml:brush>
  </inkml:definitions>
  <inkml:trace contextRef="#ctx0" brushRef="#br0">25 46 3624,'0'0'0,"-3"0"1737,-3 0-1305,1 0-152,0 0-152,3 0-104,2 0-24,-2 0-32,0-4-56,2 4-128,0 0-96,0 0-112,0-3-105,0 3 529,0-19-584,0 16-80,0-3-56,4 1 144,1-1-1320,-5 6 1896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0:30:35.737"/>
    </inkml:context>
    <inkml:brush xml:id="br0">
      <inkml:brushProperty name="width" value="0.1" units="cm"/>
      <inkml:brushProperty name="height" value="0.1" units="cm"/>
      <inkml:brushProperty name="color" value="#ED1C24"/>
    </inkml:brush>
  </inkml:definitions>
  <inkml:trace contextRef="#ctx0" brushRef="#br0">76 0 11618,'0'0'0,"-11"2"2521,3 0-2770,-3-1 33,4-1 104,7 0 112,-4 0-72,-4 1-192,6 2-248,-6-1-320,6 1-320,-5 1-233,7-4 1385,-2 2-1672,-1 0-208,1-1-185,1 0-1247,1-1 3312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4/30/2022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957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254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4/30/2022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6362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7066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4/30/2022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0159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4/30/2022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1865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4/30/2022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391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587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4/30/2022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645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527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4/30/2022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08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4/30/2022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192897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2.xml" /><Relationship Id="rId13" Type="http://schemas.openxmlformats.org/officeDocument/2006/relationships/image" Target="../media/image8.png" /><Relationship Id="rId3" Type="http://schemas.openxmlformats.org/officeDocument/2006/relationships/image" Target="../media/image2.jpeg" /><Relationship Id="rId7" Type="http://schemas.openxmlformats.org/officeDocument/2006/relationships/image" Target="../media/image5.png" /><Relationship Id="rId12" Type="http://schemas.openxmlformats.org/officeDocument/2006/relationships/customXml" Target="../ink/ink4.xml" /><Relationship Id="rId2" Type="http://schemas.openxmlformats.org/officeDocument/2006/relationships/image" Target="../media/image1.jpeg" /><Relationship Id="rId1" Type="http://schemas.openxmlformats.org/officeDocument/2006/relationships/slideLayout" Target="../slideLayouts/slideLayout1.xml" /><Relationship Id="rId11" Type="http://schemas.openxmlformats.org/officeDocument/2006/relationships/image" Target="../media/image7.png" /><Relationship Id="rId5" Type="http://schemas.openxmlformats.org/officeDocument/2006/relationships/customXml" Target="../ink/ink1.xml" /><Relationship Id="rId15" Type="http://schemas.openxmlformats.org/officeDocument/2006/relationships/image" Target="../media/image9.png" /><Relationship Id="rId10" Type="http://schemas.openxmlformats.org/officeDocument/2006/relationships/customXml" Target="../ink/ink3.xml" /><Relationship Id="rId4" Type="http://schemas.openxmlformats.org/officeDocument/2006/relationships/image" Target="../media/image3.jpeg" /><Relationship Id="rId9" Type="http://schemas.openxmlformats.org/officeDocument/2006/relationships/image" Target="../media/image6.png" /><Relationship Id="rId14" Type="http://schemas.openxmlformats.org/officeDocument/2006/relationships/customXml" Target="../ink/ink5.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6.jpeg"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5" Type="http://schemas.openxmlformats.org/officeDocument/2006/relationships/image" Target="../media/image2.jpeg" /><Relationship Id="rId4" Type="http://schemas.openxmlformats.org/officeDocument/2006/relationships/image" Target="../media/image10.jpe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92" y="-1"/>
            <a:ext cx="121732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2B9CCAD9-1D1C-44DB-9BC4-912C4B2303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8157D96-27A9-4D8B-B0B0-DE56CBA53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6">
              <a:extLst>
                <a:ext uri="{FF2B5EF4-FFF2-40B4-BE49-F238E27FC236}">
                  <a16:creationId xmlns:a16="http://schemas.microsoft.com/office/drawing/2014/main" id="{4E3CD45D-8191-42E4-A784-B140BAC42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2490F6E-EA2C-4B87-AB46-A113AD5F4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9AB5722B-673A-44AA-8BB1-DDDCC4016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2EA1CA7-8593-45AF-B093-57394C19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0">
              <a:extLst>
                <a:ext uri="{FF2B5EF4-FFF2-40B4-BE49-F238E27FC236}">
                  <a16:creationId xmlns:a16="http://schemas.microsoft.com/office/drawing/2014/main" id="{6244AECB-5C98-493E-99B2-01E27C43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F7F7FFBF-6D14-4896-93E3-FB0F19302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2">
              <a:extLst>
                <a:ext uri="{FF2B5EF4-FFF2-40B4-BE49-F238E27FC236}">
                  <a16:creationId xmlns:a16="http://schemas.microsoft.com/office/drawing/2014/main" id="{BE088677-0DFA-42E7-8B64-ED276E5C7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13FA224-119E-41E9-858A-CA7B7FEE5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14">
              <a:extLst>
                <a:ext uri="{FF2B5EF4-FFF2-40B4-BE49-F238E27FC236}">
                  <a16:creationId xmlns:a16="http://schemas.microsoft.com/office/drawing/2014/main" id="{C172ACE0-5D17-4F91-8E9A-A86FB5D4D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C2B7CF33-95B1-432D-B125-80D234021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6" name="Freeform 16">
              <a:extLst>
                <a:ext uri="{FF2B5EF4-FFF2-40B4-BE49-F238E27FC236}">
                  <a16:creationId xmlns:a16="http://schemas.microsoft.com/office/drawing/2014/main" id="{1E3EEB73-0365-4E60-B10D-E58B06233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7">
              <a:extLst>
                <a:ext uri="{FF2B5EF4-FFF2-40B4-BE49-F238E27FC236}">
                  <a16:creationId xmlns:a16="http://schemas.microsoft.com/office/drawing/2014/main" id="{4E6A4E07-3D39-4DC9-A677-E6B0393C5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8">
              <a:extLst>
                <a:ext uri="{FF2B5EF4-FFF2-40B4-BE49-F238E27FC236}">
                  <a16:creationId xmlns:a16="http://schemas.microsoft.com/office/drawing/2014/main" id="{5830D94D-8F55-45FA-B114-A127A03ED6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9">
              <a:extLst>
                <a:ext uri="{FF2B5EF4-FFF2-40B4-BE49-F238E27FC236}">
                  <a16:creationId xmlns:a16="http://schemas.microsoft.com/office/drawing/2014/main" id="{DD73F6BF-3B13-4AFF-9F4B-E2C1030E0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0">
              <a:extLst>
                <a:ext uri="{FF2B5EF4-FFF2-40B4-BE49-F238E27FC236}">
                  <a16:creationId xmlns:a16="http://schemas.microsoft.com/office/drawing/2014/main" id="{C74EBE4D-8A85-4E53-BD51-1A9E5DD7F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1">
              <a:extLst>
                <a:ext uri="{FF2B5EF4-FFF2-40B4-BE49-F238E27FC236}">
                  <a16:creationId xmlns:a16="http://schemas.microsoft.com/office/drawing/2014/main" id="{340D0EEA-DB4C-46C0-B1BD-2E162745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2">
              <a:extLst>
                <a:ext uri="{FF2B5EF4-FFF2-40B4-BE49-F238E27FC236}">
                  <a16:creationId xmlns:a16="http://schemas.microsoft.com/office/drawing/2014/main" id="{130A846E-43D7-4A97-A7D0-9B1C00F87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23">
              <a:extLst>
                <a:ext uri="{FF2B5EF4-FFF2-40B4-BE49-F238E27FC236}">
                  <a16:creationId xmlns:a16="http://schemas.microsoft.com/office/drawing/2014/main" id="{DD20401B-453B-42EE-A76C-23B1286E1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Rectangle 3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986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22314-6744-F94D-8DAB-A1155CDBACCE}"/>
              </a:ext>
            </a:extLst>
          </p:cNvPr>
          <p:cNvSpPr>
            <a:spLocks noGrp="1"/>
          </p:cNvSpPr>
          <p:nvPr>
            <p:ph type="ctrTitle"/>
          </p:nvPr>
        </p:nvSpPr>
        <p:spPr>
          <a:xfrm>
            <a:off x="8242826" y="97042"/>
            <a:ext cx="7175499" cy="4848892"/>
          </a:xfrm>
        </p:spPr>
        <p:txBody>
          <a:bodyPr anchor="t">
            <a:normAutofit/>
          </a:bodyPr>
          <a:lstStyle/>
          <a:p>
            <a:pPr algn="l"/>
            <a:r>
              <a:rPr lang="en-US" sz="8000">
                <a:solidFill>
                  <a:schemeClr val="tx2">
                    <a:lumMod val="40000"/>
                    <a:lumOff val="60000"/>
                  </a:schemeClr>
                </a:solidFill>
                <a:latin typeface="Goudy Old Style" panose="02020502050305020303" pitchFamily="18" charset="0"/>
              </a:rPr>
              <a:t>Pix Bot</a:t>
            </a:r>
          </a:p>
        </p:txBody>
      </p:sp>
      <p:pic>
        <p:nvPicPr>
          <p:cNvPr id="3" name="Picture 3">
            <a:extLst>
              <a:ext uri="{FF2B5EF4-FFF2-40B4-BE49-F238E27FC236}">
                <a16:creationId xmlns:a16="http://schemas.microsoft.com/office/drawing/2014/main" id="{32A49DFB-9CEF-3C4D-B26F-B8AC2E3DD91E}"/>
              </a:ext>
            </a:extLst>
          </p:cNvPr>
          <p:cNvPicPr>
            <a:picLocks noChangeAspect="1"/>
          </p:cNvPicPr>
          <p:nvPr/>
        </p:nvPicPr>
        <p:blipFill rotWithShape="1">
          <a:blip r:embed="rId2">
            <a:extLst>
              <a:ext uri="{28A0092B-C50C-407E-A947-70E740481C1C}">
                <a14:useLocalDpi xmlns:a14="http://schemas.microsoft.com/office/drawing/2010/main" val="0"/>
              </a:ext>
            </a:extLst>
          </a:blip>
          <a:srcRect l="42098" t="36180" r="41073" b="33317"/>
          <a:stretch/>
        </p:blipFill>
        <p:spPr>
          <a:xfrm>
            <a:off x="7667091" y="277946"/>
            <a:ext cx="786266" cy="834201"/>
          </a:xfrm>
          <a:prstGeom prst="rect">
            <a:avLst/>
          </a:prstGeom>
        </p:spPr>
      </p:pic>
      <p:pic>
        <p:nvPicPr>
          <p:cNvPr id="4" name="Picture 7">
            <a:extLst>
              <a:ext uri="{FF2B5EF4-FFF2-40B4-BE49-F238E27FC236}">
                <a16:creationId xmlns:a16="http://schemas.microsoft.com/office/drawing/2014/main" id="{6581AF0E-78C1-854A-85F5-12E99DCA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0" y="-2127"/>
            <a:ext cx="1344252" cy="348156"/>
          </a:xfrm>
          <a:prstGeom prst="rect">
            <a:avLst/>
          </a:prstGeom>
        </p:spPr>
      </p:pic>
      <p:sp>
        <p:nvSpPr>
          <p:cNvPr id="10" name="TextBox 9">
            <a:extLst>
              <a:ext uri="{FF2B5EF4-FFF2-40B4-BE49-F238E27FC236}">
                <a16:creationId xmlns:a16="http://schemas.microsoft.com/office/drawing/2014/main" id="{E670956B-57A0-2742-A44B-4106F414D89E}"/>
              </a:ext>
            </a:extLst>
          </p:cNvPr>
          <p:cNvSpPr txBox="1"/>
          <p:nvPr/>
        </p:nvSpPr>
        <p:spPr>
          <a:xfrm>
            <a:off x="594971" y="2299447"/>
            <a:ext cx="3826743" cy="3687235"/>
          </a:xfrm>
          <a:prstGeom prst="rect">
            <a:avLst/>
          </a:prstGeom>
          <a:noFill/>
        </p:spPr>
        <p:txBody>
          <a:bodyPr wrap="square" rtlCol="0">
            <a:spAutoFit/>
          </a:bodyPr>
          <a:lstStyle/>
          <a:p>
            <a:pPr algn="l"/>
            <a:endParaRPr lang="en-US"/>
          </a:p>
        </p:txBody>
      </p:sp>
      <p:sp>
        <p:nvSpPr>
          <p:cNvPr id="12" name="TextBox 11">
            <a:extLst>
              <a:ext uri="{FF2B5EF4-FFF2-40B4-BE49-F238E27FC236}">
                <a16:creationId xmlns:a16="http://schemas.microsoft.com/office/drawing/2014/main" id="{DA1D73E6-D258-1444-A114-0BBA89A958AC}"/>
              </a:ext>
            </a:extLst>
          </p:cNvPr>
          <p:cNvSpPr txBox="1"/>
          <p:nvPr/>
        </p:nvSpPr>
        <p:spPr>
          <a:xfrm>
            <a:off x="8187489" y="3890471"/>
            <a:ext cx="2108579" cy="707886"/>
          </a:xfrm>
          <a:prstGeom prst="rect">
            <a:avLst/>
          </a:prstGeom>
          <a:noFill/>
        </p:spPr>
        <p:txBody>
          <a:bodyPr wrap="square" rtlCol="0">
            <a:spAutoFit/>
          </a:bodyPr>
          <a:lstStyle/>
          <a:p>
            <a:pPr algn="l"/>
            <a:r>
              <a:rPr lang="en-US" sz="2000">
                <a:solidFill>
                  <a:schemeClr val="bg2"/>
                </a:solidFill>
                <a:latin typeface="Goudy Old Style" panose="02020502050305020303" pitchFamily="18" charset="0"/>
              </a:rPr>
              <a:t>Product Modeling &amp; Virtual Reality </a:t>
            </a:r>
          </a:p>
        </p:txBody>
      </p:sp>
      <p:sp>
        <p:nvSpPr>
          <p:cNvPr id="14" name="TextBox 13">
            <a:extLst>
              <a:ext uri="{FF2B5EF4-FFF2-40B4-BE49-F238E27FC236}">
                <a16:creationId xmlns:a16="http://schemas.microsoft.com/office/drawing/2014/main" id="{99D35F0C-85FF-444B-8355-BC97DFD12492}"/>
              </a:ext>
            </a:extLst>
          </p:cNvPr>
          <p:cNvSpPr txBox="1"/>
          <p:nvPr/>
        </p:nvSpPr>
        <p:spPr>
          <a:xfrm>
            <a:off x="8133704" y="4659425"/>
            <a:ext cx="1828800" cy="369332"/>
          </a:xfrm>
          <a:prstGeom prst="rect">
            <a:avLst/>
          </a:prstGeom>
          <a:noFill/>
        </p:spPr>
        <p:txBody>
          <a:bodyPr wrap="square" rtlCol="0">
            <a:spAutoFit/>
          </a:bodyPr>
          <a:lstStyle/>
          <a:p>
            <a:pPr algn="l"/>
            <a:r>
              <a:rPr lang="en-US">
                <a:solidFill>
                  <a:schemeClr val="bg2">
                    <a:lumMod val="90000"/>
                  </a:schemeClr>
                </a:solidFill>
                <a:latin typeface="Goudy Old Style" panose="02020502050305020303" pitchFamily="18" charset="0"/>
              </a:rPr>
              <a:t>MNFG608</a:t>
            </a:r>
            <a:endParaRPr lang="en-US">
              <a:solidFill>
                <a:schemeClr val="bg2">
                  <a:lumMod val="90000"/>
                </a:schemeClr>
              </a:solidFill>
            </a:endParaRPr>
          </a:p>
        </p:txBody>
      </p:sp>
      <p:sp>
        <p:nvSpPr>
          <p:cNvPr id="16" name="TextBox 15">
            <a:extLst>
              <a:ext uri="{FF2B5EF4-FFF2-40B4-BE49-F238E27FC236}">
                <a16:creationId xmlns:a16="http://schemas.microsoft.com/office/drawing/2014/main" id="{4A676663-E092-7343-8116-9205004FD048}"/>
              </a:ext>
            </a:extLst>
          </p:cNvPr>
          <p:cNvSpPr txBox="1"/>
          <p:nvPr/>
        </p:nvSpPr>
        <p:spPr>
          <a:xfrm>
            <a:off x="8163452" y="5024536"/>
            <a:ext cx="1828800" cy="400110"/>
          </a:xfrm>
          <a:prstGeom prst="rect">
            <a:avLst/>
          </a:prstGeom>
          <a:noFill/>
        </p:spPr>
        <p:txBody>
          <a:bodyPr wrap="square" rtlCol="0">
            <a:spAutoFit/>
          </a:bodyPr>
          <a:lstStyle/>
          <a:p>
            <a:pPr algn="l"/>
            <a:r>
              <a:rPr lang="en-US" sz="2000">
                <a:solidFill>
                  <a:schemeClr val="bg2"/>
                </a:solidFill>
                <a:latin typeface="Goudy Old Style" panose="02020502050305020303" pitchFamily="18" charset="0"/>
              </a:rPr>
              <a:t>Swaraj  Patra</a:t>
            </a:r>
          </a:p>
        </p:txBody>
      </p:sp>
      <p:sp>
        <p:nvSpPr>
          <p:cNvPr id="8" name="TextBox 7">
            <a:extLst>
              <a:ext uri="{FF2B5EF4-FFF2-40B4-BE49-F238E27FC236}">
                <a16:creationId xmlns:a16="http://schemas.microsoft.com/office/drawing/2014/main" id="{17B70179-8505-B84E-AAEB-FA1A19E502C8}"/>
              </a:ext>
            </a:extLst>
          </p:cNvPr>
          <p:cNvSpPr txBox="1"/>
          <p:nvPr/>
        </p:nvSpPr>
        <p:spPr>
          <a:xfrm>
            <a:off x="8089603" y="5532573"/>
            <a:ext cx="4614362" cy="646331"/>
          </a:xfrm>
          <a:prstGeom prst="rect">
            <a:avLst/>
          </a:prstGeom>
          <a:noFill/>
        </p:spPr>
        <p:txBody>
          <a:bodyPr wrap="square" rtlCol="0">
            <a:spAutoFit/>
          </a:bodyPr>
          <a:lstStyle/>
          <a:p>
            <a:pPr algn="l"/>
            <a:r>
              <a:rPr lang="en-US">
                <a:solidFill>
                  <a:schemeClr val="bg2"/>
                </a:solidFill>
                <a:latin typeface="Goudy Old Style" panose="02020502050305020303" pitchFamily="18" charset="0"/>
              </a:rPr>
              <a:t>Video Link- </a:t>
            </a:r>
          </a:p>
          <a:p>
            <a:pPr algn="l"/>
            <a:r>
              <a:rPr lang="en-US">
                <a:solidFill>
                  <a:schemeClr val="bg2"/>
                </a:solidFill>
                <a:latin typeface="Goudy Old Style" panose="02020502050305020303" pitchFamily="18" charset="0"/>
              </a:rPr>
              <a:t>https://youtu.be/z5iqq7t2qpA</a:t>
            </a:r>
          </a:p>
        </p:txBody>
      </p:sp>
      <p:pic>
        <p:nvPicPr>
          <p:cNvPr id="18" name="Picture 19">
            <a:extLst>
              <a:ext uri="{FF2B5EF4-FFF2-40B4-BE49-F238E27FC236}">
                <a16:creationId xmlns:a16="http://schemas.microsoft.com/office/drawing/2014/main" id="{CF259FBF-6412-F940-A938-9A06D2F03DEA}"/>
              </a:ext>
            </a:extLst>
          </p:cNvPr>
          <p:cNvPicPr>
            <a:picLocks noChangeAspect="1"/>
          </p:cNvPicPr>
          <p:nvPr/>
        </p:nvPicPr>
        <p:blipFill rotWithShape="1">
          <a:blip r:embed="rId4">
            <a:extLst>
              <a:ext uri="{28A0092B-C50C-407E-A947-70E740481C1C}">
                <a14:useLocalDpi xmlns:a14="http://schemas.microsoft.com/office/drawing/2010/main" val="0"/>
              </a:ext>
            </a:extLst>
          </a:blip>
          <a:srcRect l="10901" t="21867" r="68157" b="5043"/>
          <a:stretch/>
        </p:blipFill>
        <p:spPr>
          <a:xfrm>
            <a:off x="727682" y="2592061"/>
            <a:ext cx="1902192" cy="3884617"/>
          </a:xfrm>
          <a:prstGeom prst="rect">
            <a:avLst/>
          </a:prstGeom>
        </p:spPr>
      </p:pic>
      <p:sp>
        <p:nvSpPr>
          <p:cNvPr id="21" name="TextBox 20">
            <a:extLst>
              <a:ext uri="{FF2B5EF4-FFF2-40B4-BE49-F238E27FC236}">
                <a16:creationId xmlns:a16="http://schemas.microsoft.com/office/drawing/2014/main" id="{AE9878AD-AD63-4B4A-AF34-11105EE0FBC7}"/>
              </a:ext>
            </a:extLst>
          </p:cNvPr>
          <p:cNvSpPr txBox="1"/>
          <p:nvPr/>
        </p:nvSpPr>
        <p:spPr>
          <a:xfrm>
            <a:off x="2192781" y="1874584"/>
            <a:ext cx="1828800" cy="1828800"/>
          </a:xfrm>
          <a:prstGeom prst="rect">
            <a:avLst/>
          </a:prstGeom>
          <a:noFill/>
        </p:spPr>
        <p:txBody>
          <a:bodyPr wrap="square" rtlCol="0">
            <a:spAutoFit/>
          </a:bodyPr>
          <a:lstStyle/>
          <a:p>
            <a:pPr algn="l"/>
            <a:endParaRPr lang="en-US"/>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D37824CC-9552-5948-B5C1-AE09149755AD}"/>
                  </a:ext>
                </a:extLst>
              </p14:cNvPr>
              <p14:cNvContentPartPr/>
              <p14:nvPr/>
            </p14:nvContentPartPr>
            <p14:xfrm>
              <a:off x="7473977" y="3604243"/>
              <a:ext cx="360" cy="360"/>
            </p14:xfrm>
          </p:contentPart>
        </mc:Choice>
        <mc:Fallback xmlns="">
          <p:pic>
            <p:nvPicPr>
              <p:cNvPr id="25" name="Ink 24">
                <a:extLst>
                  <a:ext uri="{FF2B5EF4-FFF2-40B4-BE49-F238E27FC236}">
                    <a16:creationId xmlns:a16="http://schemas.microsoft.com/office/drawing/2014/main" id="{D37824CC-9552-5948-B5C1-AE09149755AD}"/>
                  </a:ext>
                </a:extLst>
              </p:cNvPr>
              <p:cNvPicPr/>
              <p:nvPr/>
            </p:nvPicPr>
            <p:blipFill>
              <a:blip r:embed="rId7"/>
              <a:stretch>
                <a:fillRect/>
              </a:stretch>
            </p:blipFill>
            <p:spPr>
              <a:xfrm>
                <a:off x="7455977" y="358624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5" name="Ink 44">
                <a:extLst>
                  <a:ext uri="{FF2B5EF4-FFF2-40B4-BE49-F238E27FC236}">
                    <a16:creationId xmlns:a16="http://schemas.microsoft.com/office/drawing/2014/main" id="{04DA7E6C-3C2C-EC42-9889-19099334AB88}"/>
                  </a:ext>
                </a:extLst>
              </p14:cNvPr>
              <p14:cNvContentPartPr/>
              <p14:nvPr/>
            </p14:nvContentPartPr>
            <p14:xfrm>
              <a:off x="7644272" y="2973441"/>
              <a:ext cx="22320" cy="24480"/>
            </p14:xfrm>
          </p:contentPart>
        </mc:Choice>
        <mc:Fallback xmlns="">
          <p:pic>
            <p:nvPicPr>
              <p:cNvPr id="45" name="Ink 44">
                <a:extLst>
                  <a:ext uri="{FF2B5EF4-FFF2-40B4-BE49-F238E27FC236}">
                    <a16:creationId xmlns:a16="http://schemas.microsoft.com/office/drawing/2014/main" id="{04DA7E6C-3C2C-EC42-9889-19099334AB88}"/>
                  </a:ext>
                </a:extLst>
              </p:cNvPr>
              <p:cNvPicPr/>
              <p:nvPr/>
            </p:nvPicPr>
            <p:blipFill>
              <a:blip r:embed="rId9"/>
              <a:stretch>
                <a:fillRect/>
              </a:stretch>
            </p:blipFill>
            <p:spPr>
              <a:xfrm>
                <a:off x="7626632" y="2955801"/>
                <a:ext cx="579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D6DF5BE6-56C9-154E-90C0-44BA79202E81}"/>
                  </a:ext>
                </a:extLst>
              </p14:cNvPr>
              <p14:cNvContentPartPr/>
              <p14:nvPr/>
            </p14:nvContentPartPr>
            <p14:xfrm>
              <a:off x="7582712" y="3605241"/>
              <a:ext cx="10800" cy="18000"/>
            </p14:xfrm>
          </p:contentPart>
        </mc:Choice>
        <mc:Fallback xmlns="">
          <p:pic>
            <p:nvPicPr>
              <p:cNvPr id="46" name="Ink 45">
                <a:extLst>
                  <a:ext uri="{FF2B5EF4-FFF2-40B4-BE49-F238E27FC236}">
                    <a16:creationId xmlns:a16="http://schemas.microsoft.com/office/drawing/2014/main" id="{D6DF5BE6-56C9-154E-90C0-44BA79202E81}"/>
                  </a:ext>
                </a:extLst>
              </p:cNvPr>
              <p:cNvPicPr/>
              <p:nvPr/>
            </p:nvPicPr>
            <p:blipFill>
              <a:blip r:embed="rId11"/>
              <a:stretch>
                <a:fillRect/>
              </a:stretch>
            </p:blipFill>
            <p:spPr>
              <a:xfrm>
                <a:off x="7565072" y="3587601"/>
                <a:ext cx="464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Ink 52">
                <a:extLst>
                  <a:ext uri="{FF2B5EF4-FFF2-40B4-BE49-F238E27FC236}">
                    <a16:creationId xmlns:a16="http://schemas.microsoft.com/office/drawing/2014/main" id="{E10C387E-5A2A-4A4F-8FCB-8B04C22BB9F9}"/>
                  </a:ext>
                </a:extLst>
              </p14:cNvPr>
              <p14:cNvContentPartPr/>
              <p14:nvPr/>
            </p14:nvContentPartPr>
            <p14:xfrm>
              <a:off x="3731072" y="3962361"/>
              <a:ext cx="9360" cy="16920"/>
            </p14:xfrm>
          </p:contentPart>
        </mc:Choice>
        <mc:Fallback xmlns="">
          <p:pic>
            <p:nvPicPr>
              <p:cNvPr id="53" name="Ink 52">
                <a:extLst>
                  <a:ext uri="{FF2B5EF4-FFF2-40B4-BE49-F238E27FC236}">
                    <a16:creationId xmlns:a16="http://schemas.microsoft.com/office/drawing/2014/main" id="{E10C387E-5A2A-4A4F-8FCB-8B04C22BB9F9}"/>
                  </a:ext>
                </a:extLst>
              </p:cNvPr>
              <p:cNvPicPr/>
              <p:nvPr/>
            </p:nvPicPr>
            <p:blipFill>
              <a:blip r:embed="rId13"/>
              <a:stretch>
                <a:fillRect/>
              </a:stretch>
            </p:blipFill>
            <p:spPr>
              <a:xfrm>
                <a:off x="3713072" y="3944361"/>
                <a:ext cx="45000" cy="52560"/>
              </a:xfrm>
              <a:prstGeom prst="rect">
                <a:avLst/>
              </a:prstGeom>
            </p:spPr>
          </p:pic>
        </mc:Fallback>
      </mc:AlternateContent>
      <p:sp>
        <p:nvSpPr>
          <p:cNvPr id="55" name="TextBox 54">
            <a:extLst>
              <a:ext uri="{FF2B5EF4-FFF2-40B4-BE49-F238E27FC236}">
                <a16:creationId xmlns:a16="http://schemas.microsoft.com/office/drawing/2014/main" id="{3E9AF677-A951-8441-9544-D6AF169F47D1}"/>
              </a:ext>
            </a:extLst>
          </p:cNvPr>
          <p:cNvSpPr txBox="1"/>
          <p:nvPr/>
        </p:nvSpPr>
        <p:spPr>
          <a:xfrm>
            <a:off x="6790764" y="2418789"/>
            <a:ext cx="1828800" cy="1828800"/>
          </a:xfrm>
          <a:prstGeom prst="rect">
            <a:avLst/>
          </a:prstGeom>
          <a:noFill/>
        </p:spPr>
        <p:txBody>
          <a:bodyPr wrap="square" rtlCol="0">
            <a:spAutoFit/>
          </a:bodyPr>
          <a:lstStyle/>
          <a:p>
            <a:pPr algn="l"/>
            <a:endParaRPr lang="en-US"/>
          </a:p>
        </p:txBody>
      </p:sp>
      <mc:AlternateContent xmlns:mc="http://schemas.openxmlformats.org/markup-compatibility/2006" xmlns:p14="http://schemas.microsoft.com/office/powerpoint/2010/main">
        <mc:Choice Requires="p14">
          <p:contentPart p14:bwMode="auto" r:id="rId14">
            <p14:nvContentPartPr>
              <p14:cNvPr id="56" name="Ink 55">
                <a:extLst>
                  <a:ext uri="{FF2B5EF4-FFF2-40B4-BE49-F238E27FC236}">
                    <a16:creationId xmlns:a16="http://schemas.microsoft.com/office/drawing/2014/main" id="{81D1D6BE-03EC-6E45-BBCF-182604590B2E}"/>
                  </a:ext>
                </a:extLst>
              </p14:cNvPr>
              <p14:cNvContentPartPr/>
              <p14:nvPr/>
            </p14:nvContentPartPr>
            <p14:xfrm>
              <a:off x="6529924" y="2072149"/>
              <a:ext cx="27720" cy="8640"/>
            </p14:xfrm>
          </p:contentPart>
        </mc:Choice>
        <mc:Fallback xmlns="">
          <p:pic>
            <p:nvPicPr>
              <p:cNvPr id="56" name="Ink 55">
                <a:extLst>
                  <a:ext uri="{FF2B5EF4-FFF2-40B4-BE49-F238E27FC236}">
                    <a16:creationId xmlns:a16="http://schemas.microsoft.com/office/drawing/2014/main" id="{81D1D6BE-03EC-6E45-BBCF-182604590B2E}"/>
                  </a:ext>
                </a:extLst>
              </p:cNvPr>
              <p:cNvPicPr/>
              <p:nvPr/>
            </p:nvPicPr>
            <p:blipFill>
              <a:blip r:embed="rId15"/>
              <a:stretch>
                <a:fillRect/>
              </a:stretch>
            </p:blipFill>
            <p:spPr>
              <a:xfrm>
                <a:off x="6511924" y="2054149"/>
                <a:ext cx="63360" cy="44280"/>
              </a:xfrm>
              <a:prstGeom prst="rect">
                <a:avLst/>
              </a:prstGeom>
            </p:spPr>
          </p:pic>
        </mc:Fallback>
      </mc:AlternateContent>
      <p:sp>
        <p:nvSpPr>
          <p:cNvPr id="27" name="TextBox 26">
            <a:extLst>
              <a:ext uri="{FF2B5EF4-FFF2-40B4-BE49-F238E27FC236}">
                <a16:creationId xmlns:a16="http://schemas.microsoft.com/office/drawing/2014/main" id="{E120388B-16E3-1E46-A8C0-FCB2CDECADEC}"/>
              </a:ext>
            </a:extLst>
          </p:cNvPr>
          <p:cNvSpPr txBox="1"/>
          <p:nvPr/>
        </p:nvSpPr>
        <p:spPr>
          <a:xfrm>
            <a:off x="2786063" y="698926"/>
            <a:ext cx="3045351" cy="369332"/>
          </a:xfrm>
          <a:prstGeom prst="rect">
            <a:avLst/>
          </a:prstGeom>
          <a:noFill/>
        </p:spPr>
        <p:txBody>
          <a:bodyPr wrap="square" rtlCol="0">
            <a:spAutoFit/>
          </a:bodyPr>
          <a:lstStyle/>
          <a:p>
            <a:pPr algn="l"/>
            <a:r>
              <a:rPr lang="en-US" u="sng">
                <a:latin typeface="Goudy Old Style" panose="02020502050305020303" pitchFamily="18" charset="0"/>
              </a:rPr>
              <a:t>PHYSICAL &amp; VIRTUAL </a:t>
            </a:r>
          </a:p>
        </p:txBody>
      </p:sp>
      <p:sp>
        <p:nvSpPr>
          <p:cNvPr id="28" name="TextBox 27">
            <a:extLst>
              <a:ext uri="{FF2B5EF4-FFF2-40B4-BE49-F238E27FC236}">
                <a16:creationId xmlns:a16="http://schemas.microsoft.com/office/drawing/2014/main" id="{7E59146D-4EE3-A743-BE2B-F95689824D4E}"/>
              </a:ext>
            </a:extLst>
          </p:cNvPr>
          <p:cNvSpPr txBox="1"/>
          <p:nvPr/>
        </p:nvSpPr>
        <p:spPr>
          <a:xfrm>
            <a:off x="6790764" y="2417109"/>
            <a:ext cx="1828800" cy="1828800"/>
          </a:xfrm>
          <a:prstGeom prst="rect">
            <a:avLst/>
          </a:prstGeom>
          <a:noFill/>
        </p:spPr>
        <p:txBody>
          <a:bodyPr wrap="square" rtlCol="0">
            <a:spAutoFit/>
          </a:bodyPr>
          <a:lstStyle/>
          <a:p>
            <a:pPr algn="l"/>
            <a:endParaRPr lang="en-US"/>
          </a:p>
        </p:txBody>
      </p:sp>
      <p:sp>
        <p:nvSpPr>
          <p:cNvPr id="29" name="TextBox 28">
            <a:extLst>
              <a:ext uri="{FF2B5EF4-FFF2-40B4-BE49-F238E27FC236}">
                <a16:creationId xmlns:a16="http://schemas.microsoft.com/office/drawing/2014/main" id="{3BDECC55-3853-A843-956F-4E4A5E492CE3}"/>
              </a:ext>
            </a:extLst>
          </p:cNvPr>
          <p:cNvSpPr txBox="1"/>
          <p:nvPr/>
        </p:nvSpPr>
        <p:spPr>
          <a:xfrm>
            <a:off x="3002291" y="956023"/>
            <a:ext cx="2382255" cy="369332"/>
          </a:xfrm>
          <a:prstGeom prst="rect">
            <a:avLst/>
          </a:prstGeom>
          <a:noFill/>
        </p:spPr>
        <p:txBody>
          <a:bodyPr wrap="square" rtlCol="0">
            <a:spAutoFit/>
          </a:bodyPr>
          <a:lstStyle/>
          <a:p>
            <a:pPr algn="l"/>
            <a:r>
              <a:rPr lang="en-US" u="sng">
                <a:latin typeface="Goudy Old Style" panose="02020502050305020303" pitchFamily="18" charset="0"/>
              </a:rPr>
              <a:t>REPRESENTATION </a:t>
            </a:r>
          </a:p>
        </p:txBody>
      </p:sp>
      <p:sp>
        <p:nvSpPr>
          <p:cNvPr id="30" name="TextBox 29">
            <a:extLst>
              <a:ext uri="{FF2B5EF4-FFF2-40B4-BE49-F238E27FC236}">
                <a16:creationId xmlns:a16="http://schemas.microsoft.com/office/drawing/2014/main" id="{C5168C5F-029C-9F43-A718-2D0225892E8D}"/>
              </a:ext>
            </a:extLst>
          </p:cNvPr>
          <p:cNvSpPr txBox="1"/>
          <p:nvPr/>
        </p:nvSpPr>
        <p:spPr>
          <a:xfrm>
            <a:off x="2876882" y="1290908"/>
            <a:ext cx="2448917" cy="2031325"/>
          </a:xfrm>
          <a:prstGeom prst="rect">
            <a:avLst/>
          </a:prstGeom>
          <a:noFill/>
        </p:spPr>
        <p:txBody>
          <a:bodyPr wrap="square" rtlCol="0">
            <a:spAutoFit/>
          </a:bodyPr>
          <a:lstStyle/>
          <a:p>
            <a:pPr algn="ctr"/>
            <a:r>
              <a:rPr lang="en-US" sz="1400">
                <a:latin typeface="Century" panose="02000000000000000000" pitchFamily="2" charset="0"/>
                <a:ea typeface="Century" panose="02000000000000000000" pitchFamily="2" charset="0"/>
              </a:rPr>
              <a:t>Physical representation is made to depict the conceptual model to understand Ergonomic and Antropometrics of the product. The virtual representation helps in presenting Voice of Customerto some extent </a:t>
            </a:r>
          </a:p>
        </p:txBody>
      </p:sp>
    </p:spTree>
    <p:extLst>
      <p:ext uri="{BB962C8B-B14F-4D97-AF65-F5344CB8AC3E}">
        <p14:creationId xmlns:p14="http://schemas.microsoft.com/office/powerpoint/2010/main" val="89926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4" name="Rectangle 33">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92" y="-1"/>
            <a:ext cx="121732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B9CCAD9-1D1C-44DB-9BC4-912C4B2303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28157D96-27A9-4D8B-B0B0-DE56CBA53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4E3CD45D-8191-42E4-A784-B140BAC42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52490F6E-EA2C-4B87-AB46-A113AD5F4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9AB5722B-673A-44AA-8BB1-DDDCC4016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92EA1CA7-8593-45AF-B093-57394C19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6244AECB-5C98-493E-99B2-01E27C43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F7F7FFBF-6D14-4896-93E3-FB0F19302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BE088677-0DFA-42E7-8B64-ED276E5C7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13FA224-119E-41E9-858A-CA7B7FEE5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C172ACE0-5D17-4F91-8E9A-A86FB5D4D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C2B7CF33-95B1-432D-B125-80D234021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1E3EEB73-0365-4E60-B10D-E58B06233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4E6A4E07-3D39-4DC9-A677-E6B0393C5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5830D94D-8F55-45FA-B114-A127A03ED6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D73F6BF-3B13-4AFF-9F4B-E2C1030E0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C74EBE4D-8A85-4E53-BD51-1A9E5DD7F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340D0EEA-DB4C-46C0-B1BD-2E162745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130A846E-43D7-4A97-A7D0-9B1C00F87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DD20401B-453B-42EE-A76C-23B1286E1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Rectangle 56">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986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a:extLst>
              <a:ext uri="{FF2B5EF4-FFF2-40B4-BE49-F238E27FC236}">
                <a16:creationId xmlns:a16="http://schemas.microsoft.com/office/drawing/2014/main" id="{E80C605B-5219-8D48-8733-07F1A2EA7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 y="-2127"/>
            <a:ext cx="1344252" cy="348156"/>
          </a:xfrm>
          <a:prstGeom prst="rect">
            <a:avLst/>
          </a:prstGeom>
        </p:spPr>
      </p:pic>
      <p:sp>
        <p:nvSpPr>
          <p:cNvPr id="2" name="TextBox 1">
            <a:extLst>
              <a:ext uri="{FF2B5EF4-FFF2-40B4-BE49-F238E27FC236}">
                <a16:creationId xmlns:a16="http://schemas.microsoft.com/office/drawing/2014/main" id="{6A929137-E958-F94F-9FF6-BD94E22CFD58}"/>
              </a:ext>
            </a:extLst>
          </p:cNvPr>
          <p:cNvSpPr txBox="1"/>
          <p:nvPr/>
        </p:nvSpPr>
        <p:spPr>
          <a:xfrm>
            <a:off x="8222043" y="279418"/>
            <a:ext cx="3123481" cy="707886"/>
          </a:xfrm>
          <a:prstGeom prst="rect">
            <a:avLst/>
          </a:prstGeom>
          <a:noFill/>
        </p:spPr>
        <p:txBody>
          <a:bodyPr wrap="square" rtlCol="0">
            <a:spAutoFit/>
          </a:bodyPr>
          <a:lstStyle/>
          <a:p>
            <a:pPr algn="l"/>
            <a:r>
              <a:rPr lang="en-US" sz="2000" u="sng">
                <a:solidFill>
                  <a:schemeClr val="bg2"/>
                </a:solidFill>
                <a:latin typeface="Goudy Old Style" panose="02020502050305020303" pitchFamily="18" charset="0"/>
              </a:rPr>
              <a:t>PHYSICAL REPRESENTATION </a:t>
            </a:r>
          </a:p>
        </p:txBody>
      </p:sp>
      <p:pic>
        <p:nvPicPr>
          <p:cNvPr id="3" name="Picture 4">
            <a:extLst>
              <a:ext uri="{FF2B5EF4-FFF2-40B4-BE49-F238E27FC236}">
                <a16:creationId xmlns:a16="http://schemas.microsoft.com/office/drawing/2014/main" id="{9DC3AC93-3CE9-1842-83EB-F0CF49B3C5E1}"/>
              </a:ext>
            </a:extLst>
          </p:cNvPr>
          <p:cNvPicPr>
            <a:picLocks noChangeAspect="1"/>
          </p:cNvPicPr>
          <p:nvPr/>
        </p:nvPicPr>
        <p:blipFill rotWithShape="1">
          <a:blip r:embed="rId3">
            <a:extLst>
              <a:ext uri="{28A0092B-C50C-407E-A947-70E740481C1C}">
                <a14:useLocalDpi xmlns:a14="http://schemas.microsoft.com/office/drawing/2010/main" val="0"/>
              </a:ext>
            </a:extLst>
          </a:blip>
          <a:srcRect t="26393"/>
          <a:stretch/>
        </p:blipFill>
        <p:spPr>
          <a:xfrm>
            <a:off x="1092043" y="3779080"/>
            <a:ext cx="5872389" cy="2482737"/>
          </a:xfrm>
          <a:prstGeom prst="rect">
            <a:avLst/>
          </a:prstGeom>
        </p:spPr>
      </p:pic>
      <p:pic>
        <p:nvPicPr>
          <p:cNvPr id="5" name="Picture 5">
            <a:extLst>
              <a:ext uri="{FF2B5EF4-FFF2-40B4-BE49-F238E27FC236}">
                <a16:creationId xmlns:a16="http://schemas.microsoft.com/office/drawing/2014/main" id="{EA395C8F-8024-8C43-8C1D-8060DA56EAF0}"/>
              </a:ext>
            </a:extLst>
          </p:cNvPr>
          <p:cNvPicPr>
            <a:picLocks noChangeAspect="1"/>
          </p:cNvPicPr>
          <p:nvPr/>
        </p:nvPicPr>
        <p:blipFill rotWithShape="1">
          <a:blip r:embed="rId4">
            <a:extLst>
              <a:ext uri="{28A0092B-C50C-407E-A947-70E740481C1C}">
                <a14:useLocalDpi xmlns:a14="http://schemas.microsoft.com/office/drawing/2010/main" val="0"/>
              </a:ext>
            </a:extLst>
          </a:blip>
          <a:srcRect t="30875" b="15191"/>
          <a:stretch/>
        </p:blipFill>
        <p:spPr>
          <a:xfrm>
            <a:off x="1102866" y="820407"/>
            <a:ext cx="2951913" cy="2831847"/>
          </a:xfrm>
          <a:prstGeom prst="rect">
            <a:avLst/>
          </a:prstGeom>
        </p:spPr>
      </p:pic>
      <p:pic>
        <p:nvPicPr>
          <p:cNvPr id="6" name="Picture 6">
            <a:extLst>
              <a:ext uri="{FF2B5EF4-FFF2-40B4-BE49-F238E27FC236}">
                <a16:creationId xmlns:a16="http://schemas.microsoft.com/office/drawing/2014/main" id="{21FE4E59-D443-BE4E-856E-40A10A4E5448}"/>
              </a:ext>
            </a:extLst>
          </p:cNvPr>
          <p:cNvPicPr>
            <a:picLocks noChangeAspect="1"/>
          </p:cNvPicPr>
          <p:nvPr/>
        </p:nvPicPr>
        <p:blipFill rotWithShape="1">
          <a:blip r:embed="rId5">
            <a:extLst>
              <a:ext uri="{28A0092B-C50C-407E-A947-70E740481C1C}">
                <a14:useLocalDpi xmlns:a14="http://schemas.microsoft.com/office/drawing/2010/main" val="0"/>
              </a:ext>
            </a:extLst>
          </a:blip>
          <a:srcRect l="10949" t="29527" r="16179" b="30767"/>
          <a:stretch/>
        </p:blipFill>
        <p:spPr>
          <a:xfrm>
            <a:off x="4427860" y="1417218"/>
            <a:ext cx="2157285" cy="2090688"/>
          </a:xfrm>
          <a:prstGeom prst="rect">
            <a:avLst/>
          </a:prstGeom>
        </p:spPr>
      </p:pic>
      <p:sp>
        <p:nvSpPr>
          <p:cNvPr id="28" name="TextBox 27">
            <a:extLst>
              <a:ext uri="{FF2B5EF4-FFF2-40B4-BE49-F238E27FC236}">
                <a16:creationId xmlns:a16="http://schemas.microsoft.com/office/drawing/2014/main" id="{CECFE3BD-BB9C-C949-880A-4E94B342A087}"/>
              </a:ext>
            </a:extLst>
          </p:cNvPr>
          <p:cNvSpPr txBox="1"/>
          <p:nvPr/>
        </p:nvSpPr>
        <p:spPr>
          <a:xfrm>
            <a:off x="8229379" y="1068509"/>
            <a:ext cx="3783344" cy="1384995"/>
          </a:xfrm>
          <a:prstGeom prst="rect">
            <a:avLst/>
          </a:prstGeom>
          <a:noFill/>
        </p:spPr>
        <p:txBody>
          <a:bodyPr wrap="square" rtlCol="0">
            <a:spAutoFit/>
          </a:bodyPr>
          <a:lstStyle/>
          <a:p>
            <a:pPr algn="l"/>
            <a:r>
              <a:rPr lang="en-US" sz="1400">
                <a:solidFill>
                  <a:schemeClr val="bg2"/>
                </a:solidFill>
                <a:latin typeface="Century" panose="02040604050505020304" pitchFamily="18" charset="0"/>
              </a:rPr>
              <a:t>Model made of foam, Acrylic and Wood. Magnets are used to hold charger and cube together. Top of charging unit rotates and bottom of cube is closed using magnets so different interfaces and expressions could be tested in the cube. </a:t>
            </a:r>
          </a:p>
        </p:txBody>
      </p:sp>
      <p:sp>
        <p:nvSpPr>
          <p:cNvPr id="33" name="TextBox 32">
            <a:extLst>
              <a:ext uri="{FF2B5EF4-FFF2-40B4-BE49-F238E27FC236}">
                <a16:creationId xmlns:a16="http://schemas.microsoft.com/office/drawing/2014/main" id="{2E1947E1-4D15-B04F-BE6C-A2ED75BBF862}"/>
              </a:ext>
            </a:extLst>
          </p:cNvPr>
          <p:cNvSpPr txBox="1"/>
          <p:nvPr/>
        </p:nvSpPr>
        <p:spPr>
          <a:xfrm>
            <a:off x="8191828" y="2633747"/>
            <a:ext cx="3510492" cy="369332"/>
          </a:xfrm>
          <a:prstGeom prst="rect">
            <a:avLst/>
          </a:prstGeom>
          <a:noFill/>
        </p:spPr>
        <p:txBody>
          <a:bodyPr wrap="square" rtlCol="0">
            <a:spAutoFit/>
          </a:bodyPr>
          <a:lstStyle/>
          <a:p>
            <a:pPr algn="l"/>
            <a:r>
              <a:rPr lang="en-US" u="sng">
                <a:solidFill>
                  <a:schemeClr val="bg2"/>
                </a:solidFill>
                <a:latin typeface="Goudy Old Style" panose="02020502050305020303" pitchFamily="18" charset="0"/>
              </a:rPr>
              <a:t>Ergonomics &amp; Anthropometrics</a:t>
            </a:r>
          </a:p>
        </p:txBody>
      </p:sp>
      <p:sp>
        <p:nvSpPr>
          <p:cNvPr id="35" name="TextBox 34">
            <a:extLst>
              <a:ext uri="{FF2B5EF4-FFF2-40B4-BE49-F238E27FC236}">
                <a16:creationId xmlns:a16="http://schemas.microsoft.com/office/drawing/2014/main" id="{1FFF9CD3-66B5-6F47-B7BD-34774E8346B4}"/>
              </a:ext>
            </a:extLst>
          </p:cNvPr>
          <p:cNvSpPr txBox="1"/>
          <p:nvPr/>
        </p:nvSpPr>
        <p:spPr>
          <a:xfrm>
            <a:off x="8256576" y="3070537"/>
            <a:ext cx="3264974" cy="3539430"/>
          </a:xfrm>
          <a:prstGeom prst="rect">
            <a:avLst/>
          </a:prstGeom>
          <a:noFill/>
        </p:spPr>
        <p:txBody>
          <a:bodyPr wrap="square" rtlCol="0">
            <a:spAutoFit/>
          </a:bodyPr>
          <a:lstStyle/>
          <a:p>
            <a:pPr algn="l"/>
            <a:r>
              <a:rPr lang="en-US" sz="1400">
                <a:solidFill>
                  <a:schemeClr val="bg2"/>
                </a:solidFill>
                <a:latin typeface="Century" panose="02040604050505020304" pitchFamily="18" charset="0"/>
              </a:rPr>
              <a:t>The physical  model greatly helped in understanding the ergonomic and anthropometrics of the conceptual product.  The original conceptual size was to be 7 cm cube but during prototyping 5cm cubes felt to be more appropriate.  The cut Acrylic is smoothened but it was also realized a casings of soft and shock absorbing material can be used to make it more safe and durable. Use of magnets to  hold cube to the charger would make sure it is firm while charging and along with suction caps on bottom of  charger it can even be placed on walls.</a:t>
            </a:r>
          </a:p>
        </p:txBody>
      </p:sp>
    </p:spTree>
    <p:extLst>
      <p:ext uri="{BB962C8B-B14F-4D97-AF65-F5344CB8AC3E}">
        <p14:creationId xmlns:p14="http://schemas.microsoft.com/office/powerpoint/2010/main" val="127490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33">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35">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9" name="Rectangle 56">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58">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39142297-C49B-8442-A3EB-EFB6CB26DA20}"/>
              </a:ext>
            </a:extLst>
          </p:cNvPr>
          <p:cNvSpPr txBox="1"/>
          <p:nvPr/>
        </p:nvSpPr>
        <p:spPr>
          <a:xfrm>
            <a:off x="705656" y="433218"/>
            <a:ext cx="4443659" cy="461665"/>
          </a:xfrm>
          <a:prstGeom prst="rect">
            <a:avLst/>
          </a:prstGeom>
          <a:noFill/>
        </p:spPr>
        <p:txBody>
          <a:bodyPr wrap="square" rtlCol="0">
            <a:spAutoFit/>
          </a:bodyPr>
          <a:lstStyle/>
          <a:p>
            <a:pPr algn="l"/>
            <a:r>
              <a:rPr lang="en-US" sz="2400" u="sng">
                <a:latin typeface="Goudy Old Style" panose="02020502050305020303" pitchFamily="18" charset="0"/>
              </a:rPr>
              <a:t>VIRTUAL REPRESENTATION </a:t>
            </a:r>
          </a:p>
        </p:txBody>
      </p:sp>
      <p:sp>
        <p:nvSpPr>
          <p:cNvPr id="5" name="TextBox 4">
            <a:extLst>
              <a:ext uri="{FF2B5EF4-FFF2-40B4-BE49-F238E27FC236}">
                <a16:creationId xmlns:a16="http://schemas.microsoft.com/office/drawing/2014/main" id="{0AC3A5F8-8F11-7041-8733-28C4C4D82AD2}"/>
              </a:ext>
            </a:extLst>
          </p:cNvPr>
          <p:cNvSpPr txBox="1"/>
          <p:nvPr/>
        </p:nvSpPr>
        <p:spPr>
          <a:xfrm>
            <a:off x="5177117" y="2517961"/>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FD2126A0-BB08-C343-8363-752203211849}"/>
              </a:ext>
            </a:extLst>
          </p:cNvPr>
          <p:cNvSpPr txBox="1"/>
          <p:nvPr/>
        </p:nvSpPr>
        <p:spPr>
          <a:xfrm>
            <a:off x="5177117" y="2517961"/>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62AD6F14-60A8-AD4E-9556-61BB5452F56D}"/>
              </a:ext>
            </a:extLst>
          </p:cNvPr>
          <p:cNvSpPr txBox="1"/>
          <p:nvPr/>
        </p:nvSpPr>
        <p:spPr>
          <a:xfrm>
            <a:off x="672594" y="911562"/>
            <a:ext cx="5471558" cy="1169551"/>
          </a:xfrm>
          <a:prstGeom prst="rect">
            <a:avLst/>
          </a:prstGeom>
          <a:noFill/>
        </p:spPr>
        <p:txBody>
          <a:bodyPr wrap="square" rtlCol="0">
            <a:spAutoFit/>
          </a:bodyPr>
          <a:lstStyle/>
          <a:p>
            <a:pPr algn="l"/>
            <a:r>
              <a:rPr lang="en-US" sz="1400">
                <a:latin typeface="Century" panose="02040604050505020304" pitchFamily="18" charset="0"/>
              </a:rPr>
              <a:t>The virtual representation for outer appearance of the product is made along with its Charging pad and some other modules that can be used with the Pix. The virtual presentation of cube includes main body, charging connections, magnetic joints and connection holes for connecting with modules.</a:t>
            </a:r>
          </a:p>
        </p:txBody>
      </p:sp>
      <p:sp>
        <p:nvSpPr>
          <p:cNvPr id="3" name="TextBox 2">
            <a:extLst>
              <a:ext uri="{FF2B5EF4-FFF2-40B4-BE49-F238E27FC236}">
                <a16:creationId xmlns:a16="http://schemas.microsoft.com/office/drawing/2014/main" id="{F3DAA021-0F6C-4C43-A440-95CFECCF2201}"/>
              </a:ext>
            </a:extLst>
          </p:cNvPr>
          <p:cNvSpPr txBox="1"/>
          <p:nvPr/>
        </p:nvSpPr>
        <p:spPr>
          <a:xfrm>
            <a:off x="735116" y="2204319"/>
            <a:ext cx="2767260" cy="400110"/>
          </a:xfrm>
          <a:prstGeom prst="rect">
            <a:avLst/>
          </a:prstGeom>
          <a:noFill/>
        </p:spPr>
        <p:txBody>
          <a:bodyPr wrap="square" rtlCol="0">
            <a:spAutoFit/>
          </a:bodyPr>
          <a:lstStyle/>
          <a:p>
            <a:pPr algn="l"/>
            <a:r>
              <a:rPr lang="en-US" sz="2000" u="sng">
                <a:latin typeface="Goudy Old Style" panose="02020502050305020303" pitchFamily="18" charset="0"/>
              </a:rPr>
              <a:t>Voice of Customer </a:t>
            </a:r>
          </a:p>
        </p:txBody>
      </p:sp>
      <p:sp>
        <p:nvSpPr>
          <p:cNvPr id="8" name="TextBox 7">
            <a:extLst>
              <a:ext uri="{FF2B5EF4-FFF2-40B4-BE49-F238E27FC236}">
                <a16:creationId xmlns:a16="http://schemas.microsoft.com/office/drawing/2014/main" id="{9E261729-C043-1742-9FB6-36C7CD04C4F4}"/>
              </a:ext>
            </a:extLst>
          </p:cNvPr>
          <p:cNvSpPr txBox="1"/>
          <p:nvPr/>
        </p:nvSpPr>
        <p:spPr>
          <a:xfrm>
            <a:off x="868880" y="2663805"/>
            <a:ext cx="5137686" cy="3970318"/>
          </a:xfrm>
          <a:prstGeom prst="rect">
            <a:avLst/>
          </a:prstGeom>
          <a:noFill/>
        </p:spPr>
        <p:txBody>
          <a:bodyPr wrap="square" rtlCol="0">
            <a:spAutoFit/>
          </a:bodyPr>
          <a:lstStyle/>
          <a:p>
            <a:pPr algn="l"/>
            <a:r>
              <a:rPr lang="en-US" sz="1400" b="1">
                <a:latin typeface="Century" panose="02040604050505020304" pitchFamily="18" charset="0"/>
              </a:rPr>
              <a:t>Modularity- </a:t>
            </a:r>
            <a:r>
              <a:rPr lang="en-US" sz="1400">
                <a:latin typeface="Century" panose="02040604050505020304" pitchFamily="18" charset="0"/>
              </a:rPr>
              <a:t>Variety of modules can be used to make PIX more versatile. These modules could encourage kids to develop new hobbies,  learn new skills or make learning more fun.</a:t>
            </a:r>
          </a:p>
          <a:p>
            <a:pPr algn="l"/>
            <a:r>
              <a:rPr lang="en-US" sz="1400" b="1">
                <a:latin typeface="Century" panose="02040604050505020304" pitchFamily="18" charset="0"/>
              </a:rPr>
              <a:t>Gender neutrality- </a:t>
            </a:r>
            <a:r>
              <a:rPr lang="en-US" sz="1400">
                <a:latin typeface="Century" panose="02040604050505020304" pitchFamily="18" charset="0"/>
              </a:rPr>
              <a:t>Since the main PIX body has a simple yet intriguing design the neutrality could be maintained by bringing variations in color schemes and mods.</a:t>
            </a:r>
          </a:p>
          <a:p>
            <a:pPr algn="l"/>
            <a:r>
              <a:rPr lang="en-US" sz="1400" b="1">
                <a:latin typeface="Century" panose="02040604050505020304" pitchFamily="18" charset="0"/>
              </a:rPr>
              <a:t>Age compatibility-</a:t>
            </a:r>
            <a:r>
              <a:rPr lang="en-US" sz="1400">
                <a:latin typeface="Century" panose="02040604050505020304" pitchFamily="18" charset="0"/>
              </a:rPr>
              <a:t> Pix is designed so it could be an aid during the growing years of kids to maintain this Pix is made super versatile so it can teach children a variety of things. The data is updateable to keep the lerning experience fresh. </a:t>
            </a:r>
          </a:p>
          <a:p>
            <a:pPr algn="l"/>
            <a:r>
              <a:rPr lang="en-US" sz="1400" b="1">
                <a:latin typeface="Century" panose="02040604050505020304" pitchFamily="18" charset="0"/>
              </a:rPr>
              <a:t>Built- </a:t>
            </a:r>
            <a:r>
              <a:rPr lang="en-US" sz="1400">
                <a:latin typeface="Century" panose="02040604050505020304" pitchFamily="18" charset="0"/>
              </a:rPr>
              <a:t>Pix is made robust so it can handle day to day impact as other toys that kids play with. Yet the interactive display is highlighted by expressions produced which sync with audio output. </a:t>
            </a:r>
            <a:endParaRPr lang="en-US" sz="1400" b="1">
              <a:latin typeface="Century" panose="02040604050505020304" pitchFamily="18" charset="0"/>
            </a:endParaRPr>
          </a:p>
          <a:p>
            <a:pPr algn="l"/>
            <a:endParaRPr lang="en-US" sz="1400" b="1">
              <a:latin typeface="Century" panose="02040604050505020304" pitchFamily="18" charset="0"/>
            </a:endParaRPr>
          </a:p>
          <a:p>
            <a:pPr algn="l"/>
            <a:endParaRPr lang="en-US" sz="1400" b="1">
              <a:latin typeface="Century" panose="02040604050505020304" pitchFamily="18" charset="0"/>
            </a:endParaRPr>
          </a:p>
        </p:txBody>
      </p:sp>
      <p:pic>
        <p:nvPicPr>
          <p:cNvPr id="10" name="Picture 11">
            <a:extLst>
              <a:ext uri="{FF2B5EF4-FFF2-40B4-BE49-F238E27FC236}">
                <a16:creationId xmlns:a16="http://schemas.microsoft.com/office/drawing/2014/main" id="{B86CCA2A-FAD3-9942-8860-1A5BABEF5DE8}"/>
              </a:ext>
            </a:extLst>
          </p:cNvPr>
          <p:cNvPicPr>
            <a:picLocks noChangeAspect="1"/>
          </p:cNvPicPr>
          <p:nvPr/>
        </p:nvPicPr>
        <p:blipFill rotWithShape="1">
          <a:blip r:embed="rId2">
            <a:extLst>
              <a:ext uri="{28A0092B-C50C-407E-A947-70E740481C1C}">
                <a14:useLocalDpi xmlns:a14="http://schemas.microsoft.com/office/drawing/2010/main" val="0"/>
              </a:ext>
            </a:extLst>
          </a:blip>
          <a:srcRect t="50278" r="23522"/>
          <a:stretch/>
        </p:blipFill>
        <p:spPr>
          <a:xfrm>
            <a:off x="6441697" y="423882"/>
            <a:ext cx="4729237" cy="3672692"/>
          </a:xfrm>
          <a:prstGeom prst="rect">
            <a:avLst/>
          </a:prstGeom>
        </p:spPr>
      </p:pic>
      <p:pic>
        <p:nvPicPr>
          <p:cNvPr id="12" name="Picture 7">
            <a:extLst>
              <a:ext uri="{FF2B5EF4-FFF2-40B4-BE49-F238E27FC236}">
                <a16:creationId xmlns:a16="http://schemas.microsoft.com/office/drawing/2014/main" id="{9828C1D3-18EC-8E43-9FA0-BD2085724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0" y="-2127"/>
            <a:ext cx="1344252" cy="348156"/>
          </a:xfrm>
          <a:prstGeom prst="rect">
            <a:avLst/>
          </a:prstGeom>
        </p:spPr>
      </p:pic>
    </p:spTree>
    <p:extLst>
      <p:ext uri="{BB962C8B-B14F-4D97-AF65-F5344CB8AC3E}">
        <p14:creationId xmlns:p14="http://schemas.microsoft.com/office/powerpoint/2010/main" val="295197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9" name="Freeform: Shape 5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D06F02C8-7AB3-7B49-9C51-AB05EB43E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6119" y="204650"/>
            <a:ext cx="2207150" cy="1854006"/>
          </a:xfrm>
          <a:prstGeom prst="rect">
            <a:avLst/>
          </a:prstGeom>
        </p:spPr>
      </p:pic>
      <p:pic>
        <p:nvPicPr>
          <p:cNvPr id="6" name="Picture 6">
            <a:extLst>
              <a:ext uri="{FF2B5EF4-FFF2-40B4-BE49-F238E27FC236}">
                <a16:creationId xmlns:a16="http://schemas.microsoft.com/office/drawing/2014/main" id="{4834DF06-A388-7740-BE8E-44E47AA3F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31" y="441796"/>
            <a:ext cx="5051795" cy="3848569"/>
          </a:xfrm>
          <a:prstGeom prst="rect">
            <a:avLst/>
          </a:prstGeom>
        </p:spPr>
      </p:pic>
      <p:pic>
        <p:nvPicPr>
          <p:cNvPr id="4" name="Picture 4">
            <a:extLst>
              <a:ext uri="{FF2B5EF4-FFF2-40B4-BE49-F238E27FC236}">
                <a16:creationId xmlns:a16="http://schemas.microsoft.com/office/drawing/2014/main" id="{7AAF949C-A6CB-B246-97BF-088368261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646" y="1997516"/>
            <a:ext cx="3229594" cy="2276864"/>
          </a:xfrm>
          <a:prstGeom prst="rect">
            <a:avLst/>
          </a:prstGeom>
        </p:spPr>
      </p:pic>
      <p:pic>
        <p:nvPicPr>
          <p:cNvPr id="9" name="Picture 7">
            <a:extLst>
              <a:ext uri="{FF2B5EF4-FFF2-40B4-BE49-F238E27FC236}">
                <a16:creationId xmlns:a16="http://schemas.microsoft.com/office/drawing/2014/main" id="{13E0F783-4B44-0347-AA65-D538C7BCB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37" y="-17702"/>
            <a:ext cx="1743935" cy="444703"/>
          </a:xfrm>
          <a:prstGeom prst="rect">
            <a:avLst/>
          </a:prstGeom>
        </p:spPr>
      </p:pic>
      <p:sp>
        <p:nvSpPr>
          <p:cNvPr id="7" name="TextBox 6">
            <a:extLst>
              <a:ext uri="{FF2B5EF4-FFF2-40B4-BE49-F238E27FC236}">
                <a16:creationId xmlns:a16="http://schemas.microsoft.com/office/drawing/2014/main" id="{C1B0497C-9803-7C46-B0DC-B3C1886A6A9C}"/>
              </a:ext>
            </a:extLst>
          </p:cNvPr>
          <p:cNvSpPr txBox="1"/>
          <p:nvPr/>
        </p:nvSpPr>
        <p:spPr>
          <a:xfrm>
            <a:off x="6152529" y="4767660"/>
            <a:ext cx="5247791" cy="1770300"/>
          </a:xfrm>
          <a:prstGeom prst="rect">
            <a:avLst/>
          </a:prstGeom>
        </p:spPr>
        <p:txBody>
          <a:bodyPr vert="horz" lIns="91440" tIns="45720" rIns="91440" bIns="45720" rtlCol="0" anchor="ctr">
            <a:normAutofit/>
          </a:bodyPr>
          <a:lstStyle/>
          <a:p>
            <a:pPr indent="-228600">
              <a:lnSpc>
                <a:spcPct val="120000"/>
              </a:lnSpc>
              <a:spcAft>
                <a:spcPts val="600"/>
              </a:spcAft>
              <a:buClr>
                <a:schemeClr val="accent1"/>
              </a:buClr>
              <a:buSzPct val="110000"/>
              <a:buFont typeface="Wingdings" panose="05000000000000000000" pitchFamily="2" charset="2"/>
              <a:buChar char="§"/>
            </a:pPr>
            <a:r>
              <a:rPr lang="en-US"/>
              <a:t>VIDEO LINK : </a:t>
            </a:r>
            <a:r>
              <a:rPr lang="en-US" b="1"/>
              <a:t>https://youtu.be/z5iqq7t2qpA</a:t>
            </a:r>
          </a:p>
        </p:txBody>
      </p:sp>
    </p:spTree>
    <p:extLst>
      <p:ext uri="{BB962C8B-B14F-4D97-AF65-F5344CB8AC3E}">
        <p14:creationId xmlns:p14="http://schemas.microsoft.com/office/powerpoint/2010/main" val="20658690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Pix Bot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Patra, Swaraj</dc:creator>
  <cp:lastModifiedBy>Patra, Swaraj</cp:lastModifiedBy>
  <cp:revision>12</cp:revision>
  <dcterms:created xsi:type="dcterms:W3CDTF">2022-04-29T23:57:21Z</dcterms:created>
  <dcterms:modified xsi:type="dcterms:W3CDTF">2022-04-30T02:14:44Z</dcterms:modified>
</cp:coreProperties>
</file>