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71" r:id="rId2"/>
    <p:sldId id="325" r:id="rId3"/>
    <p:sldId id="298" r:id="rId4"/>
    <p:sldId id="299" r:id="rId5"/>
    <p:sldId id="302" r:id="rId6"/>
    <p:sldId id="305" r:id="rId7"/>
    <p:sldId id="313" r:id="rId8"/>
    <p:sldId id="314" r:id="rId9"/>
    <p:sldId id="319" r:id="rId10"/>
    <p:sldId id="300" r:id="rId11"/>
    <p:sldId id="327" r:id="rId12"/>
    <p:sldId id="301" r:id="rId13"/>
    <p:sldId id="328" r:id="rId14"/>
    <p:sldId id="310" r:id="rId15"/>
    <p:sldId id="315" r:id="rId16"/>
    <p:sldId id="316" r:id="rId17"/>
    <p:sldId id="317" r:id="rId18"/>
    <p:sldId id="318" r:id="rId19"/>
    <p:sldId id="296" r:id="rId20"/>
    <p:sldId id="324" r:id="rId21"/>
    <p:sldId id="320" r:id="rId22"/>
    <p:sldId id="307" r:id="rId23"/>
    <p:sldId id="311" r:id="rId24"/>
    <p:sldId id="321" r:id="rId25"/>
    <p:sldId id="322" r:id="rId26"/>
    <p:sldId id="323" r:id="rId27"/>
    <p:sldId id="331" r:id="rId28"/>
    <p:sldId id="326" r:id="rId29"/>
    <p:sldId id="308" r:id="rId30"/>
    <p:sldId id="332" r:id="rId31"/>
    <p:sldId id="312" r:id="rId32"/>
    <p:sldId id="329" r:id="rId33"/>
    <p:sldId id="274" r:id="rId34"/>
    <p:sldId id="286" r:id="rId35"/>
    <p:sldId id="294" r:id="rId36"/>
    <p:sldId id="330" r:id="rId37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9"/>
    </p:embeddedFont>
    <p:embeddedFont>
      <p:font typeface="Aptos Display" panose="020B0004020202020204" pitchFamily="34" charset="0"/>
      <p:regular r:id="rId40"/>
      <p:bold r:id="rId41"/>
      <p:italic r:id="rId42"/>
      <p:boldItalic r:id="rId43"/>
    </p:embeddedFont>
    <p:embeddedFont>
      <p:font typeface="Barlow Light" panose="00000400000000000000" pitchFamily="2" charset="0"/>
      <p:regular r:id="rId44"/>
      <p:bold r:id="rId45"/>
      <p:italic r:id="rId46"/>
      <p:boldItalic r:id="rId47"/>
    </p:embeddedFont>
    <p:embeddedFont>
      <p:font typeface="Bebas Neue" panose="020B0606020202050201" pitchFamily="3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6247" autoAdjust="0"/>
  </p:normalViewPr>
  <p:slideViewPr>
    <p:cSldViewPr snapToGrid="0">
      <p:cViewPr varScale="1">
        <p:scale>
          <a:sx n="86" d="100"/>
          <a:sy n="86" d="100"/>
        </p:scale>
        <p:origin x="1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4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21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731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574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315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955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336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9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198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7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20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27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890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82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59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24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10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01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517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18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2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89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46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230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131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22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8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63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19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5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rthJadhav/Tkinter-Designer" TargetMode="External"/><Relationship Id="rId4" Type="http://schemas.openxmlformats.org/officeDocument/2006/relationships/hyperlink" Target="https://www.freecodecamp.org/news/python-automation-script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F5870-A34C-7D4A-71FE-B716A0309263}"/>
              </a:ext>
            </a:extLst>
          </p:cNvPr>
          <p:cNvSpPr txBox="1"/>
          <p:nvPr/>
        </p:nvSpPr>
        <p:spPr>
          <a:xfrm>
            <a:off x="1729701" y="206947"/>
            <a:ext cx="6263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BillForge KUET Teachers’ Edition</a:t>
            </a:r>
          </a:p>
          <a:p>
            <a:pPr algn="ctr"/>
            <a:r>
              <a:rPr lang="en-US" sz="2300" b="1" dirty="0"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(An automatic bill generator from docx file)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70C71-5E33-C429-560C-33C7493D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07" y="1203423"/>
            <a:ext cx="1403425" cy="131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BB0409-B116-FC93-7608-1E63B78BE611}"/>
              </a:ext>
            </a:extLst>
          </p:cNvPr>
          <p:cNvSpPr txBox="1"/>
          <p:nvPr/>
        </p:nvSpPr>
        <p:spPr>
          <a:xfrm>
            <a:off x="6103174" y="3454677"/>
            <a:ext cx="2575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Chinmoy</a:t>
            </a:r>
            <a:r>
              <a:rPr lang="en-US" dirty="0"/>
              <a:t> </a:t>
            </a:r>
            <a:r>
              <a:rPr lang="en-US" dirty="0" err="1"/>
              <a:t>Modak</a:t>
            </a:r>
            <a:r>
              <a:rPr lang="en-US" dirty="0"/>
              <a:t> </a:t>
            </a:r>
            <a:r>
              <a:rPr lang="en-US" dirty="0" err="1"/>
              <a:t>Turjo</a:t>
            </a:r>
            <a:endParaRPr lang="en-US" dirty="0"/>
          </a:p>
          <a:p>
            <a:r>
              <a:rPr lang="en-US" dirty="0"/>
              <a:t>Roll: 1907003</a:t>
            </a:r>
          </a:p>
          <a:p>
            <a:r>
              <a:rPr lang="en-US" dirty="0"/>
              <a:t>Year: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Term: 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C4F0F-FF4D-1732-2CC3-EC9576EB890A}"/>
              </a:ext>
            </a:extLst>
          </p:cNvPr>
          <p:cNvSpPr txBox="1"/>
          <p:nvPr/>
        </p:nvSpPr>
        <p:spPr>
          <a:xfrm>
            <a:off x="1796574" y="3454678"/>
            <a:ext cx="2575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Swaraj Chandra Biswas</a:t>
            </a:r>
          </a:p>
          <a:p>
            <a:r>
              <a:rPr lang="en-US" dirty="0"/>
              <a:t>Roll: 1907069</a:t>
            </a:r>
          </a:p>
          <a:p>
            <a:r>
              <a:rPr lang="en-US" dirty="0"/>
              <a:t>Year: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Term: 2</a:t>
            </a:r>
            <a:r>
              <a:rPr lang="en-US" baseline="30000" dirty="0"/>
              <a:t>nd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A7792-1CEB-BDEB-50C5-71A4A822413F}"/>
              </a:ext>
            </a:extLst>
          </p:cNvPr>
          <p:cNvSpPr txBox="1"/>
          <p:nvPr/>
        </p:nvSpPr>
        <p:spPr>
          <a:xfrm>
            <a:off x="3210501" y="2892708"/>
            <a:ext cx="304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Developed by: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B93C0-3821-7369-AEC8-F054B71221DD}"/>
              </a:ext>
            </a:extLst>
          </p:cNvPr>
          <p:cNvSpPr txBox="1"/>
          <p:nvPr/>
        </p:nvSpPr>
        <p:spPr>
          <a:xfrm>
            <a:off x="1973521" y="4624229"/>
            <a:ext cx="5775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Department of Computer Science and Engineering</a:t>
            </a:r>
          </a:p>
          <a:p>
            <a:pPr algn="ctr"/>
            <a:r>
              <a:rPr lang="en-US" dirty="0"/>
              <a:t> </a:t>
            </a:r>
            <a:r>
              <a:rPr lang="en-US" sz="1200" dirty="0"/>
              <a:t>Khulna University of Engineering &amp; Technology</a:t>
            </a:r>
            <a:endParaRPr lang="en-US" dirty="0"/>
          </a:p>
        </p:txBody>
      </p:sp>
    </p:spTree>
  </p:cSld>
  <p:clrMapOvr>
    <a:masterClrMapping/>
  </p:clrMapOvr>
  <p:transition advTm="4884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1" y="128616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DDFF3-DBC4-8128-1880-3310C193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326" y="1204239"/>
            <a:ext cx="5606287" cy="3026101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72FD0E74-6571-7B83-7084-B0B1EF9BF0D1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2D5D5E95-39D0-4F7E-947B-1375C97ACD8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0F6EB177-CDF9-3B2F-51FC-A5FAC43BD482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4346DD79-250D-A9DF-CA7D-734F75ACC9CF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52DA5A3B-E186-BDD0-E0DB-2B53795D3FE6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1308EB5-EBAF-1D62-66E1-0E8359DE67FA}"/>
              </a:ext>
            </a:extLst>
          </p:cNvPr>
          <p:cNvSpPr/>
          <p:nvPr/>
        </p:nvSpPr>
        <p:spPr>
          <a:xfrm rot="19493032">
            <a:off x="3387927" y="3329019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00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E01E2-52C5-7CFB-659D-76005F63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170224"/>
            <a:ext cx="5472853" cy="3063109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41AFF10E-06B5-D007-AD80-D349CC6B4A2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9F22FD83-736D-223D-C318-55607C9FE093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47C24FE1-17EC-D690-0FCD-98A6B3096AC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818FC3F3-068E-1FF4-935E-E32E1F10FFF5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18B47002-2857-65C8-7E19-19A62D3930E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03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00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41AFF10E-06B5-D007-AD80-D349CC6B4A2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9F22FD83-736D-223D-C318-55607C9FE093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47C24FE1-17EC-D690-0FCD-98A6B3096AC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818FC3F3-068E-1FF4-935E-E32E1F10FFF5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18B47002-2857-65C8-7E19-19A62D3930E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DF5B7-AB23-5B41-12FA-A1AC75CF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871" y="1198880"/>
            <a:ext cx="5489102" cy="3014134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97297C62-1C9C-0987-3C9D-5DF63908F02D}"/>
              </a:ext>
            </a:extLst>
          </p:cNvPr>
          <p:cNvSpPr/>
          <p:nvPr/>
        </p:nvSpPr>
        <p:spPr>
          <a:xfrm rot="19493032">
            <a:off x="4840862" y="3329020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1" y="128616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72FD0E74-6571-7B83-7084-B0B1EF9BF0D1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2D5D5E95-39D0-4F7E-947B-1375C97ACD8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0F6EB177-CDF9-3B2F-51FC-A5FAC43BD482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4346DD79-250D-A9DF-CA7D-734F75ACC9CF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52DA5A3B-E186-BDD0-E0DB-2B53795D3FE6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9A35B-D030-A300-729E-8FC8B912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879" y="1217743"/>
            <a:ext cx="5500239" cy="2992306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824A5E29-1A56-3698-2EC1-DA926021A973}"/>
              </a:ext>
            </a:extLst>
          </p:cNvPr>
          <p:cNvSpPr/>
          <p:nvPr/>
        </p:nvSpPr>
        <p:spPr>
          <a:xfrm rot="19493032">
            <a:off x="3415019" y="2955103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9429A-5945-D48C-04CC-C51F1C86A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172" y="1240669"/>
            <a:ext cx="5448481" cy="2979118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8F2C90D6-3029-BB99-75BA-A8AC72F81246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6" name="Google Shape;391;p32">
              <a:extLst>
                <a:ext uri="{FF2B5EF4-FFF2-40B4-BE49-F238E27FC236}">
                  <a16:creationId xmlns:a16="http://schemas.microsoft.com/office/drawing/2014/main" id="{9C4621B3-EAFA-1961-F862-6255C4CDC0F6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2;p32">
              <a:extLst>
                <a:ext uri="{FF2B5EF4-FFF2-40B4-BE49-F238E27FC236}">
                  <a16:creationId xmlns:a16="http://schemas.microsoft.com/office/drawing/2014/main" id="{E2492756-1DB7-728B-AC7B-8594C4A0143D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3;p32">
              <a:extLst>
                <a:ext uri="{FF2B5EF4-FFF2-40B4-BE49-F238E27FC236}">
                  <a16:creationId xmlns:a16="http://schemas.microsoft.com/office/drawing/2014/main" id="{7B8455F7-BCED-360A-627F-63A17E6385A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4;p32">
              <a:extLst>
                <a:ext uri="{FF2B5EF4-FFF2-40B4-BE49-F238E27FC236}">
                  <a16:creationId xmlns:a16="http://schemas.microsoft.com/office/drawing/2014/main" id="{8FA2C62B-6E59-ED45-D92F-F2A1DDDB6B3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61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67FDD-D7B3-2DE0-CE44-681F0F3B3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197" y="1200177"/>
            <a:ext cx="5480230" cy="300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A639A-77E8-022B-9919-D8E733C23B74}"/>
              </a:ext>
            </a:extLst>
          </p:cNvPr>
          <p:cNvSpPr txBox="1"/>
          <p:nvPr/>
        </p:nvSpPr>
        <p:spPr>
          <a:xfrm>
            <a:off x="7726616" y="2658051"/>
            <a:ext cx="10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 Picker</a:t>
            </a:r>
          </a:p>
        </p:txBody>
      </p:sp>
      <p:grpSp>
        <p:nvGrpSpPr>
          <p:cNvPr id="7" name="Google Shape;390;p32">
            <a:extLst>
              <a:ext uri="{FF2B5EF4-FFF2-40B4-BE49-F238E27FC236}">
                <a16:creationId xmlns:a16="http://schemas.microsoft.com/office/drawing/2014/main" id="{807BAA9D-4F6B-4280-C754-606727DC47CA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8" name="Google Shape;391;p32">
              <a:extLst>
                <a:ext uri="{FF2B5EF4-FFF2-40B4-BE49-F238E27FC236}">
                  <a16:creationId xmlns:a16="http://schemas.microsoft.com/office/drawing/2014/main" id="{2A939C39-CA86-E671-6D4E-88AA55575342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2;p32">
              <a:extLst>
                <a:ext uri="{FF2B5EF4-FFF2-40B4-BE49-F238E27FC236}">
                  <a16:creationId xmlns:a16="http://schemas.microsoft.com/office/drawing/2014/main" id="{A2A579DF-DF95-B45C-F1AC-7C45B8282A6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3;p32">
              <a:extLst>
                <a:ext uri="{FF2B5EF4-FFF2-40B4-BE49-F238E27FC236}">
                  <a16:creationId xmlns:a16="http://schemas.microsoft.com/office/drawing/2014/main" id="{3282BAAF-207C-1101-2E3E-18FC77685884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4;p32">
              <a:extLst>
                <a:ext uri="{FF2B5EF4-FFF2-40B4-BE49-F238E27FC236}">
                  <a16:creationId xmlns:a16="http://schemas.microsoft.com/office/drawing/2014/main" id="{DA6EC844-EB58-27CE-AFE6-5BA52D49BFD2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4A56DEA-F82D-716A-6F93-2556D59FA8B6}"/>
              </a:ext>
            </a:extLst>
          </p:cNvPr>
          <p:cNvSpPr/>
          <p:nvPr/>
        </p:nvSpPr>
        <p:spPr>
          <a:xfrm rot="19493032">
            <a:off x="6774594" y="2864578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639A-77E8-022B-9919-D8E733C23B74}"/>
              </a:ext>
            </a:extLst>
          </p:cNvPr>
          <p:cNvSpPr txBox="1"/>
          <p:nvPr/>
        </p:nvSpPr>
        <p:spPr>
          <a:xfrm>
            <a:off x="7937130" y="2940910"/>
            <a:ext cx="126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Picker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48E7-7272-782C-FB1C-7FDA8C1F7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219857"/>
            <a:ext cx="5472853" cy="2959290"/>
          </a:xfrm>
          <a:prstGeom prst="rect">
            <a:avLst/>
          </a:prstGeom>
        </p:spPr>
      </p:pic>
      <p:grpSp>
        <p:nvGrpSpPr>
          <p:cNvPr id="9" name="Google Shape;390;p32">
            <a:extLst>
              <a:ext uri="{FF2B5EF4-FFF2-40B4-BE49-F238E27FC236}">
                <a16:creationId xmlns:a16="http://schemas.microsoft.com/office/drawing/2014/main" id="{2A8EBD47-B856-C47B-E376-A3A1FF3481C0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10" name="Google Shape;391;p32">
              <a:extLst>
                <a:ext uri="{FF2B5EF4-FFF2-40B4-BE49-F238E27FC236}">
                  <a16:creationId xmlns:a16="http://schemas.microsoft.com/office/drawing/2014/main" id="{9EF1BE87-9B46-D0E0-D8B8-2E8D8C24705C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92;p32">
              <a:extLst>
                <a:ext uri="{FF2B5EF4-FFF2-40B4-BE49-F238E27FC236}">
                  <a16:creationId xmlns:a16="http://schemas.microsoft.com/office/drawing/2014/main" id="{8ADAD78F-02E2-C98C-FBF8-07EF8A0D2D53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3;p32">
              <a:extLst>
                <a:ext uri="{FF2B5EF4-FFF2-40B4-BE49-F238E27FC236}">
                  <a16:creationId xmlns:a16="http://schemas.microsoft.com/office/drawing/2014/main" id="{78073B2C-7EBE-6465-2E45-45186067CEDB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4;p32">
              <a:extLst>
                <a:ext uri="{FF2B5EF4-FFF2-40B4-BE49-F238E27FC236}">
                  <a16:creationId xmlns:a16="http://schemas.microsoft.com/office/drawing/2014/main" id="{3FF3F72E-0785-CE95-8D32-78921EF0361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5675542-E8DE-93A4-7F92-5A6C553BE13B}"/>
              </a:ext>
            </a:extLst>
          </p:cNvPr>
          <p:cNvSpPr/>
          <p:nvPr/>
        </p:nvSpPr>
        <p:spPr>
          <a:xfrm rot="19493032">
            <a:off x="7090801" y="3171844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A639A-77E8-022B-9919-D8E733C23B74}"/>
              </a:ext>
            </a:extLst>
          </p:cNvPr>
          <p:cNvSpPr txBox="1"/>
          <p:nvPr/>
        </p:nvSpPr>
        <p:spPr>
          <a:xfrm>
            <a:off x="8023599" y="3079784"/>
            <a:ext cx="126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48E7-7272-782C-FB1C-7FDA8C1F7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21" y="1212427"/>
            <a:ext cx="5479626" cy="3040516"/>
          </a:xfrm>
          <a:prstGeom prst="rect">
            <a:avLst/>
          </a:prstGeom>
        </p:spPr>
      </p:pic>
      <p:grpSp>
        <p:nvGrpSpPr>
          <p:cNvPr id="2" name="Google Shape;390;p32">
            <a:extLst>
              <a:ext uri="{FF2B5EF4-FFF2-40B4-BE49-F238E27FC236}">
                <a16:creationId xmlns:a16="http://schemas.microsoft.com/office/drawing/2014/main" id="{AEAA4037-1525-DEB6-6BD3-AD0D2D1C8D7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3" name="Google Shape;391;p32">
              <a:extLst>
                <a:ext uri="{FF2B5EF4-FFF2-40B4-BE49-F238E27FC236}">
                  <a16:creationId xmlns:a16="http://schemas.microsoft.com/office/drawing/2014/main" id="{2B33DA77-71AF-D21A-5DF0-5133928B67C7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92;p32">
              <a:extLst>
                <a:ext uri="{FF2B5EF4-FFF2-40B4-BE49-F238E27FC236}">
                  <a16:creationId xmlns:a16="http://schemas.microsoft.com/office/drawing/2014/main" id="{443ADE0D-2762-1A28-0C4E-ADD4BEDAC72E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3;p32">
              <a:extLst>
                <a:ext uri="{FF2B5EF4-FFF2-40B4-BE49-F238E27FC236}">
                  <a16:creationId xmlns:a16="http://schemas.microsoft.com/office/drawing/2014/main" id="{8F14C893-2757-B33F-BA53-E47012E95182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4;p32">
              <a:extLst>
                <a:ext uri="{FF2B5EF4-FFF2-40B4-BE49-F238E27FC236}">
                  <a16:creationId xmlns:a16="http://schemas.microsoft.com/office/drawing/2014/main" id="{F6FE5693-685F-1952-EE2E-864FFD9F84C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Arrow: Left 9">
            <a:extLst>
              <a:ext uri="{FF2B5EF4-FFF2-40B4-BE49-F238E27FC236}">
                <a16:creationId xmlns:a16="http://schemas.microsoft.com/office/drawing/2014/main" id="{52E39C3E-286C-34BE-D575-62141476219D}"/>
              </a:ext>
            </a:extLst>
          </p:cNvPr>
          <p:cNvSpPr/>
          <p:nvPr/>
        </p:nvSpPr>
        <p:spPr>
          <a:xfrm rot="19493032">
            <a:off x="7177270" y="3431181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E165F-B755-8125-A283-2C87D102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47" y="1210484"/>
            <a:ext cx="5479626" cy="2968663"/>
          </a:xfrm>
          <a:prstGeom prst="rect">
            <a:avLst/>
          </a:prstGeom>
        </p:spPr>
      </p:pic>
      <p:grpSp>
        <p:nvGrpSpPr>
          <p:cNvPr id="11" name="Google Shape;390;p32">
            <a:extLst>
              <a:ext uri="{FF2B5EF4-FFF2-40B4-BE49-F238E27FC236}">
                <a16:creationId xmlns:a16="http://schemas.microsoft.com/office/drawing/2014/main" id="{83B3CA21-F120-8839-B81E-65426ADEE975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12" name="Google Shape;391;p32">
              <a:extLst>
                <a:ext uri="{FF2B5EF4-FFF2-40B4-BE49-F238E27FC236}">
                  <a16:creationId xmlns:a16="http://schemas.microsoft.com/office/drawing/2014/main" id="{E10B1EF6-20F8-EF25-0BEA-D7620434ECB8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2;p32">
              <a:extLst>
                <a:ext uri="{FF2B5EF4-FFF2-40B4-BE49-F238E27FC236}">
                  <a16:creationId xmlns:a16="http://schemas.microsoft.com/office/drawing/2014/main" id="{5B9427D1-9369-295D-7782-921C673C5646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3;p32">
              <a:extLst>
                <a:ext uri="{FF2B5EF4-FFF2-40B4-BE49-F238E27FC236}">
                  <a16:creationId xmlns:a16="http://schemas.microsoft.com/office/drawing/2014/main" id="{A87E7A54-E6C8-3E01-8DB6-4D0D05A71D87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4;p32">
              <a:extLst>
                <a:ext uri="{FF2B5EF4-FFF2-40B4-BE49-F238E27FC236}">
                  <a16:creationId xmlns:a16="http://schemas.microsoft.com/office/drawing/2014/main" id="{C560ADED-6ED3-32A7-D7BD-697BF6BD72B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87CDA8C-8961-FB13-9B9A-27F2C8FB2A97}"/>
              </a:ext>
            </a:extLst>
          </p:cNvPr>
          <p:cNvSpPr/>
          <p:nvPr/>
        </p:nvSpPr>
        <p:spPr>
          <a:xfrm rot="19493032">
            <a:off x="5221739" y="3535419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DD6BB-F8C2-1248-B85E-4B1CA147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293" y="1149494"/>
            <a:ext cx="5574454" cy="3131253"/>
          </a:xfrm>
          <a:prstGeom prst="rect">
            <a:avLst/>
          </a:prstGeom>
        </p:spPr>
      </p:pic>
      <p:grpSp>
        <p:nvGrpSpPr>
          <p:cNvPr id="4" name="Google Shape;390;p32">
            <a:extLst>
              <a:ext uri="{FF2B5EF4-FFF2-40B4-BE49-F238E27FC236}">
                <a16:creationId xmlns:a16="http://schemas.microsoft.com/office/drawing/2014/main" id="{22543EB9-9FCB-2B0B-4E8E-800678B53A3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5" name="Google Shape;391;p32">
              <a:extLst>
                <a:ext uri="{FF2B5EF4-FFF2-40B4-BE49-F238E27FC236}">
                  <a16:creationId xmlns:a16="http://schemas.microsoft.com/office/drawing/2014/main" id="{43832953-D220-650C-E19A-557EB8E4153A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2;p32">
              <a:extLst>
                <a:ext uri="{FF2B5EF4-FFF2-40B4-BE49-F238E27FC236}">
                  <a16:creationId xmlns:a16="http://schemas.microsoft.com/office/drawing/2014/main" id="{0DB6C65D-9C81-23DF-3FCF-C36D04C1372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3;p32">
              <a:extLst>
                <a:ext uri="{FF2B5EF4-FFF2-40B4-BE49-F238E27FC236}">
                  <a16:creationId xmlns:a16="http://schemas.microsoft.com/office/drawing/2014/main" id="{3B606F99-47E9-4090-6D49-454C2C47B6FC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4;p32">
              <a:extLst>
                <a:ext uri="{FF2B5EF4-FFF2-40B4-BE49-F238E27FC236}">
                  <a16:creationId xmlns:a16="http://schemas.microsoft.com/office/drawing/2014/main" id="{BDB2FEE1-27AC-82AB-79AE-83A4EDBD872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42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1989711" y="112779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8" y="342732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15477" y="265185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13001-4B43-6702-0BBA-B81E12CA5A8A}"/>
              </a:ext>
            </a:extLst>
          </p:cNvPr>
          <p:cNvSpPr txBox="1"/>
          <p:nvPr/>
        </p:nvSpPr>
        <p:spPr>
          <a:xfrm>
            <a:off x="487684" y="1127799"/>
            <a:ext cx="784351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Objectives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Technologies Used</a:t>
            </a:r>
          </a:p>
          <a:p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System Diagram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UI Mockup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Flask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Constraints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Future Plan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Reference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8760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CC86E-DC34-6DC6-3916-9111C95E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53" y="714702"/>
            <a:ext cx="3271519" cy="40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7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E165F-B755-8125-A283-2C87D102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55" y="1200894"/>
            <a:ext cx="5510092" cy="3012119"/>
          </a:xfrm>
          <a:prstGeom prst="rect">
            <a:avLst/>
          </a:prstGeom>
        </p:spPr>
      </p:pic>
      <p:grpSp>
        <p:nvGrpSpPr>
          <p:cNvPr id="2" name="Google Shape;390;p32">
            <a:extLst>
              <a:ext uri="{FF2B5EF4-FFF2-40B4-BE49-F238E27FC236}">
                <a16:creationId xmlns:a16="http://schemas.microsoft.com/office/drawing/2014/main" id="{D5CD06E4-CC3C-D0BA-6694-6575CF672ACA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3" name="Google Shape;391;p32">
              <a:extLst>
                <a:ext uri="{FF2B5EF4-FFF2-40B4-BE49-F238E27FC236}">
                  <a16:creationId xmlns:a16="http://schemas.microsoft.com/office/drawing/2014/main" id="{90DE8EF5-7F15-40C9-4667-E6116951B051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92;p32">
              <a:extLst>
                <a:ext uri="{FF2B5EF4-FFF2-40B4-BE49-F238E27FC236}">
                  <a16:creationId xmlns:a16="http://schemas.microsoft.com/office/drawing/2014/main" id="{2F5ABAD2-665B-6C60-99E1-7C90B292EEF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93;p32">
              <a:extLst>
                <a:ext uri="{FF2B5EF4-FFF2-40B4-BE49-F238E27FC236}">
                  <a16:creationId xmlns:a16="http://schemas.microsoft.com/office/drawing/2014/main" id="{C72268B1-F049-0FEC-2E9A-0E585B7DA4A6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94;p32">
              <a:extLst>
                <a:ext uri="{FF2B5EF4-FFF2-40B4-BE49-F238E27FC236}">
                  <a16:creationId xmlns:a16="http://schemas.microsoft.com/office/drawing/2014/main" id="{66013860-EDE1-2B75-C665-60C82DFF46D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Arrow: Left 6">
            <a:extLst>
              <a:ext uri="{FF2B5EF4-FFF2-40B4-BE49-F238E27FC236}">
                <a16:creationId xmlns:a16="http://schemas.microsoft.com/office/drawing/2014/main" id="{95A63BF2-B639-977D-865B-C75777493B35}"/>
              </a:ext>
            </a:extLst>
          </p:cNvPr>
          <p:cNvSpPr/>
          <p:nvPr/>
        </p:nvSpPr>
        <p:spPr>
          <a:xfrm rot="12674969">
            <a:off x="1191584" y="3593833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C8E1D-6360-033D-1919-32A95403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034" y="714702"/>
            <a:ext cx="2723681" cy="42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E3B6B-3F32-4A41-B565-4545D72A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06" y="1389742"/>
            <a:ext cx="7603598" cy="30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8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0B3043-E001-731F-6FD4-1A5867E3D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1217695"/>
            <a:ext cx="5472853" cy="2995318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2369420A-6FED-B51A-7F88-B5CD56F21B17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6" name="Google Shape;391;p32">
              <a:extLst>
                <a:ext uri="{FF2B5EF4-FFF2-40B4-BE49-F238E27FC236}">
                  <a16:creationId xmlns:a16="http://schemas.microsoft.com/office/drawing/2014/main" id="{DE562A9F-D991-231D-9116-F32CAA194E94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2;p32">
              <a:extLst>
                <a:ext uri="{FF2B5EF4-FFF2-40B4-BE49-F238E27FC236}">
                  <a16:creationId xmlns:a16="http://schemas.microsoft.com/office/drawing/2014/main" id="{B86FE049-18E5-BA4E-3E76-DFEA9811FB44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3;p32">
              <a:extLst>
                <a:ext uri="{FF2B5EF4-FFF2-40B4-BE49-F238E27FC236}">
                  <a16:creationId xmlns:a16="http://schemas.microsoft.com/office/drawing/2014/main" id="{4D71C7B2-3C54-E561-CD2D-65AB78C1B5AF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4;p32">
              <a:extLst>
                <a:ext uri="{FF2B5EF4-FFF2-40B4-BE49-F238E27FC236}">
                  <a16:creationId xmlns:a16="http://schemas.microsoft.com/office/drawing/2014/main" id="{5F044EA5-D2E9-87F5-F908-B923B9883CFB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Arrow: Left 9">
            <a:extLst>
              <a:ext uri="{FF2B5EF4-FFF2-40B4-BE49-F238E27FC236}">
                <a16:creationId xmlns:a16="http://schemas.microsoft.com/office/drawing/2014/main" id="{575E31A4-A6CA-EBB5-E693-B3F8E67EAF25}"/>
              </a:ext>
            </a:extLst>
          </p:cNvPr>
          <p:cNvSpPr/>
          <p:nvPr/>
        </p:nvSpPr>
        <p:spPr>
          <a:xfrm rot="19532709">
            <a:off x="7021980" y="3528292"/>
            <a:ext cx="866987" cy="202499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0D19E-F0AB-90A7-AEBC-138C46C6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627" y="1234803"/>
            <a:ext cx="5500744" cy="2982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5D8A0-89B4-2A8B-EBE0-B695E1403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427" y="2119337"/>
            <a:ext cx="1692040" cy="562903"/>
          </a:xfrm>
          <a:prstGeom prst="rect">
            <a:avLst/>
          </a:prstGeom>
        </p:spPr>
      </p:pic>
      <p:grpSp>
        <p:nvGrpSpPr>
          <p:cNvPr id="10" name="Google Shape;390;p32">
            <a:extLst>
              <a:ext uri="{FF2B5EF4-FFF2-40B4-BE49-F238E27FC236}">
                <a16:creationId xmlns:a16="http://schemas.microsoft.com/office/drawing/2014/main" id="{CB27D483-B634-A374-0D48-72489D6D64EF}"/>
              </a:ext>
            </a:extLst>
          </p:cNvPr>
          <p:cNvGrpSpPr/>
          <p:nvPr/>
        </p:nvGrpSpPr>
        <p:grpSpPr>
          <a:xfrm>
            <a:off x="1048848" y="1022788"/>
            <a:ext cx="7046303" cy="3576305"/>
            <a:chOff x="1177450" y="241631"/>
            <a:chExt cx="6173152" cy="3616776"/>
          </a:xfrm>
        </p:grpSpPr>
        <p:sp>
          <p:nvSpPr>
            <p:cNvPr id="11" name="Google Shape;391;p32">
              <a:extLst>
                <a:ext uri="{FF2B5EF4-FFF2-40B4-BE49-F238E27FC236}">
                  <a16:creationId xmlns:a16="http://schemas.microsoft.com/office/drawing/2014/main" id="{538A1B2E-5A46-F801-058A-D79BF22A099A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2;p32">
              <a:extLst>
                <a:ext uri="{FF2B5EF4-FFF2-40B4-BE49-F238E27FC236}">
                  <a16:creationId xmlns:a16="http://schemas.microsoft.com/office/drawing/2014/main" id="{AA2CCF0B-03BA-6C43-83F2-D1454268A6EF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3;p32">
              <a:extLst>
                <a:ext uri="{FF2B5EF4-FFF2-40B4-BE49-F238E27FC236}">
                  <a16:creationId xmlns:a16="http://schemas.microsoft.com/office/drawing/2014/main" id="{F741BE1E-257E-3900-51AB-78BAE5FA8A6A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4;p32">
              <a:extLst>
                <a:ext uri="{FF2B5EF4-FFF2-40B4-BE49-F238E27FC236}">
                  <a16:creationId xmlns:a16="http://schemas.microsoft.com/office/drawing/2014/main" id="{EF2113A4-E371-3B2F-A5B8-BB3C0EC9C3D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8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CB88F-6317-2DC8-4BBE-C4111F13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341" y="914400"/>
            <a:ext cx="3832446" cy="394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FFC72-CC1F-9958-2B06-47CD60120F8E}"/>
              </a:ext>
            </a:extLst>
          </p:cNvPr>
          <p:cNvSpPr txBox="1"/>
          <p:nvPr/>
        </p:nvSpPr>
        <p:spPr>
          <a:xfrm>
            <a:off x="6583679" y="2263973"/>
            <a:ext cx="173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Received</a:t>
            </a:r>
          </a:p>
        </p:txBody>
      </p:sp>
    </p:spTree>
    <p:extLst>
      <p:ext uri="{BB962C8B-B14F-4D97-AF65-F5344CB8AC3E}">
        <p14:creationId xmlns:p14="http://schemas.microsoft.com/office/powerpoint/2010/main" val="2619189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6" y="282556"/>
            <a:ext cx="475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Mockup(</a:t>
            </a: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Teacher’s Dashboard):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oogle Shape;390;p32">
            <a:extLst>
              <a:ext uri="{FF2B5EF4-FFF2-40B4-BE49-F238E27FC236}">
                <a16:creationId xmlns:a16="http://schemas.microsoft.com/office/drawing/2014/main" id="{CB27D483-B634-A374-0D48-72489D6D64EF}"/>
              </a:ext>
            </a:extLst>
          </p:cNvPr>
          <p:cNvGrpSpPr/>
          <p:nvPr/>
        </p:nvGrpSpPr>
        <p:grpSpPr>
          <a:xfrm>
            <a:off x="1048848" y="1022788"/>
            <a:ext cx="7046303" cy="3576305"/>
            <a:chOff x="1177450" y="241631"/>
            <a:chExt cx="6173152" cy="3616776"/>
          </a:xfrm>
        </p:grpSpPr>
        <p:sp>
          <p:nvSpPr>
            <p:cNvPr id="11" name="Google Shape;391;p32">
              <a:extLst>
                <a:ext uri="{FF2B5EF4-FFF2-40B4-BE49-F238E27FC236}">
                  <a16:creationId xmlns:a16="http://schemas.microsoft.com/office/drawing/2014/main" id="{538A1B2E-5A46-F801-058A-D79BF22A099A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2;p32">
              <a:extLst>
                <a:ext uri="{FF2B5EF4-FFF2-40B4-BE49-F238E27FC236}">
                  <a16:creationId xmlns:a16="http://schemas.microsoft.com/office/drawing/2014/main" id="{AA2CCF0B-03BA-6C43-83F2-D1454268A6EF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93;p32">
              <a:extLst>
                <a:ext uri="{FF2B5EF4-FFF2-40B4-BE49-F238E27FC236}">
                  <a16:creationId xmlns:a16="http://schemas.microsoft.com/office/drawing/2014/main" id="{F741BE1E-257E-3900-51AB-78BAE5FA8A6A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94;p32">
              <a:extLst>
                <a:ext uri="{FF2B5EF4-FFF2-40B4-BE49-F238E27FC236}">
                  <a16:creationId xmlns:a16="http://schemas.microsoft.com/office/drawing/2014/main" id="{EF2113A4-E371-3B2F-A5B8-BB3C0EC9C3D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A4D2C2-F14D-AFBE-B0CC-A6B8C5B98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104" y="1214651"/>
            <a:ext cx="5482744" cy="30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15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23" y="329120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739257" y="28255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5893EF-287F-BCE3-8A07-431CCA8C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825" y="898109"/>
            <a:ext cx="4214434" cy="23600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4F4CBC-F14C-E180-50E0-1B9A413DB883}"/>
              </a:ext>
            </a:extLst>
          </p:cNvPr>
          <p:cNvSpPr/>
          <p:nvPr/>
        </p:nvSpPr>
        <p:spPr>
          <a:xfrm>
            <a:off x="3803228" y="2943948"/>
            <a:ext cx="1415627" cy="297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3DDFF-CF7C-79E3-4E25-73BAD23BAE32}"/>
              </a:ext>
            </a:extLst>
          </p:cNvPr>
          <p:cNvSpPr txBox="1"/>
          <p:nvPr/>
        </p:nvSpPr>
        <p:spPr>
          <a:xfrm>
            <a:off x="739256" y="4003634"/>
            <a:ext cx="100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13500.00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92EAFE-EC39-18CE-E6EE-E35DFA5C17A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747519" y="4157523"/>
            <a:ext cx="159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1FD032-EA78-EBB2-055A-1F47BDFCD666}"/>
              </a:ext>
            </a:extLst>
          </p:cNvPr>
          <p:cNvSpPr txBox="1"/>
          <p:nvPr/>
        </p:nvSpPr>
        <p:spPr>
          <a:xfrm>
            <a:off x="3339252" y="4003634"/>
            <a:ext cx="12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165428-EBBA-02EC-5834-573704FE927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34745" y="4148850"/>
            <a:ext cx="1351283" cy="1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C4D0F0-6A69-90B2-935E-4BE0F5DC6D36}"/>
              </a:ext>
            </a:extLst>
          </p:cNvPr>
          <p:cNvSpPr txBox="1"/>
          <p:nvPr/>
        </p:nvSpPr>
        <p:spPr>
          <a:xfrm>
            <a:off x="5886028" y="3904584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dirty="0"/>
              <a:t>কথায়: তেরো হাজার পাঁচশত  টাকা মাত্র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E9638-FD4D-6E97-7A34-5F34C60B82D5}"/>
              </a:ext>
            </a:extLst>
          </p:cNvPr>
          <p:cNvSpPr txBox="1"/>
          <p:nvPr/>
        </p:nvSpPr>
        <p:spPr>
          <a:xfrm>
            <a:off x="3095413" y="3379893"/>
            <a:ext cx="2712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Ref: https://flask.palletsprojects.com/en/3.0.x/api/</a:t>
            </a:r>
          </a:p>
        </p:txBody>
      </p:sp>
    </p:spTree>
    <p:extLst>
      <p:ext uri="{BB962C8B-B14F-4D97-AF65-F5344CB8AC3E}">
        <p14:creationId xmlns:p14="http://schemas.microsoft.com/office/powerpoint/2010/main" val="2290961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221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Sustainability: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1F30-D262-FDB7-C2CF-2E114FD79B55}"/>
              </a:ext>
            </a:extLst>
          </p:cNvPr>
          <p:cNvSpPr txBox="1"/>
          <p:nvPr/>
        </p:nvSpPr>
        <p:spPr>
          <a:xfrm>
            <a:off x="812800" y="880533"/>
            <a:ext cx="77283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Reduced Paper Usage</a:t>
            </a:r>
            <a:r>
              <a:rPr lang="en-US" sz="1100" b="1" dirty="0"/>
              <a:t>: </a:t>
            </a:r>
            <a:r>
              <a:rPr lang="en-US" sz="1100" dirty="0"/>
              <a:t> By automating the billing process and sending notifications via email, </a:t>
            </a:r>
            <a:r>
              <a:rPr lang="en-US" sz="1100" dirty="0" err="1"/>
              <a:t>BillForge</a:t>
            </a:r>
            <a:r>
              <a:rPr lang="en-US" sz="1100" dirty="0"/>
              <a:t> significantly reduces the need for paper-based invoices, contributing to paper conservation and reducing environmental </a:t>
            </a:r>
            <a:r>
              <a:rPr lang="en-US" sz="1100"/>
              <a:t>impact.</a:t>
            </a:r>
          </a:p>
          <a:p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Long-Term Cost Savings: </a:t>
            </a:r>
            <a:r>
              <a:rPr lang="en-US" sz="1100" dirty="0"/>
              <a:t>By streamlining billing processes and reducing errors, </a:t>
            </a:r>
            <a:r>
              <a:rPr lang="en-US" sz="1100" dirty="0" err="1"/>
              <a:t>BillForge</a:t>
            </a:r>
            <a:r>
              <a:rPr lang="en-US" sz="1100" dirty="0"/>
              <a:t> helps institutions like KUET save resources in the long term, both financially and environmentally.</a:t>
            </a:r>
          </a:p>
          <a:p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Remote Accessibility: </a:t>
            </a:r>
            <a:r>
              <a:rPr lang="en-US" sz="1100" dirty="0"/>
              <a:t>By providing cloud-based or remote access options, </a:t>
            </a:r>
            <a:r>
              <a:rPr lang="en-US" sz="1100" dirty="0" err="1"/>
              <a:t>BillForge</a:t>
            </a:r>
            <a:r>
              <a:rPr lang="en-US" sz="1100" dirty="0"/>
              <a:t> reduces the need for physical travel to access billing information, thereby cutting down on transportation-related emissions and promoting remote work practices.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Feedback and Improvement: </a:t>
            </a:r>
            <a:r>
              <a:rPr lang="en-US" sz="1100" dirty="0"/>
              <a:t>Continuously gathering feedback from users allows for ongoing improvement of the application, including sustainability considerations in future updates and versions.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Partnerships and Collaborations: </a:t>
            </a:r>
            <a:r>
              <a:rPr lang="en-US" sz="1100" dirty="0"/>
              <a:t>Partnering with environmentally conscious organizations and integrating with sustainable platforms or services can further enhance </a:t>
            </a:r>
            <a:r>
              <a:rPr lang="en-US" sz="1100" dirty="0" err="1"/>
              <a:t>BillForge's</a:t>
            </a:r>
            <a:r>
              <a:rPr lang="en-US" sz="1100" dirty="0"/>
              <a:t> sustainability credentials.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0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1989711" y="112779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8" y="97451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640971" y="896964"/>
            <a:ext cx="167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13001-4B43-6702-0BBA-B81E12CA5A8A}"/>
              </a:ext>
            </a:extLst>
          </p:cNvPr>
          <p:cNvSpPr txBox="1"/>
          <p:nvPr/>
        </p:nvSpPr>
        <p:spPr>
          <a:xfrm>
            <a:off x="407247" y="1418590"/>
            <a:ext cx="8161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</a:t>
            </a:r>
            <a:r>
              <a:rPr lang="en-US" sz="1500" b="1" dirty="0"/>
              <a:t>automate</a:t>
            </a:r>
            <a:r>
              <a:rPr lang="en-US" sz="1500" dirty="0"/>
              <a:t> the process of creating </a:t>
            </a:r>
            <a:r>
              <a:rPr lang="en-US" sz="1500" b="1" dirty="0"/>
              <a:t>bills and sending emails.</a:t>
            </a:r>
            <a:br>
              <a:rPr lang="en-US" sz="1500" b="1" dirty="0"/>
            </a:b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</a:t>
            </a:r>
            <a:r>
              <a:rPr lang="en-US" sz="1500" b="1" dirty="0"/>
              <a:t>facilitates the work</a:t>
            </a:r>
            <a:r>
              <a:rPr lang="en-US" sz="1500" dirty="0"/>
              <a:t> of </a:t>
            </a:r>
            <a:r>
              <a:rPr lang="en-US" sz="1500" b="1" dirty="0"/>
              <a:t>office executives</a:t>
            </a:r>
            <a:r>
              <a:rPr lang="en-US" sz="1500" dirty="0"/>
              <a:t> of different departments of KUET.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</a:t>
            </a:r>
            <a:r>
              <a:rPr lang="en-US" sz="1500" b="1" dirty="0"/>
              <a:t>save work hours </a:t>
            </a:r>
            <a:r>
              <a:rPr lang="en-US" sz="1500" dirty="0"/>
              <a:t>of office executives of different departments offices of KUET.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</a:t>
            </a:r>
            <a:r>
              <a:rPr lang="en-US" sz="1500" b="1" dirty="0"/>
              <a:t>increase the work efficiency </a:t>
            </a:r>
            <a:r>
              <a:rPr lang="en-US" sz="1500" dirty="0"/>
              <a:t>of office executives thus they can manage their workflow in the limited time window.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To reduce the chance of human er</a:t>
            </a:r>
            <a:r>
              <a:rPr lang="en-US" sz="1500" dirty="0"/>
              <a:t>ror while creating bills for teachers.</a:t>
            </a:r>
            <a:br>
              <a:rPr lang="en-US" sz="1500" dirty="0"/>
            </a:b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dirty="0"/>
              <a:t>To take a step forward of implementing the </a:t>
            </a:r>
            <a:r>
              <a:rPr lang="en-US" sz="1500" b="1" dirty="0"/>
              <a:t>vision</a:t>
            </a:r>
            <a:r>
              <a:rPr lang="en-US" sz="1500" dirty="0"/>
              <a:t> of ‘</a:t>
            </a:r>
            <a:r>
              <a:rPr lang="en-US" sz="1500" b="1" dirty="0"/>
              <a:t>DIGITAL KUET</a:t>
            </a:r>
            <a:r>
              <a:rPr lang="en-US" sz="15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39503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8" y="253037"/>
            <a:ext cx="19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C1F30-D262-FDB7-C2CF-2E114FD79B55}"/>
              </a:ext>
            </a:extLst>
          </p:cNvPr>
          <p:cNvSpPr txBox="1"/>
          <p:nvPr/>
        </p:nvSpPr>
        <p:spPr>
          <a:xfrm>
            <a:off x="812800" y="880533"/>
            <a:ext cx="77283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Scope</a:t>
            </a:r>
            <a:r>
              <a:rPr lang="en-US" sz="1500" dirty="0"/>
              <a:t>: Teacher-centric, semester focused</a:t>
            </a:r>
          </a:p>
          <a:p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Data Reliance</a:t>
            </a:r>
            <a:r>
              <a:rPr lang="en-US" sz="1500" dirty="0"/>
              <a:t>: Pre-formatted files, manual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Integration Hurdles</a:t>
            </a:r>
            <a:r>
              <a:rPr lang="en-US" sz="1500" dirty="0"/>
              <a:t>: Requires development, potential compatibility issues (version based)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Adoption Challenges</a:t>
            </a:r>
            <a:r>
              <a:rPr lang="en-US" sz="1500" dirty="0"/>
              <a:t>: Training demands</a:t>
            </a:r>
          </a:p>
          <a:p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Technical constraints</a:t>
            </a:r>
            <a:r>
              <a:rPr lang="en-US" sz="1500" dirty="0"/>
              <a:t>: Maintenance dependence, uncertain funding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500" b="1" dirty="0"/>
              <a:t>Ethical Concerns</a:t>
            </a:r>
            <a:r>
              <a:rPr lang="en-US" sz="1500" dirty="0"/>
              <a:t>: Data privacy &amp; security for sensitive teacher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02EF4-EAED-F6E0-B653-E3C6ED4B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299603"/>
            <a:ext cx="368534" cy="3685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81A861-E1FC-6779-0C7A-2F07646B7962}"/>
              </a:ext>
            </a:extLst>
          </p:cNvPr>
          <p:cNvSpPr txBox="1"/>
          <p:nvPr/>
        </p:nvSpPr>
        <p:spPr>
          <a:xfrm>
            <a:off x="694807" y="253037"/>
            <a:ext cx="182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Plans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436D5-1C29-A143-041A-4CAA20C1BCA5}"/>
              </a:ext>
            </a:extLst>
          </p:cNvPr>
          <p:cNvSpPr txBox="1"/>
          <p:nvPr/>
        </p:nvSpPr>
        <p:spPr>
          <a:xfrm>
            <a:off x="593207" y="1134221"/>
            <a:ext cx="76431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Beyond Teachers</a:t>
            </a:r>
            <a:r>
              <a:rPr lang="en-US" dirty="0"/>
              <a:t>: Expand to specific exam types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Smarter Data</a:t>
            </a:r>
            <a:r>
              <a:rPr lang="en-US" dirty="0"/>
              <a:t>: Automate extraction, handle diverse formats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Flexible &amp; Adaptable</a:t>
            </a:r>
            <a:r>
              <a:rPr lang="en-US" dirty="0"/>
              <a:t>: Allow customization for departments and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Seamless Integration</a:t>
            </a:r>
            <a:r>
              <a:rPr lang="en-US" dirty="0"/>
              <a:t>: Integrate with KUET’s financial systems, data flows freely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User Preference</a:t>
            </a:r>
            <a:r>
              <a:rPr lang="en-US" dirty="0"/>
              <a:t>: Train, address concerns, offer ongoing support and feedback loops.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Tech Evolution</a:t>
            </a:r>
            <a:r>
              <a:rPr lang="en-US" dirty="0"/>
              <a:t>: Explore web/mobile apps, cloud storage, user-friendly interfaces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Secure &amp; Sustainable</a:t>
            </a:r>
            <a:r>
              <a:rPr lang="en-US" dirty="0"/>
              <a:t>: Long-term funding, dedicated team, regular updates, ethical data practices.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14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105E1-BD98-CEC4-5EF2-CDAECAD9403F}"/>
              </a:ext>
            </a:extLst>
          </p:cNvPr>
          <p:cNvSpPr/>
          <p:nvPr/>
        </p:nvSpPr>
        <p:spPr>
          <a:xfrm>
            <a:off x="257387" y="250612"/>
            <a:ext cx="8575040" cy="450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FED03-F995-35E6-CA24-DA7F834700EC}"/>
              </a:ext>
            </a:extLst>
          </p:cNvPr>
          <p:cNvSpPr txBox="1"/>
          <p:nvPr/>
        </p:nvSpPr>
        <p:spPr>
          <a:xfrm>
            <a:off x="870985" y="397570"/>
            <a:ext cx="37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AAF90-EBC1-630E-ADA8-F94E85C4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92" y="490701"/>
            <a:ext cx="368534" cy="368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35219-7C85-3D23-EF61-C9A846A41877}"/>
              </a:ext>
            </a:extLst>
          </p:cNvPr>
          <p:cNvSpPr txBox="1"/>
          <p:nvPr/>
        </p:nvSpPr>
        <p:spPr>
          <a:xfrm>
            <a:off x="806026" y="1070187"/>
            <a:ext cx="7598358" cy="34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AI 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</a:rPr>
              <a:t>Sweigart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, “Automate Boring Stuff with Python: Practical Programming for Total Beginners 1</a:t>
            </a:r>
            <a:r>
              <a:rPr lang="en-US" baseline="30000" dirty="0">
                <a:effectLst/>
                <a:latin typeface="+mn-lt"/>
                <a:ea typeface="Calibri" panose="020F0502020204030204" pitchFamily="34" charset="0"/>
              </a:rPr>
              <a:t>st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 Edition”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Python Automation Projects Scripts You Should Know- </a:t>
            </a:r>
            <a:r>
              <a:rPr lang="en-US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https://www.freecodecamp.org/news/python-automation-scripts/</a:t>
            </a:r>
            <a:endParaRPr lang="en-US" u="sng" dirty="0">
              <a:solidFill>
                <a:srgbClr val="0563C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Automating with Python: A Developer’s Guide For 2023-https://www.learnenough.com/blog/automating-with-python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Figma to 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</a:rPr>
              <a:t>Tkinter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 Designer API- </a:t>
            </a:r>
            <a:r>
              <a:rPr lang="en-US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hlinkClick r:id="rId5"/>
              </a:rPr>
              <a:t>https://github.com/ParthJadhav/Tkinter-Designer</a:t>
            </a:r>
            <a:endParaRPr lang="en-US" u="sng" dirty="0">
              <a:solidFill>
                <a:srgbClr val="0563C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OpenPyXL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documentation -https://openpyxl.readthedocs.io/</a:t>
            </a:r>
            <a:r>
              <a:rPr lang="en-US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/stable/editing_worksheets.html</a:t>
            </a: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</a:rPr>
              <a:t>Python-docx documentation -https://www.learnenough.com/blog/automating-with-python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2319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48" y="181812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647321" y="104267"/>
            <a:ext cx="276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39E50-1676-92E1-6D7A-DF2D7FA9E22E}"/>
              </a:ext>
            </a:extLst>
          </p:cNvPr>
          <p:cNvSpPr txBox="1"/>
          <p:nvPr/>
        </p:nvSpPr>
        <p:spPr>
          <a:xfrm>
            <a:off x="1464699" y="565932"/>
            <a:ext cx="8142852" cy="490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Python 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SQLite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Python-docx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badi" panose="020B0604020104020204" pitchFamily="34" charset="0"/>
              </a:rPr>
              <a:t>OpenPyXL</a:t>
            </a:r>
            <a:r>
              <a:rPr lang="en-US" dirty="0">
                <a:latin typeface="Abadi" panose="020B0604020104020204" pitchFamily="34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Abadi" panose="020B0604020104020204" pitchFamily="34" charset="0"/>
              </a:rPr>
              <a:t>Tkinter</a:t>
            </a:r>
            <a:r>
              <a:rPr lang="en-US" dirty="0">
                <a:latin typeface="Abadi" panose="020B0604020104020204" pitchFamily="34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Doc2txt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Figma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Custom Build Flask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Google Translator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Figma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Modularization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SMTP Library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badi" panose="020B0604020104020204" pitchFamily="34" charset="0"/>
              </a:rPr>
              <a:t>Various other modules and libraries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C512B4-3268-0E2E-68D6-6D5C54840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1" y="1065890"/>
            <a:ext cx="4443306" cy="28355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105E1-BD98-CEC4-5EF2-CDAECAD9403F}"/>
              </a:ext>
            </a:extLst>
          </p:cNvPr>
          <p:cNvSpPr/>
          <p:nvPr/>
        </p:nvSpPr>
        <p:spPr>
          <a:xfrm>
            <a:off x="765387" y="1374727"/>
            <a:ext cx="7057813" cy="25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FED03-F995-35E6-CA24-DA7F834700EC}"/>
              </a:ext>
            </a:extLst>
          </p:cNvPr>
          <p:cNvSpPr txBox="1"/>
          <p:nvPr/>
        </p:nvSpPr>
        <p:spPr>
          <a:xfrm>
            <a:off x="1239519" y="1591065"/>
            <a:ext cx="261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67980-C496-D191-C38F-2504F4C31C0D}"/>
              </a:ext>
            </a:extLst>
          </p:cNvPr>
          <p:cNvSpPr txBox="1"/>
          <p:nvPr/>
        </p:nvSpPr>
        <p:spPr>
          <a:xfrm>
            <a:off x="1083732" y="2269067"/>
            <a:ext cx="661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https://github.com/system0369/BillForge-KUET-Teachers-Edition/tree/main/System%20Project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AAF90-EBC1-630E-ADA8-F94E85C4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85" y="1637630"/>
            <a:ext cx="368534" cy="3685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DB1A1-3E10-2DC4-8D24-FE336B74DBC8}"/>
              </a:ext>
            </a:extLst>
          </p:cNvPr>
          <p:cNvSpPr txBox="1"/>
          <p:nvPr/>
        </p:nvSpPr>
        <p:spPr>
          <a:xfrm>
            <a:off x="3230880" y="2217807"/>
            <a:ext cx="325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00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E01E2-52C5-7CFB-659D-76005F63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170224"/>
            <a:ext cx="5472853" cy="3063109"/>
          </a:xfrm>
          <a:prstGeom prst="rect">
            <a:avLst/>
          </a:prstGeom>
        </p:spPr>
      </p:pic>
      <p:grpSp>
        <p:nvGrpSpPr>
          <p:cNvPr id="5" name="Google Shape;390;p32">
            <a:extLst>
              <a:ext uri="{FF2B5EF4-FFF2-40B4-BE49-F238E27FC236}">
                <a16:creationId xmlns:a16="http://schemas.microsoft.com/office/drawing/2014/main" id="{41AFF10E-06B5-D007-AD80-D349CC6B4A2D}"/>
              </a:ext>
            </a:extLst>
          </p:cNvPr>
          <p:cNvGrpSpPr/>
          <p:nvPr/>
        </p:nvGrpSpPr>
        <p:grpSpPr>
          <a:xfrm>
            <a:off x="1048848" y="1016015"/>
            <a:ext cx="7046303" cy="3576305"/>
            <a:chOff x="1177450" y="241631"/>
            <a:chExt cx="6173152" cy="3616776"/>
          </a:xfrm>
        </p:grpSpPr>
        <p:sp>
          <p:nvSpPr>
            <p:cNvPr id="7" name="Google Shape;391;p32">
              <a:extLst>
                <a:ext uri="{FF2B5EF4-FFF2-40B4-BE49-F238E27FC236}">
                  <a16:creationId xmlns:a16="http://schemas.microsoft.com/office/drawing/2014/main" id="{9F22FD83-736D-223D-C318-55607C9FE093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2;p32">
              <a:extLst>
                <a:ext uri="{FF2B5EF4-FFF2-40B4-BE49-F238E27FC236}">
                  <a16:creationId xmlns:a16="http://schemas.microsoft.com/office/drawing/2014/main" id="{47C24FE1-17EC-D690-0FCD-98A6B3096ACC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93;p32">
              <a:extLst>
                <a:ext uri="{FF2B5EF4-FFF2-40B4-BE49-F238E27FC236}">
                  <a16:creationId xmlns:a16="http://schemas.microsoft.com/office/drawing/2014/main" id="{818FC3F3-068E-1FF4-935E-E32E1F10FFF5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94;p32">
              <a:extLst>
                <a:ext uri="{FF2B5EF4-FFF2-40B4-BE49-F238E27FC236}">
                  <a16:creationId xmlns:a16="http://schemas.microsoft.com/office/drawing/2014/main" id="{18B47002-2857-65C8-7E19-19A62D3930E1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2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5" y="886033"/>
            <a:ext cx="364102" cy="364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10397" y="800096"/>
            <a:ext cx="215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7BFBE-D18B-497A-1C37-98048C539178}"/>
              </a:ext>
            </a:extLst>
          </p:cNvPr>
          <p:cNvSpPr txBox="1"/>
          <p:nvPr/>
        </p:nvSpPr>
        <p:spPr>
          <a:xfrm>
            <a:off x="583335" y="1334916"/>
            <a:ext cx="7882502" cy="279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KUET Teachers' Edition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streamlines bill generation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for KUET teachers.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Users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authenticate and provide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a doc file containing teacher information.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automatically extracts teacher dat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a, 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generates bills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, and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sends emails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enhances billing efficiency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, 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accuracy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, and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teacher communication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It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integrates seamlessly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with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existing KUET systems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 and safeguards data.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BillForge contributes to 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+mn-lt"/>
              </a:rPr>
              <a:t>KUET's digital transformation initiative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4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755271" y="128616"/>
            <a:ext cx="219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2739A-5DA4-DF05-2515-F1B84227D312}"/>
              </a:ext>
            </a:extLst>
          </p:cNvPr>
          <p:cNvSpPr txBox="1"/>
          <p:nvPr/>
        </p:nvSpPr>
        <p:spPr>
          <a:xfrm>
            <a:off x="297181" y="573998"/>
            <a:ext cx="474218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</a:rPr>
              <a:t>The Spiral Model is a Software Development Life Cycle (SDLC) model that provides a systematic and iterative approach to software development .It is based on the idea of a spiral, with each iteration of the spiral representing a complete software development cycle</a:t>
            </a:r>
            <a:r>
              <a:rPr lang="en-US" dirty="0">
                <a:latin typeface="+mn-lt"/>
              </a:rPr>
              <a:t>.</a:t>
            </a:r>
            <a:br>
              <a:rPr lang="en-US" sz="1200" dirty="0"/>
            </a:br>
            <a:br>
              <a:rPr lang="en-US" sz="1200" dirty="0"/>
            </a:br>
            <a:r>
              <a:rPr lang="en-US" sz="1500" dirty="0">
                <a:latin typeface="+mn-lt"/>
              </a:rPr>
              <a:t>The phases of Spiral Model are: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Risk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Engineering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F7C98-EBFF-AD95-E432-60F2B9216400}"/>
              </a:ext>
            </a:extLst>
          </p:cNvPr>
          <p:cNvSpPr txBox="1"/>
          <p:nvPr/>
        </p:nvSpPr>
        <p:spPr>
          <a:xfrm>
            <a:off x="5174828" y="3879966"/>
            <a:ext cx="3503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Ref: https://www.itaims.com/blog/software-development-life-cycle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02DD1-DF47-D9AE-6C7F-8E62F690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61" y="590281"/>
            <a:ext cx="3436174" cy="31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F2307-AEAA-2AD6-0C6E-9C18FAC9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CB70C-DB66-06F2-47F3-2BBCDF9FFEBD}"/>
              </a:ext>
            </a:extLst>
          </p:cNvPr>
          <p:cNvSpPr txBox="1"/>
          <p:nvPr/>
        </p:nvSpPr>
        <p:spPr>
          <a:xfrm>
            <a:off x="755271" y="97235"/>
            <a:ext cx="303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4FB1B-576A-30C2-F52B-D9E652016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45" y="708816"/>
            <a:ext cx="7629239" cy="42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8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8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 Input Doc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77181-D7B4-1647-DA74-50A56F9B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590279"/>
            <a:ext cx="8785713" cy="41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8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 Input Doc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3BEDB-CC34-22FD-6E39-D6DE6D30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590279"/>
            <a:ext cx="8783055" cy="41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3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66;p11">
            <a:extLst>
              <a:ext uri="{FF2B5EF4-FFF2-40B4-BE49-F238E27FC236}">
                <a16:creationId xmlns:a16="http://schemas.microsoft.com/office/drawing/2014/main" id="{DB2256E5-61CC-566F-F49C-85069C9F610A}"/>
              </a:ext>
            </a:extLst>
          </p:cNvPr>
          <p:cNvSpPr txBox="1">
            <a:spLocks/>
          </p:cNvSpPr>
          <p:nvPr/>
        </p:nvSpPr>
        <p:spPr>
          <a:xfrm>
            <a:off x="2104011" y="359449"/>
            <a:ext cx="5515020" cy="11095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36968-E032-8749-09F9-44306431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8" y="206161"/>
            <a:ext cx="306573" cy="306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991CE-E24B-C786-8855-EDAA456B3AAF}"/>
              </a:ext>
            </a:extLst>
          </p:cNvPr>
          <p:cNvSpPr txBox="1"/>
          <p:nvPr/>
        </p:nvSpPr>
        <p:spPr>
          <a:xfrm>
            <a:off x="755270" y="128616"/>
            <a:ext cx="28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 Mockup Input Doc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1FB60-47EE-5DCD-D588-0BB340F42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77" y="590281"/>
            <a:ext cx="3777023" cy="41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60695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882</Words>
  <Application>Microsoft Office PowerPoint</Application>
  <PresentationFormat>On-screen Show (16:9)</PresentationFormat>
  <Paragraphs>180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Bebas Neue</vt:lpstr>
      <vt:lpstr>Calibri</vt:lpstr>
      <vt:lpstr>Wingdings</vt:lpstr>
      <vt:lpstr>Barlow Light</vt:lpstr>
      <vt:lpstr>Abadi</vt:lpstr>
      <vt:lpstr>Arial</vt:lpstr>
      <vt:lpstr>Aptos Display</vt:lpstr>
      <vt:lpstr>Fitzwalter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BillForGE KUET TEACHERS’ EDITION (An AUTOMATIC BILL Generator from docx file)</dc:title>
  <dc:creator>ASUS</dc:creator>
  <cp:lastModifiedBy>swarajchbiswas66@gmail.com</cp:lastModifiedBy>
  <cp:revision>24</cp:revision>
  <dcterms:modified xsi:type="dcterms:W3CDTF">2024-04-07T05:02:33Z</dcterms:modified>
</cp:coreProperties>
</file>