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79" r:id="rId2"/>
    <p:sldId id="287" r:id="rId3"/>
    <p:sldId id="270" r:id="rId4"/>
    <p:sldId id="288" r:id="rId5"/>
    <p:sldId id="289" r:id="rId6"/>
    <p:sldId id="271" r:id="rId7"/>
    <p:sldId id="273" r:id="rId8"/>
    <p:sldId id="274"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p:cViewPr varScale="1">
        <p:scale>
          <a:sx n="89" d="100"/>
          <a:sy n="89" d="100"/>
        </p:scale>
        <p:origin x="46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hierarchy3" loCatId="relationship" qsTypeId="urn:microsoft.com/office/officeart/2005/8/quickstyle/simple1" qsCatId="simple" csTypeId="urn:microsoft.com/office/officeart/2005/8/colors/colorful1" csCatId="colorful" phldr="1"/>
      <dgm:spPr/>
      <dgm:t>
        <a:bodyPr/>
        <a:lstStyle/>
        <a:p>
          <a:endParaRPr lang="en-US"/>
        </a:p>
      </dgm:t>
    </dgm:pt>
    <dgm:pt modelId="{E1ECB3F7-5344-453E-AEA2-CAA73EB0DABA}" type="pres">
      <dgm:prSet presAssocID="{90119837-5B71-4D44-BB01-DB0B084933C8}" presName="diagram" presStyleCnt="0">
        <dgm:presLayoutVars>
          <dgm:chPref val="1"/>
          <dgm:dir/>
          <dgm:animOne val="branch"/>
          <dgm:animLvl val="lvl"/>
          <dgm:resizeHandles/>
        </dgm:presLayoutVars>
      </dgm:prSet>
      <dgm:spPr/>
    </dgm:pt>
  </dgm:ptLst>
  <dgm:cxnLst>
    <dgm:cxn modelId="{8212ADA3-2A1D-41D3-BE8F-FF680CC92FD8}" type="presOf" srcId="{90119837-5B71-4D44-BB01-DB0B084933C8}" destId="{E1ECB3F7-5344-453E-AEA2-CAA73EB0DABA}" srcOrd="0"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9837-5B71-4D44-BB01-DB0B084933C8}" type="doc">
      <dgm:prSet loTypeId="urn:microsoft.com/office/officeart/2005/8/layout/hierarchy3" loCatId="relationship" qsTypeId="urn:microsoft.com/office/officeart/2005/8/quickstyle/simple1" qsCatId="simple" csTypeId="urn:microsoft.com/office/officeart/2005/8/colors/colorful1" csCatId="colorful" phldr="1"/>
      <dgm:spPr/>
      <dgm:t>
        <a:bodyPr/>
        <a:lstStyle/>
        <a:p>
          <a:endParaRPr lang="en-US"/>
        </a:p>
      </dgm:t>
    </dgm:pt>
    <dgm:pt modelId="{E1ECB3F7-5344-453E-AEA2-CAA73EB0DABA}" type="pres">
      <dgm:prSet presAssocID="{90119837-5B71-4D44-BB01-DB0B084933C8}" presName="diagram" presStyleCnt="0">
        <dgm:presLayoutVars>
          <dgm:chPref val="1"/>
          <dgm:dir/>
          <dgm:animOne val="branch"/>
          <dgm:animLvl val="lvl"/>
          <dgm:resizeHandles/>
        </dgm:presLayoutVars>
      </dgm:prSet>
      <dgm:spPr/>
    </dgm:pt>
  </dgm:ptLst>
  <dgm:cxnLst>
    <dgm:cxn modelId="{8212ADA3-2A1D-41D3-BE8F-FF680CC92FD8}" type="presOf" srcId="{90119837-5B71-4D44-BB01-DB0B084933C8}" destId="{E1ECB3F7-5344-453E-AEA2-CAA73EB0DABA}" srcOrd="0" destOrd="0" presId="urn:microsoft.com/office/officeart/2005/8/layout/hierarchy3"/>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4/19/2023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4/19/2023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4/19/2023</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4/19/2023</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4/19/2023</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4/19/2023</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4/19/2023</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4/19/2023</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4/19/2023</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4/19/2023</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Ai in smart parking</a:t>
            </a:r>
          </a:p>
        </p:txBody>
      </p:sp>
      <p:sp>
        <p:nvSpPr>
          <p:cNvPr id="2" name="Subtitle 1"/>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dirty="0"/>
          </a:p>
        </p:txBody>
      </p:sp>
      <p:sp>
        <p:nvSpPr>
          <p:cNvPr id="14" name="Content Placeholder 13"/>
          <p:cNvSpPr>
            <a:spLocks noGrp="1"/>
          </p:cNvSpPr>
          <p:nvPr>
            <p:ph idx="1"/>
          </p:nvPr>
        </p:nvSpPr>
        <p:spPr/>
        <p:txBody>
          <a:bodyPr/>
          <a:lstStyle/>
          <a:p>
            <a:r>
              <a:rPr lang="en-US" dirty="0"/>
              <a:t>Introduction to Al in Smart Parking</a:t>
            </a:r>
          </a:p>
          <a:p>
            <a:r>
              <a:rPr lang="en-US" dirty="0"/>
              <a:t>How Al-powered Smart Parking Works</a:t>
            </a:r>
          </a:p>
          <a:p>
            <a:r>
              <a:rPr lang="en-US" dirty="0"/>
              <a:t>Benefits of Al-powered Smart Parking</a:t>
            </a:r>
          </a:p>
          <a:p>
            <a:r>
              <a:rPr lang="en-US" dirty="0"/>
              <a:t>Challenges of Al-powered Smart Parking</a:t>
            </a:r>
          </a:p>
          <a:p>
            <a:r>
              <a:rPr lang="en-US" dirty="0"/>
              <a:t>Future of Al-powered Smart Parking</a:t>
            </a:r>
          </a:p>
          <a:p>
            <a:r>
              <a:rPr lang="en-US" dirty="0"/>
              <a:t>Conclusion</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Ai in Smart Parking</a:t>
            </a:r>
          </a:p>
        </p:txBody>
      </p:sp>
      <p:sp>
        <p:nvSpPr>
          <p:cNvPr id="4" name="Content Placeholder 3">
            <a:extLst>
              <a:ext uri="{FF2B5EF4-FFF2-40B4-BE49-F238E27FC236}">
                <a16:creationId xmlns:a16="http://schemas.microsoft.com/office/drawing/2014/main" id="{E7920B94-03AD-8F46-7D5C-17C7149D7E14}"/>
              </a:ext>
            </a:extLst>
          </p:cNvPr>
          <p:cNvSpPr>
            <a:spLocks noGrp="1"/>
          </p:cNvSpPr>
          <p:nvPr>
            <p:ph idx="1"/>
          </p:nvPr>
        </p:nvSpPr>
        <p:spPr/>
        <p:txBody>
          <a:bodyPr/>
          <a:lstStyle/>
          <a:p>
            <a:r>
              <a:rPr lang="en-US" dirty="0"/>
              <a:t>Artificial Intelligence has revolutionized the way we live our lives. From voice assistants to self-driving cars, Al has made its way into almost every aspect of our daily routine. One such application of Al is in smart parking systems. With the increasing number of vehicles on the road, finding a parking spot has become a major challenge for drivers.</a:t>
            </a:r>
          </a:p>
          <a:p>
            <a:r>
              <a:rPr lang="en-US" dirty="0"/>
              <a:t>Al-powered smart parking systems use various sensors and algorithms to help drivers find available parking spots quickly and efficiently. These systems not only save time but also reduce traffic congestion, fuel consumption, and air pollution.</a:t>
            </a:r>
            <a:endParaRPr lang="en-IN" dirty="0"/>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Ai-powered Smart Parking Works</a:t>
            </a:r>
          </a:p>
        </p:txBody>
      </p:sp>
      <p:sp>
        <p:nvSpPr>
          <p:cNvPr id="5" name="Content Placeholder 4"/>
          <p:cNvSpPr>
            <a:spLocks noGrp="1"/>
          </p:cNvSpPr>
          <p:nvPr>
            <p:ph sz="half" idx="1"/>
          </p:nvPr>
        </p:nvSpPr>
        <p:spPr>
          <a:xfrm>
            <a:off x="914162" y="1988840"/>
            <a:ext cx="9500730" cy="4032448"/>
          </a:xfrm>
        </p:spPr>
        <p:txBody>
          <a:bodyPr>
            <a:normAutofit/>
          </a:bodyPr>
          <a:lstStyle/>
          <a:p>
            <a:r>
              <a:rPr lang="en-US" dirty="0"/>
              <a:t>Al-powered smart parking uses various sensors such as cameras, ultrasonic sensors, and magnetic sensors to detect the presence of vehicles in a parking lot. The data collected by these sensors is then analyzed by Al algorithms to determine the availability of parking spots.</a:t>
            </a:r>
          </a:p>
          <a:p>
            <a:r>
              <a:rPr lang="en-US" dirty="0"/>
              <a:t>The information about available parking spots is then displayed on electronic signs or mobile apps, allowing drivers to easily locate an available parking spot. Some smart parking systems even allow drivers to reserve a parking spot in advance, ensuring that they have a guaranteed parking spot when they arrive at their destination.</a:t>
            </a:r>
          </a:p>
        </p:txBody>
      </p:sp>
      <p:sp>
        <p:nvSpPr>
          <p:cNvPr id="4" name="Content Placeholder 3">
            <a:extLst>
              <a:ext uri="{FF2B5EF4-FFF2-40B4-BE49-F238E27FC236}">
                <a16:creationId xmlns:a16="http://schemas.microsoft.com/office/drawing/2014/main" id="{AD57721B-C517-6349-B34C-5EE1D840CB51}"/>
              </a:ext>
            </a:extLst>
          </p:cNvPr>
          <p:cNvSpPr>
            <a:spLocks noGrp="1"/>
          </p:cNvSpPr>
          <p:nvPr>
            <p:ph sz="half" idx="2"/>
          </p:nvPr>
        </p:nvSpPr>
        <p:spPr>
          <a:xfrm>
            <a:off x="10270875" y="3428999"/>
            <a:ext cx="1003787" cy="2844801"/>
          </a:xfrm>
        </p:spPr>
        <p:txBody>
          <a:bodyPr>
            <a:normAutofit/>
          </a:bodyPr>
          <a:lstStyle/>
          <a:p>
            <a:pPr lvl="5"/>
            <a:endParaRPr lang="en-IN" dirty="0"/>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Ai-powered Smart Parking</a:t>
            </a:r>
          </a:p>
        </p:txBody>
      </p:sp>
      <p:graphicFrame>
        <p:nvGraphicFramePr>
          <p:cNvPr id="4" name="Content Placeholder 3" descr="Hierarchy List - Use to show hierarchical relationships progressing across groups. Can also be used to group or list information."/>
          <p:cNvGraphicFramePr>
            <a:graphicFrameLocks noGrp="1"/>
          </p:cNvGraphicFramePr>
          <p:nvPr>
            <p:ph sz="half" idx="1"/>
            <p:extLst>
              <p:ext uri="{D42A27DB-BD31-4B8C-83A1-F6EECF244321}">
                <p14:modId xmlns:p14="http://schemas.microsoft.com/office/powerpoint/2010/main" val="395978941"/>
              </p:ext>
            </p:extLst>
          </p:nvPr>
        </p:nvGraphicFramePr>
        <p:xfrm>
          <a:off x="1522413" y="1905000"/>
          <a:ext cx="323527" cy="155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a:xfrm>
            <a:off x="981844" y="1701800"/>
            <a:ext cx="10292819" cy="4572001"/>
          </a:xfrm>
        </p:spPr>
        <p:txBody>
          <a:bodyPr/>
          <a:lstStyle/>
          <a:p>
            <a:r>
              <a:rPr lang="en-US" dirty="0"/>
              <a:t>Al-powered smart parking systems offer numerous benefits to both drivers and cities. By reducing the time it takes to find a parking spot, these systems can help reduce traffic congestion and improve air quality. They also help drivers save time and money on fuel.</a:t>
            </a:r>
          </a:p>
          <a:p>
            <a:r>
              <a:rPr lang="en-US" dirty="0"/>
              <a:t>Cities can benefit from smart parking systems by reducing the need for large parking lots, which take up valuable space in urban areas. Smart parking systems can also generate revenue through parking fees and fines, which can be used to fund other city services.</a:t>
            </a:r>
          </a:p>
        </p:txBody>
      </p:sp>
      <p:graphicFrame>
        <p:nvGraphicFramePr>
          <p:cNvPr id="3" name="Content Placeholder 3" descr="Hierarchy List - Use to show hierarchical relationships progressing across groups. Can also be used to group or list information.">
            <a:extLst>
              <a:ext uri="{FF2B5EF4-FFF2-40B4-BE49-F238E27FC236}">
                <a16:creationId xmlns:a16="http://schemas.microsoft.com/office/drawing/2014/main" id="{9368C61F-800D-D9E4-2589-99EFC2D87EC2}"/>
              </a:ext>
            </a:extLst>
          </p:cNvPr>
          <p:cNvGraphicFramePr>
            <a:graphicFrameLocks/>
          </p:cNvGraphicFramePr>
          <p:nvPr>
            <p:extLst>
              <p:ext uri="{D42A27DB-BD31-4B8C-83A1-F6EECF244321}">
                <p14:modId xmlns:p14="http://schemas.microsoft.com/office/powerpoint/2010/main" val="2696922678"/>
              </p:ext>
            </p:extLst>
          </p:nvPr>
        </p:nvGraphicFramePr>
        <p:xfrm>
          <a:off x="1674813" y="2057400"/>
          <a:ext cx="323527" cy="1558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3" y="548681"/>
            <a:ext cx="8280920" cy="1152128"/>
          </a:xfrm>
        </p:spPr>
        <p:txBody>
          <a:bodyPr/>
          <a:lstStyle/>
          <a:p>
            <a:r>
              <a:rPr lang="en-US" sz="3600" dirty="0"/>
              <a:t>Challenges of Ai-powered Smart Parking</a:t>
            </a:r>
          </a:p>
        </p:txBody>
      </p:sp>
      <p:sp>
        <p:nvSpPr>
          <p:cNvPr id="3" name="Text Placeholder 2"/>
          <p:cNvSpPr>
            <a:spLocks noGrp="1"/>
          </p:cNvSpPr>
          <p:nvPr>
            <p:ph type="body" idx="1"/>
          </p:nvPr>
        </p:nvSpPr>
        <p:spPr>
          <a:xfrm>
            <a:off x="765820" y="2060848"/>
            <a:ext cx="10441160" cy="3240360"/>
          </a:xfrm>
        </p:spPr>
        <p:txBody>
          <a:bodyPr/>
          <a:lstStyle/>
          <a:p>
            <a:pPr marL="342900" indent="-342900" algn="just">
              <a:buFont typeface="Arial" panose="020B0604020202020204" pitchFamily="34" charset="0"/>
              <a:buChar char="•"/>
            </a:pPr>
            <a:r>
              <a:rPr lang="en-US" sz="2400" dirty="0"/>
              <a:t>While Al-powered smart parking systems offer numerous benefits, there are also some challenges that need to be addressed. One of the biggest challenges is the cost of implementing these systems, which can be prohibitive for some cities and businesses.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Another challenge is ensuring the accuracy and reliability of the sensors and algorithms used in these systems. False readings or errors can lead to incorrect information being displayed to drivers, causing confusion and frustration.</a:t>
            </a:r>
          </a:p>
        </p:txBody>
      </p:sp>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020" y="484076"/>
            <a:ext cx="10360501" cy="1219200"/>
          </a:xfrm>
        </p:spPr>
        <p:txBody>
          <a:bodyPr>
            <a:normAutofit/>
          </a:bodyPr>
          <a:lstStyle/>
          <a:p>
            <a:r>
              <a:rPr lang="en-US" dirty="0"/>
              <a:t>Future of Ai-powered Smart Parking</a:t>
            </a:r>
          </a:p>
        </p:txBody>
      </p:sp>
      <p:sp>
        <p:nvSpPr>
          <p:cNvPr id="3" name="Text Placeholder 2"/>
          <p:cNvSpPr>
            <a:spLocks noGrp="1"/>
          </p:cNvSpPr>
          <p:nvPr>
            <p:ph type="body" idx="1"/>
          </p:nvPr>
        </p:nvSpPr>
        <p:spPr>
          <a:xfrm>
            <a:off x="12465956" y="3212976"/>
            <a:ext cx="45720" cy="216024"/>
          </a:xfrm>
        </p:spPr>
        <p:txBody>
          <a:bodyPr/>
          <a:lstStyle/>
          <a:p>
            <a:endParaRPr lang="en-US" dirty="0"/>
          </a:p>
        </p:txBody>
      </p:sp>
      <p:sp>
        <p:nvSpPr>
          <p:cNvPr id="4" name="Content Placeholder 3"/>
          <p:cNvSpPr>
            <a:spLocks noGrp="1"/>
          </p:cNvSpPr>
          <p:nvPr>
            <p:ph sz="half" idx="2"/>
          </p:nvPr>
        </p:nvSpPr>
        <p:spPr>
          <a:xfrm>
            <a:off x="914162" y="1844824"/>
            <a:ext cx="10175090" cy="4428976"/>
          </a:xfrm>
        </p:spPr>
        <p:txBody>
          <a:bodyPr/>
          <a:lstStyle/>
          <a:p>
            <a:r>
              <a:rPr lang="en-US" dirty="0"/>
              <a:t>As Al technology continues to evolve, so will Al- powered smart parking systems. Advancements in machine learning and computer vision will allow these systems to become even more accurate and efficient.</a:t>
            </a:r>
          </a:p>
          <a:p>
            <a:endParaRPr lang="en-US" dirty="0"/>
          </a:p>
          <a:p>
            <a:r>
              <a:rPr lang="en-US" dirty="0"/>
              <a:t>In the future, we may see smart parking systems that not only help drivers find available parking spots but also provide information about nearby businesses and events. These systems may also incorporate predictive analytics to anticipate parking demand and adjust pricing accordingly.</a:t>
            </a:r>
          </a:p>
        </p:txBody>
      </p:sp>
      <p:sp>
        <p:nvSpPr>
          <p:cNvPr id="5" name="Text Placeholder 4"/>
          <p:cNvSpPr>
            <a:spLocks noGrp="1"/>
          </p:cNvSpPr>
          <p:nvPr>
            <p:ph type="body" sz="quarter" idx="3"/>
          </p:nvPr>
        </p:nvSpPr>
        <p:spPr>
          <a:xfrm flipH="1">
            <a:off x="11274662" y="2636912"/>
            <a:ext cx="45719" cy="80888"/>
          </a:xfrm>
        </p:spPr>
        <p:txBody>
          <a:bodyPr/>
          <a:lstStyle/>
          <a:p>
            <a:endParaRPr lang="en-US" dirty="0"/>
          </a:p>
        </p:txBody>
      </p:sp>
      <p:sp>
        <p:nvSpPr>
          <p:cNvPr id="6" name="Content Placeholder 5"/>
          <p:cNvSpPr>
            <a:spLocks noGrp="1"/>
          </p:cNvSpPr>
          <p:nvPr>
            <p:ph sz="quarter" idx="4"/>
          </p:nvPr>
        </p:nvSpPr>
        <p:spPr>
          <a:xfrm flipH="1">
            <a:off x="11274662" y="3365872"/>
            <a:ext cx="45719" cy="2907928"/>
          </a:xfrm>
        </p:spPr>
        <p:txBody>
          <a:bodyPr/>
          <a:lstStyle/>
          <a:p>
            <a:endParaRPr lang="en-US" dirty="0"/>
          </a:p>
        </p:txBody>
      </p:sp>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4" name="TextBox 3">
            <a:extLst>
              <a:ext uri="{FF2B5EF4-FFF2-40B4-BE49-F238E27FC236}">
                <a16:creationId xmlns:a16="http://schemas.microsoft.com/office/drawing/2014/main" id="{37A9A0DA-A92A-B6FA-4CC3-75503215DABB}"/>
              </a:ext>
            </a:extLst>
          </p:cNvPr>
          <p:cNvSpPr txBox="1"/>
          <p:nvPr/>
        </p:nvSpPr>
        <p:spPr>
          <a:xfrm>
            <a:off x="1197868" y="1905506"/>
            <a:ext cx="9433048" cy="3785652"/>
          </a:xfrm>
          <a:prstGeom prst="rect">
            <a:avLst/>
          </a:prstGeom>
          <a:noFill/>
        </p:spPr>
        <p:txBody>
          <a:bodyPr wrap="square">
            <a:spAutoFit/>
          </a:bodyPr>
          <a:lstStyle/>
          <a:p>
            <a:pPr marL="342900" indent="-342900">
              <a:buFont typeface="Arial" panose="020B0604020202020204" pitchFamily="34" charset="0"/>
              <a:buChar char="•"/>
            </a:pPr>
            <a:r>
              <a:rPr lang="en-US" dirty="0"/>
              <a:t>Al-powered smart parking systems are a prime example of how Al can be used to solve real-world problems. These systems offer numerous benefits to both drivers and cities, and as technology continues to evolve, we can expect to see even more advanced and efficient smart parking solutions in the future.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While there are some challenges that need to be addressed, the potential benefits of these systems make them a worthwhile investment for cities and businesses looking to improve traffic flow and reduce environmental impact</a:t>
            </a:r>
            <a:endParaRPr lang="en-IN" dirty="0"/>
          </a:p>
        </p:txBody>
      </p:sp>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 radial lines presentation (widescreen)</Template>
  <TotalTime>27</TotalTime>
  <Words>609</Words>
  <Application>Microsoft Office PowerPoint</Application>
  <PresentationFormat>Custom</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Cambria</vt:lpstr>
      <vt:lpstr>Red Radial 16x9</vt:lpstr>
      <vt:lpstr>Ai in smart parking</vt:lpstr>
      <vt:lpstr>PowerPoint Presentation</vt:lpstr>
      <vt:lpstr>Introduction to Ai in Smart Parking</vt:lpstr>
      <vt:lpstr>How Ai-powered Smart Parking Works</vt:lpstr>
      <vt:lpstr>Benefits of Ai-powered Smart Parking</vt:lpstr>
      <vt:lpstr>Challenges of Ai-powered Smart Parking</vt:lpstr>
      <vt:lpstr>Future of Ai-powered Smart Parking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smart parking</dc:title>
  <dc:creator>Vamshi Anantha</dc:creator>
  <cp:lastModifiedBy>Vamshi Anantha</cp:lastModifiedBy>
  <cp:revision>5</cp:revision>
  <dcterms:created xsi:type="dcterms:W3CDTF">2023-04-18T19:10:17Z</dcterms:created>
  <dcterms:modified xsi:type="dcterms:W3CDTF">2023-04-19T04:12:15Z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