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lata" panose="020B0604020202020204" charset="0"/>
      <p:regular r:id="rId12"/>
    </p:embeddedFont>
    <p:embeddedFont>
      <p:font typeface="Archive" panose="020B0604020202020204" charset="0"/>
      <p:regular r:id="rId13"/>
    </p:embeddedFont>
    <p:embeddedFont>
      <p:font typeface="Calibri" panose="020F0502020204030204" pitchFamily="34" charset="0"/>
      <p:regular r:id="rId14"/>
      <p:bold r:id="rId15"/>
      <p:italic r:id="rId16"/>
      <p:boldItalic r:id="rId17"/>
    </p:embeddedFont>
    <p:embeddedFont>
      <p:font typeface="Canva Sans" panose="020B0604020202020204" charset="0"/>
      <p:regular r:id="rId18"/>
    </p:embeddedFont>
    <p:embeddedFont>
      <p:font typeface="Canva San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gif"/></Relationships>
</file>

<file path=ppt/slides/_rels/slide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7F8"/>
        </a:solidFill>
        <a:effectLst/>
      </p:bgPr>
    </p:bg>
    <p:spTree>
      <p:nvGrpSpPr>
        <p:cNvPr id="1" name=""/>
        <p:cNvGrpSpPr/>
        <p:nvPr/>
      </p:nvGrpSpPr>
      <p:grpSpPr>
        <a:xfrm>
          <a:off x="0" y="0"/>
          <a:ext cx="0" cy="0"/>
          <a:chOff x="0" y="0"/>
          <a:chExt cx="0" cy="0"/>
        </a:xfrm>
      </p:grpSpPr>
      <p:grpSp>
        <p:nvGrpSpPr>
          <p:cNvPr id="2" name="Group 2"/>
          <p:cNvGrpSpPr/>
          <p:nvPr/>
        </p:nvGrpSpPr>
        <p:grpSpPr>
          <a:xfrm>
            <a:off x="2087430" y="775544"/>
            <a:ext cx="5998002" cy="1547134"/>
            <a:chOff x="0" y="-66675"/>
            <a:chExt cx="1579721" cy="407476"/>
          </a:xfrm>
        </p:grpSpPr>
        <p:sp>
          <p:nvSpPr>
            <p:cNvPr id="3" name="Freeform 3"/>
            <p:cNvSpPr/>
            <p:nvPr/>
          </p:nvSpPr>
          <p:spPr>
            <a:xfrm>
              <a:off x="0" y="0"/>
              <a:ext cx="1579721" cy="297329"/>
            </a:xfrm>
            <a:custGeom>
              <a:avLst/>
              <a:gdLst/>
              <a:ahLst/>
              <a:cxnLst/>
              <a:rect l="l" t="t" r="r" b="b"/>
              <a:pathLst>
                <a:path w="1579721" h="297329">
                  <a:moveTo>
                    <a:pt x="65828" y="0"/>
                  </a:moveTo>
                  <a:lnTo>
                    <a:pt x="1513892" y="0"/>
                  </a:lnTo>
                  <a:cubicBezTo>
                    <a:pt x="1531351" y="0"/>
                    <a:pt x="1548095" y="6935"/>
                    <a:pt x="1560440" y="19281"/>
                  </a:cubicBezTo>
                  <a:cubicBezTo>
                    <a:pt x="1572785" y="31626"/>
                    <a:pt x="1579721" y="48370"/>
                    <a:pt x="1579721" y="65828"/>
                  </a:cubicBezTo>
                  <a:lnTo>
                    <a:pt x="1579721" y="231500"/>
                  </a:lnTo>
                  <a:cubicBezTo>
                    <a:pt x="1579721" y="267856"/>
                    <a:pt x="1550248" y="297329"/>
                    <a:pt x="1513892" y="297329"/>
                  </a:cubicBezTo>
                  <a:lnTo>
                    <a:pt x="65828" y="297329"/>
                  </a:lnTo>
                  <a:cubicBezTo>
                    <a:pt x="48370" y="297329"/>
                    <a:pt x="31626" y="290393"/>
                    <a:pt x="19281" y="278048"/>
                  </a:cubicBezTo>
                  <a:cubicBezTo>
                    <a:pt x="6935" y="265703"/>
                    <a:pt x="0" y="248959"/>
                    <a:pt x="0" y="231500"/>
                  </a:cubicBezTo>
                  <a:lnTo>
                    <a:pt x="0" y="65828"/>
                  </a:lnTo>
                  <a:cubicBezTo>
                    <a:pt x="0" y="48370"/>
                    <a:pt x="6935" y="31626"/>
                    <a:pt x="19281" y="19281"/>
                  </a:cubicBezTo>
                  <a:cubicBezTo>
                    <a:pt x="31626" y="6935"/>
                    <a:pt x="48370" y="0"/>
                    <a:pt x="65828" y="0"/>
                  </a:cubicBezTo>
                  <a:close/>
                </a:path>
              </a:pathLst>
            </a:custGeom>
            <a:solidFill>
              <a:srgbClr val="F8A31C"/>
            </a:solidFill>
          </p:spPr>
        </p:sp>
        <p:sp>
          <p:nvSpPr>
            <p:cNvPr id="4" name="TextBox 4"/>
            <p:cNvSpPr txBox="1"/>
            <p:nvPr/>
          </p:nvSpPr>
          <p:spPr>
            <a:xfrm>
              <a:off x="0" y="-66675"/>
              <a:ext cx="1579721" cy="407476"/>
            </a:xfrm>
            <a:prstGeom prst="rect">
              <a:avLst/>
            </a:prstGeom>
          </p:spPr>
          <p:txBody>
            <a:bodyPr lIns="50800" tIns="50800" rIns="50800" bIns="50800" rtlCol="0" anchor="ctr"/>
            <a:lstStyle/>
            <a:p>
              <a:pPr algn="ctr">
                <a:lnSpc>
                  <a:spcPts val="4759"/>
                </a:lnSpc>
                <a:spcBef>
                  <a:spcPct val="0"/>
                </a:spcBef>
              </a:pPr>
              <a:r>
                <a:rPr lang="en-US" sz="3399" dirty="0">
                  <a:solidFill>
                    <a:srgbClr val="FFFFFF"/>
                  </a:solidFill>
                  <a:latin typeface="Canva Sans Bold"/>
                </a:rPr>
                <a:t>Bank Loan of Customers</a:t>
              </a:r>
            </a:p>
          </p:txBody>
        </p:sp>
      </p:grpSp>
      <p:grpSp>
        <p:nvGrpSpPr>
          <p:cNvPr id="5" name="Group 5"/>
          <p:cNvGrpSpPr/>
          <p:nvPr/>
        </p:nvGrpSpPr>
        <p:grpSpPr>
          <a:xfrm rot="-1841724">
            <a:off x="8266030" y="711939"/>
            <a:ext cx="2175319" cy="2175319"/>
            <a:chOff x="0" y="0"/>
            <a:chExt cx="2900426" cy="2900426"/>
          </a:xfrm>
        </p:grpSpPr>
        <p:grpSp>
          <p:nvGrpSpPr>
            <p:cNvPr id="6" name="Group 6"/>
            <p:cNvGrpSpPr/>
            <p:nvPr/>
          </p:nvGrpSpPr>
          <p:grpSpPr>
            <a:xfrm>
              <a:off x="0" y="0"/>
              <a:ext cx="2900426" cy="2900426"/>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1166"/>
                  </a:lnSpc>
                  <a:spcBef>
                    <a:spcPct val="0"/>
                  </a:spcBef>
                </a:pPr>
                <a:endParaRPr/>
              </a:p>
            </p:txBody>
          </p:sp>
        </p:grpSp>
        <p:grpSp>
          <p:nvGrpSpPr>
            <p:cNvPr id="9" name="Group 9"/>
            <p:cNvGrpSpPr/>
            <p:nvPr/>
          </p:nvGrpSpPr>
          <p:grpSpPr>
            <a:xfrm>
              <a:off x="86330" y="86330"/>
              <a:ext cx="2727766" cy="2727766"/>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41623"/>
              </a:solidFill>
            </p:spPr>
          </p:sp>
          <p:sp>
            <p:nvSpPr>
              <p:cNvPr id="11" name="TextBox 11"/>
              <p:cNvSpPr txBox="1"/>
              <p:nvPr/>
            </p:nvSpPr>
            <p:spPr>
              <a:xfrm>
                <a:off x="76200" y="57150"/>
                <a:ext cx="660400" cy="679450"/>
              </a:xfrm>
              <a:prstGeom prst="rect">
                <a:avLst/>
              </a:prstGeom>
            </p:spPr>
            <p:txBody>
              <a:bodyPr lIns="50800" tIns="50800" rIns="50800" bIns="50800" rtlCol="0" anchor="ctr"/>
              <a:lstStyle/>
              <a:p>
                <a:pPr algn="ctr">
                  <a:lnSpc>
                    <a:spcPts val="1166"/>
                  </a:lnSpc>
                  <a:spcBef>
                    <a:spcPct val="0"/>
                  </a:spcBef>
                </a:pPr>
                <a:endParaRPr/>
              </a:p>
            </p:txBody>
          </p:sp>
        </p:grpSp>
        <p:pic>
          <p:nvPicPr>
            <p:cNvPr id="12" name="Picture 1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45365" y="694109"/>
              <a:ext cx="2009695" cy="1512207"/>
            </a:xfrm>
            <a:prstGeom prst="rect">
              <a:avLst/>
            </a:prstGeom>
          </p:spPr>
        </p:pic>
      </p:grpSp>
      <p:sp>
        <p:nvSpPr>
          <p:cNvPr id="13" name="AutoShape 13"/>
          <p:cNvSpPr/>
          <p:nvPr/>
        </p:nvSpPr>
        <p:spPr>
          <a:xfrm>
            <a:off x="10557766" y="1853746"/>
            <a:ext cx="2005372" cy="0"/>
          </a:xfrm>
          <a:prstGeom prst="line">
            <a:avLst/>
          </a:prstGeom>
          <a:ln w="38100" cap="flat">
            <a:solidFill>
              <a:srgbClr val="000000"/>
            </a:solidFill>
            <a:prstDash val="sysDot"/>
            <a:headEnd type="oval" w="lg" len="lg"/>
            <a:tailEnd type="oval" w="lg" len="lg"/>
          </a:ln>
        </p:spPr>
      </p:sp>
      <p:sp>
        <p:nvSpPr>
          <p:cNvPr id="14" name="AutoShape 14"/>
          <p:cNvSpPr/>
          <p:nvPr/>
        </p:nvSpPr>
        <p:spPr>
          <a:xfrm rot="5400000">
            <a:off x="11433531" y="2913759"/>
            <a:ext cx="2189618" cy="69595"/>
          </a:xfrm>
          <a:prstGeom prst="line">
            <a:avLst/>
          </a:prstGeom>
          <a:ln w="38100" cap="flat">
            <a:solidFill>
              <a:srgbClr val="000000"/>
            </a:solidFill>
            <a:prstDash val="sysDot"/>
            <a:headEnd type="oval" w="lg" len="lg"/>
            <a:tailEnd type="triangle" w="lg" len="med"/>
          </a:ln>
        </p:spPr>
      </p:sp>
      <p:grpSp>
        <p:nvGrpSpPr>
          <p:cNvPr id="15" name="Group 15"/>
          <p:cNvGrpSpPr/>
          <p:nvPr/>
        </p:nvGrpSpPr>
        <p:grpSpPr>
          <a:xfrm>
            <a:off x="11560452" y="3881320"/>
            <a:ext cx="4997837" cy="1423042"/>
            <a:chOff x="0" y="-47625"/>
            <a:chExt cx="1316303" cy="374793"/>
          </a:xfrm>
        </p:grpSpPr>
        <p:sp>
          <p:nvSpPr>
            <p:cNvPr id="16" name="Freeform 16"/>
            <p:cNvSpPr/>
            <p:nvPr/>
          </p:nvSpPr>
          <p:spPr>
            <a:xfrm>
              <a:off x="0" y="0"/>
              <a:ext cx="1316303" cy="284801"/>
            </a:xfrm>
            <a:custGeom>
              <a:avLst/>
              <a:gdLst/>
              <a:ahLst/>
              <a:cxnLst/>
              <a:rect l="l" t="t" r="r" b="b"/>
              <a:pathLst>
                <a:path w="1316303" h="284801">
                  <a:moveTo>
                    <a:pt x="79002" y="0"/>
                  </a:moveTo>
                  <a:lnTo>
                    <a:pt x="1237301" y="0"/>
                  </a:lnTo>
                  <a:cubicBezTo>
                    <a:pt x="1280932" y="0"/>
                    <a:pt x="1316303" y="35370"/>
                    <a:pt x="1316303" y="79002"/>
                  </a:cubicBezTo>
                  <a:lnTo>
                    <a:pt x="1316303" y="205799"/>
                  </a:lnTo>
                  <a:cubicBezTo>
                    <a:pt x="1316303" y="249431"/>
                    <a:pt x="1280932" y="284801"/>
                    <a:pt x="1237301" y="284801"/>
                  </a:cubicBezTo>
                  <a:lnTo>
                    <a:pt x="79002" y="284801"/>
                  </a:lnTo>
                  <a:cubicBezTo>
                    <a:pt x="35370" y="284801"/>
                    <a:pt x="0" y="249431"/>
                    <a:pt x="0" y="205799"/>
                  </a:cubicBezTo>
                  <a:lnTo>
                    <a:pt x="0" y="79002"/>
                  </a:lnTo>
                  <a:cubicBezTo>
                    <a:pt x="0" y="35370"/>
                    <a:pt x="35370" y="0"/>
                    <a:pt x="79002" y="0"/>
                  </a:cubicBezTo>
                  <a:close/>
                </a:path>
              </a:pathLst>
            </a:custGeom>
            <a:solidFill>
              <a:srgbClr val="FFCE63"/>
            </a:solidFill>
          </p:spPr>
        </p:sp>
        <p:sp>
          <p:nvSpPr>
            <p:cNvPr id="17" name="TextBox 17"/>
            <p:cNvSpPr txBox="1"/>
            <p:nvPr/>
          </p:nvSpPr>
          <p:spPr>
            <a:xfrm>
              <a:off x="0" y="-47625"/>
              <a:ext cx="1310195" cy="374793"/>
            </a:xfrm>
            <a:prstGeom prst="rect">
              <a:avLst/>
            </a:prstGeom>
          </p:spPr>
          <p:txBody>
            <a:bodyPr lIns="50800" tIns="50800" rIns="50800" bIns="50800" rtlCol="0" anchor="ctr"/>
            <a:lstStyle/>
            <a:p>
              <a:pPr algn="ctr">
                <a:lnSpc>
                  <a:spcPts val="4339"/>
                </a:lnSpc>
              </a:pPr>
              <a:r>
                <a:rPr lang="en-US" sz="3099" dirty="0">
                  <a:solidFill>
                    <a:srgbClr val="000000"/>
                  </a:solidFill>
                  <a:latin typeface="Canva Sans Bold"/>
                </a:rPr>
                <a:t>Group No. : 1</a:t>
              </a:r>
            </a:p>
          </p:txBody>
        </p:sp>
      </p:grpSp>
      <p:grpSp>
        <p:nvGrpSpPr>
          <p:cNvPr id="18" name="Group 18"/>
          <p:cNvGrpSpPr/>
          <p:nvPr/>
        </p:nvGrpSpPr>
        <p:grpSpPr>
          <a:xfrm>
            <a:off x="12911814" y="2942364"/>
            <a:ext cx="3646475" cy="862607"/>
            <a:chOff x="0" y="0"/>
            <a:chExt cx="4861966" cy="1150142"/>
          </a:xfrm>
        </p:grpSpPr>
        <p:grpSp>
          <p:nvGrpSpPr>
            <p:cNvPr id="19" name="Group 19"/>
            <p:cNvGrpSpPr/>
            <p:nvPr/>
          </p:nvGrpSpPr>
          <p:grpSpPr>
            <a:xfrm>
              <a:off x="0" y="0"/>
              <a:ext cx="4861966" cy="1150142"/>
              <a:chOff x="0" y="0"/>
              <a:chExt cx="1797342" cy="425178"/>
            </a:xfrm>
          </p:grpSpPr>
          <p:sp>
            <p:nvSpPr>
              <p:cNvPr id="20" name="Freeform 20"/>
              <p:cNvSpPr/>
              <p:nvPr/>
            </p:nvSpPr>
            <p:spPr>
              <a:xfrm>
                <a:off x="92710" y="106680"/>
                <a:ext cx="1693202" cy="305798"/>
              </a:xfrm>
              <a:custGeom>
                <a:avLst/>
                <a:gdLst/>
                <a:ahLst/>
                <a:cxnLst/>
                <a:rect l="l" t="t" r="r" b="b"/>
                <a:pathLst>
                  <a:path w="1693202" h="305798">
                    <a:moveTo>
                      <a:pt x="1666532" y="116568"/>
                    </a:moveTo>
                    <a:cubicBezTo>
                      <a:pt x="1666532" y="204198"/>
                      <a:pt x="1590332" y="275318"/>
                      <a:pt x="1509052" y="275318"/>
                    </a:cubicBezTo>
                    <a:lnTo>
                      <a:pt x="66040" y="275318"/>
                    </a:lnTo>
                    <a:cubicBezTo>
                      <a:pt x="43180" y="275318"/>
                      <a:pt x="20320" y="270238"/>
                      <a:pt x="0" y="261348"/>
                    </a:cubicBezTo>
                    <a:cubicBezTo>
                      <a:pt x="26670" y="289288"/>
                      <a:pt x="63500" y="305798"/>
                      <a:pt x="104919" y="305798"/>
                    </a:cubicBezTo>
                    <a:lnTo>
                      <a:pt x="1547152" y="305798"/>
                    </a:lnTo>
                    <a:cubicBezTo>
                      <a:pt x="1627162" y="305798"/>
                      <a:pt x="1693202" y="239758"/>
                      <a:pt x="1693202" y="159748"/>
                    </a:cubicBezTo>
                    <a:lnTo>
                      <a:pt x="1693202" y="95250"/>
                    </a:lnTo>
                    <a:cubicBezTo>
                      <a:pt x="1693202" y="58420"/>
                      <a:pt x="1679232" y="25400"/>
                      <a:pt x="1657642" y="0"/>
                    </a:cubicBezTo>
                    <a:cubicBezTo>
                      <a:pt x="1663992" y="16510"/>
                      <a:pt x="1666532" y="34290"/>
                      <a:pt x="1666532" y="52070"/>
                    </a:cubicBezTo>
                    <a:lnTo>
                      <a:pt x="1666532" y="116568"/>
                    </a:lnTo>
                    <a:lnTo>
                      <a:pt x="1666532" y="116568"/>
                    </a:lnTo>
                    <a:close/>
                  </a:path>
                </a:pathLst>
              </a:custGeom>
              <a:solidFill>
                <a:srgbClr val="C29F8B"/>
              </a:solidFill>
            </p:spPr>
          </p:sp>
          <p:sp>
            <p:nvSpPr>
              <p:cNvPr id="21" name="Freeform 21"/>
              <p:cNvSpPr/>
              <p:nvPr/>
            </p:nvSpPr>
            <p:spPr>
              <a:xfrm>
                <a:off x="12700" y="12700"/>
                <a:ext cx="1732572" cy="356598"/>
              </a:xfrm>
              <a:custGeom>
                <a:avLst/>
                <a:gdLst/>
                <a:ahLst/>
                <a:cxnLst/>
                <a:rect l="l" t="t" r="r" b="b"/>
                <a:pathLst>
                  <a:path w="1732572" h="356598">
                    <a:moveTo>
                      <a:pt x="146050" y="356598"/>
                    </a:moveTo>
                    <a:lnTo>
                      <a:pt x="1586522" y="356598"/>
                    </a:lnTo>
                    <a:cubicBezTo>
                      <a:pt x="1666532" y="356598"/>
                      <a:pt x="1732572" y="290558"/>
                      <a:pt x="1732572" y="210548"/>
                    </a:cubicBezTo>
                    <a:lnTo>
                      <a:pt x="1732572" y="146050"/>
                    </a:lnTo>
                    <a:cubicBezTo>
                      <a:pt x="1732572" y="66040"/>
                      <a:pt x="1666532" y="0"/>
                      <a:pt x="1586522" y="0"/>
                    </a:cubicBezTo>
                    <a:lnTo>
                      <a:pt x="146050" y="0"/>
                    </a:lnTo>
                    <a:cubicBezTo>
                      <a:pt x="66040" y="0"/>
                      <a:pt x="0" y="66040"/>
                      <a:pt x="0" y="146050"/>
                    </a:cubicBezTo>
                    <a:lnTo>
                      <a:pt x="0" y="210548"/>
                    </a:lnTo>
                    <a:cubicBezTo>
                      <a:pt x="0" y="291828"/>
                      <a:pt x="66040" y="356598"/>
                      <a:pt x="146050" y="356598"/>
                    </a:cubicBezTo>
                    <a:close/>
                  </a:path>
                </a:pathLst>
              </a:custGeom>
              <a:solidFill>
                <a:srgbClr val="F1DBCE"/>
              </a:solidFill>
            </p:spPr>
          </p:sp>
          <p:sp>
            <p:nvSpPr>
              <p:cNvPr id="22" name="Freeform 22"/>
              <p:cNvSpPr/>
              <p:nvPr/>
            </p:nvSpPr>
            <p:spPr>
              <a:xfrm>
                <a:off x="0" y="0"/>
                <a:ext cx="1797342" cy="425178"/>
              </a:xfrm>
              <a:custGeom>
                <a:avLst/>
                <a:gdLst/>
                <a:ahLst/>
                <a:cxnLst/>
                <a:rect l="l" t="t" r="r" b="b"/>
                <a:pathLst>
                  <a:path w="1797342" h="425178">
                    <a:moveTo>
                      <a:pt x="1733842" y="74930"/>
                    </a:moveTo>
                    <a:cubicBezTo>
                      <a:pt x="1705902" y="30480"/>
                      <a:pt x="1656372" y="0"/>
                      <a:pt x="1599222" y="0"/>
                    </a:cubicBezTo>
                    <a:lnTo>
                      <a:pt x="158750" y="0"/>
                    </a:lnTo>
                    <a:cubicBezTo>
                      <a:pt x="71120" y="0"/>
                      <a:pt x="0" y="71120"/>
                      <a:pt x="0" y="158750"/>
                    </a:cubicBezTo>
                    <a:lnTo>
                      <a:pt x="0" y="223248"/>
                    </a:lnTo>
                    <a:cubicBezTo>
                      <a:pt x="0" y="275318"/>
                      <a:pt x="25400" y="321038"/>
                      <a:pt x="63500" y="350248"/>
                    </a:cubicBezTo>
                    <a:cubicBezTo>
                      <a:pt x="91440" y="394698"/>
                      <a:pt x="140970" y="425178"/>
                      <a:pt x="199020" y="425178"/>
                    </a:cubicBezTo>
                    <a:lnTo>
                      <a:pt x="1638592" y="425178"/>
                    </a:lnTo>
                    <a:cubicBezTo>
                      <a:pt x="1726222" y="425178"/>
                      <a:pt x="1797342" y="354058"/>
                      <a:pt x="1797342" y="266428"/>
                    </a:cubicBezTo>
                    <a:lnTo>
                      <a:pt x="1797342" y="201930"/>
                    </a:lnTo>
                    <a:cubicBezTo>
                      <a:pt x="1797342" y="149860"/>
                      <a:pt x="1771942" y="104140"/>
                      <a:pt x="1733842" y="74930"/>
                    </a:cubicBezTo>
                    <a:close/>
                    <a:moveTo>
                      <a:pt x="12700" y="223248"/>
                    </a:moveTo>
                    <a:lnTo>
                      <a:pt x="12700" y="158750"/>
                    </a:lnTo>
                    <a:cubicBezTo>
                      <a:pt x="12700" y="78740"/>
                      <a:pt x="78740" y="12700"/>
                      <a:pt x="158750" y="12700"/>
                    </a:cubicBezTo>
                    <a:lnTo>
                      <a:pt x="1599222" y="12700"/>
                    </a:lnTo>
                    <a:cubicBezTo>
                      <a:pt x="1679232" y="12700"/>
                      <a:pt x="1745272" y="78740"/>
                      <a:pt x="1745272" y="158750"/>
                    </a:cubicBezTo>
                    <a:lnTo>
                      <a:pt x="1745272" y="223248"/>
                    </a:lnTo>
                    <a:cubicBezTo>
                      <a:pt x="1745272" y="303258"/>
                      <a:pt x="1679232" y="369298"/>
                      <a:pt x="1599222" y="369298"/>
                    </a:cubicBezTo>
                    <a:lnTo>
                      <a:pt x="158750" y="369298"/>
                    </a:lnTo>
                    <a:cubicBezTo>
                      <a:pt x="78740" y="369298"/>
                      <a:pt x="12700" y="304528"/>
                      <a:pt x="12700" y="223248"/>
                    </a:cubicBezTo>
                    <a:close/>
                    <a:moveTo>
                      <a:pt x="1785912" y="266428"/>
                    </a:moveTo>
                    <a:cubicBezTo>
                      <a:pt x="1785912" y="346438"/>
                      <a:pt x="1718602" y="412478"/>
                      <a:pt x="1638592" y="412478"/>
                    </a:cubicBezTo>
                    <a:lnTo>
                      <a:pt x="199020" y="412478"/>
                    </a:lnTo>
                    <a:cubicBezTo>
                      <a:pt x="157480" y="412478"/>
                      <a:pt x="120650" y="395968"/>
                      <a:pt x="93980" y="368028"/>
                    </a:cubicBezTo>
                    <a:cubicBezTo>
                      <a:pt x="114300" y="376918"/>
                      <a:pt x="135890" y="381998"/>
                      <a:pt x="160020" y="381998"/>
                    </a:cubicBezTo>
                    <a:lnTo>
                      <a:pt x="1600492" y="381998"/>
                    </a:lnTo>
                    <a:cubicBezTo>
                      <a:pt x="1688122" y="381998"/>
                      <a:pt x="1759242" y="310878"/>
                      <a:pt x="1759242" y="223248"/>
                    </a:cubicBezTo>
                    <a:lnTo>
                      <a:pt x="1759242" y="158750"/>
                    </a:lnTo>
                    <a:cubicBezTo>
                      <a:pt x="1759242" y="140970"/>
                      <a:pt x="1755432" y="123190"/>
                      <a:pt x="1750352" y="106680"/>
                    </a:cubicBezTo>
                    <a:cubicBezTo>
                      <a:pt x="1771942" y="132080"/>
                      <a:pt x="1785912" y="165100"/>
                      <a:pt x="1785912" y="201930"/>
                    </a:cubicBezTo>
                    <a:lnTo>
                      <a:pt x="1785912" y="266428"/>
                    </a:lnTo>
                    <a:cubicBezTo>
                      <a:pt x="1785912" y="266428"/>
                      <a:pt x="1785912" y="266428"/>
                      <a:pt x="1785912" y="266428"/>
                    </a:cubicBezTo>
                    <a:close/>
                  </a:path>
                </a:pathLst>
              </a:custGeom>
              <a:solidFill>
                <a:srgbClr val="F1DBCE"/>
              </a:solidFill>
            </p:spPr>
          </p:sp>
        </p:grpSp>
        <p:sp>
          <p:nvSpPr>
            <p:cNvPr id="23" name="TextBox 23"/>
            <p:cNvSpPr txBox="1"/>
            <p:nvPr/>
          </p:nvSpPr>
          <p:spPr>
            <a:xfrm>
              <a:off x="1035412" y="293973"/>
              <a:ext cx="2791143" cy="514571"/>
            </a:xfrm>
            <a:prstGeom prst="rect">
              <a:avLst/>
            </a:prstGeom>
          </p:spPr>
          <p:txBody>
            <a:bodyPr lIns="0" tIns="0" rIns="0" bIns="0" rtlCol="0" anchor="t">
              <a:spAutoFit/>
            </a:bodyPr>
            <a:lstStyle/>
            <a:p>
              <a:pPr algn="ctr">
                <a:lnSpc>
                  <a:spcPts val="3272"/>
                </a:lnSpc>
                <a:spcBef>
                  <a:spcPct val="0"/>
                </a:spcBef>
              </a:pPr>
              <a:r>
                <a:rPr lang="en-US" sz="2337">
                  <a:solidFill>
                    <a:srgbClr val="141623"/>
                  </a:solidFill>
                  <a:latin typeface="Canva Sans Bold"/>
                </a:rPr>
                <a:t>Project No. 60</a:t>
              </a:r>
            </a:p>
          </p:txBody>
        </p:sp>
      </p:grpSp>
      <p:sp>
        <p:nvSpPr>
          <p:cNvPr id="24" name="AutoShape 24"/>
          <p:cNvSpPr/>
          <p:nvPr/>
        </p:nvSpPr>
        <p:spPr>
          <a:xfrm rot="-5399999">
            <a:off x="8837307" y="5315842"/>
            <a:ext cx="1588634" cy="0"/>
          </a:xfrm>
          <a:prstGeom prst="line">
            <a:avLst/>
          </a:prstGeom>
          <a:ln w="38100" cap="flat">
            <a:solidFill>
              <a:srgbClr val="000000"/>
            </a:solidFill>
            <a:prstDash val="sysDot"/>
            <a:headEnd type="triangle" w="lg" len="med"/>
            <a:tailEnd type="oval" w="lg" len="lg"/>
          </a:ln>
        </p:spPr>
      </p:sp>
      <p:sp>
        <p:nvSpPr>
          <p:cNvPr id="25" name="AutoShape 25"/>
          <p:cNvSpPr/>
          <p:nvPr/>
        </p:nvSpPr>
        <p:spPr>
          <a:xfrm>
            <a:off x="9631623" y="4516446"/>
            <a:ext cx="1645967" cy="0"/>
          </a:xfrm>
          <a:prstGeom prst="line">
            <a:avLst/>
          </a:prstGeom>
          <a:ln w="38100" cap="flat">
            <a:solidFill>
              <a:srgbClr val="000000"/>
            </a:solidFill>
            <a:prstDash val="sysDot"/>
            <a:headEnd type="oval" w="lg" len="lg"/>
            <a:tailEnd type="oval" w="lg" len="lg"/>
          </a:ln>
        </p:spPr>
      </p:sp>
      <p:grpSp>
        <p:nvGrpSpPr>
          <p:cNvPr id="26" name="Group 26"/>
          <p:cNvGrpSpPr/>
          <p:nvPr/>
        </p:nvGrpSpPr>
        <p:grpSpPr>
          <a:xfrm>
            <a:off x="7219547" y="6129209"/>
            <a:ext cx="4862253" cy="3769859"/>
            <a:chOff x="0" y="0"/>
            <a:chExt cx="1280593" cy="992885"/>
          </a:xfrm>
        </p:grpSpPr>
        <p:sp>
          <p:nvSpPr>
            <p:cNvPr id="27" name="Freeform 27"/>
            <p:cNvSpPr/>
            <p:nvPr/>
          </p:nvSpPr>
          <p:spPr>
            <a:xfrm>
              <a:off x="0" y="0"/>
              <a:ext cx="1280593" cy="992885"/>
            </a:xfrm>
            <a:custGeom>
              <a:avLst/>
              <a:gdLst/>
              <a:ahLst/>
              <a:cxnLst/>
              <a:rect l="l" t="t" r="r" b="b"/>
              <a:pathLst>
                <a:path w="1280593" h="992885">
                  <a:moveTo>
                    <a:pt x="81205" y="0"/>
                  </a:moveTo>
                  <a:lnTo>
                    <a:pt x="1199389" y="0"/>
                  </a:lnTo>
                  <a:cubicBezTo>
                    <a:pt x="1244237" y="0"/>
                    <a:pt x="1280593" y="36357"/>
                    <a:pt x="1280593" y="81205"/>
                  </a:cubicBezTo>
                  <a:lnTo>
                    <a:pt x="1280593" y="911680"/>
                  </a:lnTo>
                  <a:cubicBezTo>
                    <a:pt x="1280593" y="956528"/>
                    <a:pt x="1244237" y="992885"/>
                    <a:pt x="1199389" y="992885"/>
                  </a:cubicBezTo>
                  <a:lnTo>
                    <a:pt x="81205" y="992885"/>
                  </a:lnTo>
                  <a:cubicBezTo>
                    <a:pt x="36357" y="992885"/>
                    <a:pt x="0" y="956528"/>
                    <a:pt x="0" y="911680"/>
                  </a:cubicBezTo>
                  <a:lnTo>
                    <a:pt x="0" y="81205"/>
                  </a:lnTo>
                  <a:cubicBezTo>
                    <a:pt x="0" y="36357"/>
                    <a:pt x="36357" y="0"/>
                    <a:pt x="81205" y="0"/>
                  </a:cubicBezTo>
                  <a:close/>
                </a:path>
              </a:pathLst>
            </a:custGeom>
            <a:solidFill>
              <a:srgbClr val="F8A31C"/>
            </a:solidFill>
          </p:spPr>
        </p:sp>
        <p:sp>
          <p:nvSpPr>
            <p:cNvPr id="28" name="TextBox 28"/>
            <p:cNvSpPr txBox="1"/>
            <p:nvPr/>
          </p:nvSpPr>
          <p:spPr>
            <a:xfrm>
              <a:off x="229999" y="100688"/>
              <a:ext cx="812800" cy="850900"/>
            </a:xfrm>
            <a:prstGeom prst="rect">
              <a:avLst/>
            </a:prstGeom>
          </p:spPr>
          <p:txBody>
            <a:bodyPr lIns="50800" tIns="50800" rIns="50800" bIns="50800" rtlCol="0" anchor="ctr"/>
            <a:lstStyle/>
            <a:p>
              <a:pPr algn="ctr">
                <a:lnSpc>
                  <a:spcPts val="3359"/>
                </a:lnSpc>
              </a:pPr>
              <a:r>
                <a:rPr lang="en-US" sz="2399" dirty="0">
                  <a:solidFill>
                    <a:srgbClr val="FFFFFF"/>
                  </a:solidFill>
                  <a:latin typeface="Canva Sans Bold"/>
                </a:rPr>
                <a:t>Group Members:</a:t>
              </a:r>
            </a:p>
            <a:p>
              <a:pPr algn="ctr">
                <a:lnSpc>
                  <a:spcPts val="2659"/>
                </a:lnSpc>
              </a:pPr>
              <a:r>
                <a:rPr lang="en-US" sz="1899" dirty="0">
                  <a:solidFill>
                    <a:srgbClr val="FFFFFF"/>
                  </a:solidFill>
                  <a:latin typeface="Canva Sans"/>
                </a:rPr>
                <a:t>1.Swaraj Vijaykumar Abruk</a:t>
              </a:r>
            </a:p>
            <a:p>
              <a:pPr algn="ctr">
                <a:lnSpc>
                  <a:spcPts val="2659"/>
                </a:lnSpc>
              </a:pPr>
              <a:r>
                <a:rPr lang="en-US" sz="1899" dirty="0">
                  <a:solidFill>
                    <a:srgbClr val="FFFFFF"/>
                  </a:solidFill>
                  <a:latin typeface="Canva Sans"/>
                </a:rPr>
                <a:t>2.Saurabh Prakash Patil</a:t>
              </a:r>
            </a:p>
            <a:p>
              <a:pPr algn="ctr">
                <a:lnSpc>
                  <a:spcPts val="2659"/>
                </a:lnSpc>
              </a:pPr>
              <a:r>
                <a:rPr lang="en-US" sz="1899" dirty="0">
                  <a:solidFill>
                    <a:srgbClr val="FFFFFF"/>
                  </a:solidFill>
                  <a:latin typeface="Canva Sans"/>
                </a:rPr>
                <a:t>3.Shubham Vilas </a:t>
              </a:r>
              <a:r>
                <a:rPr lang="en-US" sz="1899" dirty="0" err="1">
                  <a:solidFill>
                    <a:srgbClr val="FFFFFF"/>
                  </a:solidFill>
                  <a:latin typeface="Canva Sans"/>
                </a:rPr>
                <a:t>Dhavan</a:t>
              </a:r>
              <a:endParaRPr lang="en-US" sz="1899" dirty="0">
                <a:solidFill>
                  <a:srgbClr val="FFFFFF"/>
                </a:solidFill>
                <a:latin typeface="Canva Sans"/>
              </a:endParaRPr>
            </a:p>
            <a:p>
              <a:pPr algn="ctr">
                <a:lnSpc>
                  <a:spcPts val="2659"/>
                </a:lnSpc>
              </a:pPr>
              <a:r>
                <a:rPr lang="en-US" sz="1899" dirty="0">
                  <a:solidFill>
                    <a:srgbClr val="FFFFFF"/>
                  </a:solidFill>
                  <a:latin typeface="Canva Sans"/>
                </a:rPr>
                <a:t>4.Ojas Arun Patil</a:t>
              </a:r>
            </a:p>
            <a:p>
              <a:pPr algn="ctr">
                <a:lnSpc>
                  <a:spcPts val="2659"/>
                </a:lnSpc>
              </a:pPr>
              <a:r>
                <a:rPr lang="en-US" sz="1899" dirty="0">
                  <a:solidFill>
                    <a:srgbClr val="FFFFFF"/>
                  </a:solidFill>
                  <a:latin typeface="Canva Sans"/>
                </a:rPr>
                <a:t>5.Monika Ravindra </a:t>
              </a:r>
              <a:r>
                <a:rPr lang="en-US" sz="1899" dirty="0" err="1">
                  <a:solidFill>
                    <a:srgbClr val="FFFFFF"/>
                  </a:solidFill>
                  <a:latin typeface="Canva Sans"/>
                </a:rPr>
                <a:t>Sonawane</a:t>
              </a:r>
              <a:endParaRPr lang="en-US" sz="1899" dirty="0">
                <a:solidFill>
                  <a:srgbClr val="FFFFFF"/>
                </a:solidFill>
                <a:latin typeface="Canva Sans"/>
              </a:endParaRPr>
            </a:p>
            <a:p>
              <a:pPr algn="ctr">
                <a:lnSpc>
                  <a:spcPts val="2659"/>
                </a:lnSpc>
              </a:pPr>
              <a:r>
                <a:rPr lang="en-US" sz="1899" dirty="0">
                  <a:solidFill>
                    <a:srgbClr val="FFFFFF"/>
                  </a:solidFill>
                  <a:latin typeface="Canva Sans"/>
                </a:rPr>
                <a:t>6.Hrutuja Shivaji </a:t>
              </a:r>
              <a:r>
                <a:rPr lang="en-US" sz="1899" dirty="0" err="1">
                  <a:solidFill>
                    <a:srgbClr val="FFFFFF"/>
                  </a:solidFill>
                  <a:latin typeface="Canva Sans"/>
                </a:rPr>
                <a:t>Mohangekar</a:t>
              </a:r>
              <a:r>
                <a:rPr lang="en-US" sz="1899" dirty="0">
                  <a:solidFill>
                    <a:srgbClr val="FFFFFF"/>
                  </a:solidFill>
                  <a:latin typeface="Canva Sans"/>
                </a:rPr>
                <a:t> </a:t>
              </a:r>
            </a:p>
            <a:p>
              <a:pPr algn="ctr">
                <a:lnSpc>
                  <a:spcPts val="2659"/>
                </a:lnSpc>
              </a:pPr>
              <a:endParaRPr lang="en-US" sz="1899" dirty="0">
                <a:solidFill>
                  <a:srgbClr val="FFFFFF"/>
                </a:solidFill>
                <a:latin typeface="Canva Sans"/>
              </a:endParaRPr>
            </a:p>
          </p:txBody>
        </p:sp>
      </p:grpSp>
      <p:grpSp>
        <p:nvGrpSpPr>
          <p:cNvPr id="29" name="Group 29"/>
          <p:cNvGrpSpPr/>
          <p:nvPr/>
        </p:nvGrpSpPr>
        <p:grpSpPr>
          <a:xfrm>
            <a:off x="2318109" y="5334892"/>
            <a:ext cx="3095286" cy="3069714"/>
            <a:chOff x="0" y="0"/>
            <a:chExt cx="4127048" cy="4092951"/>
          </a:xfrm>
        </p:grpSpPr>
        <p:grpSp>
          <p:nvGrpSpPr>
            <p:cNvPr id="30" name="Group 30"/>
            <p:cNvGrpSpPr/>
            <p:nvPr/>
          </p:nvGrpSpPr>
          <p:grpSpPr>
            <a:xfrm rot="-1841724">
              <a:off x="689511" y="655415"/>
              <a:ext cx="2900426" cy="2900426"/>
              <a:chOff x="0" y="0"/>
              <a:chExt cx="812800" cy="812800"/>
            </a:xfrm>
          </p:grpSpPr>
          <p:sp>
            <p:nvSpPr>
              <p:cNvPr id="31" name="Freeform 3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12941"/>
                </a:srgbClr>
              </a:solidFill>
            </p:spPr>
          </p:sp>
          <p:sp>
            <p:nvSpPr>
              <p:cNvPr id="32" name="TextBox 32"/>
              <p:cNvSpPr txBox="1"/>
              <p:nvPr/>
            </p:nvSpPr>
            <p:spPr>
              <a:xfrm>
                <a:off x="76200" y="57150"/>
                <a:ext cx="660400" cy="679450"/>
              </a:xfrm>
              <a:prstGeom prst="rect">
                <a:avLst/>
              </a:prstGeom>
            </p:spPr>
            <p:txBody>
              <a:bodyPr lIns="22286" tIns="22286" rIns="22286" bIns="22286" rtlCol="0" anchor="ctr"/>
              <a:lstStyle/>
              <a:p>
                <a:pPr algn="ctr">
                  <a:lnSpc>
                    <a:spcPts val="1166"/>
                  </a:lnSpc>
                  <a:spcBef>
                    <a:spcPct val="0"/>
                  </a:spcBef>
                </a:pPr>
                <a:endParaRPr/>
              </a:p>
            </p:txBody>
          </p:sp>
        </p:grpSp>
        <p:grpSp>
          <p:nvGrpSpPr>
            <p:cNvPr id="33" name="Group 33"/>
            <p:cNvGrpSpPr/>
            <p:nvPr/>
          </p:nvGrpSpPr>
          <p:grpSpPr>
            <a:xfrm rot="-1841724">
              <a:off x="537111" y="537111"/>
              <a:ext cx="2900426" cy="2900426"/>
              <a:chOff x="0" y="0"/>
              <a:chExt cx="812800" cy="812800"/>
            </a:xfrm>
          </p:grpSpPr>
          <p:sp>
            <p:nvSpPr>
              <p:cNvPr id="34" name="Freeform 3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p:spPr>
          </p:sp>
          <p:sp>
            <p:nvSpPr>
              <p:cNvPr id="35" name="TextBox 35"/>
              <p:cNvSpPr txBox="1"/>
              <p:nvPr/>
            </p:nvSpPr>
            <p:spPr>
              <a:xfrm>
                <a:off x="76200" y="57150"/>
                <a:ext cx="660400" cy="679450"/>
              </a:xfrm>
              <a:prstGeom prst="rect">
                <a:avLst/>
              </a:prstGeom>
            </p:spPr>
            <p:txBody>
              <a:bodyPr lIns="22286" tIns="22286" rIns="22286" bIns="22286" rtlCol="0" anchor="ctr"/>
              <a:lstStyle/>
              <a:p>
                <a:pPr algn="ctr">
                  <a:lnSpc>
                    <a:spcPts val="1166"/>
                  </a:lnSpc>
                  <a:spcBef>
                    <a:spcPct val="0"/>
                  </a:spcBef>
                </a:pPr>
                <a:endParaRPr/>
              </a:p>
            </p:txBody>
          </p:sp>
        </p:grpSp>
        <p:grpSp>
          <p:nvGrpSpPr>
            <p:cNvPr id="36" name="Group 36"/>
            <p:cNvGrpSpPr/>
            <p:nvPr/>
          </p:nvGrpSpPr>
          <p:grpSpPr>
            <a:xfrm rot="-1841724">
              <a:off x="623441" y="623441"/>
              <a:ext cx="2727766" cy="2727766"/>
              <a:chOff x="0" y="0"/>
              <a:chExt cx="812800" cy="812800"/>
            </a:xfrm>
          </p:grpSpPr>
          <p:sp>
            <p:nvSpPr>
              <p:cNvPr id="37" name="Freeform 3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BC2A"/>
              </a:solidFill>
            </p:spPr>
          </p:sp>
          <p:sp>
            <p:nvSpPr>
              <p:cNvPr id="38" name="TextBox 38"/>
              <p:cNvSpPr txBox="1"/>
              <p:nvPr/>
            </p:nvSpPr>
            <p:spPr>
              <a:xfrm>
                <a:off x="76200" y="57150"/>
                <a:ext cx="660400" cy="679450"/>
              </a:xfrm>
              <a:prstGeom prst="rect">
                <a:avLst/>
              </a:prstGeom>
            </p:spPr>
            <p:txBody>
              <a:bodyPr lIns="22286" tIns="22286" rIns="22286" bIns="22286" rtlCol="0" anchor="ctr"/>
              <a:lstStyle/>
              <a:p>
                <a:pPr algn="ctr">
                  <a:lnSpc>
                    <a:spcPts val="1166"/>
                  </a:lnSpc>
                  <a:spcBef>
                    <a:spcPct val="0"/>
                  </a:spcBef>
                </a:pPr>
                <a:endParaRPr/>
              </a:p>
            </p:txBody>
          </p:sp>
        </p:grpSp>
        <p:pic>
          <p:nvPicPr>
            <p:cNvPr id="39" name="Picture 3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20999" y="202619"/>
              <a:ext cx="2496123" cy="2496123"/>
            </a:xfrm>
            <a:prstGeom prst="rect">
              <a:avLst/>
            </a:prstGeom>
          </p:spPr>
        </p:pic>
      </p:grpSp>
      <p:grpSp>
        <p:nvGrpSpPr>
          <p:cNvPr id="40" name="Group 40"/>
          <p:cNvGrpSpPr/>
          <p:nvPr/>
        </p:nvGrpSpPr>
        <p:grpSpPr>
          <a:xfrm>
            <a:off x="4871759" y="4588845"/>
            <a:ext cx="3956809" cy="981600"/>
            <a:chOff x="-8821" y="12713"/>
            <a:chExt cx="1042122" cy="258528"/>
          </a:xfrm>
        </p:grpSpPr>
        <p:sp>
          <p:nvSpPr>
            <p:cNvPr id="41" name="Freeform 41"/>
            <p:cNvSpPr/>
            <p:nvPr/>
          </p:nvSpPr>
          <p:spPr>
            <a:xfrm>
              <a:off x="-8821" y="19077"/>
              <a:ext cx="1042122" cy="252164"/>
            </a:xfrm>
            <a:custGeom>
              <a:avLst/>
              <a:gdLst/>
              <a:ahLst/>
              <a:cxnLst/>
              <a:rect l="l" t="t" r="r" b="b"/>
              <a:pathLst>
                <a:path w="1042122" h="252164">
                  <a:moveTo>
                    <a:pt x="99787" y="0"/>
                  </a:moveTo>
                  <a:lnTo>
                    <a:pt x="942336" y="0"/>
                  </a:lnTo>
                  <a:cubicBezTo>
                    <a:pt x="968801" y="0"/>
                    <a:pt x="994182" y="10513"/>
                    <a:pt x="1012896" y="29227"/>
                  </a:cubicBezTo>
                  <a:cubicBezTo>
                    <a:pt x="1031609" y="47941"/>
                    <a:pt x="1042122" y="73322"/>
                    <a:pt x="1042122" y="99787"/>
                  </a:cubicBezTo>
                  <a:lnTo>
                    <a:pt x="1042122" y="152377"/>
                  </a:lnTo>
                  <a:cubicBezTo>
                    <a:pt x="1042122" y="207488"/>
                    <a:pt x="997446" y="252164"/>
                    <a:pt x="942336" y="252164"/>
                  </a:cubicBezTo>
                  <a:lnTo>
                    <a:pt x="99787" y="252164"/>
                  </a:lnTo>
                  <a:cubicBezTo>
                    <a:pt x="73322" y="252164"/>
                    <a:pt x="47941" y="241651"/>
                    <a:pt x="29227" y="222937"/>
                  </a:cubicBezTo>
                  <a:cubicBezTo>
                    <a:pt x="10513" y="204224"/>
                    <a:pt x="0" y="178843"/>
                    <a:pt x="0" y="152377"/>
                  </a:cubicBezTo>
                  <a:lnTo>
                    <a:pt x="0" y="99787"/>
                  </a:lnTo>
                  <a:cubicBezTo>
                    <a:pt x="0" y="44676"/>
                    <a:pt x="44676" y="0"/>
                    <a:pt x="99787" y="0"/>
                  </a:cubicBezTo>
                  <a:close/>
                </a:path>
              </a:pathLst>
            </a:custGeom>
            <a:solidFill>
              <a:srgbClr val="D9D9D9"/>
            </a:solidFill>
          </p:spPr>
        </p:sp>
        <p:sp>
          <p:nvSpPr>
            <p:cNvPr id="42" name="TextBox 42"/>
            <p:cNvSpPr txBox="1"/>
            <p:nvPr/>
          </p:nvSpPr>
          <p:spPr>
            <a:xfrm>
              <a:off x="70357" y="12713"/>
              <a:ext cx="812800" cy="250165"/>
            </a:xfrm>
            <a:prstGeom prst="rect">
              <a:avLst/>
            </a:prstGeom>
          </p:spPr>
          <p:txBody>
            <a:bodyPr lIns="50800" tIns="50800" rIns="50800" bIns="50800" rtlCol="0" anchor="ctr"/>
            <a:lstStyle/>
            <a:p>
              <a:pPr algn="ctr">
                <a:lnSpc>
                  <a:spcPts val="2659"/>
                </a:lnSpc>
              </a:pPr>
              <a:r>
                <a:rPr lang="en-US" sz="1899" dirty="0">
                  <a:solidFill>
                    <a:srgbClr val="000000"/>
                  </a:solidFill>
                  <a:latin typeface="Canva Sans"/>
                </a:rPr>
                <a:t>Let's Get Started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9"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9"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9"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0-#ppt_h/2"/>
                                          </p:val>
                                        </p:tav>
                                        <p:tav tm="100000">
                                          <p:val>
                                            <p:strVal val="#ppt_y"/>
                                          </p:val>
                                        </p:tav>
                                      </p:tavLst>
                                    </p:anim>
                                  </p:childTnLst>
                                </p:cTn>
                              </p:par>
                              <p:par>
                                <p:cTn id="29" presetID="2" presetClass="entr" presetSubtype="9"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0-#ppt_h/2"/>
                                          </p:val>
                                        </p:tav>
                                        <p:tav tm="100000">
                                          <p:val>
                                            <p:strVal val="#ppt_y"/>
                                          </p:val>
                                        </p:tav>
                                      </p:tavLst>
                                    </p:anim>
                                  </p:childTnLst>
                                </p:cTn>
                              </p:par>
                              <p:par>
                                <p:cTn id="33" presetID="2" presetClass="entr" presetSubtype="9"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0-#ppt_w/2"/>
                                          </p:val>
                                        </p:tav>
                                        <p:tav tm="100000">
                                          <p:val>
                                            <p:strVal val="#ppt_x"/>
                                          </p:val>
                                        </p:tav>
                                      </p:tavLst>
                                    </p:anim>
                                    <p:anim calcmode="lin" valueType="num">
                                      <p:cBhvr additive="base">
                                        <p:cTn id="36" dur="500" fill="hold"/>
                                        <p:tgtEl>
                                          <p:spTgt spid="26"/>
                                        </p:tgtEl>
                                        <p:attrNameLst>
                                          <p:attrName>ppt_y</p:attrName>
                                        </p:attrNameLst>
                                      </p:cBhvr>
                                      <p:tavLst>
                                        <p:tav tm="0">
                                          <p:val>
                                            <p:strVal val="0-#ppt_h/2"/>
                                          </p:val>
                                        </p:tav>
                                        <p:tav tm="100000">
                                          <p:val>
                                            <p:strVal val="#ppt_y"/>
                                          </p:val>
                                        </p:tav>
                                      </p:tavLst>
                                    </p:anim>
                                  </p:childTnLst>
                                </p:cTn>
                              </p:par>
                              <p:par>
                                <p:cTn id="37" presetID="2" presetClass="entr" presetSubtype="9"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0-#ppt_w/2"/>
                                          </p:val>
                                        </p:tav>
                                        <p:tav tm="100000">
                                          <p:val>
                                            <p:strVal val="#ppt_x"/>
                                          </p:val>
                                        </p:tav>
                                      </p:tavLst>
                                    </p:anim>
                                    <p:anim calcmode="lin" valueType="num">
                                      <p:cBhvr additive="base">
                                        <p:cTn id="40" dur="500" fill="hold"/>
                                        <p:tgtEl>
                                          <p:spTgt spid="29"/>
                                        </p:tgtEl>
                                        <p:attrNameLst>
                                          <p:attrName>ppt_y</p:attrName>
                                        </p:attrNameLst>
                                      </p:cBhvr>
                                      <p:tavLst>
                                        <p:tav tm="0">
                                          <p:val>
                                            <p:strVal val="0-#ppt_h/2"/>
                                          </p:val>
                                        </p:tav>
                                        <p:tav tm="100000">
                                          <p:val>
                                            <p:strVal val="#ppt_y"/>
                                          </p:val>
                                        </p:tav>
                                      </p:tavLst>
                                    </p:anim>
                                  </p:childTnLst>
                                </p:cTn>
                              </p:par>
                              <p:par>
                                <p:cTn id="41" presetID="2" presetClass="entr" presetSubtype="9"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0-#ppt_h/2"/>
                                          </p:val>
                                        </p:tav>
                                        <p:tav tm="100000">
                                          <p:val>
                                            <p:strVal val="#ppt_y"/>
                                          </p:val>
                                        </p:tav>
                                      </p:tavLst>
                                    </p:anim>
                                  </p:childTnLst>
                                </p:cTn>
                              </p:par>
                              <p:par>
                                <p:cTn id="45" presetID="2" presetClass="entr" presetSubtype="9"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500" fill="hold"/>
                                        <p:tgtEl>
                                          <p:spTgt spid="40"/>
                                        </p:tgtEl>
                                        <p:attrNameLst>
                                          <p:attrName>ppt_x</p:attrName>
                                        </p:attrNameLst>
                                      </p:cBhvr>
                                      <p:tavLst>
                                        <p:tav tm="0">
                                          <p:val>
                                            <p:strVal val="0-#ppt_w/2"/>
                                          </p:val>
                                        </p:tav>
                                        <p:tav tm="100000">
                                          <p:val>
                                            <p:strVal val="#ppt_x"/>
                                          </p:val>
                                        </p:tav>
                                      </p:tavLst>
                                    </p:anim>
                                    <p:anim calcmode="lin" valueType="num">
                                      <p:cBhvr additive="base">
                                        <p:cTn id="48"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F7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757411" y="3907279"/>
            <a:ext cx="8773178" cy="247244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7F8"/>
        </a:solidFill>
        <a:effectLst/>
      </p:bgPr>
    </p:bg>
    <p:spTree>
      <p:nvGrpSpPr>
        <p:cNvPr id="1" name=""/>
        <p:cNvGrpSpPr/>
        <p:nvPr/>
      </p:nvGrpSpPr>
      <p:grpSpPr>
        <a:xfrm>
          <a:off x="0" y="0"/>
          <a:ext cx="0" cy="0"/>
          <a:chOff x="0" y="0"/>
          <a:chExt cx="0" cy="0"/>
        </a:xfrm>
      </p:grpSpPr>
      <p:grpSp>
        <p:nvGrpSpPr>
          <p:cNvPr id="2" name="Group 2"/>
          <p:cNvGrpSpPr/>
          <p:nvPr/>
        </p:nvGrpSpPr>
        <p:grpSpPr>
          <a:xfrm>
            <a:off x="-1" y="1"/>
            <a:ext cx="18288001" cy="1855813"/>
            <a:chOff x="0" y="-132462"/>
            <a:chExt cx="5059612" cy="621236"/>
          </a:xfrm>
        </p:grpSpPr>
        <p:sp>
          <p:nvSpPr>
            <p:cNvPr id="3" name="Freeform 3"/>
            <p:cNvSpPr/>
            <p:nvPr/>
          </p:nvSpPr>
          <p:spPr>
            <a:xfrm>
              <a:off x="0" y="-132462"/>
              <a:ext cx="5059612" cy="621236"/>
            </a:xfrm>
            <a:custGeom>
              <a:avLst/>
              <a:gdLst/>
              <a:ahLst/>
              <a:cxnLst/>
              <a:rect l="l" t="t" r="r" b="b"/>
              <a:pathLst>
                <a:path w="5059612" h="488774">
                  <a:moveTo>
                    <a:pt x="0" y="0"/>
                  </a:moveTo>
                  <a:lnTo>
                    <a:pt x="5059612" y="0"/>
                  </a:lnTo>
                  <a:lnTo>
                    <a:pt x="5059612" y="488774"/>
                  </a:lnTo>
                  <a:lnTo>
                    <a:pt x="0" y="488774"/>
                  </a:lnTo>
                  <a:close/>
                </a:path>
              </a:pathLst>
            </a:custGeom>
            <a:solidFill>
              <a:srgbClr val="FFFFFF"/>
            </a:solidFill>
          </p:spPr>
        </p:sp>
        <p:sp>
          <p:nvSpPr>
            <p:cNvPr id="4" name="TextBox 4"/>
            <p:cNvSpPr txBox="1"/>
            <p:nvPr/>
          </p:nvSpPr>
          <p:spPr>
            <a:xfrm>
              <a:off x="0" y="-132462"/>
              <a:ext cx="5059612" cy="621236"/>
            </a:xfrm>
            <a:prstGeom prst="rect">
              <a:avLst/>
            </a:prstGeom>
          </p:spPr>
          <p:txBody>
            <a:bodyPr lIns="50800" tIns="50800" rIns="50800" bIns="50800" rtlCol="0" anchor="ctr"/>
            <a:lstStyle/>
            <a:p>
              <a:pPr algn="ctr">
                <a:lnSpc>
                  <a:spcPts val="11479"/>
                </a:lnSpc>
              </a:pPr>
              <a:r>
                <a:rPr lang="en-US" sz="8199" dirty="0">
                  <a:solidFill>
                    <a:srgbClr val="000000"/>
                  </a:solidFill>
                  <a:latin typeface="Archive"/>
                </a:rPr>
                <a:t>Agenda</a:t>
              </a:r>
            </a:p>
          </p:txBody>
        </p:sp>
      </p:grpSp>
      <p:grpSp>
        <p:nvGrpSpPr>
          <p:cNvPr id="5" name="Group 5"/>
          <p:cNvGrpSpPr/>
          <p:nvPr/>
        </p:nvGrpSpPr>
        <p:grpSpPr>
          <a:xfrm>
            <a:off x="3193544" y="4279617"/>
            <a:ext cx="5059683" cy="1417423"/>
            <a:chOff x="0" y="-66675"/>
            <a:chExt cx="1332591" cy="373313"/>
          </a:xfrm>
        </p:grpSpPr>
        <p:sp>
          <p:nvSpPr>
            <p:cNvPr id="6" name="Freeform 6"/>
            <p:cNvSpPr/>
            <p:nvPr/>
          </p:nvSpPr>
          <p:spPr>
            <a:xfrm>
              <a:off x="0" y="0"/>
              <a:ext cx="1332591" cy="259256"/>
            </a:xfrm>
            <a:custGeom>
              <a:avLst/>
              <a:gdLst/>
              <a:ahLst/>
              <a:cxnLst/>
              <a:rect l="l" t="t" r="r" b="b"/>
              <a:pathLst>
                <a:path w="1332591" h="259256">
                  <a:moveTo>
                    <a:pt x="78036" y="0"/>
                  </a:moveTo>
                  <a:lnTo>
                    <a:pt x="1254555" y="0"/>
                  </a:lnTo>
                  <a:cubicBezTo>
                    <a:pt x="1275252" y="0"/>
                    <a:pt x="1295101" y="8222"/>
                    <a:pt x="1309735" y="22856"/>
                  </a:cubicBezTo>
                  <a:cubicBezTo>
                    <a:pt x="1324370" y="37491"/>
                    <a:pt x="1332591" y="57340"/>
                    <a:pt x="1332591" y="78036"/>
                  </a:cubicBezTo>
                  <a:lnTo>
                    <a:pt x="1332591" y="181220"/>
                  </a:lnTo>
                  <a:cubicBezTo>
                    <a:pt x="1332591" y="201916"/>
                    <a:pt x="1324370" y="221765"/>
                    <a:pt x="1309735" y="236400"/>
                  </a:cubicBezTo>
                  <a:cubicBezTo>
                    <a:pt x="1295101" y="251034"/>
                    <a:pt x="1275252" y="259256"/>
                    <a:pt x="1254555" y="259256"/>
                  </a:cubicBezTo>
                  <a:lnTo>
                    <a:pt x="78036" y="259256"/>
                  </a:lnTo>
                  <a:cubicBezTo>
                    <a:pt x="34938" y="259256"/>
                    <a:pt x="0" y="224318"/>
                    <a:pt x="0" y="181220"/>
                  </a:cubicBezTo>
                  <a:lnTo>
                    <a:pt x="0" y="78036"/>
                  </a:lnTo>
                  <a:cubicBezTo>
                    <a:pt x="0" y="34938"/>
                    <a:pt x="34938" y="0"/>
                    <a:pt x="78036" y="0"/>
                  </a:cubicBezTo>
                  <a:close/>
                </a:path>
              </a:pathLst>
            </a:custGeom>
            <a:solidFill>
              <a:srgbClr val="8C52FF"/>
            </a:solidFill>
          </p:spPr>
        </p:sp>
        <p:sp>
          <p:nvSpPr>
            <p:cNvPr id="7" name="TextBox 7"/>
            <p:cNvSpPr txBox="1"/>
            <p:nvPr/>
          </p:nvSpPr>
          <p:spPr>
            <a:xfrm>
              <a:off x="0" y="-66675"/>
              <a:ext cx="1332589" cy="373313"/>
            </a:xfrm>
            <a:prstGeom prst="rect">
              <a:avLst/>
            </a:prstGeom>
          </p:spPr>
          <p:txBody>
            <a:bodyPr lIns="50800" tIns="50800" rIns="50800" bIns="50800" rtlCol="0" anchor="ctr"/>
            <a:lstStyle/>
            <a:p>
              <a:pPr algn="ctr">
                <a:lnSpc>
                  <a:spcPts val="4339"/>
                </a:lnSpc>
              </a:pPr>
              <a:r>
                <a:rPr lang="en-US" sz="3099" dirty="0">
                  <a:solidFill>
                    <a:srgbClr val="FFFFFF"/>
                  </a:solidFill>
                  <a:latin typeface="Archive Bold"/>
                </a:rPr>
                <a:t>PROJECT INTRODUCTION</a:t>
              </a:r>
            </a:p>
          </p:txBody>
        </p:sp>
      </p:grpSp>
      <p:grpSp>
        <p:nvGrpSpPr>
          <p:cNvPr id="8" name="Group 8"/>
          <p:cNvGrpSpPr/>
          <p:nvPr/>
        </p:nvGrpSpPr>
        <p:grpSpPr>
          <a:xfrm>
            <a:off x="1568137" y="4234818"/>
            <a:ext cx="1580275" cy="1580275"/>
            <a:chOff x="0" y="0"/>
            <a:chExt cx="2107033" cy="2107033"/>
          </a:xfrm>
        </p:grpSpPr>
        <p:grpSp>
          <p:nvGrpSpPr>
            <p:cNvPr id="9" name="Group 9"/>
            <p:cNvGrpSpPr/>
            <p:nvPr/>
          </p:nvGrpSpPr>
          <p:grpSpPr>
            <a:xfrm rot="-217276">
              <a:off x="60724" y="60724"/>
              <a:ext cx="1985586" cy="1985586"/>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17276">
              <a:off x="225574" y="225574"/>
              <a:ext cx="1655884" cy="1655884"/>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C52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5" name="Group 15"/>
            <p:cNvGrpSpPr>
              <a:grpSpLocks noChangeAspect="1"/>
            </p:cNvGrpSpPr>
            <p:nvPr/>
          </p:nvGrpSpPr>
          <p:grpSpPr>
            <a:xfrm rot="1512634">
              <a:off x="523496" y="548554"/>
              <a:ext cx="1060041" cy="1009925"/>
              <a:chOff x="0" y="0"/>
              <a:chExt cx="1772920" cy="1689100"/>
            </a:xfrm>
          </p:grpSpPr>
          <p:sp>
            <p:nvSpPr>
              <p:cNvPr id="16" name="Freeform 16"/>
              <p:cNvSpPr/>
              <p:nvPr/>
            </p:nvSpPr>
            <p:spPr>
              <a:xfrm>
                <a:off x="-8890" y="-5080"/>
                <a:ext cx="1789430" cy="1701800"/>
              </a:xfrm>
              <a:custGeom>
                <a:avLst/>
                <a:gdLst/>
                <a:ahLst/>
                <a:cxnLst/>
                <a:rect l="l" t="t" r="r" b="b"/>
                <a:pathLst>
                  <a:path w="1789430" h="1701800">
                    <a:moveTo>
                      <a:pt x="922020" y="21590"/>
                    </a:moveTo>
                    <a:lnTo>
                      <a:pt x="1172210" y="529590"/>
                    </a:lnTo>
                    <a:cubicBezTo>
                      <a:pt x="1176020" y="538480"/>
                      <a:pt x="1184910" y="544830"/>
                      <a:pt x="1195070" y="546100"/>
                    </a:cubicBezTo>
                    <a:lnTo>
                      <a:pt x="1755140" y="627380"/>
                    </a:lnTo>
                    <a:cubicBezTo>
                      <a:pt x="1779270" y="631190"/>
                      <a:pt x="1789430" y="661670"/>
                      <a:pt x="1771650" y="678180"/>
                    </a:cubicBezTo>
                    <a:lnTo>
                      <a:pt x="1366520" y="1073150"/>
                    </a:lnTo>
                    <a:cubicBezTo>
                      <a:pt x="1358900" y="1079500"/>
                      <a:pt x="1356360" y="1089660"/>
                      <a:pt x="1357630" y="1099820"/>
                    </a:cubicBezTo>
                    <a:lnTo>
                      <a:pt x="1452880" y="1658620"/>
                    </a:lnTo>
                    <a:cubicBezTo>
                      <a:pt x="1456690" y="1682750"/>
                      <a:pt x="1431290" y="1701800"/>
                      <a:pt x="1409700" y="1690370"/>
                    </a:cubicBezTo>
                    <a:lnTo>
                      <a:pt x="908050" y="1426210"/>
                    </a:lnTo>
                    <a:cubicBezTo>
                      <a:pt x="899160" y="1421130"/>
                      <a:pt x="889000" y="1421130"/>
                      <a:pt x="880110" y="1426210"/>
                    </a:cubicBezTo>
                    <a:lnTo>
                      <a:pt x="378460" y="1690370"/>
                    </a:lnTo>
                    <a:cubicBezTo>
                      <a:pt x="356870" y="1701800"/>
                      <a:pt x="331470" y="1682750"/>
                      <a:pt x="335280" y="1658620"/>
                    </a:cubicBezTo>
                    <a:lnTo>
                      <a:pt x="430530" y="1099820"/>
                    </a:lnTo>
                    <a:cubicBezTo>
                      <a:pt x="431800" y="1089660"/>
                      <a:pt x="429260" y="1080770"/>
                      <a:pt x="421640" y="1073150"/>
                    </a:cubicBezTo>
                    <a:lnTo>
                      <a:pt x="17780" y="678180"/>
                    </a:lnTo>
                    <a:cubicBezTo>
                      <a:pt x="0" y="660400"/>
                      <a:pt x="10160" y="631190"/>
                      <a:pt x="34290" y="627380"/>
                    </a:cubicBezTo>
                    <a:lnTo>
                      <a:pt x="594360" y="546100"/>
                    </a:lnTo>
                    <a:cubicBezTo>
                      <a:pt x="604520" y="544830"/>
                      <a:pt x="612140" y="538480"/>
                      <a:pt x="617220" y="529590"/>
                    </a:cubicBezTo>
                    <a:lnTo>
                      <a:pt x="867410" y="21590"/>
                    </a:lnTo>
                    <a:cubicBezTo>
                      <a:pt x="878840" y="0"/>
                      <a:pt x="910590" y="0"/>
                      <a:pt x="922020" y="21590"/>
                    </a:cubicBezTo>
                    <a:close/>
                  </a:path>
                </a:pathLst>
              </a:custGeom>
              <a:solidFill>
                <a:srgbClr val="F2BC2A"/>
              </a:solidFill>
            </p:spPr>
          </p:sp>
        </p:grpSp>
      </p:grpSp>
      <p:sp>
        <p:nvSpPr>
          <p:cNvPr id="17" name="AutoShape 17"/>
          <p:cNvSpPr/>
          <p:nvPr/>
        </p:nvSpPr>
        <p:spPr>
          <a:xfrm rot="-10800000">
            <a:off x="2279406" y="7626352"/>
            <a:ext cx="2060099" cy="0"/>
          </a:xfrm>
          <a:prstGeom prst="line">
            <a:avLst/>
          </a:prstGeom>
          <a:ln w="38100" cap="flat">
            <a:solidFill>
              <a:srgbClr val="000000"/>
            </a:solidFill>
            <a:prstDash val="sysDot"/>
            <a:headEnd type="triangle" w="lg" len="med"/>
            <a:tailEnd type="oval" w="lg" len="lg"/>
          </a:ln>
        </p:spPr>
      </p:sp>
      <p:sp>
        <p:nvSpPr>
          <p:cNvPr id="18" name="AutoShape 18"/>
          <p:cNvSpPr/>
          <p:nvPr/>
        </p:nvSpPr>
        <p:spPr>
          <a:xfrm rot="-5399999">
            <a:off x="1422745" y="6724435"/>
            <a:ext cx="1713321" cy="0"/>
          </a:xfrm>
          <a:prstGeom prst="line">
            <a:avLst/>
          </a:prstGeom>
          <a:ln w="38100" cap="flat">
            <a:solidFill>
              <a:srgbClr val="000000"/>
            </a:solidFill>
            <a:prstDash val="sysDot"/>
            <a:headEnd type="oval" w="lg" len="lg"/>
            <a:tailEnd type="oval" w="lg" len="lg"/>
          </a:ln>
        </p:spPr>
      </p:sp>
      <p:grpSp>
        <p:nvGrpSpPr>
          <p:cNvPr id="19" name="Group 19"/>
          <p:cNvGrpSpPr/>
          <p:nvPr/>
        </p:nvGrpSpPr>
        <p:grpSpPr>
          <a:xfrm>
            <a:off x="4599379" y="7102449"/>
            <a:ext cx="1124006" cy="1124006"/>
            <a:chOff x="0" y="0"/>
            <a:chExt cx="1498675" cy="1498675"/>
          </a:xfrm>
        </p:grpSpPr>
        <p:grpSp>
          <p:nvGrpSpPr>
            <p:cNvPr id="20" name="Group 20"/>
            <p:cNvGrpSpPr/>
            <p:nvPr/>
          </p:nvGrpSpPr>
          <p:grpSpPr>
            <a:xfrm>
              <a:off x="0" y="0"/>
              <a:ext cx="1498675" cy="1498675"/>
              <a:chOff x="0" y="0"/>
              <a:chExt cx="812800" cy="812800"/>
            </a:xfrm>
          </p:grpSpPr>
          <p:sp>
            <p:nvSpPr>
              <p:cNvPr id="21" name="Freeform 2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CC03E"/>
              </a:solidFill>
            </p:spPr>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809"/>
                  </a:lnSpc>
                </a:pPr>
                <a:endParaRPr/>
              </a:p>
            </p:txBody>
          </p:sp>
        </p:grpSp>
        <p:pic>
          <p:nvPicPr>
            <p:cNvPr id="23" name="Picture 2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5407" y="132401"/>
              <a:ext cx="1067860" cy="1233872"/>
            </a:xfrm>
            <a:prstGeom prst="rect">
              <a:avLst/>
            </a:prstGeom>
          </p:spPr>
        </p:pic>
      </p:grpSp>
      <p:grpSp>
        <p:nvGrpSpPr>
          <p:cNvPr id="24" name="Group 24"/>
          <p:cNvGrpSpPr/>
          <p:nvPr/>
        </p:nvGrpSpPr>
        <p:grpSpPr>
          <a:xfrm>
            <a:off x="5980560" y="6924600"/>
            <a:ext cx="5190854" cy="1417424"/>
            <a:chOff x="0" y="-66675"/>
            <a:chExt cx="1367139" cy="373313"/>
          </a:xfrm>
        </p:grpSpPr>
        <p:sp>
          <p:nvSpPr>
            <p:cNvPr id="25" name="Freeform 25"/>
            <p:cNvSpPr/>
            <p:nvPr/>
          </p:nvSpPr>
          <p:spPr>
            <a:xfrm>
              <a:off x="0" y="0"/>
              <a:ext cx="1367139" cy="276200"/>
            </a:xfrm>
            <a:custGeom>
              <a:avLst/>
              <a:gdLst/>
              <a:ahLst/>
              <a:cxnLst/>
              <a:rect l="l" t="t" r="r" b="b"/>
              <a:pathLst>
                <a:path w="1367139" h="276200">
                  <a:moveTo>
                    <a:pt x="76064" y="0"/>
                  </a:moveTo>
                  <a:lnTo>
                    <a:pt x="1291074" y="0"/>
                  </a:lnTo>
                  <a:cubicBezTo>
                    <a:pt x="1311248" y="0"/>
                    <a:pt x="1330595" y="8014"/>
                    <a:pt x="1344860" y="22279"/>
                  </a:cubicBezTo>
                  <a:cubicBezTo>
                    <a:pt x="1359125" y="36543"/>
                    <a:pt x="1367139" y="55891"/>
                    <a:pt x="1367139" y="76064"/>
                  </a:cubicBezTo>
                  <a:lnTo>
                    <a:pt x="1367139" y="200136"/>
                  </a:lnTo>
                  <a:cubicBezTo>
                    <a:pt x="1367139" y="220310"/>
                    <a:pt x="1359125" y="239657"/>
                    <a:pt x="1344860" y="253922"/>
                  </a:cubicBezTo>
                  <a:cubicBezTo>
                    <a:pt x="1330595" y="268186"/>
                    <a:pt x="1311248" y="276200"/>
                    <a:pt x="1291074" y="276200"/>
                  </a:cubicBezTo>
                  <a:lnTo>
                    <a:pt x="76064" y="276200"/>
                  </a:lnTo>
                  <a:cubicBezTo>
                    <a:pt x="34055" y="276200"/>
                    <a:pt x="0" y="242145"/>
                    <a:pt x="0" y="200136"/>
                  </a:cubicBezTo>
                  <a:lnTo>
                    <a:pt x="0" y="76064"/>
                  </a:lnTo>
                  <a:cubicBezTo>
                    <a:pt x="0" y="34055"/>
                    <a:pt x="34055" y="0"/>
                    <a:pt x="76064" y="0"/>
                  </a:cubicBezTo>
                  <a:close/>
                </a:path>
              </a:pathLst>
            </a:custGeom>
            <a:solidFill>
              <a:srgbClr val="68902B"/>
            </a:solidFill>
          </p:spPr>
        </p:sp>
        <p:sp>
          <p:nvSpPr>
            <p:cNvPr id="26" name="TextBox 26"/>
            <p:cNvSpPr txBox="1"/>
            <p:nvPr/>
          </p:nvSpPr>
          <p:spPr>
            <a:xfrm>
              <a:off x="0" y="-66675"/>
              <a:ext cx="1367137" cy="373313"/>
            </a:xfrm>
            <a:prstGeom prst="rect">
              <a:avLst/>
            </a:prstGeom>
          </p:spPr>
          <p:txBody>
            <a:bodyPr lIns="50800" tIns="50800" rIns="50800" bIns="50800" rtlCol="0" anchor="ctr"/>
            <a:lstStyle/>
            <a:p>
              <a:pPr algn="ctr">
                <a:lnSpc>
                  <a:spcPts val="4619"/>
                </a:lnSpc>
              </a:pPr>
              <a:r>
                <a:rPr lang="en-US" sz="3299" dirty="0">
                  <a:solidFill>
                    <a:srgbClr val="FFFFFF"/>
                  </a:solidFill>
                  <a:latin typeface="Archive Bold"/>
                </a:rPr>
                <a:t>Project Overview</a:t>
              </a:r>
            </a:p>
          </p:txBody>
        </p:sp>
      </p:grpSp>
      <p:sp>
        <p:nvSpPr>
          <p:cNvPr id="27" name="AutoShape 27"/>
          <p:cNvSpPr/>
          <p:nvPr/>
        </p:nvSpPr>
        <p:spPr>
          <a:xfrm rot="-5400000" flipV="1">
            <a:off x="8880543" y="5719161"/>
            <a:ext cx="2410875" cy="1"/>
          </a:xfrm>
          <a:prstGeom prst="line">
            <a:avLst/>
          </a:prstGeom>
          <a:ln w="38100" cap="flat">
            <a:solidFill>
              <a:srgbClr val="000000"/>
            </a:solidFill>
            <a:prstDash val="sysDot"/>
            <a:headEnd type="oval" w="lg" len="lg"/>
            <a:tailEnd type="triangle" w="lg" len="med"/>
          </a:ln>
        </p:spPr>
      </p:sp>
      <p:grpSp>
        <p:nvGrpSpPr>
          <p:cNvPr id="28" name="Group 28"/>
          <p:cNvGrpSpPr/>
          <p:nvPr/>
        </p:nvGrpSpPr>
        <p:grpSpPr>
          <a:xfrm>
            <a:off x="9439248" y="3019049"/>
            <a:ext cx="1255366" cy="1255366"/>
            <a:chOff x="0" y="0"/>
            <a:chExt cx="1673821" cy="1673821"/>
          </a:xfrm>
        </p:grpSpPr>
        <p:grpSp>
          <p:nvGrpSpPr>
            <p:cNvPr id="29" name="Group 29"/>
            <p:cNvGrpSpPr/>
            <p:nvPr/>
          </p:nvGrpSpPr>
          <p:grpSpPr>
            <a:xfrm>
              <a:off x="0" y="0"/>
              <a:ext cx="1673821" cy="1673821"/>
              <a:chOff x="0" y="0"/>
              <a:chExt cx="812800" cy="812800"/>
            </a:xfrm>
          </p:grpSpPr>
          <p:sp>
            <p:nvSpPr>
              <p:cNvPr id="30" name="Freeform 3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CC03E"/>
              </a:solidFill>
            </p:spPr>
          </p:sp>
          <p:sp>
            <p:nvSpPr>
              <p:cNvPr id="31" name="TextBox 31"/>
              <p:cNvSpPr txBox="1"/>
              <p:nvPr/>
            </p:nvSpPr>
            <p:spPr>
              <a:xfrm>
                <a:off x="76200" y="66675"/>
                <a:ext cx="660400" cy="669925"/>
              </a:xfrm>
              <a:prstGeom prst="rect">
                <a:avLst/>
              </a:prstGeom>
            </p:spPr>
            <p:txBody>
              <a:bodyPr lIns="50800" tIns="50800" rIns="50800" bIns="50800" rtlCol="0" anchor="ctr"/>
              <a:lstStyle/>
              <a:p>
                <a:pPr algn="ctr">
                  <a:lnSpc>
                    <a:spcPts val="620"/>
                  </a:lnSpc>
                </a:pPr>
                <a:endParaRPr/>
              </a:p>
            </p:txBody>
          </p:sp>
        </p:grpSp>
        <p:pic>
          <p:nvPicPr>
            <p:cNvPr id="32" name="Picture 3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50786" y="197290"/>
              <a:ext cx="1172250" cy="1279241"/>
            </a:xfrm>
            <a:prstGeom prst="rect">
              <a:avLst/>
            </a:prstGeom>
          </p:spPr>
        </p:pic>
      </p:grpSp>
      <p:grpSp>
        <p:nvGrpSpPr>
          <p:cNvPr id="33" name="Group 33"/>
          <p:cNvGrpSpPr/>
          <p:nvPr/>
        </p:nvGrpSpPr>
        <p:grpSpPr>
          <a:xfrm>
            <a:off x="10895460" y="2869226"/>
            <a:ext cx="5190854" cy="1562245"/>
            <a:chOff x="0" y="-66675"/>
            <a:chExt cx="1367139" cy="411455"/>
          </a:xfrm>
        </p:grpSpPr>
        <p:sp>
          <p:nvSpPr>
            <p:cNvPr id="34" name="Freeform 34"/>
            <p:cNvSpPr/>
            <p:nvPr/>
          </p:nvSpPr>
          <p:spPr>
            <a:xfrm>
              <a:off x="0" y="0"/>
              <a:ext cx="1367139" cy="276200"/>
            </a:xfrm>
            <a:custGeom>
              <a:avLst/>
              <a:gdLst/>
              <a:ahLst/>
              <a:cxnLst/>
              <a:rect l="l" t="t" r="r" b="b"/>
              <a:pathLst>
                <a:path w="1367139" h="276200">
                  <a:moveTo>
                    <a:pt x="76064" y="0"/>
                  </a:moveTo>
                  <a:lnTo>
                    <a:pt x="1291074" y="0"/>
                  </a:lnTo>
                  <a:cubicBezTo>
                    <a:pt x="1311248" y="0"/>
                    <a:pt x="1330595" y="8014"/>
                    <a:pt x="1344860" y="22279"/>
                  </a:cubicBezTo>
                  <a:cubicBezTo>
                    <a:pt x="1359125" y="36543"/>
                    <a:pt x="1367139" y="55891"/>
                    <a:pt x="1367139" y="76064"/>
                  </a:cubicBezTo>
                  <a:lnTo>
                    <a:pt x="1367139" y="200136"/>
                  </a:lnTo>
                  <a:cubicBezTo>
                    <a:pt x="1367139" y="220310"/>
                    <a:pt x="1359125" y="239657"/>
                    <a:pt x="1344860" y="253922"/>
                  </a:cubicBezTo>
                  <a:cubicBezTo>
                    <a:pt x="1330595" y="268186"/>
                    <a:pt x="1311248" y="276200"/>
                    <a:pt x="1291074" y="276200"/>
                  </a:cubicBezTo>
                  <a:lnTo>
                    <a:pt x="76064" y="276200"/>
                  </a:lnTo>
                  <a:cubicBezTo>
                    <a:pt x="34055" y="276200"/>
                    <a:pt x="0" y="242145"/>
                    <a:pt x="0" y="200136"/>
                  </a:cubicBezTo>
                  <a:lnTo>
                    <a:pt x="0" y="76064"/>
                  </a:lnTo>
                  <a:cubicBezTo>
                    <a:pt x="0" y="34055"/>
                    <a:pt x="34055" y="0"/>
                    <a:pt x="76064" y="0"/>
                  </a:cubicBezTo>
                  <a:close/>
                </a:path>
              </a:pathLst>
            </a:custGeom>
            <a:solidFill>
              <a:srgbClr val="FEEBD4"/>
            </a:solidFill>
          </p:spPr>
        </p:sp>
        <p:sp>
          <p:nvSpPr>
            <p:cNvPr id="35" name="TextBox 35"/>
            <p:cNvSpPr txBox="1"/>
            <p:nvPr/>
          </p:nvSpPr>
          <p:spPr>
            <a:xfrm>
              <a:off x="0" y="-66675"/>
              <a:ext cx="1367138" cy="411455"/>
            </a:xfrm>
            <a:prstGeom prst="rect">
              <a:avLst/>
            </a:prstGeom>
          </p:spPr>
          <p:txBody>
            <a:bodyPr lIns="50800" tIns="50800" rIns="50800" bIns="50800" rtlCol="0" anchor="ctr"/>
            <a:lstStyle/>
            <a:p>
              <a:pPr algn="ctr">
                <a:lnSpc>
                  <a:spcPts val="4619"/>
                </a:lnSpc>
              </a:pPr>
              <a:r>
                <a:rPr lang="en-US" sz="3299" dirty="0">
                  <a:solidFill>
                    <a:srgbClr val="000000"/>
                  </a:solidFill>
                  <a:latin typeface="Archive Bold"/>
                </a:rPr>
                <a:t>Project KPI's</a:t>
              </a:r>
            </a:p>
          </p:txBody>
        </p:sp>
      </p:grpSp>
      <p:grpSp>
        <p:nvGrpSpPr>
          <p:cNvPr id="36" name="Group 36"/>
          <p:cNvGrpSpPr/>
          <p:nvPr/>
        </p:nvGrpSpPr>
        <p:grpSpPr>
          <a:xfrm>
            <a:off x="12095940" y="6017499"/>
            <a:ext cx="1180500" cy="1180500"/>
            <a:chOff x="0" y="0"/>
            <a:chExt cx="1574000" cy="1574000"/>
          </a:xfrm>
        </p:grpSpPr>
        <p:grpSp>
          <p:nvGrpSpPr>
            <p:cNvPr id="37" name="Group 37"/>
            <p:cNvGrpSpPr/>
            <p:nvPr/>
          </p:nvGrpSpPr>
          <p:grpSpPr>
            <a:xfrm>
              <a:off x="0" y="0"/>
              <a:ext cx="1574000" cy="1574000"/>
              <a:chOff x="0" y="0"/>
              <a:chExt cx="812800" cy="812800"/>
            </a:xfrm>
          </p:grpSpPr>
          <p:sp>
            <p:nvSpPr>
              <p:cNvPr id="38" name="Freeform 3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902B"/>
              </a:solidFill>
            </p:spPr>
          </p:sp>
          <p:sp>
            <p:nvSpPr>
              <p:cNvPr id="39" name="TextBox 39"/>
              <p:cNvSpPr txBox="1"/>
              <p:nvPr/>
            </p:nvSpPr>
            <p:spPr>
              <a:xfrm>
                <a:off x="76200" y="47625"/>
                <a:ext cx="660400" cy="688975"/>
              </a:xfrm>
              <a:prstGeom prst="rect">
                <a:avLst/>
              </a:prstGeom>
            </p:spPr>
            <p:txBody>
              <a:bodyPr lIns="50800" tIns="50800" rIns="50800" bIns="50800" rtlCol="0" anchor="ctr"/>
              <a:lstStyle/>
              <a:p>
                <a:pPr algn="ctr">
                  <a:lnSpc>
                    <a:spcPts val="1767"/>
                  </a:lnSpc>
                </a:pPr>
                <a:endParaRPr/>
              </a:p>
            </p:txBody>
          </p:sp>
        </p:grpSp>
        <p:pic>
          <p:nvPicPr>
            <p:cNvPr id="40" name="Picture 40"/>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405477" y="136608"/>
              <a:ext cx="763045" cy="1255712"/>
            </a:xfrm>
            <a:prstGeom prst="rect">
              <a:avLst/>
            </a:prstGeom>
          </p:spPr>
        </p:pic>
      </p:grpSp>
      <p:grpSp>
        <p:nvGrpSpPr>
          <p:cNvPr id="41" name="Group 41"/>
          <p:cNvGrpSpPr/>
          <p:nvPr/>
        </p:nvGrpSpPr>
        <p:grpSpPr>
          <a:xfrm>
            <a:off x="13490888" y="5936051"/>
            <a:ext cx="3228975" cy="1265701"/>
            <a:chOff x="0" y="-38100"/>
            <a:chExt cx="850430" cy="333353"/>
          </a:xfrm>
        </p:grpSpPr>
        <p:sp>
          <p:nvSpPr>
            <p:cNvPr id="42" name="Freeform 42"/>
            <p:cNvSpPr/>
            <p:nvPr/>
          </p:nvSpPr>
          <p:spPr>
            <a:xfrm>
              <a:off x="0" y="0"/>
              <a:ext cx="850430" cy="277616"/>
            </a:xfrm>
            <a:custGeom>
              <a:avLst/>
              <a:gdLst/>
              <a:ahLst/>
              <a:cxnLst/>
              <a:rect l="l" t="t" r="r" b="b"/>
              <a:pathLst>
                <a:path w="850430" h="277616">
                  <a:moveTo>
                    <a:pt x="122280" y="0"/>
                  </a:moveTo>
                  <a:lnTo>
                    <a:pt x="728150" y="0"/>
                  </a:lnTo>
                  <a:cubicBezTo>
                    <a:pt x="760581" y="0"/>
                    <a:pt x="791683" y="12883"/>
                    <a:pt x="814615" y="35815"/>
                  </a:cubicBezTo>
                  <a:cubicBezTo>
                    <a:pt x="837547" y="58747"/>
                    <a:pt x="850430" y="89849"/>
                    <a:pt x="850430" y="122280"/>
                  </a:cubicBezTo>
                  <a:lnTo>
                    <a:pt x="850430" y="155337"/>
                  </a:lnTo>
                  <a:cubicBezTo>
                    <a:pt x="850430" y="187767"/>
                    <a:pt x="837547" y="218870"/>
                    <a:pt x="814615" y="241801"/>
                  </a:cubicBezTo>
                  <a:cubicBezTo>
                    <a:pt x="791683" y="264733"/>
                    <a:pt x="760581" y="277616"/>
                    <a:pt x="728150" y="277616"/>
                  </a:cubicBezTo>
                  <a:lnTo>
                    <a:pt x="122280" y="277616"/>
                  </a:lnTo>
                  <a:cubicBezTo>
                    <a:pt x="89849" y="277616"/>
                    <a:pt x="58747" y="264733"/>
                    <a:pt x="35815" y="241801"/>
                  </a:cubicBezTo>
                  <a:cubicBezTo>
                    <a:pt x="12883" y="218870"/>
                    <a:pt x="0" y="187767"/>
                    <a:pt x="0" y="155337"/>
                  </a:cubicBezTo>
                  <a:lnTo>
                    <a:pt x="0" y="122280"/>
                  </a:lnTo>
                  <a:cubicBezTo>
                    <a:pt x="0" y="89849"/>
                    <a:pt x="12883" y="58747"/>
                    <a:pt x="35815" y="35815"/>
                  </a:cubicBezTo>
                  <a:cubicBezTo>
                    <a:pt x="58747" y="12883"/>
                    <a:pt x="89849" y="0"/>
                    <a:pt x="122280" y="0"/>
                  </a:cubicBezTo>
                  <a:close/>
                </a:path>
              </a:pathLst>
            </a:custGeom>
            <a:solidFill>
              <a:srgbClr val="68902B"/>
            </a:solidFill>
          </p:spPr>
        </p:sp>
        <p:sp>
          <p:nvSpPr>
            <p:cNvPr id="43" name="TextBox 43"/>
            <p:cNvSpPr txBox="1"/>
            <p:nvPr/>
          </p:nvSpPr>
          <p:spPr>
            <a:xfrm>
              <a:off x="0" y="-38100"/>
              <a:ext cx="850427" cy="333353"/>
            </a:xfrm>
            <a:prstGeom prst="rect">
              <a:avLst/>
            </a:prstGeom>
          </p:spPr>
          <p:txBody>
            <a:bodyPr lIns="50800" tIns="50800" rIns="50800" bIns="50800" rtlCol="0" anchor="ctr"/>
            <a:lstStyle/>
            <a:p>
              <a:pPr algn="ctr">
                <a:lnSpc>
                  <a:spcPts val="3499"/>
                </a:lnSpc>
              </a:pPr>
              <a:r>
                <a:rPr lang="en-US" sz="2499" spc="147" dirty="0">
                  <a:solidFill>
                    <a:srgbClr val="FFFFFF"/>
                  </a:solidFill>
                  <a:latin typeface="Archive"/>
                </a:rPr>
                <a:t>Summary</a:t>
              </a:r>
            </a:p>
          </p:txBody>
        </p:sp>
      </p:grpSp>
      <p:sp>
        <p:nvSpPr>
          <p:cNvPr id="44" name="AutoShape 44"/>
          <p:cNvSpPr/>
          <p:nvPr/>
        </p:nvSpPr>
        <p:spPr>
          <a:xfrm rot="-5400000">
            <a:off x="14233131" y="5219385"/>
            <a:ext cx="1714519" cy="8133"/>
          </a:xfrm>
          <a:prstGeom prst="line">
            <a:avLst/>
          </a:prstGeom>
          <a:ln w="38100" cap="flat">
            <a:solidFill>
              <a:srgbClr val="000000"/>
            </a:solidFill>
            <a:prstDash val="sysDot"/>
            <a:headEnd type="triangle" w="lg" len="med"/>
            <a:tailEnd type="oval" w="lg"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7F8"/>
        </a:solidFill>
        <a:effectLst/>
      </p:bgPr>
    </p:bg>
    <p:spTree>
      <p:nvGrpSpPr>
        <p:cNvPr id="1" name=""/>
        <p:cNvGrpSpPr/>
        <p:nvPr/>
      </p:nvGrpSpPr>
      <p:grpSpPr>
        <a:xfrm>
          <a:off x="0" y="0"/>
          <a:ext cx="0" cy="0"/>
          <a:chOff x="0" y="0"/>
          <a:chExt cx="0" cy="0"/>
        </a:xfrm>
      </p:grpSpPr>
      <p:grpSp>
        <p:nvGrpSpPr>
          <p:cNvPr id="2" name="Group 2"/>
          <p:cNvGrpSpPr/>
          <p:nvPr/>
        </p:nvGrpSpPr>
        <p:grpSpPr>
          <a:xfrm>
            <a:off x="618053" y="2743200"/>
            <a:ext cx="11712059" cy="3657600"/>
            <a:chOff x="0" y="0"/>
            <a:chExt cx="15616079" cy="4876800"/>
          </a:xfrm>
        </p:grpSpPr>
        <p:grpSp>
          <p:nvGrpSpPr>
            <p:cNvPr id="3" name="Group 3"/>
            <p:cNvGrpSpPr/>
            <p:nvPr/>
          </p:nvGrpSpPr>
          <p:grpSpPr>
            <a:xfrm>
              <a:off x="0" y="0"/>
              <a:ext cx="15616079" cy="4876800"/>
              <a:chOff x="0" y="0"/>
              <a:chExt cx="3084658" cy="963319"/>
            </a:xfrm>
          </p:grpSpPr>
          <p:sp>
            <p:nvSpPr>
              <p:cNvPr id="4" name="Freeform 4"/>
              <p:cNvSpPr/>
              <p:nvPr/>
            </p:nvSpPr>
            <p:spPr>
              <a:xfrm>
                <a:off x="0" y="0"/>
                <a:ext cx="3084658" cy="963319"/>
              </a:xfrm>
              <a:custGeom>
                <a:avLst/>
                <a:gdLst/>
                <a:ahLst/>
                <a:cxnLst/>
                <a:rect l="l" t="t" r="r" b="b"/>
                <a:pathLst>
                  <a:path w="3084658" h="963319">
                    <a:moveTo>
                      <a:pt x="33712" y="0"/>
                    </a:moveTo>
                    <a:lnTo>
                      <a:pt x="3050946" y="0"/>
                    </a:lnTo>
                    <a:cubicBezTo>
                      <a:pt x="3069564" y="0"/>
                      <a:pt x="3084658" y="15093"/>
                      <a:pt x="3084658" y="33712"/>
                    </a:cubicBezTo>
                    <a:lnTo>
                      <a:pt x="3084658" y="929606"/>
                    </a:lnTo>
                    <a:cubicBezTo>
                      <a:pt x="3084658" y="938547"/>
                      <a:pt x="3081106" y="947122"/>
                      <a:pt x="3074784" y="953445"/>
                    </a:cubicBezTo>
                    <a:cubicBezTo>
                      <a:pt x="3068461" y="959767"/>
                      <a:pt x="3059886" y="963319"/>
                      <a:pt x="3050946" y="963319"/>
                    </a:cubicBezTo>
                    <a:lnTo>
                      <a:pt x="33712" y="963319"/>
                    </a:lnTo>
                    <a:cubicBezTo>
                      <a:pt x="15093" y="963319"/>
                      <a:pt x="0" y="948225"/>
                      <a:pt x="0" y="929606"/>
                    </a:cubicBezTo>
                    <a:lnTo>
                      <a:pt x="0" y="33712"/>
                    </a:lnTo>
                    <a:cubicBezTo>
                      <a:pt x="0" y="24771"/>
                      <a:pt x="3552" y="16196"/>
                      <a:pt x="9874" y="9874"/>
                    </a:cubicBezTo>
                    <a:cubicBezTo>
                      <a:pt x="16196" y="3552"/>
                      <a:pt x="24771" y="0"/>
                      <a:pt x="33712" y="0"/>
                    </a:cubicBezTo>
                    <a:close/>
                  </a:path>
                </a:pathLst>
              </a:custGeom>
              <a:solidFill>
                <a:srgbClr val="FFFFFF"/>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582870" y="52322"/>
              <a:ext cx="14450340" cy="4591181"/>
            </a:xfrm>
            <a:prstGeom prst="rect">
              <a:avLst/>
            </a:prstGeom>
          </p:spPr>
          <p:txBody>
            <a:bodyPr lIns="0" tIns="0" rIns="0" bIns="0" rtlCol="0" anchor="t">
              <a:spAutoFit/>
            </a:bodyPr>
            <a:lstStyle/>
            <a:p>
              <a:pPr marL="513586" lvl="1" indent="-256793" algn="just">
                <a:lnSpc>
                  <a:spcPts val="4710"/>
                </a:lnSpc>
                <a:buFont typeface="Arial"/>
                <a:buChar char="•"/>
              </a:pPr>
              <a:r>
                <a:rPr lang="en-US" sz="2378">
                  <a:solidFill>
                    <a:srgbClr val="000000"/>
                  </a:solidFill>
                  <a:latin typeface="Alata"/>
                </a:rPr>
                <a:t> The Project of “Bank Loan of Customers is under the domain of Finance, where we have given 2 Types of Dataset one is in csv format and another is in xlsm format.</a:t>
              </a:r>
            </a:p>
            <a:p>
              <a:pPr marL="513586" lvl="1" indent="-256793" algn="just">
                <a:lnSpc>
                  <a:spcPts val="4710"/>
                </a:lnSpc>
                <a:buFont typeface="Arial"/>
                <a:buChar char="•"/>
              </a:pPr>
              <a:r>
                <a:rPr lang="en-US" sz="2378">
                  <a:solidFill>
                    <a:srgbClr val="000000"/>
                  </a:solidFill>
                  <a:latin typeface="Alata"/>
                </a:rPr>
                <a:t>The aim of the project is to solve the KPI’s and analyse the growth that the bank achieved in given years.</a:t>
              </a:r>
            </a:p>
            <a:p>
              <a:pPr algn="ctr">
                <a:lnSpc>
                  <a:spcPts val="4710"/>
                </a:lnSpc>
              </a:pPr>
              <a:endParaRPr lang="en-US" sz="2378">
                <a:solidFill>
                  <a:srgbClr val="000000"/>
                </a:solidFill>
                <a:latin typeface="Alata"/>
              </a:endParaRPr>
            </a:p>
          </p:txBody>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101115" y="4535410"/>
            <a:ext cx="4977740" cy="5751590"/>
          </a:xfrm>
          <a:prstGeom prst="rect">
            <a:avLst/>
          </a:prstGeom>
        </p:spPr>
      </p:pic>
      <p:sp>
        <p:nvSpPr>
          <p:cNvPr id="8" name="TextBox 8"/>
          <p:cNvSpPr txBox="1"/>
          <p:nvPr/>
        </p:nvSpPr>
        <p:spPr>
          <a:xfrm>
            <a:off x="618052" y="1343342"/>
            <a:ext cx="7306747" cy="769954"/>
          </a:xfrm>
          <a:prstGeom prst="rect">
            <a:avLst/>
          </a:prstGeom>
        </p:spPr>
        <p:txBody>
          <a:bodyPr wrap="square" lIns="0" tIns="0" rIns="0" bIns="0" rtlCol="0" anchor="t">
            <a:spAutoFit/>
          </a:bodyPr>
          <a:lstStyle/>
          <a:p>
            <a:pPr algn="ctr">
              <a:lnSpc>
                <a:spcPts val="6299"/>
              </a:lnSpc>
              <a:spcBef>
                <a:spcPct val="0"/>
              </a:spcBef>
            </a:pPr>
            <a:r>
              <a:rPr lang="en-US" sz="4499" dirty="0">
                <a:solidFill>
                  <a:srgbClr val="000000"/>
                </a:solidFill>
                <a:latin typeface="Archive"/>
              </a:rPr>
              <a:t>Project Introduction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7F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060834"/>
            <a:ext cx="8039100" cy="1390255"/>
            <a:chOff x="0" y="-57150"/>
            <a:chExt cx="2117294" cy="366158"/>
          </a:xfrm>
        </p:grpSpPr>
        <p:sp>
          <p:nvSpPr>
            <p:cNvPr id="3" name="Freeform 3"/>
            <p:cNvSpPr/>
            <p:nvPr/>
          </p:nvSpPr>
          <p:spPr>
            <a:xfrm>
              <a:off x="0" y="0"/>
              <a:ext cx="2117294" cy="260899"/>
            </a:xfrm>
            <a:custGeom>
              <a:avLst/>
              <a:gdLst/>
              <a:ahLst/>
              <a:cxnLst/>
              <a:rect l="l" t="t" r="r" b="b"/>
              <a:pathLst>
                <a:path w="2117294" h="260899">
                  <a:moveTo>
                    <a:pt x="49115" y="0"/>
                  </a:moveTo>
                  <a:lnTo>
                    <a:pt x="2068179" y="0"/>
                  </a:lnTo>
                  <a:cubicBezTo>
                    <a:pt x="2095304" y="0"/>
                    <a:pt x="2117294" y="21989"/>
                    <a:pt x="2117294" y="49115"/>
                  </a:cubicBezTo>
                  <a:lnTo>
                    <a:pt x="2117294" y="211784"/>
                  </a:lnTo>
                  <a:cubicBezTo>
                    <a:pt x="2117294" y="238909"/>
                    <a:pt x="2095304" y="260899"/>
                    <a:pt x="2068179" y="260899"/>
                  </a:cubicBezTo>
                  <a:lnTo>
                    <a:pt x="49115" y="260899"/>
                  </a:lnTo>
                  <a:cubicBezTo>
                    <a:pt x="21989" y="260899"/>
                    <a:pt x="0" y="238909"/>
                    <a:pt x="0" y="211784"/>
                  </a:cubicBezTo>
                  <a:lnTo>
                    <a:pt x="0" y="49115"/>
                  </a:lnTo>
                  <a:cubicBezTo>
                    <a:pt x="0" y="21989"/>
                    <a:pt x="21989" y="0"/>
                    <a:pt x="49115" y="0"/>
                  </a:cubicBezTo>
                  <a:close/>
                </a:path>
              </a:pathLst>
            </a:custGeom>
            <a:solidFill>
              <a:srgbClr val="F8A31C"/>
            </a:solidFill>
          </p:spPr>
        </p:sp>
        <p:sp>
          <p:nvSpPr>
            <p:cNvPr id="4" name="TextBox 4"/>
            <p:cNvSpPr txBox="1"/>
            <p:nvPr/>
          </p:nvSpPr>
          <p:spPr>
            <a:xfrm>
              <a:off x="0" y="-57150"/>
              <a:ext cx="2117294" cy="366158"/>
            </a:xfrm>
            <a:prstGeom prst="rect">
              <a:avLst/>
            </a:prstGeom>
          </p:spPr>
          <p:txBody>
            <a:bodyPr lIns="50800" tIns="50800" rIns="50800" bIns="50800" rtlCol="0" anchor="ctr"/>
            <a:lstStyle/>
            <a:p>
              <a:pPr>
                <a:lnSpc>
                  <a:spcPts val="3919"/>
                </a:lnSpc>
              </a:pPr>
              <a:r>
                <a:rPr lang="en-US" sz="2799" dirty="0">
                  <a:solidFill>
                    <a:srgbClr val="FFFFFF"/>
                  </a:solidFill>
                  <a:latin typeface="Canva Sans"/>
                </a:rPr>
                <a:t>KPI 1: Year wise loan amount Stats</a:t>
              </a:r>
            </a:p>
          </p:txBody>
        </p:sp>
      </p:grpSp>
      <p:grpSp>
        <p:nvGrpSpPr>
          <p:cNvPr id="5" name="Group 5"/>
          <p:cNvGrpSpPr/>
          <p:nvPr/>
        </p:nvGrpSpPr>
        <p:grpSpPr>
          <a:xfrm>
            <a:off x="1028700" y="3622934"/>
            <a:ext cx="8039100" cy="1412163"/>
            <a:chOff x="0" y="-57150"/>
            <a:chExt cx="2117294" cy="371928"/>
          </a:xfrm>
        </p:grpSpPr>
        <p:sp>
          <p:nvSpPr>
            <p:cNvPr id="6" name="Freeform 6"/>
            <p:cNvSpPr/>
            <p:nvPr/>
          </p:nvSpPr>
          <p:spPr>
            <a:xfrm>
              <a:off x="0" y="0"/>
              <a:ext cx="2117294" cy="260899"/>
            </a:xfrm>
            <a:custGeom>
              <a:avLst/>
              <a:gdLst/>
              <a:ahLst/>
              <a:cxnLst/>
              <a:rect l="l" t="t" r="r" b="b"/>
              <a:pathLst>
                <a:path w="2117294" h="260899">
                  <a:moveTo>
                    <a:pt x="49115" y="0"/>
                  </a:moveTo>
                  <a:lnTo>
                    <a:pt x="2068179" y="0"/>
                  </a:lnTo>
                  <a:cubicBezTo>
                    <a:pt x="2095304" y="0"/>
                    <a:pt x="2117294" y="21989"/>
                    <a:pt x="2117294" y="49115"/>
                  </a:cubicBezTo>
                  <a:lnTo>
                    <a:pt x="2117294" y="211784"/>
                  </a:lnTo>
                  <a:cubicBezTo>
                    <a:pt x="2117294" y="238909"/>
                    <a:pt x="2095304" y="260899"/>
                    <a:pt x="2068179" y="260899"/>
                  </a:cubicBezTo>
                  <a:lnTo>
                    <a:pt x="49115" y="260899"/>
                  </a:lnTo>
                  <a:cubicBezTo>
                    <a:pt x="21989" y="260899"/>
                    <a:pt x="0" y="238909"/>
                    <a:pt x="0" y="211784"/>
                  </a:cubicBezTo>
                  <a:lnTo>
                    <a:pt x="0" y="49115"/>
                  </a:lnTo>
                  <a:cubicBezTo>
                    <a:pt x="0" y="21989"/>
                    <a:pt x="21989" y="0"/>
                    <a:pt x="49115" y="0"/>
                  </a:cubicBezTo>
                  <a:close/>
                </a:path>
              </a:pathLst>
            </a:custGeom>
            <a:solidFill>
              <a:srgbClr val="F8A31C"/>
            </a:solidFill>
          </p:spPr>
        </p:sp>
        <p:sp>
          <p:nvSpPr>
            <p:cNvPr id="7" name="TextBox 7"/>
            <p:cNvSpPr txBox="1"/>
            <p:nvPr/>
          </p:nvSpPr>
          <p:spPr>
            <a:xfrm>
              <a:off x="0" y="-57150"/>
              <a:ext cx="2117294" cy="371928"/>
            </a:xfrm>
            <a:prstGeom prst="rect">
              <a:avLst/>
            </a:prstGeom>
          </p:spPr>
          <p:txBody>
            <a:bodyPr lIns="50800" tIns="50800" rIns="50800" bIns="50800" rtlCol="0" anchor="ctr"/>
            <a:lstStyle/>
            <a:p>
              <a:pPr>
                <a:lnSpc>
                  <a:spcPts val="3919"/>
                </a:lnSpc>
              </a:pPr>
              <a:r>
                <a:rPr lang="en-US" sz="2799" dirty="0">
                  <a:solidFill>
                    <a:srgbClr val="FFFFFF"/>
                  </a:solidFill>
                  <a:latin typeface="Canva Sans"/>
                </a:rPr>
                <a:t>KPI-2 : Grade and sub grade wise </a:t>
              </a:r>
              <a:r>
                <a:rPr lang="en-US" sz="2799" dirty="0" err="1">
                  <a:solidFill>
                    <a:srgbClr val="FFFFFF"/>
                  </a:solidFill>
                  <a:latin typeface="Canva Sans"/>
                </a:rPr>
                <a:t>revol_bal</a:t>
              </a:r>
              <a:endParaRPr lang="en-US" sz="2799" dirty="0">
                <a:solidFill>
                  <a:srgbClr val="FFFFFF"/>
                </a:solidFill>
                <a:latin typeface="Canva Sans"/>
              </a:endParaRPr>
            </a:p>
          </p:txBody>
        </p:sp>
      </p:grpSp>
      <p:grpSp>
        <p:nvGrpSpPr>
          <p:cNvPr id="8" name="Group 8"/>
          <p:cNvGrpSpPr/>
          <p:nvPr/>
        </p:nvGrpSpPr>
        <p:grpSpPr>
          <a:xfrm>
            <a:off x="1028700" y="5251905"/>
            <a:ext cx="14754225" cy="1412163"/>
            <a:chOff x="0" y="-57150"/>
            <a:chExt cx="3885886" cy="371928"/>
          </a:xfrm>
        </p:grpSpPr>
        <p:sp>
          <p:nvSpPr>
            <p:cNvPr id="9" name="Freeform 9"/>
            <p:cNvSpPr/>
            <p:nvPr/>
          </p:nvSpPr>
          <p:spPr>
            <a:xfrm>
              <a:off x="0" y="0"/>
              <a:ext cx="3885886" cy="260899"/>
            </a:xfrm>
            <a:custGeom>
              <a:avLst/>
              <a:gdLst/>
              <a:ahLst/>
              <a:cxnLst/>
              <a:rect l="l" t="t" r="r" b="b"/>
              <a:pathLst>
                <a:path w="3885886" h="260899">
                  <a:moveTo>
                    <a:pt x="26761" y="0"/>
                  </a:moveTo>
                  <a:lnTo>
                    <a:pt x="3859125" y="0"/>
                  </a:lnTo>
                  <a:cubicBezTo>
                    <a:pt x="3866223" y="0"/>
                    <a:pt x="3873030" y="2819"/>
                    <a:pt x="3878048" y="7838"/>
                  </a:cubicBezTo>
                  <a:cubicBezTo>
                    <a:pt x="3883067" y="12857"/>
                    <a:pt x="3885886" y="19664"/>
                    <a:pt x="3885886" y="26761"/>
                  </a:cubicBezTo>
                  <a:lnTo>
                    <a:pt x="3885886" y="234138"/>
                  </a:lnTo>
                  <a:cubicBezTo>
                    <a:pt x="3885886" y="241235"/>
                    <a:pt x="3883067" y="248042"/>
                    <a:pt x="3878048" y="253061"/>
                  </a:cubicBezTo>
                  <a:cubicBezTo>
                    <a:pt x="3873030" y="258079"/>
                    <a:pt x="3866223" y="260899"/>
                    <a:pt x="3859125" y="260899"/>
                  </a:cubicBezTo>
                  <a:lnTo>
                    <a:pt x="26761" y="260899"/>
                  </a:lnTo>
                  <a:cubicBezTo>
                    <a:pt x="19664" y="260899"/>
                    <a:pt x="12857" y="258079"/>
                    <a:pt x="7838" y="253061"/>
                  </a:cubicBezTo>
                  <a:cubicBezTo>
                    <a:pt x="2819" y="248042"/>
                    <a:pt x="0" y="241235"/>
                    <a:pt x="0" y="234138"/>
                  </a:cubicBezTo>
                  <a:lnTo>
                    <a:pt x="0" y="26761"/>
                  </a:lnTo>
                  <a:cubicBezTo>
                    <a:pt x="0" y="19664"/>
                    <a:pt x="2819" y="12857"/>
                    <a:pt x="7838" y="7838"/>
                  </a:cubicBezTo>
                  <a:cubicBezTo>
                    <a:pt x="12857" y="2819"/>
                    <a:pt x="19664" y="0"/>
                    <a:pt x="26761" y="0"/>
                  </a:cubicBezTo>
                  <a:close/>
                </a:path>
              </a:pathLst>
            </a:custGeom>
            <a:solidFill>
              <a:srgbClr val="F8A31C"/>
            </a:solidFill>
          </p:spPr>
        </p:sp>
        <p:sp>
          <p:nvSpPr>
            <p:cNvPr id="10" name="TextBox 10"/>
            <p:cNvSpPr txBox="1"/>
            <p:nvPr/>
          </p:nvSpPr>
          <p:spPr>
            <a:xfrm>
              <a:off x="0" y="-57150"/>
              <a:ext cx="3885886" cy="371928"/>
            </a:xfrm>
            <a:prstGeom prst="rect">
              <a:avLst/>
            </a:prstGeom>
          </p:spPr>
          <p:txBody>
            <a:bodyPr lIns="50800" tIns="50800" rIns="50800" bIns="50800" rtlCol="0" anchor="ctr"/>
            <a:lstStyle/>
            <a:p>
              <a:pPr>
                <a:lnSpc>
                  <a:spcPts val="3919"/>
                </a:lnSpc>
              </a:pPr>
              <a:r>
                <a:rPr lang="en-US" sz="2799" dirty="0">
                  <a:solidFill>
                    <a:srgbClr val="FFFFFF"/>
                  </a:solidFill>
                  <a:latin typeface="Canva Sans"/>
                </a:rPr>
                <a:t>KPI-3 : Total Payment for Verified Status Vs Total Payment for Non Verified Status</a:t>
              </a:r>
            </a:p>
          </p:txBody>
        </p:sp>
      </p:grpSp>
      <p:grpSp>
        <p:nvGrpSpPr>
          <p:cNvPr id="11" name="Group 11"/>
          <p:cNvGrpSpPr/>
          <p:nvPr/>
        </p:nvGrpSpPr>
        <p:grpSpPr>
          <a:xfrm>
            <a:off x="1028700" y="6880876"/>
            <a:ext cx="10004863" cy="1412163"/>
            <a:chOff x="0" y="-57150"/>
            <a:chExt cx="2635026" cy="371928"/>
          </a:xfrm>
        </p:grpSpPr>
        <p:sp>
          <p:nvSpPr>
            <p:cNvPr id="12" name="Freeform 12"/>
            <p:cNvSpPr/>
            <p:nvPr/>
          </p:nvSpPr>
          <p:spPr>
            <a:xfrm>
              <a:off x="0" y="0"/>
              <a:ext cx="2635026" cy="260899"/>
            </a:xfrm>
            <a:custGeom>
              <a:avLst/>
              <a:gdLst/>
              <a:ahLst/>
              <a:cxnLst/>
              <a:rect l="l" t="t" r="r" b="b"/>
              <a:pathLst>
                <a:path w="2635026" h="260899">
                  <a:moveTo>
                    <a:pt x="39465" y="0"/>
                  </a:moveTo>
                  <a:lnTo>
                    <a:pt x="2595561" y="0"/>
                  </a:lnTo>
                  <a:cubicBezTo>
                    <a:pt x="2617357" y="0"/>
                    <a:pt x="2635026" y="17669"/>
                    <a:pt x="2635026" y="39465"/>
                  </a:cubicBezTo>
                  <a:lnTo>
                    <a:pt x="2635026" y="221434"/>
                  </a:lnTo>
                  <a:cubicBezTo>
                    <a:pt x="2635026" y="243230"/>
                    <a:pt x="2617357" y="260899"/>
                    <a:pt x="2595561" y="260899"/>
                  </a:cubicBezTo>
                  <a:lnTo>
                    <a:pt x="39465" y="260899"/>
                  </a:lnTo>
                  <a:cubicBezTo>
                    <a:pt x="17669" y="260899"/>
                    <a:pt x="0" y="243230"/>
                    <a:pt x="0" y="221434"/>
                  </a:cubicBezTo>
                  <a:lnTo>
                    <a:pt x="0" y="39465"/>
                  </a:lnTo>
                  <a:cubicBezTo>
                    <a:pt x="0" y="17669"/>
                    <a:pt x="17669" y="0"/>
                    <a:pt x="39465" y="0"/>
                  </a:cubicBezTo>
                  <a:close/>
                </a:path>
              </a:pathLst>
            </a:custGeom>
            <a:solidFill>
              <a:srgbClr val="F8A31C"/>
            </a:solidFill>
          </p:spPr>
        </p:sp>
        <p:sp>
          <p:nvSpPr>
            <p:cNvPr id="13" name="TextBox 13"/>
            <p:cNvSpPr txBox="1"/>
            <p:nvPr/>
          </p:nvSpPr>
          <p:spPr>
            <a:xfrm>
              <a:off x="0" y="-57150"/>
              <a:ext cx="2635026" cy="371928"/>
            </a:xfrm>
            <a:prstGeom prst="rect">
              <a:avLst/>
            </a:prstGeom>
          </p:spPr>
          <p:txBody>
            <a:bodyPr lIns="50800" tIns="50800" rIns="50800" bIns="50800" rtlCol="0" anchor="ctr"/>
            <a:lstStyle/>
            <a:p>
              <a:pPr>
                <a:lnSpc>
                  <a:spcPts val="3919"/>
                </a:lnSpc>
              </a:pPr>
              <a:r>
                <a:rPr lang="en-US" sz="2799" dirty="0">
                  <a:solidFill>
                    <a:srgbClr val="FFFFFF"/>
                  </a:solidFill>
                  <a:latin typeface="Canva Sans"/>
                </a:rPr>
                <a:t>KPI-4 : State wise and </a:t>
              </a:r>
              <a:r>
                <a:rPr lang="en-US" sz="2799" dirty="0" err="1">
                  <a:solidFill>
                    <a:srgbClr val="FFFFFF"/>
                  </a:solidFill>
                  <a:latin typeface="Canva Sans"/>
                </a:rPr>
                <a:t>last_credit_pull_d</a:t>
              </a:r>
              <a:r>
                <a:rPr lang="en-US" sz="2799" dirty="0">
                  <a:solidFill>
                    <a:srgbClr val="FFFFFF"/>
                  </a:solidFill>
                  <a:latin typeface="Canva Sans"/>
                </a:rPr>
                <a:t> wise loan status</a:t>
              </a:r>
            </a:p>
          </p:txBody>
        </p:sp>
      </p:grpSp>
      <p:grpSp>
        <p:nvGrpSpPr>
          <p:cNvPr id="14" name="Group 14"/>
          <p:cNvGrpSpPr/>
          <p:nvPr/>
        </p:nvGrpSpPr>
        <p:grpSpPr>
          <a:xfrm>
            <a:off x="1028700" y="8442976"/>
            <a:ext cx="10325100" cy="1412163"/>
            <a:chOff x="0" y="-57150"/>
            <a:chExt cx="2719368" cy="371928"/>
          </a:xfrm>
        </p:grpSpPr>
        <p:sp>
          <p:nvSpPr>
            <p:cNvPr id="15" name="Freeform 15"/>
            <p:cNvSpPr/>
            <p:nvPr/>
          </p:nvSpPr>
          <p:spPr>
            <a:xfrm>
              <a:off x="0" y="0"/>
              <a:ext cx="2719368" cy="260899"/>
            </a:xfrm>
            <a:custGeom>
              <a:avLst/>
              <a:gdLst/>
              <a:ahLst/>
              <a:cxnLst/>
              <a:rect l="l" t="t" r="r" b="b"/>
              <a:pathLst>
                <a:path w="2719368" h="260899">
                  <a:moveTo>
                    <a:pt x="38241" y="0"/>
                  </a:moveTo>
                  <a:lnTo>
                    <a:pt x="2681127" y="0"/>
                  </a:lnTo>
                  <a:cubicBezTo>
                    <a:pt x="2702247" y="0"/>
                    <a:pt x="2719368" y="17121"/>
                    <a:pt x="2719368" y="38241"/>
                  </a:cubicBezTo>
                  <a:lnTo>
                    <a:pt x="2719368" y="222658"/>
                  </a:lnTo>
                  <a:cubicBezTo>
                    <a:pt x="2719368" y="232800"/>
                    <a:pt x="2715339" y="242527"/>
                    <a:pt x="2708167" y="249698"/>
                  </a:cubicBezTo>
                  <a:cubicBezTo>
                    <a:pt x="2700996" y="256870"/>
                    <a:pt x="2691269" y="260899"/>
                    <a:pt x="2681127" y="260899"/>
                  </a:cubicBezTo>
                  <a:lnTo>
                    <a:pt x="38241" y="260899"/>
                  </a:lnTo>
                  <a:cubicBezTo>
                    <a:pt x="17121" y="260899"/>
                    <a:pt x="0" y="243778"/>
                    <a:pt x="0" y="222658"/>
                  </a:cubicBezTo>
                  <a:lnTo>
                    <a:pt x="0" y="38241"/>
                  </a:lnTo>
                  <a:cubicBezTo>
                    <a:pt x="0" y="28099"/>
                    <a:pt x="4029" y="18372"/>
                    <a:pt x="11200" y="11200"/>
                  </a:cubicBezTo>
                  <a:cubicBezTo>
                    <a:pt x="18372" y="4029"/>
                    <a:pt x="28099" y="0"/>
                    <a:pt x="38241" y="0"/>
                  </a:cubicBezTo>
                  <a:close/>
                </a:path>
              </a:pathLst>
            </a:custGeom>
            <a:solidFill>
              <a:srgbClr val="F8A31C"/>
            </a:solidFill>
          </p:spPr>
        </p:sp>
        <p:sp>
          <p:nvSpPr>
            <p:cNvPr id="16" name="TextBox 16"/>
            <p:cNvSpPr txBox="1"/>
            <p:nvPr/>
          </p:nvSpPr>
          <p:spPr>
            <a:xfrm>
              <a:off x="0" y="-57150"/>
              <a:ext cx="2719368" cy="371928"/>
            </a:xfrm>
            <a:prstGeom prst="rect">
              <a:avLst/>
            </a:prstGeom>
          </p:spPr>
          <p:txBody>
            <a:bodyPr lIns="50800" tIns="50800" rIns="50800" bIns="50800" rtlCol="0" anchor="ctr"/>
            <a:lstStyle/>
            <a:p>
              <a:pPr>
                <a:lnSpc>
                  <a:spcPts val="3919"/>
                </a:lnSpc>
              </a:pPr>
              <a:r>
                <a:rPr lang="en-US" sz="2799" dirty="0">
                  <a:solidFill>
                    <a:srgbClr val="FFFFFF"/>
                  </a:solidFill>
                  <a:latin typeface="Canva Sans"/>
                </a:rPr>
                <a:t>KPI-5 : Home ownership Vs last payment date stats</a:t>
              </a:r>
            </a:p>
          </p:txBody>
        </p:sp>
      </p:grpSp>
      <p:pic>
        <p:nvPicPr>
          <p:cNvPr id="17" name="Picture 1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26747">
            <a:off x="14563374" y="1388973"/>
            <a:ext cx="1235455" cy="1769531"/>
          </a:xfrm>
          <a:prstGeom prst="rect">
            <a:avLst/>
          </a:prstGeom>
        </p:spPr>
      </p:pic>
      <p:pic>
        <p:nvPicPr>
          <p:cNvPr id="18" name="Picture 1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195141" y="2138475"/>
            <a:ext cx="985960" cy="1269300"/>
          </a:xfrm>
          <a:prstGeom prst="rect">
            <a:avLst/>
          </a:prstGeom>
        </p:spPr>
      </p:pic>
      <p:sp>
        <p:nvSpPr>
          <p:cNvPr id="19" name="TextBox 19"/>
          <p:cNvSpPr txBox="1"/>
          <p:nvPr/>
        </p:nvSpPr>
        <p:spPr>
          <a:xfrm>
            <a:off x="626569" y="860883"/>
            <a:ext cx="6607286" cy="908509"/>
          </a:xfrm>
          <a:prstGeom prst="rect">
            <a:avLst/>
          </a:prstGeom>
        </p:spPr>
        <p:txBody>
          <a:bodyPr lIns="0" tIns="0" rIns="0" bIns="0" rtlCol="0" anchor="t">
            <a:spAutoFit/>
          </a:bodyPr>
          <a:lstStyle/>
          <a:p>
            <a:pPr algn="ctr">
              <a:lnSpc>
                <a:spcPts val="7430"/>
              </a:lnSpc>
              <a:spcBef>
                <a:spcPct val="0"/>
              </a:spcBef>
            </a:pPr>
            <a:r>
              <a:rPr lang="en-US" sz="5307" dirty="0">
                <a:solidFill>
                  <a:srgbClr val="000000"/>
                </a:solidFill>
                <a:latin typeface="Archive"/>
              </a:rPr>
              <a:t>Project 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circle(in)">
                                      <p:cBhvr>
                                        <p:cTn id="43" dur="2000"/>
                                        <p:tgtEl>
                                          <p:spTgt spid="17"/>
                                        </p:tgtEl>
                                      </p:cBhvr>
                                    </p:animEffect>
                                  </p:childTnLst>
                                </p:cTn>
                              </p:par>
                              <p:par>
                                <p:cTn id="44" presetID="6" presetClass="entr" presetSubtype="16"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circle(in)">
                                      <p:cBhvr>
                                        <p:cTn id="46"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7F8"/>
        </a:solidFill>
        <a:effectLst/>
      </p:bgPr>
    </p:bg>
    <p:spTree>
      <p:nvGrpSpPr>
        <p:cNvPr id="1" name=""/>
        <p:cNvGrpSpPr/>
        <p:nvPr/>
      </p:nvGrpSpPr>
      <p:grpSpPr>
        <a:xfrm>
          <a:off x="0" y="0"/>
          <a:ext cx="0" cy="0"/>
          <a:chOff x="0" y="0"/>
          <a:chExt cx="0" cy="0"/>
        </a:xfrm>
      </p:grpSpPr>
      <p:grpSp>
        <p:nvGrpSpPr>
          <p:cNvPr id="2" name="Group 2"/>
          <p:cNvGrpSpPr/>
          <p:nvPr/>
        </p:nvGrpSpPr>
        <p:grpSpPr>
          <a:xfrm rot="-271191">
            <a:off x="621678" y="549858"/>
            <a:ext cx="8039100" cy="1368499"/>
            <a:chOff x="0" y="-57150"/>
            <a:chExt cx="2117294" cy="360428"/>
          </a:xfrm>
        </p:grpSpPr>
        <p:sp>
          <p:nvSpPr>
            <p:cNvPr id="3" name="Freeform 3"/>
            <p:cNvSpPr/>
            <p:nvPr/>
          </p:nvSpPr>
          <p:spPr>
            <a:xfrm>
              <a:off x="0" y="0"/>
              <a:ext cx="2117294" cy="260899"/>
            </a:xfrm>
            <a:custGeom>
              <a:avLst/>
              <a:gdLst/>
              <a:ahLst/>
              <a:cxnLst/>
              <a:rect l="l" t="t" r="r" b="b"/>
              <a:pathLst>
                <a:path w="2117294" h="260899">
                  <a:moveTo>
                    <a:pt x="49115" y="0"/>
                  </a:moveTo>
                  <a:lnTo>
                    <a:pt x="2068179" y="0"/>
                  </a:lnTo>
                  <a:cubicBezTo>
                    <a:pt x="2095304" y="0"/>
                    <a:pt x="2117294" y="21989"/>
                    <a:pt x="2117294" y="49115"/>
                  </a:cubicBezTo>
                  <a:lnTo>
                    <a:pt x="2117294" y="211784"/>
                  </a:lnTo>
                  <a:cubicBezTo>
                    <a:pt x="2117294" y="238909"/>
                    <a:pt x="2095304" y="260899"/>
                    <a:pt x="2068179" y="260899"/>
                  </a:cubicBezTo>
                  <a:lnTo>
                    <a:pt x="49115" y="260899"/>
                  </a:lnTo>
                  <a:cubicBezTo>
                    <a:pt x="21989" y="260899"/>
                    <a:pt x="0" y="238909"/>
                    <a:pt x="0" y="211784"/>
                  </a:cubicBezTo>
                  <a:lnTo>
                    <a:pt x="0" y="49115"/>
                  </a:lnTo>
                  <a:cubicBezTo>
                    <a:pt x="0" y="21989"/>
                    <a:pt x="21989" y="0"/>
                    <a:pt x="49115" y="0"/>
                  </a:cubicBezTo>
                  <a:close/>
                </a:path>
              </a:pathLst>
            </a:custGeom>
            <a:solidFill>
              <a:srgbClr val="8C52FF"/>
            </a:solidFill>
          </p:spPr>
        </p:sp>
        <p:sp>
          <p:nvSpPr>
            <p:cNvPr id="4" name="TextBox 4"/>
            <p:cNvSpPr txBox="1"/>
            <p:nvPr/>
          </p:nvSpPr>
          <p:spPr>
            <a:xfrm>
              <a:off x="0" y="-57150"/>
              <a:ext cx="2110906" cy="360428"/>
            </a:xfrm>
            <a:prstGeom prst="rect">
              <a:avLst/>
            </a:prstGeom>
          </p:spPr>
          <p:txBody>
            <a:bodyPr lIns="50800" tIns="50800" rIns="50800" bIns="50800" rtlCol="0" anchor="ctr"/>
            <a:lstStyle/>
            <a:p>
              <a:pPr algn="ctr">
                <a:lnSpc>
                  <a:spcPts val="3919"/>
                </a:lnSpc>
              </a:pPr>
              <a:r>
                <a:rPr lang="en-US" sz="2799" dirty="0">
                  <a:solidFill>
                    <a:srgbClr val="FFFFFF"/>
                  </a:solidFill>
                  <a:latin typeface="Canva Sans"/>
                </a:rPr>
                <a:t>KPI 1: Year wise loan amount Stats</a:t>
              </a:r>
            </a:p>
          </p:txBody>
        </p:sp>
      </p:grpSp>
      <p:pic>
        <p:nvPicPr>
          <p:cNvPr id="5" name="Picture 5"/>
          <p:cNvPicPr>
            <a:picLocks noChangeAspect="1"/>
          </p:cNvPicPr>
          <p:nvPr/>
        </p:nvPicPr>
        <p:blipFill>
          <a:blip r:embed="rId2"/>
          <a:srcRect l="805" t="1310" r="39" b="493"/>
          <a:stretch>
            <a:fillRect/>
          </a:stretch>
        </p:blipFill>
        <p:spPr>
          <a:xfrm>
            <a:off x="9144000" y="1620896"/>
            <a:ext cx="8354814" cy="4342547"/>
          </a:xfrm>
          <a:prstGeom prst="rect">
            <a:avLst/>
          </a:prstGeom>
        </p:spPr>
      </p:pic>
      <p:grpSp>
        <p:nvGrpSpPr>
          <p:cNvPr id="6" name="Group 6"/>
          <p:cNvGrpSpPr/>
          <p:nvPr/>
        </p:nvGrpSpPr>
        <p:grpSpPr>
          <a:xfrm>
            <a:off x="597356" y="6398609"/>
            <a:ext cx="11712059" cy="2476500"/>
            <a:chOff x="0" y="0"/>
            <a:chExt cx="15616079" cy="3302000"/>
          </a:xfrm>
        </p:grpSpPr>
        <p:grpSp>
          <p:nvGrpSpPr>
            <p:cNvPr id="7" name="Group 7"/>
            <p:cNvGrpSpPr/>
            <p:nvPr/>
          </p:nvGrpSpPr>
          <p:grpSpPr>
            <a:xfrm>
              <a:off x="0" y="0"/>
              <a:ext cx="15616079" cy="3302000"/>
              <a:chOff x="0" y="0"/>
              <a:chExt cx="3084658" cy="652247"/>
            </a:xfrm>
          </p:grpSpPr>
          <p:sp>
            <p:nvSpPr>
              <p:cNvPr id="8" name="Freeform 8"/>
              <p:cNvSpPr/>
              <p:nvPr/>
            </p:nvSpPr>
            <p:spPr>
              <a:xfrm>
                <a:off x="0" y="0"/>
                <a:ext cx="3084658" cy="652247"/>
              </a:xfrm>
              <a:custGeom>
                <a:avLst/>
                <a:gdLst/>
                <a:ahLst/>
                <a:cxnLst/>
                <a:rect l="l" t="t" r="r" b="b"/>
                <a:pathLst>
                  <a:path w="3084658" h="652247">
                    <a:moveTo>
                      <a:pt x="33712" y="0"/>
                    </a:moveTo>
                    <a:lnTo>
                      <a:pt x="3050946" y="0"/>
                    </a:lnTo>
                    <a:cubicBezTo>
                      <a:pt x="3069564" y="0"/>
                      <a:pt x="3084658" y="15093"/>
                      <a:pt x="3084658" y="33712"/>
                    </a:cubicBezTo>
                    <a:lnTo>
                      <a:pt x="3084658" y="618535"/>
                    </a:lnTo>
                    <a:cubicBezTo>
                      <a:pt x="3084658" y="627476"/>
                      <a:pt x="3081106" y="636051"/>
                      <a:pt x="3074784" y="642373"/>
                    </a:cubicBezTo>
                    <a:cubicBezTo>
                      <a:pt x="3068461" y="648695"/>
                      <a:pt x="3059886" y="652247"/>
                      <a:pt x="3050946" y="652247"/>
                    </a:cubicBezTo>
                    <a:lnTo>
                      <a:pt x="33712" y="652247"/>
                    </a:lnTo>
                    <a:cubicBezTo>
                      <a:pt x="15093" y="652247"/>
                      <a:pt x="0" y="637154"/>
                      <a:pt x="0" y="618535"/>
                    </a:cubicBezTo>
                    <a:lnTo>
                      <a:pt x="0" y="33712"/>
                    </a:lnTo>
                    <a:cubicBezTo>
                      <a:pt x="0" y="24771"/>
                      <a:pt x="3552" y="16196"/>
                      <a:pt x="9874" y="9874"/>
                    </a:cubicBezTo>
                    <a:cubicBezTo>
                      <a:pt x="16196" y="3552"/>
                      <a:pt x="24771" y="0"/>
                      <a:pt x="33712" y="0"/>
                    </a:cubicBezTo>
                    <a:close/>
                  </a:path>
                </a:pathLst>
              </a:custGeom>
              <a:solidFill>
                <a:srgbClr val="FFFFFF"/>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582870" y="52322"/>
              <a:ext cx="14450340" cy="3016381"/>
            </a:xfrm>
            <a:prstGeom prst="rect">
              <a:avLst/>
            </a:prstGeom>
          </p:spPr>
          <p:txBody>
            <a:bodyPr lIns="0" tIns="0" rIns="0" bIns="0" rtlCol="0" anchor="t">
              <a:spAutoFit/>
            </a:bodyPr>
            <a:lstStyle/>
            <a:p>
              <a:pPr marL="513586" lvl="1" indent="-256793" algn="just">
                <a:lnSpc>
                  <a:spcPts val="4710"/>
                </a:lnSpc>
                <a:buFont typeface="Arial"/>
                <a:buChar char="•"/>
              </a:pPr>
              <a:r>
                <a:rPr lang="en-US" sz="2378">
                  <a:solidFill>
                    <a:srgbClr val="000000"/>
                  </a:solidFill>
                  <a:latin typeface="Alata"/>
                </a:rPr>
                <a:t>In KPI 1, we have to show the loan amount by year, in which we can observe that it is continuously rising.</a:t>
              </a:r>
            </a:p>
            <a:p>
              <a:pPr marL="513586" lvl="1" indent="-256793" algn="just">
                <a:lnSpc>
                  <a:spcPts val="4710"/>
                </a:lnSpc>
                <a:buFont typeface="Arial"/>
                <a:buChar char="•"/>
              </a:pPr>
              <a:r>
                <a:rPr lang="en-US" sz="2378">
                  <a:solidFill>
                    <a:srgbClr val="000000"/>
                  </a:solidFill>
                  <a:latin typeface="Alata"/>
                </a:rPr>
                <a:t>In 2007, the loan amount was 2 million and in 2011, it went to 261 million.</a:t>
              </a:r>
            </a:p>
            <a:p>
              <a:pPr marL="513586" lvl="1" indent="-256793" algn="just">
                <a:lnSpc>
                  <a:spcPts val="4710"/>
                </a:lnSpc>
                <a:buFont typeface="Arial"/>
                <a:buChar char="•"/>
              </a:pPr>
              <a:r>
                <a:rPr lang="en-US" sz="2378">
                  <a:solidFill>
                    <a:srgbClr val="000000"/>
                  </a:solidFill>
                  <a:latin typeface="Alata"/>
                </a:rPr>
                <a:t>The amount of the loan has increased by 259 million in 4 years.</a:t>
              </a:r>
            </a:p>
          </p:txBody>
        </p:sp>
      </p:grpSp>
      <p:pic>
        <p:nvPicPr>
          <p:cNvPr id="11" name="Picture 1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79732" y="3884149"/>
            <a:ext cx="2178308" cy="2079294"/>
          </a:xfrm>
          <a:prstGeom prst="rect">
            <a:avLst/>
          </a:prstGeom>
        </p:spPr>
      </p:pic>
      <p:pic>
        <p:nvPicPr>
          <p:cNvPr id="12" name="Picture 1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960914">
            <a:off x="4909235" y="3425201"/>
            <a:ext cx="2351712" cy="2257643"/>
          </a:xfrm>
          <a:prstGeom prst="rect">
            <a:avLst/>
          </a:prstGeom>
        </p:spPr>
      </p:pic>
      <p:pic>
        <p:nvPicPr>
          <p:cNvPr id="13" name="Picture 13"/>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06651" y="2210821"/>
            <a:ext cx="1819922" cy="2171274"/>
          </a:xfrm>
          <a:prstGeom prst="rect">
            <a:avLst/>
          </a:prstGeom>
        </p:spPr>
      </p:pic>
      <p:sp>
        <p:nvSpPr>
          <p:cNvPr id="14" name="AutoShape 14"/>
          <p:cNvSpPr/>
          <p:nvPr/>
        </p:nvSpPr>
        <p:spPr>
          <a:xfrm rot="5400000">
            <a:off x="13314967" y="6877455"/>
            <a:ext cx="1866125" cy="0"/>
          </a:xfrm>
          <a:prstGeom prst="line">
            <a:avLst/>
          </a:prstGeom>
          <a:ln w="38100" cap="flat">
            <a:solidFill>
              <a:srgbClr val="000000"/>
            </a:solidFill>
            <a:prstDash val="sysDot"/>
            <a:headEnd type="triangle" w="lg" len="med"/>
            <a:tailEnd type="oval" w="lg" len="lg"/>
          </a:ln>
        </p:spPr>
      </p:sp>
      <p:sp>
        <p:nvSpPr>
          <p:cNvPr id="15" name="AutoShape 15"/>
          <p:cNvSpPr/>
          <p:nvPr/>
        </p:nvSpPr>
        <p:spPr>
          <a:xfrm rot="-10799999">
            <a:off x="12501289" y="7810518"/>
            <a:ext cx="1746740" cy="0"/>
          </a:xfrm>
          <a:prstGeom prst="line">
            <a:avLst/>
          </a:prstGeom>
          <a:ln w="38100" cap="flat">
            <a:solidFill>
              <a:srgbClr val="000000"/>
            </a:solidFill>
            <a:prstDash val="sysDot"/>
            <a:headEnd type="oval" w="lg" len="lg"/>
            <a:tailEnd type="oval" w="lg" len="lg"/>
          </a:ln>
        </p:spPr>
      </p:sp>
      <p:sp>
        <p:nvSpPr>
          <p:cNvPr id="16" name="AutoShape 16"/>
          <p:cNvSpPr/>
          <p:nvPr/>
        </p:nvSpPr>
        <p:spPr>
          <a:xfrm rot="-10800000">
            <a:off x="6823394" y="3272522"/>
            <a:ext cx="2320606" cy="0"/>
          </a:xfrm>
          <a:prstGeom prst="line">
            <a:avLst/>
          </a:prstGeom>
          <a:ln w="38100" cap="flat">
            <a:solidFill>
              <a:srgbClr val="000000"/>
            </a:solidFill>
            <a:prstDash val="sysDot"/>
            <a:headEnd type="triangle" w="lg" len="med"/>
            <a:tailEnd type="oval" w="lg" len="lg"/>
          </a:ln>
        </p:spPr>
      </p:sp>
      <p:sp>
        <p:nvSpPr>
          <p:cNvPr id="17" name="AutoShape 17"/>
          <p:cNvSpPr/>
          <p:nvPr/>
        </p:nvSpPr>
        <p:spPr>
          <a:xfrm rot="-5400000" flipV="1">
            <a:off x="6082488" y="2531608"/>
            <a:ext cx="1481815" cy="2"/>
          </a:xfrm>
          <a:prstGeom prst="line">
            <a:avLst/>
          </a:prstGeom>
          <a:ln w="38100" cap="flat">
            <a:solidFill>
              <a:srgbClr val="000000"/>
            </a:solidFill>
            <a:prstDash val="sysDot"/>
            <a:headEnd type="oval" w="lg" len="lg"/>
            <a:tailEnd type="oval" w="lg"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par>
                                <p:cTn id="26" presetID="2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22" presetClass="entr" presetSubtype="8"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22" presetClass="entr" presetSubtype="8"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7F8"/>
        </a:solidFill>
        <a:effectLst/>
      </p:bgPr>
    </p:bg>
    <p:spTree>
      <p:nvGrpSpPr>
        <p:cNvPr id="1" name=""/>
        <p:cNvGrpSpPr/>
        <p:nvPr/>
      </p:nvGrpSpPr>
      <p:grpSpPr>
        <a:xfrm>
          <a:off x="0" y="0"/>
          <a:ext cx="0" cy="0"/>
          <a:chOff x="0" y="0"/>
          <a:chExt cx="0" cy="0"/>
        </a:xfrm>
      </p:grpSpPr>
      <p:grpSp>
        <p:nvGrpSpPr>
          <p:cNvPr id="2" name="Group 2"/>
          <p:cNvGrpSpPr/>
          <p:nvPr/>
        </p:nvGrpSpPr>
        <p:grpSpPr>
          <a:xfrm rot="-308891">
            <a:off x="631866" y="789599"/>
            <a:ext cx="8139463" cy="1471105"/>
            <a:chOff x="0" y="-57150"/>
            <a:chExt cx="2143727" cy="387452"/>
          </a:xfrm>
        </p:grpSpPr>
        <p:sp>
          <p:nvSpPr>
            <p:cNvPr id="3" name="Freeform 3"/>
            <p:cNvSpPr/>
            <p:nvPr/>
          </p:nvSpPr>
          <p:spPr>
            <a:xfrm>
              <a:off x="0" y="0"/>
              <a:ext cx="2117294" cy="260899"/>
            </a:xfrm>
            <a:custGeom>
              <a:avLst/>
              <a:gdLst/>
              <a:ahLst/>
              <a:cxnLst/>
              <a:rect l="l" t="t" r="r" b="b"/>
              <a:pathLst>
                <a:path w="2117294" h="260899">
                  <a:moveTo>
                    <a:pt x="49115" y="0"/>
                  </a:moveTo>
                  <a:lnTo>
                    <a:pt x="2068179" y="0"/>
                  </a:lnTo>
                  <a:cubicBezTo>
                    <a:pt x="2095304" y="0"/>
                    <a:pt x="2117294" y="21989"/>
                    <a:pt x="2117294" y="49115"/>
                  </a:cubicBezTo>
                  <a:lnTo>
                    <a:pt x="2117294" y="211784"/>
                  </a:lnTo>
                  <a:cubicBezTo>
                    <a:pt x="2117294" y="238909"/>
                    <a:pt x="2095304" y="260899"/>
                    <a:pt x="2068179" y="260899"/>
                  </a:cubicBezTo>
                  <a:lnTo>
                    <a:pt x="49115" y="260899"/>
                  </a:lnTo>
                  <a:cubicBezTo>
                    <a:pt x="21989" y="260899"/>
                    <a:pt x="0" y="238909"/>
                    <a:pt x="0" y="211784"/>
                  </a:cubicBezTo>
                  <a:lnTo>
                    <a:pt x="0" y="49115"/>
                  </a:lnTo>
                  <a:cubicBezTo>
                    <a:pt x="0" y="21989"/>
                    <a:pt x="21989" y="0"/>
                    <a:pt x="49115" y="0"/>
                  </a:cubicBezTo>
                  <a:close/>
                </a:path>
              </a:pathLst>
            </a:custGeom>
            <a:solidFill>
              <a:srgbClr val="8C52FF"/>
            </a:solidFill>
          </p:spPr>
        </p:sp>
        <p:sp>
          <p:nvSpPr>
            <p:cNvPr id="4" name="TextBox 4"/>
            <p:cNvSpPr txBox="1"/>
            <p:nvPr/>
          </p:nvSpPr>
          <p:spPr>
            <a:xfrm>
              <a:off x="0" y="-57150"/>
              <a:ext cx="2143727" cy="387452"/>
            </a:xfrm>
            <a:prstGeom prst="rect">
              <a:avLst/>
            </a:prstGeom>
          </p:spPr>
          <p:txBody>
            <a:bodyPr lIns="50800" tIns="50800" rIns="50800" bIns="50800" rtlCol="0" anchor="ctr"/>
            <a:lstStyle/>
            <a:p>
              <a:pPr algn="ctr">
                <a:lnSpc>
                  <a:spcPts val="3919"/>
                </a:lnSpc>
              </a:pPr>
              <a:r>
                <a:rPr lang="en-US" sz="2799" dirty="0">
                  <a:solidFill>
                    <a:srgbClr val="FFFFFF"/>
                  </a:solidFill>
                  <a:latin typeface="Canva Sans"/>
                </a:rPr>
                <a:t>KPI-2 : Grade and sub grade wise </a:t>
              </a:r>
              <a:r>
                <a:rPr lang="en-US" sz="2799" dirty="0" err="1">
                  <a:solidFill>
                    <a:srgbClr val="FFFFFF"/>
                  </a:solidFill>
                  <a:latin typeface="Canva Sans"/>
                </a:rPr>
                <a:t>revol_bal</a:t>
              </a:r>
              <a:endParaRPr lang="en-US" sz="2799" dirty="0">
                <a:solidFill>
                  <a:srgbClr val="FFFFFF"/>
                </a:solidFill>
                <a:latin typeface="Canva Sans"/>
              </a:endParaRPr>
            </a:p>
          </p:txBody>
        </p:sp>
      </p:grpSp>
      <p:grpSp>
        <p:nvGrpSpPr>
          <p:cNvPr id="5" name="Group 5"/>
          <p:cNvGrpSpPr/>
          <p:nvPr/>
        </p:nvGrpSpPr>
        <p:grpSpPr>
          <a:xfrm>
            <a:off x="166788" y="4018849"/>
            <a:ext cx="10569766" cy="5429250"/>
            <a:chOff x="0" y="0"/>
            <a:chExt cx="14093022" cy="7239000"/>
          </a:xfrm>
        </p:grpSpPr>
        <p:grpSp>
          <p:nvGrpSpPr>
            <p:cNvPr id="6" name="Group 6"/>
            <p:cNvGrpSpPr/>
            <p:nvPr/>
          </p:nvGrpSpPr>
          <p:grpSpPr>
            <a:xfrm>
              <a:off x="0" y="0"/>
              <a:ext cx="14093022" cy="7239000"/>
              <a:chOff x="0" y="0"/>
              <a:chExt cx="2783807" cy="1429926"/>
            </a:xfrm>
          </p:grpSpPr>
          <p:sp>
            <p:nvSpPr>
              <p:cNvPr id="7" name="Freeform 7"/>
              <p:cNvSpPr/>
              <p:nvPr/>
            </p:nvSpPr>
            <p:spPr>
              <a:xfrm>
                <a:off x="0" y="0"/>
                <a:ext cx="2783807" cy="1429926"/>
              </a:xfrm>
              <a:custGeom>
                <a:avLst/>
                <a:gdLst/>
                <a:ahLst/>
                <a:cxnLst/>
                <a:rect l="l" t="t" r="r" b="b"/>
                <a:pathLst>
                  <a:path w="2783807" h="1429926">
                    <a:moveTo>
                      <a:pt x="37355" y="0"/>
                    </a:moveTo>
                    <a:lnTo>
                      <a:pt x="2746451" y="0"/>
                    </a:lnTo>
                    <a:cubicBezTo>
                      <a:pt x="2756359" y="0"/>
                      <a:pt x="2765860" y="3936"/>
                      <a:pt x="2772866" y="10941"/>
                    </a:cubicBezTo>
                    <a:cubicBezTo>
                      <a:pt x="2779871" y="17947"/>
                      <a:pt x="2783807" y="27448"/>
                      <a:pt x="2783807" y="37355"/>
                    </a:cubicBezTo>
                    <a:lnTo>
                      <a:pt x="2783807" y="1392571"/>
                    </a:lnTo>
                    <a:cubicBezTo>
                      <a:pt x="2783807" y="1413201"/>
                      <a:pt x="2767082" y="1429926"/>
                      <a:pt x="2746451" y="1429926"/>
                    </a:cubicBezTo>
                    <a:lnTo>
                      <a:pt x="37355" y="1429926"/>
                    </a:lnTo>
                    <a:cubicBezTo>
                      <a:pt x="27448" y="1429926"/>
                      <a:pt x="17947" y="1425990"/>
                      <a:pt x="10941" y="1418985"/>
                    </a:cubicBezTo>
                    <a:cubicBezTo>
                      <a:pt x="3936" y="1411979"/>
                      <a:pt x="0" y="1402478"/>
                      <a:pt x="0" y="1392571"/>
                    </a:cubicBezTo>
                    <a:lnTo>
                      <a:pt x="0" y="37355"/>
                    </a:lnTo>
                    <a:cubicBezTo>
                      <a:pt x="0" y="16725"/>
                      <a:pt x="16725" y="0"/>
                      <a:pt x="37355" y="0"/>
                    </a:cubicBezTo>
                    <a:close/>
                  </a:path>
                </a:pathLst>
              </a:custGeom>
              <a:solidFill>
                <a:srgbClr val="FFFFFF"/>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526022" y="52322"/>
              <a:ext cx="13040979" cy="6953381"/>
            </a:xfrm>
            <a:prstGeom prst="rect">
              <a:avLst/>
            </a:prstGeom>
          </p:spPr>
          <p:txBody>
            <a:bodyPr lIns="0" tIns="0" rIns="0" bIns="0" rtlCol="0" anchor="t">
              <a:spAutoFit/>
            </a:bodyPr>
            <a:lstStyle/>
            <a:p>
              <a:pPr marL="513586" lvl="1" indent="-256793" algn="just">
                <a:lnSpc>
                  <a:spcPts val="4710"/>
                </a:lnSpc>
                <a:buFont typeface="Arial"/>
                <a:buChar char="•"/>
              </a:pPr>
              <a:r>
                <a:rPr lang="en-US" sz="2378">
                  <a:solidFill>
                    <a:srgbClr val="000000"/>
                  </a:solidFill>
                  <a:latin typeface="Alata"/>
                </a:rPr>
                <a:t>In KPI 2, we have to visualise the revolving balance by grade and sub-grade.</a:t>
              </a:r>
            </a:p>
            <a:p>
              <a:pPr marL="513586" lvl="1" indent="-256793" algn="just">
                <a:lnSpc>
                  <a:spcPts val="4710"/>
                </a:lnSpc>
                <a:buFont typeface="Arial"/>
                <a:buChar char="•"/>
              </a:pPr>
              <a:r>
                <a:rPr lang="en-US" sz="2378">
                  <a:solidFill>
                    <a:srgbClr val="000000"/>
                  </a:solidFill>
                  <a:latin typeface="Alata"/>
                </a:rPr>
                <a:t>We can observe that Grade A has a 115 million revolving balance, while Grade B has 161 million, which is the highest value; Grade C has 110 million, Grade D has 74 million, Grade E has 46 million, Grade F has 18 million, and Grade G has the lowest revolving balance, which is 6 million.</a:t>
              </a:r>
            </a:p>
            <a:p>
              <a:pPr marL="513586" lvl="1" indent="-256793" algn="just">
                <a:lnSpc>
                  <a:spcPts val="4710"/>
                </a:lnSpc>
                <a:buFont typeface="Arial"/>
                <a:buChar char="•"/>
              </a:pPr>
              <a:r>
                <a:rPr lang="en-US" sz="2378">
                  <a:solidFill>
                    <a:srgbClr val="000000"/>
                  </a:solidFill>
                  <a:latin typeface="Alata"/>
                </a:rPr>
                <a:t>Here, Grade B has the highest revolving balance and Grade G has the lowest revolving balance.</a:t>
              </a:r>
            </a:p>
          </p:txBody>
        </p:sp>
      </p:grpSp>
      <p:pic>
        <p:nvPicPr>
          <p:cNvPr id="10" name="Picture 10"/>
          <p:cNvPicPr>
            <a:picLocks noChangeAspect="1"/>
          </p:cNvPicPr>
          <p:nvPr/>
        </p:nvPicPr>
        <p:blipFill>
          <a:blip r:embed="rId2"/>
          <a:srcRect/>
          <a:stretch>
            <a:fillRect/>
          </a:stretch>
        </p:blipFill>
        <p:spPr>
          <a:xfrm>
            <a:off x="10977817" y="1964058"/>
            <a:ext cx="6591447" cy="6703727"/>
          </a:xfrm>
          <a:prstGeom prst="rect">
            <a:avLst/>
          </a:prstGeom>
        </p:spPr>
      </p:pic>
      <p:grpSp>
        <p:nvGrpSpPr>
          <p:cNvPr id="11" name="Group 11"/>
          <p:cNvGrpSpPr/>
          <p:nvPr/>
        </p:nvGrpSpPr>
        <p:grpSpPr>
          <a:xfrm>
            <a:off x="8062565" y="1945007"/>
            <a:ext cx="2915251" cy="1601752"/>
            <a:chOff x="105157" y="-25401"/>
            <a:chExt cx="3887003" cy="2135670"/>
          </a:xfrm>
        </p:grpSpPr>
        <p:sp>
          <p:nvSpPr>
            <p:cNvPr id="12" name="AutoShape 12"/>
            <p:cNvSpPr/>
            <p:nvPr/>
          </p:nvSpPr>
          <p:spPr>
            <a:xfrm rot="10800000">
              <a:off x="105157" y="2110268"/>
              <a:ext cx="3887003" cy="1"/>
            </a:xfrm>
            <a:prstGeom prst="line">
              <a:avLst/>
            </a:prstGeom>
            <a:ln w="50800" cap="flat">
              <a:solidFill>
                <a:srgbClr val="000000"/>
              </a:solidFill>
              <a:prstDash val="sysDot"/>
              <a:headEnd type="triangle" w="lg" len="med"/>
              <a:tailEnd type="oval" w="lg" len="lg"/>
            </a:ln>
          </p:spPr>
        </p:sp>
        <p:sp>
          <p:nvSpPr>
            <p:cNvPr id="13" name="AutoShape 13"/>
            <p:cNvSpPr/>
            <p:nvPr/>
          </p:nvSpPr>
          <p:spPr>
            <a:xfrm rot="-5400000">
              <a:off x="-962676" y="1042434"/>
              <a:ext cx="2135669" cy="0"/>
            </a:xfrm>
            <a:prstGeom prst="line">
              <a:avLst/>
            </a:prstGeom>
            <a:ln w="50800" cap="flat">
              <a:solidFill>
                <a:srgbClr val="000000"/>
              </a:solidFill>
              <a:prstDash val="sysDot"/>
              <a:headEnd type="oval" w="lg" len="lg"/>
              <a:tailEnd type="oval" w="lg"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F7F8"/>
        </a:solidFill>
        <a:effectLst/>
      </p:bgPr>
    </p:bg>
    <p:spTree>
      <p:nvGrpSpPr>
        <p:cNvPr id="1" name=""/>
        <p:cNvGrpSpPr/>
        <p:nvPr/>
      </p:nvGrpSpPr>
      <p:grpSpPr>
        <a:xfrm>
          <a:off x="0" y="0"/>
          <a:ext cx="0" cy="0"/>
          <a:chOff x="0" y="0"/>
          <a:chExt cx="0" cy="0"/>
        </a:xfrm>
      </p:grpSpPr>
      <p:grpSp>
        <p:nvGrpSpPr>
          <p:cNvPr id="2" name="Group 2"/>
          <p:cNvGrpSpPr/>
          <p:nvPr/>
        </p:nvGrpSpPr>
        <p:grpSpPr>
          <a:xfrm rot="-151670">
            <a:off x="410273" y="525540"/>
            <a:ext cx="14774307" cy="1522162"/>
            <a:chOff x="0" y="-57150"/>
            <a:chExt cx="3891175" cy="400899"/>
          </a:xfrm>
        </p:grpSpPr>
        <p:sp>
          <p:nvSpPr>
            <p:cNvPr id="3" name="Freeform 3"/>
            <p:cNvSpPr/>
            <p:nvPr/>
          </p:nvSpPr>
          <p:spPr>
            <a:xfrm>
              <a:off x="0" y="0"/>
              <a:ext cx="3885886" cy="260899"/>
            </a:xfrm>
            <a:custGeom>
              <a:avLst/>
              <a:gdLst/>
              <a:ahLst/>
              <a:cxnLst/>
              <a:rect l="l" t="t" r="r" b="b"/>
              <a:pathLst>
                <a:path w="3885886" h="260899">
                  <a:moveTo>
                    <a:pt x="26761" y="0"/>
                  </a:moveTo>
                  <a:lnTo>
                    <a:pt x="3859125" y="0"/>
                  </a:lnTo>
                  <a:cubicBezTo>
                    <a:pt x="3866223" y="0"/>
                    <a:pt x="3873030" y="2819"/>
                    <a:pt x="3878048" y="7838"/>
                  </a:cubicBezTo>
                  <a:cubicBezTo>
                    <a:pt x="3883067" y="12857"/>
                    <a:pt x="3885886" y="19664"/>
                    <a:pt x="3885886" y="26761"/>
                  </a:cubicBezTo>
                  <a:lnTo>
                    <a:pt x="3885886" y="234138"/>
                  </a:lnTo>
                  <a:cubicBezTo>
                    <a:pt x="3885886" y="241235"/>
                    <a:pt x="3883067" y="248042"/>
                    <a:pt x="3878048" y="253061"/>
                  </a:cubicBezTo>
                  <a:cubicBezTo>
                    <a:pt x="3873030" y="258079"/>
                    <a:pt x="3866223" y="260899"/>
                    <a:pt x="3859125" y="260899"/>
                  </a:cubicBezTo>
                  <a:lnTo>
                    <a:pt x="26761" y="260899"/>
                  </a:lnTo>
                  <a:cubicBezTo>
                    <a:pt x="19664" y="260899"/>
                    <a:pt x="12857" y="258079"/>
                    <a:pt x="7838" y="253061"/>
                  </a:cubicBezTo>
                  <a:cubicBezTo>
                    <a:pt x="2819" y="248042"/>
                    <a:pt x="0" y="241235"/>
                    <a:pt x="0" y="234138"/>
                  </a:cubicBezTo>
                  <a:lnTo>
                    <a:pt x="0" y="26761"/>
                  </a:lnTo>
                  <a:cubicBezTo>
                    <a:pt x="0" y="19664"/>
                    <a:pt x="2819" y="12857"/>
                    <a:pt x="7838" y="7838"/>
                  </a:cubicBezTo>
                  <a:cubicBezTo>
                    <a:pt x="12857" y="2819"/>
                    <a:pt x="19664" y="0"/>
                    <a:pt x="26761" y="0"/>
                  </a:cubicBezTo>
                  <a:close/>
                </a:path>
              </a:pathLst>
            </a:custGeom>
            <a:solidFill>
              <a:srgbClr val="8C52FF"/>
            </a:solidFill>
          </p:spPr>
        </p:sp>
        <p:sp>
          <p:nvSpPr>
            <p:cNvPr id="4" name="TextBox 4"/>
            <p:cNvSpPr txBox="1"/>
            <p:nvPr/>
          </p:nvSpPr>
          <p:spPr>
            <a:xfrm>
              <a:off x="0" y="-57150"/>
              <a:ext cx="3891175" cy="400899"/>
            </a:xfrm>
            <a:prstGeom prst="rect">
              <a:avLst/>
            </a:prstGeom>
          </p:spPr>
          <p:txBody>
            <a:bodyPr lIns="50800" tIns="50800" rIns="50800" bIns="50800" rtlCol="0" anchor="ctr"/>
            <a:lstStyle/>
            <a:p>
              <a:pPr algn="ctr">
                <a:lnSpc>
                  <a:spcPts val="3919"/>
                </a:lnSpc>
              </a:pPr>
              <a:r>
                <a:rPr lang="en-US" sz="2799" dirty="0">
                  <a:solidFill>
                    <a:srgbClr val="FFFFFF"/>
                  </a:solidFill>
                  <a:latin typeface="Canva Sans"/>
                </a:rPr>
                <a:t>KPI-3 : Total Payment for Verified Status Vs Total Payment for Non Verified Status</a:t>
              </a:r>
            </a:p>
          </p:txBody>
        </p:sp>
      </p:grpSp>
      <p:grpSp>
        <p:nvGrpSpPr>
          <p:cNvPr id="5" name="Group 5"/>
          <p:cNvGrpSpPr/>
          <p:nvPr/>
        </p:nvGrpSpPr>
        <p:grpSpPr>
          <a:xfrm>
            <a:off x="1028700" y="6334050"/>
            <a:ext cx="8682351" cy="2674441"/>
            <a:chOff x="0" y="0"/>
            <a:chExt cx="11576468" cy="3565921"/>
          </a:xfrm>
        </p:grpSpPr>
        <p:grpSp>
          <p:nvGrpSpPr>
            <p:cNvPr id="6" name="Group 6"/>
            <p:cNvGrpSpPr/>
            <p:nvPr/>
          </p:nvGrpSpPr>
          <p:grpSpPr>
            <a:xfrm>
              <a:off x="0" y="0"/>
              <a:ext cx="11576468" cy="3565921"/>
              <a:chOff x="0" y="0"/>
              <a:chExt cx="2117466" cy="652247"/>
            </a:xfrm>
          </p:grpSpPr>
          <p:sp>
            <p:nvSpPr>
              <p:cNvPr id="7" name="Freeform 7"/>
              <p:cNvSpPr/>
              <p:nvPr/>
            </p:nvSpPr>
            <p:spPr>
              <a:xfrm>
                <a:off x="0" y="0"/>
                <a:ext cx="2117466" cy="652247"/>
              </a:xfrm>
              <a:custGeom>
                <a:avLst/>
                <a:gdLst/>
                <a:ahLst/>
                <a:cxnLst/>
                <a:rect l="l" t="t" r="r" b="b"/>
                <a:pathLst>
                  <a:path w="2117466" h="652247">
                    <a:moveTo>
                      <a:pt x="49111" y="0"/>
                    </a:moveTo>
                    <a:lnTo>
                      <a:pt x="2068355" y="0"/>
                    </a:lnTo>
                    <a:cubicBezTo>
                      <a:pt x="2095478" y="0"/>
                      <a:pt x="2117466" y="21988"/>
                      <a:pt x="2117466" y="49111"/>
                    </a:cubicBezTo>
                    <a:lnTo>
                      <a:pt x="2117466" y="603136"/>
                    </a:lnTo>
                    <a:cubicBezTo>
                      <a:pt x="2117466" y="630259"/>
                      <a:pt x="2095478" y="652247"/>
                      <a:pt x="2068355" y="652247"/>
                    </a:cubicBezTo>
                    <a:lnTo>
                      <a:pt x="49111" y="652247"/>
                    </a:lnTo>
                    <a:cubicBezTo>
                      <a:pt x="21988" y="652247"/>
                      <a:pt x="0" y="630259"/>
                      <a:pt x="0" y="603136"/>
                    </a:cubicBezTo>
                    <a:lnTo>
                      <a:pt x="0" y="49111"/>
                    </a:lnTo>
                    <a:cubicBezTo>
                      <a:pt x="0" y="21988"/>
                      <a:pt x="21988" y="0"/>
                      <a:pt x="49111" y="0"/>
                    </a:cubicBezTo>
                    <a:close/>
                  </a:path>
                </a:pathLst>
              </a:custGeom>
              <a:solidFill>
                <a:srgbClr val="FFFFFF"/>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872"/>
                  </a:lnSpc>
                </a:pPr>
                <a:endParaRPr/>
              </a:p>
            </p:txBody>
          </p:sp>
        </p:grpSp>
        <p:sp>
          <p:nvSpPr>
            <p:cNvPr id="9" name="TextBox 9"/>
            <p:cNvSpPr txBox="1"/>
            <p:nvPr/>
          </p:nvSpPr>
          <p:spPr>
            <a:xfrm>
              <a:off x="432091" y="70969"/>
              <a:ext cx="10712286" cy="3243009"/>
            </a:xfrm>
            <a:prstGeom prst="rect">
              <a:avLst/>
            </a:prstGeom>
          </p:spPr>
          <p:txBody>
            <a:bodyPr lIns="0" tIns="0" rIns="0" bIns="0" rtlCol="0" anchor="t">
              <a:spAutoFit/>
            </a:bodyPr>
            <a:lstStyle/>
            <a:p>
              <a:pPr marL="554635" lvl="1" indent="-277318" algn="just">
                <a:lnSpc>
                  <a:spcPts val="5086"/>
                </a:lnSpc>
                <a:buFont typeface="Arial"/>
                <a:buChar char="•"/>
              </a:pPr>
              <a:r>
                <a:rPr lang="en-US" sz="2568">
                  <a:solidFill>
                    <a:srgbClr val="000000"/>
                  </a:solidFill>
                  <a:latin typeface="Alata"/>
                </a:rPr>
                <a:t>In KPI 3, we have to delineate the total payment of verified users and non-verified users.</a:t>
              </a:r>
            </a:p>
            <a:p>
              <a:pPr marL="554635" lvl="1" indent="-277318" algn="just">
                <a:lnSpc>
                  <a:spcPts val="5086"/>
                </a:lnSpc>
                <a:buFont typeface="Arial"/>
                <a:buChar char="•"/>
              </a:pPr>
              <a:r>
                <a:rPr lang="en-US" sz="2568">
                  <a:solidFill>
                    <a:srgbClr val="000000"/>
                  </a:solidFill>
                  <a:latin typeface="Alata"/>
                </a:rPr>
                <a:t>There are 219.89 million verified users (45.55%) and 153.54 million non-verified users (31.81%).</a:t>
              </a:r>
            </a:p>
          </p:txBody>
        </p:sp>
      </p:grpSp>
      <p:pic>
        <p:nvPicPr>
          <p:cNvPr id="10" name="Picture 10"/>
          <p:cNvPicPr>
            <a:picLocks noChangeAspect="1"/>
          </p:cNvPicPr>
          <p:nvPr/>
        </p:nvPicPr>
        <p:blipFill>
          <a:blip r:embed="rId2"/>
          <a:srcRect/>
          <a:stretch>
            <a:fillRect/>
          </a:stretch>
        </p:blipFill>
        <p:spPr>
          <a:xfrm>
            <a:off x="10229076" y="3387288"/>
            <a:ext cx="7806694" cy="6216123"/>
          </a:xfrm>
          <a:prstGeom prst="rect">
            <a:avLst/>
          </a:prstGeom>
        </p:spPr>
      </p:pic>
      <p:pic>
        <p:nvPicPr>
          <p:cNvPr id="11" name="Picture 1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79110">
            <a:off x="2791001" y="3258283"/>
            <a:ext cx="2322521" cy="2325549"/>
          </a:xfrm>
          <a:prstGeom prst="rect">
            <a:avLst/>
          </a:prstGeom>
        </p:spPr>
      </p:pic>
      <p:sp>
        <p:nvSpPr>
          <p:cNvPr id="12" name="AutoShape 12"/>
          <p:cNvSpPr/>
          <p:nvPr/>
        </p:nvSpPr>
        <p:spPr>
          <a:xfrm rot="-10800000">
            <a:off x="6228748" y="4402008"/>
            <a:ext cx="3793769" cy="0"/>
          </a:xfrm>
          <a:prstGeom prst="line">
            <a:avLst/>
          </a:prstGeom>
          <a:ln w="38100" cap="flat">
            <a:solidFill>
              <a:srgbClr val="000000"/>
            </a:solidFill>
            <a:prstDash val="sysDot"/>
            <a:headEnd type="triangle" w="lg" len="med"/>
            <a:tailEnd type="oval" w="lg" len="lg"/>
          </a:ln>
        </p:spPr>
      </p:sp>
      <p:sp>
        <p:nvSpPr>
          <p:cNvPr id="13" name="AutoShape 13"/>
          <p:cNvSpPr/>
          <p:nvPr/>
        </p:nvSpPr>
        <p:spPr>
          <a:xfrm rot="-5400000">
            <a:off x="5047473" y="3220732"/>
            <a:ext cx="2362551" cy="0"/>
          </a:xfrm>
          <a:prstGeom prst="line">
            <a:avLst/>
          </a:prstGeom>
          <a:ln w="38100" cap="flat">
            <a:solidFill>
              <a:srgbClr val="000000"/>
            </a:solidFill>
            <a:prstDash val="sysDot"/>
            <a:headEnd type="oval" w="lg" len="lg"/>
            <a:tailEnd type="oval" w="lg"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F7F8"/>
        </a:solidFill>
        <a:effectLst/>
      </p:bgPr>
    </p:bg>
    <p:spTree>
      <p:nvGrpSpPr>
        <p:cNvPr id="1" name=""/>
        <p:cNvGrpSpPr/>
        <p:nvPr/>
      </p:nvGrpSpPr>
      <p:grpSpPr>
        <a:xfrm>
          <a:off x="0" y="0"/>
          <a:ext cx="0" cy="0"/>
          <a:chOff x="0" y="0"/>
          <a:chExt cx="0" cy="0"/>
        </a:xfrm>
      </p:grpSpPr>
      <p:grpSp>
        <p:nvGrpSpPr>
          <p:cNvPr id="2" name="Group 2"/>
          <p:cNvGrpSpPr/>
          <p:nvPr/>
        </p:nvGrpSpPr>
        <p:grpSpPr>
          <a:xfrm rot="-253751">
            <a:off x="766506" y="507339"/>
            <a:ext cx="10004863" cy="1434207"/>
            <a:chOff x="0" y="-57150"/>
            <a:chExt cx="2635026" cy="377734"/>
          </a:xfrm>
        </p:grpSpPr>
        <p:sp>
          <p:nvSpPr>
            <p:cNvPr id="3" name="Freeform 3"/>
            <p:cNvSpPr/>
            <p:nvPr/>
          </p:nvSpPr>
          <p:spPr>
            <a:xfrm>
              <a:off x="0" y="0"/>
              <a:ext cx="2635026" cy="260899"/>
            </a:xfrm>
            <a:custGeom>
              <a:avLst/>
              <a:gdLst/>
              <a:ahLst/>
              <a:cxnLst/>
              <a:rect l="l" t="t" r="r" b="b"/>
              <a:pathLst>
                <a:path w="2635026" h="260899">
                  <a:moveTo>
                    <a:pt x="39465" y="0"/>
                  </a:moveTo>
                  <a:lnTo>
                    <a:pt x="2595561" y="0"/>
                  </a:lnTo>
                  <a:cubicBezTo>
                    <a:pt x="2617357" y="0"/>
                    <a:pt x="2635026" y="17669"/>
                    <a:pt x="2635026" y="39465"/>
                  </a:cubicBezTo>
                  <a:lnTo>
                    <a:pt x="2635026" y="221434"/>
                  </a:lnTo>
                  <a:cubicBezTo>
                    <a:pt x="2635026" y="243230"/>
                    <a:pt x="2617357" y="260899"/>
                    <a:pt x="2595561" y="260899"/>
                  </a:cubicBezTo>
                  <a:lnTo>
                    <a:pt x="39465" y="260899"/>
                  </a:lnTo>
                  <a:cubicBezTo>
                    <a:pt x="17669" y="260899"/>
                    <a:pt x="0" y="243230"/>
                    <a:pt x="0" y="221434"/>
                  </a:cubicBezTo>
                  <a:lnTo>
                    <a:pt x="0" y="39465"/>
                  </a:lnTo>
                  <a:cubicBezTo>
                    <a:pt x="0" y="17669"/>
                    <a:pt x="17669" y="0"/>
                    <a:pt x="39465" y="0"/>
                  </a:cubicBezTo>
                  <a:close/>
                </a:path>
              </a:pathLst>
            </a:custGeom>
            <a:solidFill>
              <a:srgbClr val="8C52FF"/>
            </a:solidFill>
          </p:spPr>
        </p:sp>
        <p:sp>
          <p:nvSpPr>
            <p:cNvPr id="4" name="TextBox 4"/>
            <p:cNvSpPr txBox="1"/>
            <p:nvPr/>
          </p:nvSpPr>
          <p:spPr>
            <a:xfrm>
              <a:off x="0" y="-57150"/>
              <a:ext cx="2626363" cy="377734"/>
            </a:xfrm>
            <a:prstGeom prst="rect">
              <a:avLst/>
            </a:prstGeom>
          </p:spPr>
          <p:txBody>
            <a:bodyPr lIns="50800" tIns="50800" rIns="50800" bIns="50800" rtlCol="0" anchor="ctr"/>
            <a:lstStyle/>
            <a:p>
              <a:pPr algn="ctr">
                <a:lnSpc>
                  <a:spcPts val="3919"/>
                </a:lnSpc>
              </a:pPr>
              <a:r>
                <a:rPr lang="en-US" sz="2799" dirty="0">
                  <a:solidFill>
                    <a:srgbClr val="FFFFFF"/>
                  </a:solidFill>
                  <a:latin typeface="Canva Sans"/>
                </a:rPr>
                <a:t>KPI-4 : State wise and </a:t>
              </a:r>
              <a:r>
                <a:rPr lang="en-US" sz="2799" dirty="0" err="1">
                  <a:solidFill>
                    <a:srgbClr val="FFFFFF"/>
                  </a:solidFill>
                  <a:latin typeface="Canva Sans"/>
                </a:rPr>
                <a:t>last_credit_pull_d</a:t>
              </a:r>
              <a:r>
                <a:rPr lang="en-US" sz="2799" dirty="0">
                  <a:solidFill>
                    <a:srgbClr val="FFFFFF"/>
                  </a:solidFill>
                  <a:latin typeface="Canva Sans"/>
                </a:rPr>
                <a:t> wise loan status</a:t>
              </a:r>
            </a:p>
          </p:txBody>
        </p:sp>
      </p:grpSp>
      <p:grpSp>
        <p:nvGrpSpPr>
          <p:cNvPr id="5" name="Group 5"/>
          <p:cNvGrpSpPr/>
          <p:nvPr/>
        </p:nvGrpSpPr>
        <p:grpSpPr>
          <a:xfrm>
            <a:off x="12138516" y="555805"/>
            <a:ext cx="5722875" cy="7776451"/>
            <a:chOff x="0" y="0"/>
            <a:chExt cx="7630501" cy="10368601"/>
          </a:xfrm>
        </p:grpSpPr>
        <p:grpSp>
          <p:nvGrpSpPr>
            <p:cNvPr id="6" name="Group 6"/>
            <p:cNvGrpSpPr/>
            <p:nvPr/>
          </p:nvGrpSpPr>
          <p:grpSpPr>
            <a:xfrm>
              <a:off x="0" y="0"/>
              <a:ext cx="7630501" cy="10368601"/>
              <a:chOff x="0" y="0"/>
              <a:chExt cx="1395704" cy="1896533"/>
            </a:xfrm>
          </p:grpSpPr>
          <p:sp>
            <p:nvSpPr>
              <p:cNvPr id="7" name="Freeform 7"/>
              <p:cNvSpPr/>
              <p:nvPr/>
            </p:nvSpPr>
            <p:spPr>
              <a:xfrm>
                <a:off x="0" y="0"/>
                <a:ext cx="1395704" cy="1896533"/>
              </a:xfrm>
              <a:custGeom>
                <a:avLst/>
                <a:gdLst/>
                <a:ahLst/>
                <a:cxnLst/>
                <a:rect l="l" t="t" r="r" b="b"/>
                <a:pathLst>
                  <a:path w="1395704" h="1896533">
                    <a:moveTo>
                      <a:pt x="74507" y="0"/>
                    </a:moveTo>
                    <a:lnTo>
                      <a:pt x="1321197" y="0"/>
                    </a:lnTo>
                    <a:cubicBezTo>
                      <a:pt x="1340957" y="0"/>
                      <a:pt x="1359909" y="7850"/>
                      <a:pt x="1373881" y="21823"/>
                    </a:cubicBezTo>
                    <a:cubicBezTo>
                      <a:pt x="1387854" y="35796"/>
                      <a:pt x="1395704" y="54747"/>
                      <a:pt x="1395704" y="74507"/>
                    </a:cubicBezTo>
                    <a:lnTo>
                      <a:pt x="1395704" y="1822026"/>
                    </a:lnTo>
                    <a:cubicBezTo>
                      <a:pt x="1395704" y="1841786"/>
                      <a:pt x="1387854" y="1860738"/>
                      <a:pt x="1373881" y="1874711"/>
                    </a:cubicBezTo>
                    <a:cubicBezTo>
                      <a:pt x="1359909" y="1888683"/>
                      <a:pt x="1340957" y="1896533"/>
                      <a:pt x="1321197" y="1896533"/>
                    </a:cubicBezTo>
                    <a:lnTo>
                      <a:pt x="74507" y="1896533"/>
                    </a:lnTo>
                    <a:cubicBezTo>
                      <a:pt x="54747" y="1896533"/>
                      <a:pt x="35796" y="1888683"/>
                      <a:pt x="21823" y="1874711"/>
                    </a:cubicBezTo>
                    <a:cubicBezTo>
                      <a:pt x="7850" y="1860738"/>
                      <a:pt x="0" y="1841786"/>
                      <a:pt x="0" y="1822026"/>
                    </a:cubicBezTo>
                    <a:lnTo>
                      <a:pt x="0" y="74507"/>
                    </a:lnTo>
                    <a:cubicBezTo>
                      <a:pt x="0" y="54747"/>
                      <a:pt x="7850" y="35796"/>
                      <a:pt x="21823" y="21823"/>
                    </a:cubicBezTo>
                    <a:cubicBezTo>
                      <a:pt x="35796" y="7850"/>
                      <a:pt x="54747" y="0"/>
                      <a:pt x="74507" y="0"/>
                    </a:cubicBezTo>
                    <a:close/>
                  </a:path>
                </a:pathLst>
              </a:custGeom>
              <a:solidFill>
                <a:srgbClr val="FFFFFF"/>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872"/>
                  </a:lnSpc>
                </a:pPr>
                <a:endParaRPr/>
              </a:p>
            </p:txBody>
          </p:sp>
        </p:grpSp>
        <p:sp>
          <p:nvSpPr>
            <p:cNvPr id="9" name="TextBox 9"/>
            <p:cNvSpPr txBox="1"/>
            <p:nvPr/>
          </p:nvSpPr>
          <p:spPr>
            <a:xfrm>
              <a:off x="284808" y="70969"/>
              <a:ext cx="7060884" cy="10045689"/>
            </a:xfrm>
            <a:prstGeom prst="rect">
              <a:avLst/>
            </a:prstGeom>
          </p:spPr>
          <p:txBody>
            <a:bodyPr lIns="0" tIns="0" rIns="0" bIns="0" rtlCol="0" anchor="t">
              <a:spAutoFit/>
            </a:bodyPr>
            <a:lstStyle/>
            <a:p>
              <a:pPr marL="554635" lvl="1" indent="-277318" algn="just">
                <a:lnSpc>
                  <a:spcPts val="5086"/>
                </a:lnSpc>
                <a:buFont typeface="Arial"/>
                <a:buChar char="•"/>
              </a:pPr>
              <a:r>
                <a:rPr lang="en-US" sz="2568">
                  <a:solidFill>
                    <a:srgbClr val="000000"/>
                  </a:solidFill>
                  <a:latin typeface="Alata"/>
                </a:rPr>
                <a:t>In KPI 4, we have to display loan status by state and last credited pull date.</a:t>
              </a:r>
            </a:p>
            <a:p>
              <a:pPr marL="554635" lvl="1" indent="-277318" algn="just">
                <a:lnSpc>
                  <a:spcPts val="5086"/>
                </a:lnSpc>
                <a:buFont typeface="Arial"/>
                <a:buChar char="•"/>
              </a:pPr>
              <a:r>
                <a:rPr lang="en-US" sz="2568">
                  <a:solidFill>
                    <a:srgbClr val="000000"/>
                  </a:solidFill>
                  <a:latin typeface="Alata"/>
                </a:rPr>
                <a:t>The count of loan status for charged off is 5627, current is 1140, and fully paid is 32950.</a:t>
              </a:r>
            </a:p>
            <a:p>
              <a:pPr marL="554635" lvl="1" indent="-277318" algn="just">
                <a:lnSpc>
                  <a:spcPts val="5086"/>
                </a:lnSpc>
                <a:buFont typeface="Arial"/>
                <a:buChar char="•"/>
              </a:pPr>
              <a:r>
                <a:rPr lang="en-US" sz="2568">
                  <a:solidFill>
                    <a:srgbClr val="000000"/>
                  </a:solidFill>
                  <a:latin typeface="Alata"/>
                </a:rPr>
                <a:t>In which the total count is 39717.</a:t>
              </a:r>
            </a:p>
            <a:p>
              <a:pPr marL="554635" lvl="1" indent="-277318" algn="just">
                <a:lnSpc>
                  <a:spcPts val="5086"/>
                </a:lnSpc>
                <a:buFont typeface="Arial"/>
                <a:buChar char="•"/>
              </a:pPr>
              <a:r>
                <a:rPr lang="en-US" sz="2568">
                  <a:solidFill>
                    <a:srgbClr val="000000"/>
                  </a:solidFill>
                  <a:latin typeface="Alata"/>
                </a:rPr>
                <a:t>For May 2016, the total count was 10308, which is the highest, and the highest count is 7099 for California </a:t>
              </a:r>
            </a:p>
          </p:txBody>
        </p:sp>
      </p:grpSp>
      <p:pic>
        <p:nvPicPr>
          <p:cNvPr id="10" name="Picture 10"/>
          <p:cNvPicPr>
            <a:picLocks noChangeAspect="1"/>
          </p:cNvPicPr>
          <p:nvPr/>
        </p:nvPicPr>
        <p:blipFill>
          <a:blip r:embed="rId2"/>
          <a:srcRect/>
          <a:stretch>
            <a:fillRect/>
          </a:stretch>
        </p:blipFill>
        <p:spPr>
          <a:xfrm>
            <a:off x="397284" y="3977331"/>
            <a:ext cx="11430947" cy="5864809"/>
          </a:xfrm>
          <a:prstGeom prst="rect">
            <a:avLst/>
          </a:prstGeom>
        </p:spPr>
      </p:pic>
      <p:sp>
        <p:nvSpPr>
          <p:cNvPr id="11" name="AutoShape 11"/>
          <p:cNvSpPr/>
          <p:nvPr/>
        </p:nvSpPr>
        <p:spPr>
          <a:xfrm rot="-10800000">
            <a:off x="8034462" y="3731406"/>
            <a:ext cx="4104053" cy="0"/>
          </a:xfrm>
          <a:prstGeom prst="line">
            <a:avLst/>
          </a:prstGeom>
          <a:ln w="38100" cap="flat">
            <a:solidFill>
              <a:srgbClr val="000000"/>
            </a:solidFill>
            <a:prstDash val="sysDot"/>
            <a:headEnd type="triangle" w="lg" len="med"/>
            <a:tailEnd type="oval" w="lg" len="lg"/>
          </a:ln>
        </p:spPr>
      </p:sp>
      <p:sp>
        <p:nvSpPr>
          <p:cNvPr id="12" name="AutoShape 12"/>
          <p:cNvSpPr/>
          <p:nvPr/>
        </p:nvSpPr>
        <p:spPr>
          <a:xfrm rot="-5399999">
            <a:off x="7050580" y="2743304"/>
            <a:ext cx="2124005" cy="0"/>
          </a:xfrm>
          <a:prstGeom prst="line">
            <a:avLst/>
          </a:prstGeom>
          <a:ln w="38100" cap="flat">
            <a:solidFill>
              <a:srgbClr val="000000"/>
            </a:solidFill>
            <a:prstDash val="sysDot"/>
            <a:headEnd type="oval" w="lg" len="lg"/>
            <a:tailEnd type="oval" w="lg" len="lg"/>
          </a:ln>
        </p:spPr>
      </p:sp>
      <p:pic>
        <p:nvPicPr>
          <p:cNvPr id="13" name="Picture 13"/>
          <p:cNvPicPr>
            <a:picLocks noChangeAspect="1"/>
          </p:cNvPicPr>
          <p:nvPr/>
        </p:nvPicPr>
        <p:blipFill>
          <a:blip r:embed="rId3"/>
          <a:srcRect/>
          <a:stretch>
            <a:fillRect/>
          </a:stretch>
        </p:blipFill>
        <p:spPr>
          <a:xfrm rot="-651137">
            <a:off x="4165974" y="2082506"/>
            <a:ext cx="1602609" cy="1773288"/>
          </a:xfrm>
          <a:prstGeom prst="rect">
            <a:avLst/>
          </a:prstGeom>
        </p:spPr>
      </p:pic>
      <p:pic>
        <p:nvPicPr>
          <p:cNvPr id="14" name="Picture 14"/>
          <p:cNvPicPr>
            <a:picLocks noChangeAspect="1"/>
          </p:cNvPicPr>
          <p:nvPr/>
        </p:nvPicPr>
        <p:blipFill>
          <a:blip r:embed="rId4"/>
          <a:srcRect/>
          <a:stretch>
            <a:fillRect/>
          </a:stretch>
        </p:blipFill>
        <p:spPr>
          <a:xfrm>
            <a:off x="5597487" y="2207502"/>
            <a:ext cx="647401" cy="15232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F7F8"/>
        </a:solidFill>
        <a:effectLst/>
      </p:bgPr>
    </p:bg>
    <p:spTree>
      <p:nvGrpSpPr>
        <p:cNvPr id="1" name=""/>
        <p:cNvGrpSpPr/>
        <p:nvPr/>
      </p:nvGrpSpPr>
      <p:grpSpPr>
        <a:xfrm>
          <a:off x="0" y="0"/>
          <a:ext cx="0" cy="0"/>
          <a:chOff x="0" y="0"/>
          <a:chExt cx="0" cy="0"/>
        </a:xfrm>
      </p:grpSpPr>
      <p:grpSp>
        <p:nvGrpSpPr>
          <p:cNvPr id="2" name="Group 2"/>
          <p:cNvGrpSpPr/>
          <p:nvPr/>
        </p:nvGrpSpPr>
        <p:grpSpPr>
          <a:xfrm rot="-340954">
            <a:off x="603317" y="459406"/>
            <a:ext cx="10325100" cy="1510259"/>
            <a:chOff x="0" y="-57150"/>
            <a:chExt cx="2719368" cy="397764"/>
          </a:xfrm>
        </p:grpSpPr>
        <p:sp>
          <p:nvSpPr>
            <p:cNvPr id="3" name="Freeform 3"/>
            <p:cNvSpPr/>
            <p:nvPr/>
          </p:nvSpPr>
          <p:spPr>
            <a:xfrm>
              <a:off x="0" y="0"/>
              <a:ext cx="2719368" cy="260899"/>
            </a:xfrm>
            <a:custGeom>
              <a:avLst/>
              <a:gdLst/>
              <a:ahLst/>
              <a:cxnLst/>
              <a:rect l="l" t="t" r="r" b="b"/>
              <a:pathLst>
                <a:path w="2719368" h="260899">
                  <a:moveTo>
                    <a:pt x="38241" y="0"/>
                  </a:moveTo>
                  <a:lnTo>
                    <a:pt x="2681127" y="0"/>
                  </a:lnTo>
                  <a:cubicBezTo>
                    <a:pt x="2702247" y="0"/>
                    <a:pt x="2719368" y="17121"/>
                    <a:pt x="2719368" y="38241"/>
                  </a:cubicBezTo>
                  <a:lnTo>
                    <a:pt x="2719368" y="222658"/>
                  </a:lnTo>
                  <a:cubicBezTo>
                    <a:pt x="2719368" y="232800"/>
                    <a:pt x="2715339" y="242527"/>
                    <a:pt x="2708167" y="249698"/>
                  </a:cubicBezTo>
                  <a:cubicBezTo>
                    <a:pt x="2700996" y="256870"/>
                    <a:pt x="2691269" y="260899"/>
                    <a:pt x="2681127" y="260899"/>
                  </a:cubicBezTo>
                  <a:lnTo>
                    <a:pt x="38241" y="260899"/>
                  </a:lnTo>
                  <a:cubicBezTo>
                    <a:pt x="17121" y="260899"/>
                    <a:pt x="0" y="243778"/>
                    <a:pt x="0" y="222658"/>
                  </a:cubicBezTo>
                  <a:lnTo>
                    <a:pt x="0" y="38241"/>
                  </a:lnTo>
                  <a:cubicBezTo>
                    <a:pt x="0" y="28099"/>
                    <a:pt x="4029" y="18372"/>
                    <a:pt x="11200" y="11200"/>
                  </a:cubicBezTo>
                  <a:cubicBezTo>
                    <a:pt x="18372" y="4029"/>
                    <a:pt x="28099" y="0"/>
                    <a:pt x="38241" y="0"/>
                  </a:cubicBezTo>
                  <a:close/>
                </a:path>
              </a:pathLst>
            </a:custGeom>
            <a:solidFill>
              <a:srgbClr val="8C52FF"/>
            </a:solidFill>
          </p:spPr>
        </p:sp>
        <p:sp>
          <p:nvSpPr>
            <p:cNvPr id="4" name="TextBox 4"/>
            <p:cNvSpPr txBox="1"/>
            <p:nvPr/>
          </p:nvSpPr>
          <p:spPr>
            <a:xfrm>
              <a:off x="0" y="-57150"/>
              <a:ext cx="2710702" cy="397764"/>
            </a:xfrm>
            <a:prstGeom prst="rect">
              <a:avLst/>
            </a:prstGeom>
          </p:spPr>
          <p:txBody>
            <a:bodyPr lIns="50800" tIns="50800" rIns="50800" bIns="50800" rtlCol="0" anchor="ctr"/>
            <a:lstStyle/>
            <a:p>
              <a:pPr algn="ctr">
                <a:lnSpc>
                  <a:spcPts val="3919"/>
                </a:lnSpc>
              </a:pPr>
              <a:r>
                <a:rPr lang="en-US" sz="2799" dirty="0">
                  <a:solidFill>
                    <a:srgbClr val="FFFFFF"/>
                  </a:solidFill>
                  <a:latin typeface="Canva Sans"/>
                </a:rPr>
                <a:t>KPI-5 : Home ownership Vs last payment date stats</a:t>
              </a:r>
            </a:p>
          </p:txBody>
        </p:sp>
      </p:grpSp>
      <p:grpSp>
        <p:nvGrpSpPr>
          <p:cNvPr id="5" name="Group 5"/>
          <p:cNvGrpSpPr/>
          <p:nvPr/>
        </p:nvGrpSpPr>
        <p:grpSpPr>
          <a:xfrm>
            <a:off x="1527458" y="3374571"/>
            <a:ext cx="10277334" cy="1768929"/>
            <a:chOff x="0" y="0"/>
            <a:chExt cx="13703112" cy="2358571"/>
          </a:xfrm>
        </p:grpSpPr>
        <p:grpSp>
          <p:nvGrpSpPr>
            <p:cNvPr id="6" name="Group 6"/>
            <p:cNvGrpSpPr/>
            <p:nvPr/>
          </p:nvGrpSpPr>
          <p:grpSpPr>
            <a:xfrm>
              <a:off x="0" y="0"/>
              <a:ext cx="13703112" cy="2358571"/>
              <a:chOff x="0" y="0"/>
              <a:chExt cx="3789503" cy="652247"/>
            </a:xfrm>
          </p:grpSpPr>
          <p:sp>
            <p:nvSpPr>
              <p:cNvPr id="7" name="Freeform 7"/>
              <p:cNvSpPr/>
              <p:nvPr/>
            </p:nvSpPr>
            <p:spPr>
              <a:xfrm>
                <a:off x="0" y="0"/>
                <a:ext cx="3789503" cy="652247"/>
              </a:xfrm>
              <a:custGeom>
                <a:avLst/>
                <a:gdLst/>
                <a:ahLst/>
                <a:cxnLst/>
                <a:rect l="l" t="t" r="r" b="b"/>
                <a:pathLst>
                  <a:path w="3789503" h="652247">
                    <a:moveTo>
                      <a:pt x="27442" y="0"/>
                    </a:moveTo>
                    <a:lnTo>
                      <a:pt x="3762061" y="0"/>
                    </a:lnTo>
                    <a:cubicBezTo>
                      <a:pt x="3777217" y="0"/>
                      <a:pt x="3789503" y="12286"/>
                      <a:pt x="3789503" y="27442"/>
                    </a:cubicBezTo>
                    <a:lnTo>
                      <a:pt x="3789503" y="624805"/>
                    </a:lnTo>
                    <a:cubicBezTo>
                      <a:pt x="3789503" y="632083"/>
                      <a:pt x="3786612" y="639063"/>
                      <a:pt x="3781465" y="644209"/>
                    </a:cubicBezTo>
                    <a:cubicBezTo>
                      <a:pt x="3776319" y="649356"/>
                      <a:pt x="3769339" y="652247"/>
                      <a:pt x="3762061" y="652247"/>
                    </a:cubicBezTo>
                    <a:lnTo>
                      <a:pt x="27442" y="652247"/>
                    </a:lnTo>
                    <a:cubicBezTo>
                      <a:pt x="20164" y="652247"/>
                      <a:pt x="13184" y="649356"/>
                      <a:pt x="8037" y="644209"/>
                    </a:cubicBezTo>
                    <a:cubicBezTo>
                      <a:pt x="2891" y="639063"/>
                      <a:pt x="0" y="632083"/>
                      <a:pt x="0" y="624805"/>
                    </a:cubicBezTo>
                    <a:lnTo>
                      <a:pt x="0" y="27442"/>
                    </a:lnTo>
                    <a:cubicBezTo>
                      <a:pt x="0" y="20164"/>
                      <a:pt x="2891" y="13184"/>
                      <a:pt x="8037" y="8037"/>
                    </a:cubicBezTo>
                    <a:cubicBezTo>
                      <a:pt x="13184" y="2891"/>
                      <a:pt x="20164" y="0"/>
                      <a:pt x="27442" y="0"/>
                    </a:cubicBezTo>
                    <a:close/>
                  </a:path>
                </a:pathLst>
              </a:custGeom>
              <a:solidFill>
                <a:srgbClr val="FFFFFF"/>
              </a:solidFill>
            </p:spPr>
          </p:sp>
          <p:sp>
            <p:nvSpPr>
              <p:cNvPr id="8" name="TextBox 8"/>
              <p:cNvSpPr txBox="1"/>
              <p:nvPr/>
            </p:nvSpPr>
            <p:spPr>
              <a:xfrm>
                <a:off x="0" y="-28575"/>
                <a:ext cx="812800" cy="841375"/>
              </a:xfrm>
              <a:prstGeom prst="rect">
                <a:avLst/>
              </a:prstGeom>
            </p:spPr>
            <p:txBody>
              <a:bodyPr lIns="50800" tIns="50800" rIns="50800" bIns="50800" rtlCol="0" anchor="ctr"/>
              <a:lstStyle/>
              <a:p>
                <a:pPr algn="ctr">
                  <a:lnSpc>
                    <a:spcPts val="1899"/>
                  </a:lnSpc>
                </a:pPr>
                <a:endParaRPr/>
              </a:p>
            </p:txBody>
          </p:sp>
        </p:grpSp>
        <p:sp>
          <p:nvSpPr>
            <p:cNvPr id="9" name="TextBox 9"/>
            <p:cNvSpPr txBox="1"/>
            <p:nvPr/>
          </p:nvSpPr>
          <p:spPr>
            <a:xfrm>
              <a:off x="511468" y="33291"/>
              <a:ext cx="12680176" cy="2158640"/>
            </a:xfrm>
            <a:prstGeom prst="rect">
              <a:avLst/>
            </a:prstGeom>
          </p:spPr>
          <p:txBody>
            <a:bodyPr lIns="0" tIns="0" rIns="0" bIns="0" rtlCol="0" anchor="t">
              <a:spAutoFit/>
            </a:bodyPr>
            <a:lstStyle/>
            <a:p>
              <a:pPr marL="366847" lvl="1" indent="-183423" algn="just">
                <a:lnSpc>
                  <a:spcPts val="3364"/>
                </a:lnSpc>
                <a:buFont typeface="Arial"/>
                <a:buChar char="•"/>
              </a:pPr>
              <a:r>
                <a:rPr lang="en-US" sz="1699">
                  <a:solidFill>
                    <a:srgbClr val="000000"/>
                  </a:solidFill>
                  <a:latin typeface="Alata"/>
                </a:rPr>
                <a:t>In KPI 5, we have to observe the latest payment date for home ownership.</a:t>
              </a:r>
            </a:p>
            <a:p>
              <a:pPr marL="366847" lvl="1" indent="-183423" algn="just">
                <a:lnSpc>
                  <a:spcPts val="3364"/>
                </a:lnSpc>
                <a:buFont typeface="Arial"/>
                <a:buChar char="•"/>
              </a:pPr>
              <a:r>
                <a:rPr lang="en-US" sz="1699">
                  <a:solidFill>
                    <a:srgbClr val="000000"/>
                  </a:solidFill>
                  <a:latin typeface="Alata"/>
                </a:rPr>
                <a:t>Here we can see that the last date for payment of the mortgage is May 2016 and the paid amount is 56.30 million. For rent is May 2016 where the paid amount is 8.22 million and for rent is also May 2016 and the paid amount is 41.68 million.</a:t>
              </a:r>
            </a:p>
          </p:txBody>
        </p:sp>
      </p:grpSp>
      <p:pic>
        <p:nvPicPr>
          <p:cNvPr id="10" name="Picture 10"/>
          <p:cNvPicPr>
            <a:picLocks noChangeAspect="1"/>
          </p:cNvPicPr>
          <p:nvPr/>
        </p:nvPicPr>
        <p:blipFill>
          <a:blip r:embed="rId2"/>
          <a:srcRect/>
          <a:stretch>
            <a:fillRect/>
          </a:stretch>
        </p:blipFill>
        <p:spPr>
          <a:xfrm>
            <a:off x="6093292" y="5879072"/>
            <a:ext cx="11762709" cy="3761117"/>
          </a:xfrm>
          <a:prstGeom prst="rect">
            <a:avLst/>
          </a:prstGeom>
        </p:spPr>
      </p:pic>
      <p:pic>
        <p:nvPicPr>
          <p:cNvPr id="11" name="Picture 1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87884">
            <a:off x="1925118" y="5792596"/>
            <a:ext cx="2972447" cy="2804909"/>
          </a:xfrm>
          <a:prstGeom prst="rect">
            <a:avLst/>
          </a:prstGeom>
        </p:spPr>
      </p:pic>
      <p:pic>
        <p:nvPicPr>
          <p:cNvPr id="12" name="Picture 1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904935">
            <a:off x="12189459" y="1028700"/>
            <a:ext cx="2030200" cy="1932750"/>
          </a:xfrm>
          <a:prstGeom prst="rect">
            <a:avLst/>
          </a:prstGeom>
        </p:spPr>
      </p:pic>
      <p:pic>
        <p:nvPicPr>
          <p:cNvPr id="13" name="Picture 13"/>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736802">
            <a:off x="13438775" y="2410171"/>
            <a:ext cx="2467904" cy="2467904"/>
          </a:xfrm>
          <a:prstGeom prst="rect">
            <a:avLst/>
          </a:prstGeom>
        </p:spPr>
      </p:pic>
      <p:sp>
        <p:nvSpPr>
          <p:cNvPr id="14" name="AutoShape 14"/>
          <p:cNvSpPr/>
          <p:nvPr/>
        </p:nvSpPr>
        <p:spPr>
          <a:xfrm rot="-5400000">
            <a:off x="7275472" y="2518411"/>
            <a:ext cx="1674220" cy="0"/>
          </a:xfrm>
          <a:prstGeom prst="line">
            <a:avLst/>
          </a:prstGeom>
          <a:ln w="38100" cap="flat">
            <a:solidFill>
              <a:srgbClr val="000000"/>
            </a:solidFill>
            <a:prstDash val="sysDot"/>
            <a:headEnd type="triangle" w="lg" len="med"/>
            <a:tailEnd type="oval" w="lg"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559</Words>
  <Application>Microsoft Office PowerPoint</Application>
  <PresentationFormat>Custom</PresentationFormat>
  <Paragraphs>44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Canva Sans</vt:lpstr>
      <vt:lpstr>Archive</vt:lpstr>
      <vt:lpstr>Calibri</vt:lpstr>
      <vt:lpstr>Arial</vt:lpstr>
      <vt:lpstr>Canva Sans Bold</vt:lpstr>
      <vt:lpstr>Archive Bold</vt:lpstr>
      <vt:lpstr>Alata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dc:title>
  <cp:lastModifiedBy>Swaraj Abruk</cp:lastModifiedBy>
  <cp:revision>5</cp:revision>
  <dcterms:created xsi:type="dcterms:W3CDTF">2006-08-16T00:00:00Z</dcterms:created>
  <dcterms:modified xsi:type="dcterms:W3CDTF">2022-10-07T05:12:54Z</dcterms:modified>
  <dc:identifier>DAFORh7wMp8</dc:identifier>
</cp:coreProperties>
</file>