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D99"/>
    <a:srgbClr val="FACDB0"/>
    <a:srgbClr val="C8C7A8"/>
    <a:srgbClr val="FF4266"/>
    <a:srgbClr val="84AF9B"/>
    <a:srgbClr val="E29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3590" y="6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723D-2AD1-6B5D-5A99-8A57D84DE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2DBEE-1EC8-190E-A39F-C4634095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6862-E451-CC85-B51D-F9A6DBE8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31FA-A296-A6D7-151B-EC82B86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48C7-1F71-F991-2DC4-87BE0932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8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CFF6-DF6E-EF85-8D33-277279B2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36725-AC07-DDE8-1DA3-367490E3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5A07-6996-5B21-8E9F-62EC9076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F65C-12A0-044A-8A79-E2F52BF1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6754-2779-6ACC-DA88-B66173AA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6C1F7-EF37-DA90-77AD-E7B4F729F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0676-7C7C-B15D-862E-BD0C0FB2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19C16-38C3-13A1-6D84-29F8029D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A137-1756-8392-532F-CB6B73EF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8A25-CABF-FD45-538E-F5DB4AA8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6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FF4C-C0F3-3969-7CFE-D9A3B5C1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C52D-768C-7721-35BC-C91AD5A1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2B3C-A431-440E-546A-B9AB1FB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FF47-FE9D-BC43-FF7D-D20F8815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F2D0-FEC1-5B51-2C12-51505DB9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1216-A3ED-CE2C-2555-0C69F8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C5842-9389-2444-27BF-95D8BDCA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5417-198B-40B3-7AD1-C63C476D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25CA-8318-BC2D-B0C0-CBDE8041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A4E6C-A052-EE66-9B69-3165D878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8850-F2AD-FFEA-ABC8-F265410F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A47D-A63B-DC31-6428-442D6018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8851E-E870-CDB7-E457-FACDA0099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F91D4-7130-0FEA-D6E4-CBCA7FC7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982BD-DA0D-B93C-0C21-9D0D4484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8DC23-793C-A477-BE65-CA2782FC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1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84DB-6EAC-25FC-589F-33CC2BA1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AB78-46AD-34B6-E831-B76B9594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F06DA-A810-6562-1F1E-8E8D2025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52FA7-97DB-A662-84C6-7C9709096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7F9BF-0C95-9CEC-8507-229396F1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C192A-FD60-F067-6599-F967F11F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234AB-FFA5-166F-96E7-E8D1D80F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A7AF3-80F2-5417-79CD-74EE44D4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6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82C2-9FF6-AE95-0F1A-506214A9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1A67-C1B5-AAE8-1FB3-E17B4920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C6CA9-B69A-88A5-E5F2-9B7381B6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C564E-79BB-D53A-C3C6-30FBBD3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63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824F5-3BCC-89F2-2952-ECBA9FCD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0624D-0D1A-5D03-1CB1-601E20D7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A31F-CA65-C492-3FAC-F305CF1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2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BBC-30DB-7B88-2E59-C1CE84D4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E706-E1BA-12F7-DE15-A168A93A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6B94E-91EA-B6EB-98EC-2B0C165A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516B-6433-5DD0-D0DD-4730A438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45AB-ED4D-69E1-DBB0-8D9476EA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427EB-A3A7-1C17-9BC4-BD704E8B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1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0863-56A0-A7F3-EA18-84308166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57078-994D-C6CB-D7B7-17EB2A015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BEBCF-197D-BF4A-586D-532624289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12CF-7CE8-1AC8-4480-AEC417B4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CFDED-E6BA-37A4-16ED-C810FC37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E2E8-D440-0240-70EE-4B77A84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595FC-88C0-7753-FBB9-9EBAB59F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C6304-F36B-4118-9F34-26512ABD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DEB9-A3D4-EDB3-884B-AECE6CC70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0529-1FD9-4823-A9CC-F8452A688F35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F09B-45B7-E242-2739-81BB5523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53B6-79C9-7EC0-2619-1DA37D7A2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52C5-8DD9-403D-AC56-7609DA8802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7488E8-BCA0-48D9-DD93-E0E0718C95B8}"/>
              </a:ext>
            </a:extLst>
          </p:cNvPr>
          <p:cNvSpPr txBox="1"/>
          <p:nvPr/>
        </p:nvSpPr>
        <p:spPr>
          <a:xfrm>
            <a:off x="4149773" y="2149923"/>
            <a:ext cx="6658535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/>
                <a:latin typeface="Baguet Script" panose="00000500000000000000" pitchFamily="2" charset="0"/>
                <a:cs typeface="Dreaming Outloud Script Pro" panose="020F0502020204030204" pitchFamily="66" charset="0"/>
              </a:rPr>
              <a:t>Cybersecurity</a:t>
            </a:r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Dreaming Outloud Script Pro" panose="020F0502020204030204" pitchFamily="66" charset="0"/>
              </a:rPr>
              <a:t> </a:t>
            </a:r>
          </a:p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latin typeface="Baguet Script" panose="00000500000000000000" pitchFamily="2" charset="0"/>
                <a:cs typeface="Dreaming Outloud Script Pro" panose="020F0502020204030204" pitchFamily="66" charset="0"/>
              </a:rPr>
              <a:t>Analysis</a:t>
            </a:r>
            <a:endParaRPr lang="en-IN" sz="8000" b="1" dirty="0">
              <a:ln w="0">
                <a:noFill/>
              </a:ln>
              <a:solidFill>
                <a:schemeClr val="bg1"/>
              </a:solidFill>
              <a:latin typeface="Baguet Script" panose="00000500000000000000" pitchFamily="2" charset="0"/>
              <a:cs typeface="Dreaming Outloud Script Pro" panose="020F0502020204030204" pitchFamily="66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482FB-8D96-4C9A-DDF9-3CAB69712C64}"/>
              </a:ext>
            </a:extLst>
          </p:cNvPr>
          <p:cNvGrpSpPr/>
          <p:nvPr/>
        </p:nvGrpSpPr>
        <p:grpSpPr>
          <a:xfrm>
            <a:off x="-650240" y="0"/>
            <a:ext cx="5088291" cy="6858000"/>
            <a:chOff x="-650240" y="0"/>
            <a:chExt cx="508829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70E390-1DB6-F87D-C4FA-AFC811E64DA6}"/>
                </a:ext>
              </a:extLst>
            </p:cNvPr>
            <p:cNvSpPr/>
            <p:nvPr/>
          </p:nvSpPr>
          <p:spPr>
            <a:xfrm>
              <a:off x="-650240" y="0"/>
              <a:ext cx="467360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025B76A-579C-DA62-7AD3-ED84453D36EC}"/>
                </a:ext>
              </a:extLst>
            </p:cNvPr>
            <p:cNvSpPr/>
            <p:nvPr/>
          </p:nvSpPr>
          <p:spPr>
            <a:xfrm>
              <a:off x="3523651" y="3822538"/>
              <a:ext cx="914400" cy="914400"/>
            </a:xfrm>
            <a:prstGeom prst="round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8AC197-752E-F0E8-1671-A317A038BE25}"/>
              </a:ext>
            </a:extLst>
          </p:cNvPr>
          <p:cNvGrpSpPr/>
          <p:nvPr/>
        </p:nvGrpSpPr>
        <p:grpSpPr>
          <a:xfrm>
            <a:off x="-1625600" y="0"/>
            <a:ext cx="5149251" cy="6858000"/>
            <a:chOff x="-1625600" y="0"/>
            <a:chExt cx="514925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288B4E-CEE2-0B9F-651A-63473A02DA29}"/>
                </a:ext>
              </a:extLst>
            </p:cNvPr>
            <p:cNvSpPr/>
            <p:nvPr/>
          </p:nvSpPr>
          <p:spPr>
            <a:xfrm>
              <a:off x="-1625600" y="0"/>
              <a:ext cx="4673600" cy="6858000"/>
            </a:xfrm>
            <a:prstGeom prst="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8FE2248-7875-639A-D9F9-C1E119C45B79}"/>
                </a:ext>
              </a:extLst>
            </p:cNvPr>
            <p:cNvSpPr/>
            <p:nvPr/>
          </p:nvSpPr>
          <p:spPr>
            <a:xfrm>
              <a:off x="2609251" y="2613949"/>
              <a:ext cx="914400" cy="914400"/>
            </a:xfrm>
            <a:prstGeom prst="round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7CC91C-7FCF-D6AF-2C25-C602B666E14B}"/>
              </a:ext>
            </a:extLst>
          </p:cNvPr>
          <p:cNvGrpSpPr/>
          <p:nvPr/>
        </p:nvGrpSpPr>
        <p:grpSpPr>
          <a:xfrm>
            <a:off x="-2600960" y="0"/>
            <a:ext cx="5310208" cy="6858000"/>
            <a:chOff x="-2600960" y="0"/>
            <a:chExt cx="5310208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AFA8CD-E161-9988-C67F-C7639BE52F71}"/>
                </a:ext>
              </a:extLst>
            </p:cNvPr>
            <p:cNvSpPr/>
            <p:nvPr/>
          </p:nvSpPr>
          <p:spPr>
            <a:xfrm>
              <a:off x="-2600960" y="0"/>
              <a:ext cx="4673600" cy="68580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A29ABA-CE6A-EB6C-D8E4-AC3288C5126B}"/>
                </a:ext>
              </a:extLst>
            </p:cNvPr>
            <p:cNvSpPr/>
            <p:nvPr/>
          </p:nvSpPr>
          <p:spPr>
            <a:xfrm>
              <a:off x="1794848" y="1405359"/>
              <a:ext cx="914400" cy="914400"/>
            </a:xfrm>
            <a:prstGeom prst="round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04A558-D37D-B1A5-0A93-2C53E8B4344C}"/>
              </a:ext>
            </a:extLst>
          </p:cNvPr>
          <p:cNvGrpSpPr/>
          <p:nvPr/>
        </p:nvGrpSpPr>
        <p:grpSpPr>
          <a:xfrm>
            <a:off x="-3576320" y="-1804"/>
            <a:ext cx="5262880" cy="6858000"/>
            <a:chOff x="-3576320" y="-1804"/>
            <a:chExt cx="5262880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43D752-C685-261F-DF31-3DD751B88AA1}"/>
                </a:ext>
              </a:extLst>
            </p:cNvPr>
            <p:cNvSpPr/>
            <p:nvPr/>
          </p:nvSpPr>
          <p:spPr>
            <a:xfrm>
              <a:off x="-3576320" y="-1804"/>
              <a:ext cx="4673600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9FE9DCF-E3B9-FE37-87B9-5F7C65DE885A}"/>
                </a:ext>
              </a:extLst>
            </p:cNvPr>
            <p:cNvSpPr/>
            <p:nvPr/>
          </p:nvSpPr>
          <p:spPr>
            <a:xfrm>
              <a:off x="772160" y="196769"/>
              <a:ext cx="914400" cy="914400"/>
            </a:xfrm>
            <a:prstGeom prst="round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58BBAE-1885-0CE1-FA50-61EEC859AE57}"/>
              </a:ext>
            </a:extLst>
          </p:cNvPr>
          <p:cNvGrpSpPr/>
          <p:nvPr/>
        </p:nvGrpSpPr>
        <p:grpSpPr>
          <a:xfrm>
            <a:off x="-11154905" y="785648"/>
            <a:ext cx="8308299" cy="5485402"/>
            <a:chOff x="3684608" y="1220978"/>
            <a:chExt cx="8308299" cy="54854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88C597-5C96-6DAE-17B5-CE4B8CC016AD}"/>
                </a:ext>
              </a:extLst>
            </p:cNvPr>
            <p:cNvSpPr txBox="1"/>
            <p:nvPr/>
          </p:nvSpPr>
          <p:spPr>
            <a:xfrm>
              <a:off x="3684608" y="1220978"/>
              <a:ext cx="5277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ngenial Black" panose="020F0502020204030204" pitchFamily="2" charset="0"/>
                  <a:ea typeface="UD Digi Kyokasho NK-B" panose="020B0400000000000000" pitchFamily="18" charset="-128"/>
                  <a:cs typeface="Dreaming Outloud Script Pro" panose="03050502040304050704" pitchFamily="66" charset="0"/>
                </a:rPr>
                <a:t>What is Cybersecurity?</a:t>
              </a:r>
              <a:endParaRPr lang="en-IN" sz="3200" b="1" dirty="0">
                <a:latin typeface="Congenial Black" panose="020F0502020204030204" pitchFamily="2" charset="0"/>
                <a:ea typeface="UD Digi Kyokasho NK-B" panose="020B04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3C0B77-AA00-5BD2-BC11-9AF315E30F59}"/>
                </a:ext>
              </a:extLst>
            </p:cNvPr>
            <p:cNvSpPr txBox="1"/>
            <p:nvPr/>
          </p:nvSpPr>
          <p:spPr>
            <a:xfrm>
              <a:off x="3918737" y="1944067"/>
              <a:ext cx="52774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the practice of protecting computers, servers, mobile devices, electronic systems, networks, and data from malicious attacks.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151B90-4AA0-CBC4-CD4A-DC76EC1F4D70}"/>
                </a:ext>
              </a:extLst>
            </p:cNvPr>
            <p:cNvSpPr txBox="1"/>
            <p:nvPr/>
          </p:nvSpPr>
          <p:spPr>
            <a:xfrm>
              <a:off x="3951857" y="3338934"/>
              <a:ext cx="52774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important because it helps to prevent data breaches, identity theft, cyber-attacks, and other threats that can harm individuals, organizations, and society.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C7286A-D47B-ECDB-79DD-EB69D9AE967D}"/>
                </a:ext>
              </a:extLst>
            </p:cNvPr>
            <p:cNvGrpSpPr/>
            <p:nvPr/>
          </p:nvGrpSpPr>
          <p:grpSpPr>
            <a:xfrm>
              <a:off x="10549652" y="5263125"/>
              <a:ext cx="1443255" cy="1443255"/>
              <a:chOff x="10740465" y="3091358"/>
              <a:chExt cx="1443255" cy="1443255"/>
            </a:xfrm>
            <a:solidFill>
              <a:schemeClr val="bg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338BF58-CC35-7AD1-A8B8-19BE66CC2CB3}"/>
                  </a:ext>
                </a:extLst>
              </p:cNvPr>
              <p:cNvSpPr/>
              <p:nvPr/>
            </p:nvSpPr>
            <p:spPr>
              <a:xfrm>
                <a:off x="10740465" y="3091358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1" name="Graphic 40" descr="Unlock with solid fill">
                <a:extLst>
                  <a:ext uri="{FF2B5EF4-FFF2-40B4-BE49-F238E27FC236}">
                    <a16:creationId xmlns:a16="http://schemas.microsoft.com/office/drawing/2014/main" id="{CA681CAA-8EA2-A007-999D-7C8A9CD01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7051" y="3307944"/>
                <a:ext cx="1010083" cy="1010083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201FA7-A1E1-D6F6-2554-C9A745409427}"/>
                </a:ext>
              </a:extLst>
            </p:cNvPr>
            <p:cNvGrpSpPr/>
            <p:nvPr/>
          </p:nvGrpSpPr>
          <p:grpSpPr>
            <a:xfrm>
              <a:off x="10549652" y="3430208"/>
              <a:ext cx="1443255" cy="1443255"/>
              <a:chOff x="10340413" y="798239"/>
              <a:chExt cx="1443255" cy="1443255"/>
            </a:xfrm>
            <a:solidFill>
              <a:schemeClr val="bg1"/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9FE1ACE-0457-4CBF-A094-50C6B4296AAE}"/>
                  </a:ext>
                </a:extLst>
              </p:cNvPr>
              <p:cNvSpPr/>
              <p:nvPr/>
            </p:nvSpPr>
            <p:spPr>
              <a:xfrm>
                <a:off x="10340413" y="798239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9" name="Graphic 38" descr="Security camera with solid fill">
                <a:extLst>
                  <a:ext uri="{FF2B5EF4-FFF2-40B4-BE49-F238E27FC236}">
                    <a16:creationId xmlns:a16="http://schemas.microsoft.com/office/drawing/2014/main" id="{507C4749-27CD-6B3C-C9CE-9F6EA971E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01652" y="959478"/>
                <a:ext cx="1120776" cy="11207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3212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7488E8-BCA0-48D9-DD93-E0E0718C95B8}"/>
              </a:ext>
            </a:extLst>
          </p:cNvPr>
          <p:cNvSpPr txBox="1"/>
          <p:nvPr/>
        </p:nvSpPr>
        <p:spPr>
          <a:xfrm>
            <a:off x="4149773" y="2149923"/>
            <a:ext cx="6658535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/>
                <a:latin typeface="Baguet Script" panose="00000500000000000000" pitchFamily="2" charset="0"/>
                <a:cs typeface="Dreaming Outloud Script Pro" panose="020F0502020204030204" pitchFamily="66" charset="0"/>
              </a:rPr>
              <a:t>Cybersecurity</a:t>
            </a:r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Dreaming Outloud Script Pro" panose="020F0502020204030204" pitchFamily="66" charset="0"/>
              </a:rPr>
              <a:t> </a:t>
            </a:r>
          </a:p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latin typeface="Baguet Script" panose="00000500000000000000" pitchFamily="2" charset="0"/>
                <a:cs typeface="Dreaming Outloud Script Pro" panose="020F0502020204030204" pitchFamily="66" charset="0"/>
              </a:rPr>
              <a:t>Analysis</a:t>
            </a:r>
            <a:endParaRPr lang="en-IN" sz="8000" b="1" dirty="0">
              <a:ln w="0">
                <a:noFill/>
              </a:ln>
              <a:solidFill>
                <a:schemeClr val="bg1"/>
              </a:solidFill>
              <a:latin typeface="Baguet Script" panose="00000500000000000000" pitchFamily="2" charset="0"/>
              <a:cs typeface="Dreaming Outloud Script Pro" panose="020F0502020204030204" pitchFamily="66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482FB-8D96-4C9A-DDF9-3CAB69712C64}"/>
              </a:ext>
            </a:extLst>
          </p:cNvPr>
          <p:cNvGrpSpPr/>
          <p:nvPr/>
        </p:nvGrpSpPr>
        <p:grpSpPr>
          <a:xfrm>
            <a:off x="-650240" y="0"/>
            <a:ext cx="14250493" cy="6858000"/>
            <a:chOff x="-650240" y="0"/>
            <a:chExt cx="508829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70E390-1DB6-F87D-C4FA-AFC811E64D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650240" y="0"/>
              <a:ext cx="467360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025B76A-579C-DA62-7AD3-ED84453D36EC}"/>
                </a:ext>
              </a:extLst>
            </p:cNvPr>
            <p:cNvSpPr/>
            <p:nvPr/>
          </p:nvSpPr>
          <p:spPr>
            <a:xfrm>
              <a:off x="3523651" y="3822538"/>
              <a:ext cx="914400" cy="914400"/>
            </a:xfrm>
            <a:prstGeom prst="round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767B5-596A-27E2-5BBC-9C302F1CB0E8}"/>
              </a:ext>
            </a:extLst>
          </p:cNvPr>
          <p:cNvGrpSpPr/>
          <p:nvPr/>
        </p:nvGrpSpPr>
        <p:grpSpPr>
          <a:xfrm>
            <a:off x="3684608" y="1220978"/>
            <a:ext cx="8308299" cy="5485402"/>
            <a:chOff x="3684608" y="1220978"/>
            <a:chExt cx="8308299" cy="548540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21D454-D7C6-3741-3443-B5CF4AB2ECC2}"/>
                </a:ext>
              </a:extLst>
            </p:cNvPr>
            <p:cNvSpPr txBox="1"/>
            <p:nvPr/>
          </p:nvSpPr>
          <p:spPr>
            <a:xfrm>
              <a:off x="3684608" y="1220978"/>
              <a:ext cx="5277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ngenial Black" panose="020F0502020204030204" pitchFamily="2" charset="0"/>
                  <a:ea typeface="UD Digi Kyokasho NK-B" panose="020B0400000000000000" pitchFamily="18" charset="-128"/>
                  <a:cs typeface="Dreaming Outloud Script Pro" panose="03050502040304050704" pitchFamily="66" charset="0"/>
                </a:rPr>
                <a:t>What is Cybersecurity?</a:t>
              </a:r>
              <a:endParaRPr lang="en-IN" sz="3200" b="1" dirty="0">
                <a:latin typeface="Congenial Black" panose="020F0502020204030204" pitchFamily="2" charset="0"/>
                <a:ea typeface="UD Digi Kyokasho NK-B" panose="020B04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64A05-2C45-084E-06BC-7CBF9E0B17F6}"/>
                </a:ext>
              </a:extLst>
            </p:cNvPr>
            <p:cNvSpPr txBox="1"/>
            <p:nvPr/>
          </p:nvSpPr>
          <p:spPr>
            <a:xfrm>
              <a:off x="3918737" y="1944067"/>
              <a:ext cx="52774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the practice of protecting computers, servers, mobile devices, electronic systems, networks, and data from malicious attacks.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C5FD9C-D723-1534-F331-B9729CCA1C29}"/>
                </a:ext>
              </a:extLst>
            </p:cNvPr>
            <p:cNvSpPr txBox="1"/>
            <p:nvPr/>
          </p:nvSpPr>
          <p:spPr>
            <a:xfrm>
              <a:off x="3951857" y="3338934"/>
              <a:ext cx="52774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important because it helps to prevent data breaches, identity theft, cyber-attacks, and other threats that can harm individuals, organizations, and society.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3B8724-3934-60F8-9B11-67C6D35DDBD4}"/>
                </a:ext>
              </a:extLst>
            </p:cNvPr>
            <p:cNvGrpSpPr/>
            <p:nvPr/>
          </p:nvGrpSpPr>
          <p:grpSpPr>
            <a:xfrm>
              <a:off x="10549652" y="5263125"/>
              <a:ext cx="1443255" cy="1443255"/>
              <a:chOff x="10740465" y="3091358"/>
              <a:chExt cx="1443255" cy="1443255"/>
            </a:xfrm>
            <a:solidFill>
              <a:schemeClr val="bg1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9AD6D3-F461-9B46-855F-70F724E36CEA}"/>
                  </a:ext>
                </a:extLst>
              </p:cNvPr>
              <p:cNvSpPr/>
              <p:nvPr/>
            </p:nvSpPr>
            <p:spPr>
              <a:xfrm>
                <a:off x="10740465" y="3091358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Graphic 8" descr="Unlock with solid fill">
                <a:extLst>
                  <a:ext uri="{FF2B5EF4-FFF2-40B4-BE49-F238E27FC236}">
                    <a16:creationId xmlns:a16="http://schemas.microsoft.com/office/drawing/2014/main" id="{16591B4A-2B27-B300-A0FF-CF2A3082D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7051" y="3307944"/>
                <a:ext cx="1010083" cy="1010083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C27B2E-FD06-4EB3-D3DE-728A38A7519E}"/>
                </a:ext>
              </a:extLst>
            </p:cNvPr>
            <p:cNvGrpSpPr/>
            <p:nvPr/>
          </p:nvGrpSpPr>
          <p:grpSpPr>
            <a:xfrm>
              <a:off x="10549652" y="3430208"/>
              <a:ext cx="1443255" cy="1443255"/>
              <a:chOff x="10340413" y="798239"/>
              <a:chExt cx="1443255" cy="1443255"/>
            </a:xfrm>
            <a:solidFill>
              <a:schemeClr val="bg1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519D1FD-B8FD-69E8-42E7-449D7BC6CB21}"/>
                  </a:ext>
                </a:extLst>
              </p:cNvPr>
              <p:cNvSpPr/>
              <p:nvPr/>
            </p:nvSpPr>
            <p:spPr>
              <a:xfrm>
                <a:off x="10340413" y="798239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7" name="Graphic 6" descr="Security camera with solid fill">
                <a:extLst>
                  <a:ext uri="{FF2B5EF4-FFF2-40B4-BE49-F238E27FC236}">
                    <a16:creationId xmlns:a16="http://schemas.microsoft.com/office/drawing/2014/main" id="{B9E1B8A0-F064-2E88-1B88-D3B55F771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01652" y="959478"/>
                <a:ext cx="1120776" cy="1120776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0E4ACC-86CB-AA5C-6296-979C85A60A37}"/>
              </a:ext>
            </a:extLst>
          </p:cNvPr>
          <p:cNvGrpSpPr/>
          <p:nvPr/>
        </p:nvGrpSpPr>
        <p:grpSpPr>
          <a:xfrm>
            <a:off x="-14265357" y="1010902"/>
            <a:ext cx="9369938" cy="4973850"/>
            <a:chOff x="2981315" y="1792228"/>
            <a:chExt cx="9369938" cy="49738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20F6C8-48D3-9D23-4FF7-26C26062205A}"/>
                </a:ext>
              </a:extLst>
            </p:cNvPr>
            <p:cNvGrpSpPr/>
            <p:nvPr/>
          </p:nvGrpSpPr>
          <p:grpSpPr>
            <a:xfrm>
              <a:off x="2981315" y="1792228"/>
              <a:ext cx="7551735" cy="3260020"/>
              <a:chOff x="3108960" y="268941"/>
              <a:chExt cx="7551735" cy="32600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62756F-AB1C-EE40-2D43-9B87ACB9ACC2}"/>
                  </a:ext>
                </a:extLst>
              </p:cNvPr>
              <p:cNvSpPr txBox="1"/>
              <p:nvPr/>
            </p:nvSpPr>
            <p:spPr>
              <a:xfrm>
                <a:off x="3108960" y="268941"/>
                <a:ext cx="56632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ongenial Black" panose="020F0502020204030204" pitchFamily="2" charset="0"/>
                    <a:ea typeface="UD Digi Kyokasho NK-B" panose="020B0400000000000000" pitchFamily="18" charset="-128"/>
                    <a:cs typeface="Dreaming Outloud Script Pro" panose="03050502040304050704" pitchFamily="66" charset="0"/>
                  </a:rPr>
                  <a:t>Cybersecurity</a:t>
                </a:r>
                <a:r>
                  <a:rPr lang="en-US" sz="4000" dirty="0"/>
                  <a:t> </a:t>
                </a:r>
                <a:r>
                  <a:rPr lang="en-US" sz="3200" b="1" dirty="0">
                    <a:latin typeface="Congenial Black" panose="020F0502020204030204" pitchFamily="2" charset="0"/>
                    <a:ea typeface="UD Digi Kyokasho NK-B" panose="020B0400000000000000" pitchFamily="18" charset="-128"/>
                    <a:cs typeface="Dreaming Outloud Script Pro" panose="03050502040304050704" pitchFamily="66" charset="0"/>
                  </a:rPr>
                  <a:t>Breaches Dataset</a:t>
                </a:r>
                <a:endParaRPr lang="en-IN" sz="3200" b="1" dirty="0">
                  <a:latin typeface="Congenial Black" panose="020F0502020204030204" pitchFamily="2" charset="0"/>
                  <a:ea typeface="UD Digi Kyokasho NK-B" panose="020B0400000000000000" pitchFamily="18" charset="-128"/>
                  <a:cs typeface="Dreaming Outloud Script Pro" panose="03050502040304050704" pitchFamily="66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C142-6DA6-CEF9-2D0E-120583FF6966}"/>
                  </a:ext>
                </a:extLst>
              </p:cNvPr>
              <p:cNvSpPr txBox="1"/>
              <p:nvPr/>
            </p:nvSpPr>
            <p:spPr>
              <a:xfrm>
                <a:off x="3222288" y="1589969"/>
                <a:ext cx="743840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IN" sz="200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In this Dataset, I develop the analysis of Cybersecurity breaches that took place in past events.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IN" sz="200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 solve some KPI's in which it is shown the open breaches, closed breaches, Employees who found out breaches, etc</a:t>
                </a:r>
                <a:endParaRPr lang="en-US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Dreaming Outloud Script Pro" panose="03050502040304050704" pitchFamily="66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33A301-BA10-F327-AE94-40722CFE3787}"/>
                </a:ext>
              </a:extLst>
            </p:cNvPr>
            <p:cNvGrpSpPr/>
            <p:nvPr/>
          </p:nvGrpSpPr>
          <p:grpSpPr>
            <a:xfrm>
              <a:off x="8560712" y="5013497"/>
              <a:ext cx="1752581" cy="1752581"/>
              <a:chOff x="7670498" y="5052248"/>
              <a:chExt cx="1752581" cy="175258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D17D42-7252-B2AD-DF76-7ECC647E24E1}"/>
                  </a:ext>
                </a:extLst>
              </p:cNvPr>
              <p:cNvSpPr/>
              <p:nvPr/>
            </p:nvSpPr>
            <p:spPr>
              <a:xfrm>
                <a:off x="7670498" y="5052248"/>
                <a:ext cx="1752581" cy="1752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7" name="Graphic 36" descr="Statistics with solid fill">
                <a:extLst>
                  <a:ext uri="{FF2B5EF4-FFF2-40B4-BE49-F238E27FC236}">
                    <a16:creationId xmlns:a16="http://schemas.microsoft.com/office/drawing/2014/main" id="{127F665E-F7C5-4130-49AB-F1228B653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49095" y="5430845"/>
                <a:ext cx="995386" cy="995386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83699C-A026-23E2-37BA-7768236009EE}"/>
                </a:ext>
              </a:extLst>
            </p:cNvPr>
            <p:cNvGrpSpPr/>
            <p:nvPr/>
          </p:nvGrpSpPr>
          <p:grpSpPr>
            <a:xfrm>
              <a:off x="10598672" y="4508457"/>
              <a:ext cx="1752581" cy="1752581"/>
              <a:chOff x="10150229" y="4840187"/>
              <a:chExt cx="1752581" cy="175258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F107552-0F91-ADE2-6D95-C5AF9CF2ACDA}"/>
                  </a:ext>
                </a:extLst>
              </p:cNvPr>
              <p:cNvSpPr/>
              <p:nvPr/>
            </p:nvSpPr>
            <p:spPr>
              <a:xfrm>
                <a:off x="10150229" y="4840187"/>
                <a:ext cx="1752581" cy="1752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Presentation with org chart with solid fill">
                <a:extLst>
                  <a:ext uri="{FF2B5EF4-FFF2-40B4-BE49-F238E27FC236}">
                    <a16:creationId xmlns:a16="http://schemas.microsoft.com/office/drawing/2014/main" id="{E367214C-1B40-2B99-38FB-981431045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1478" y="5211436"/>
                <a:ext cx="1010082" cy="1010082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8AC197-752E-F0E8-1671-A317A038BE25}"/>
              </a:ext>
            </a:extLst>
          </p:cNvPr>
          <p:cNvGrpSpPr/>
          <p:nvPr/>
        </p:nvGrpSpPr>
        <p:grpSpPr>
          <a:xfrm>
            <a:off x="-1625600" y="0"/>
            <a:ext cx="5149251" cy="6858000"/>
            <a:chOff x="-1625600" y="0"/>
            <a:chExt cx="514925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288B4E-CEE2-0B9F-651A-63473A02DA29}"/>
                </a:ext>
              </a:extLst>
            </p:cNvPr>
            <p:cNvSpPr/>
            <p:nvPr/>
          </p:nvSpPr>
          <p:spPr>
            <a:xfrm>
              <a:off x="-1625600" y="0"/>
              <a:ext cx="4673600" cy="6858000"/>
            </a:xfrm>
            <a:prstGeom prst="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8FE2248-7875-639A-D9F9-C1E119C45B79}"/>
                </a:ext>
              </a:extLst>
            </p:cNvPr>
            <p:cNvSpPr/>
            <p:nvPr/>
          </p:nvSpPr>
          <p:spPr>
            <a:xfrm>
              <a:off x="2609251" y="2613949"/>
              <a:ext cx="914400" cy="914400"/>
            </a:xfrm>
            <a:prstGeom prst="round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7CC91C-7FCF-D6AF-2C25-C602B666E14B}"/>
              </a:ext>
            </a:extLst>
          </p:cNvPr>
          <p:cNvGrpSpPr/>
          <p:nvPr/>
        </p:nvGrpSpPr>
        <p:grpSpPr>
          <a:xfrm>
            <a:off x="-2600960" y="0"/>
            <a:ext cx="5310208" cy="6858000"/>
            <a:chOff x="-2600960" y="0"/>
            <a:chExt cx="5310208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AFA8CD-E161-9988-C67F-C7639BE52F71}"/>
                </a:ext>
              </a:extLst>
            </p:cNvPr>
            <p:cNvSpPr/>
            <p:nvPr/>
          </p:nvSpPr>
          <p:spPr>
            <a:xfrm>
              <a:off x="-2600960" y="0"/>
              <a:ext cx="4673600" cy="68580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A29ABA-CE6A-EB6C-D8E4-AC3288C5126B}"/>
                </a:ext>
              </a:extLst>
            </p:cNvPr>
            <p:cNvSpPr/>
            <p:nvPr/>
          </p:nvSpPr>
          <p:spPr>
            <a:xfrm>
              <a:off x="1794848" y="1405359"/>
              <a:ext cx="914400" cy="914400"/>
            </a:xfrm>
            <a:prstGeom prst="round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04A558-D37D-B1A5-0A93-2C53E8B4344C}"/>
              </a:ext>
            </a:extLst>
          </p:cNvPr>
          <p:cNvGrpSpPr/>
          <p:nvPr/>
        </p:nvGrpSpPr>
        <p:grpSpPr>
          <a:xfrm>
            <a:off x="-3576320" y="-1804"/>
            <a:ext cx="5262880" cy="6858000"/>
            <a:chOff x="-3576320" y="-1804"/>
            <a:chExt cx="5262880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43D752-C685-261F-DF31-3DD751B88AA1}"/>
                </a:ext>
              </a:extLst>
            </p:cNvPr>
            <p:cNvSpPr/>
            <p:nvPr/>
          </p:nvSpPr>
          <p:spPr>
            <a:xfrm>
              <a:off x="-3576320" y="-1804"/>
              <a:ext cx="4673600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9FE9DCF-E3B9-FE37-87B9-5F7C65DE885A}"/>
                </a:ext>
              </a:extLst>
            </p:cNvPr>
            <p:cNvSpPr/>
            <p:nvPr/>
          </p:nvSpPr>
          <p:spPr>
            <a:xfrm>
              <a:off x="772160" y="196769"/>
              <a:ext cx="914400" cy="914400"/>
            </a:xfrm>
            <a:prstGeom prst="round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99875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767B5-596A-27E2-5BBC-9C302F1CB0E8}"/>
              </a:ext>
            </a:extLst>
          </p:cNvPr>
          <p:cNvGrpSpPr/>
          <p:nvPr/>
        </p:nvGrpSpPr>
        <p:grpSpPr>
          <a:xfrm>
            <a:off x="3684608" y="1220978"/>
            <a:ext cx="8308299" cy="5485402"/>
            <a:chOff x="3684608" y="1220978"/>
            <a:chExt cx="8308299" cy="548540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21D454-D7C6-3741-3443-B5CF4AB2ECC2}"/>
                </a:ext>
              </a:extLst>
            </p:cNvPr>
            <p:cNvSpPr txBox="1"/>
            <p:nvPr/>
          </p:nvSpPr>
          <p:spPr>
            <a:xfrm>
              <a:off x="3684608" y="1220978"/>
              <a:ext cx="5277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ngenial Black" panose="020F0502020204030204" pitchFamily="2" charset="0"/>
                  <a:ea typeface="UD Digi Kyokasho NK-B" panose="020B0400000000000000" pitchFamily="18" charset="-128"/>
                  <a:cs typeface="Dreaming Outloud Script Pro" panose="03050502040304050704" pitchFamily="66" charset="0"/>
                </a:rPr>
                <a:t>What is Cybersecurity?</a:t>
              </a:r>
              <a:endParaRPr lang="en-IN" sz="3200" b="1" dirty="0">
                <a:latin typeface="Congenial Black" panose="020F0502020204030204" pitchFamily="2" charset="0"/>
                <a:ea typeface="UD Digi Kyokasho NK-B" panose="020B04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64A05-2C45-084E-06BC-7CBF9E0B17F6}"/>
                </a:ext>
              </a:extLst>
            </p:cNvPr>
            <p:cNvSpPr txBox="1"/>
            <p:nvPr/>
          </p:nvSpPr>
          <p:spPr>
            <a:xfrm>
              <a:off x="3918737" y="1944067"/>
              <a:ext cx="52774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the practice of protecting computers, servers, mobile devices, electronic systems, networks, and data from malicious attacks.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C5FD9C-D723-1534-F331-B9729CCA1C29}"/>
                </a:ext>
              </a:extLst>
            </p:cNvPr>
            <p:cNvSpPr txBox="1"/>
            <p:nvPr/>
          </p:nvSpPr>
          <p:spPr>
            <a:xfrm>
              <a:off x="3951857" y="3338934"/>
              <a:ext cx="52774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important because it helps to prevent data breaches, identity theft, cyber-attacks, and other threats that can harm individuals, organizations, and society.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3B8724-3934-60F8-9B11-67C6D35DDBD4}"/>
                </a:ext>
              </a:extLst>
            </p:cNvPr>
            <p:cNvGrpSpPr/>
            <p:nvPr/>
          </p:nvGrpSpPr>
          <p:grpSpPr>
            <a:xfrm>
              <a:off x="10549652" y="5263125"/>
              <a:ext cx="1443255" cy="1443255"/>
              <a:chOff x="10740465" y="3091358"/>
              <a:chExt cx="1443255" cy="1443255"/>
            </a:xfrm>
            <a:solidFill>
              <a:schemeClr val="bg1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9AD6D3-F461-9B46-855F-70F724E36CEA}"/>
                  </a:ext>
                </a:extLst>
              </p:cNvPr>
              <p:cNvSpPr/>
              <p:nvPr/>
            </p:nvSpPr>
            <p:spPr>
              <a:xfrm>
                <a:off x="10740465" y="3091358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Graphic 8" descr="Unlock with solid fill">
                <a:extLst>
                  <a:ext uri="{FF2B5EF4-FFF2-40B4-BE49-F238E27FC236}">
                    <a16:creationId xmlns:a16="http://schemas.microsoft.com/office/drawing/2014/main" id="{16591B4A-2B27-B300-A0FF-CF2A3082D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7051" y="3307944"/>
                <a:ext cx="1010083" cy="1010083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C27B2E-FD06-4EB3-D3DE-728A38A7519E}"/>
                </a:ext>
              </a:extLst>
            </p:cNvPr>
            <p:cNvGrpSpPr/>
            <p:nvPr/>
          </p:nvGrpSpPr>
          <p:grpSpPr>
            <a:xfrm>
              <a:off x="10549652" y="3430208"/>
              <a:ext cx="1443255" cy="1443255"/>
              <a:chOff x="10340413" y="798239"/>
              <a:chExt cx="1443255" cy="1443255"/>
            </a:xfrm>
            <a:solidFill>
              <a:schemeClr val="bg1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519D1FD-B8FD-69E8-42E7-449D7BC6CB21}"/>
                  </a:ext>
                </a:extLst>
              </p:cNvPr>
              <p:cNvSpPr/>
              <p:nvPr/>
            </p:nvSpPr>
            <p:spPr>
              <a:xfrm>
                <a:off x="10340413" y="798239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7" name="Graphic 6" descr="Security camera with solid fill">
                <a:extLst>
                  <a:ext uri="{FF2B5EF4-FFF2-40B4-BE49-F238E27FC236}">
                    <a16:creationId xmlns:a16="http://schemas.microsoft.com/office/drawing/2014/main" id="{B9E1B8A0-F064-2E88-1B88-D3B55F771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01652" y="959478"/>
                <a:ext cx="1120776" cy="1120776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7488E8-BCA0-48D9-DD93-E0E0718C95B8}"/>
              </a:ext>
            </a:extLst>
          </p:cNvPr>
          <p:cNvSpPr txBox="1"/>
          <p:nvPr/>
        </p:nvSpPr>
        <p:spPr>
          <a:xfrm>
            <a:off x="4149773" y="2149923"/>
            <a:ext cx="6658535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/>
                <a:latin typeface="Baguet Script" panose="00000500000000000000" pitchFamily="2" charset="0"/>
                <a:cs typeface="Dreaming Outloud Script Pro" panose="020F0502020204030204" pitchFamily="66" charset="0"/>
              </a:rPr>
              <a:t>Cybersecurity</a:t>
            </a:r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Dreaming Outloud Script Pro" panose="020F0502020204030204" pitchFamily="66" charset="0"/>
              </a:rPr>
              <a:t> </a:t>
            </a:r>
          </a:p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latin typeface="Baguet Script" panose="00000500000000000000" pitchFamily="2" charset="0"/>
                <a:cs typeface="Dreaming Outloud Script Pro" panose="020F0502020204030204" pitchFamily="66" charset="0"/>
              </a:rPr>
              <a:t>Analysis</a:t>
            </a:r>
            <a:endParaRPr lang="en-IN" sz="8000" b="1" dirty="0">
              <a:ln w="0">
                <a:noFill/>
              </a:ln>
              <a:solidFill>
                <a:schemeClr val="bg1"/>
              </a:solidFill>
              <a:latin typeface="Baguet Script" panose="00000500000000000000" pitchFamily="2" charset="0"/>
              <a:cs typeface="Dreaming Outloud Script Pro" panose="020F0502020204030204" pitchFamily="66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482FB-8D96-4C9A-DDF9-3CAB69712C64}"/>
              </a:ext>
            </a:extLst>
          </p:cNvPr>
          <p:cNvGrpSpPr/>
          <p:nvPr/>
        </p:nvGrpSpPr>
        <p:grpSpPr>
          <a:xfrm>
            <a:off x="-650240" y="0"/>
            <a:ext cx="14250493" cy="6858000"/>
            <a:chOff x="-650240" y="0"/>
            <a:chExt cx="508829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70E390-1DB6-F87D-C4FA-AFC811E64D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650240" y="0"/>
              <a:ext cx="467360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025B76A-579C-DA62-7AD3-ED84453D36EC}"/>
                </a:ext>
              </a:extLst>
            </p:cNvPr>
            <p:cNvSpPr/>
            <p:nvPr/>
          </p:nvSpPr>
          <p:spPr>
            <a:xfrm>
              <a:off x="3523651" y="3822538"/>
              <a:ext cx="914400" cy="914400"/>
            </a:xfrm>
            <a:prstGeom prst="round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8AC197-752E-F0E8-1671-A317A038BE25}"/>
              </a:ext>
            </a:extLst>
          </p:cNvPr>
          <p:cNvGrpSpPr/>
          <p:nvPr/>
        </p:nvGrpSpPr>
        <p:grpSpPr>
          <a:xfrm>
            <a:off x="-1625600" y="0"/>
            <a:ext cx="15677266" cy="6858000"/>
            <a:chOff x="-1625600" y="0"/>
            <a:chExt cx="514925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288B4E-CEE2-0B9F-651A-63473A02DA29}"/>
                </a:ext>
              </a:extLst>
            </p:cNvPr>
            <p:cNvSpPr/>
            <p:nvPr/>
          </p:nvSpPr>
          <p:spPr>
            <a:xfrm>
              <a:off x="-1625600" y="0"/>
              <a:ext cx="4673600" cy="6858000"/>
            </a:xfrm>
            <a:prstGeom prst="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8FE2248-7875-639A-D9F9-C1E119C45B79}"/>
                </a:ext>
              </a:extLst>
            </p:cNvPr>
            <p:cNvSpPr/>
            <p:nvPr/>
          </p:nvSpPr>
          <p:spPr>
            <a:xfrm>
              <a:off x="2609251" y="2613949"/>
              <a:ext cx="914400" cy="914400"/>
            </a:xfrm>
            <a:prstGeom prst="round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0E4ACC-86CB-AA5C-6296-979C85A60A37}"/>
              </a:ext>
            </a:extLst>
          </p:cNvPr>
          <p:cNvGrpSpPr/>
          <p:nvPr/>
        </p:nvGrpSpPr>
        <p:grpSpPr>
          <a:xfrm>
            <a:off x="2709248" y="1041424"/>
            <a:ext cx="9369938" cy="4973850"/>
            <a:chOff x="2981315" y="1792228"/>
            <a:chExt cx="9369938" cy="49738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20F6C8-48D3-9D23-4FF7-26C26062205A}"/>
                </a:ext>
              </a:extLst>
            </p:cNvPr>
            <p:cNvGrpSpPr/>
            <p:nvPr/>
          </p:nvGrpSpPr>
          <p:grpSpPr>
            <a:xfrm>
              <a:off x="2981315" y="1792228"/>
              <a:ext cx="7551735" cy="3260020"/>
              <a:chOff x="3108960" y="268941"/>
              <a:chExt cx="7551735" cy="32600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62756F-AB1C-EE40-2D43-9B87ACB9ACC2}"/>
                  </a:ext>
                </a:extLst>
              </p:cNvPr>
              <p:cNvSpPr txBox="1"/>
              <p:nvPr/>
            </p:nvSpPr>
            <p:spPr>
              <a:xfrm>
                <a:off x="3108960" y="268941"/>
                <a:ext cx="56632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ongenial Black" panose="020F0502020204030204" pitchFamily="2" charset="0"/>
                    <a:ea typeface="UD Digi Kyokasho NK-B" panose="020B0400000000000000" pitchFamily="18" charset="-128"/>
                    <a:cs typeface="Dreaming Outloud Script Pro" panose="03050502040304050704" pitchFamily="66" charset="0"/>
                  </a:rPr>
                  <a:t>Cybersecurity</a:t>
                </a:r>
                <a:r>
                  <a:rPr lang="en-US" sz="4000" dirty="0"/>
                  <a:t> </a:t>
                </a:r>
                <a:r>
                  <a:rPr lang="en-US" sz="3200" b="1" dirty="0">
                    <a:latin typeface="Congenial Black" panose="020F0502020204030204" pitchFamily="2" charset="0"/>
                    <a:ea typeface="UD Digi Kyokasho NK-B" panose="020B0400000000000000" pitchFamily="18" charset="-128"/>
                    <a:cs typeface="Dreaming Outloud Script Pro" panose="03050502040304050704" pitchFamily="66" charset="0"/>
                  </a:rPr>
                  <a:t>Breaches Dataset</a:t>
                </a:r>
                <a:endParaRPr lang="en-IN" sz="3200" b="1" dirty="0">
                  <a:latin typeface="Congenial Black" panose="020F0502020204030204" pitchFamily="2" charset="0"/>
                  <a:ea typeface="UD Digi Kyokasho NK-B" panose="020B0400000000000000" pitchFamily="18" charset="-128"/>
                  <a:cs typeface="Dreaming Outloud Script Pro" panose="03050502040304050704" pitchFamily="66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C142-6DA6-CEF9-2D0E-120583FF6966}"/>
                  </a:ext>
                </a:extLst>
              </p:cNvPr>
              <p:cNvSpPr txBox="1"/>
              <p:nvPr/>
            </p:nvSpPr>
            <p:spPr>
              <a:xfrm>
                <a:off x="3222288" y="1589969"/>
                <a:ext cx="743840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IN" sz="200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In this Dataset, I develop the analysis of Cybersecurity breaches that took place in past events.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IN" sz="200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 solve some KPI's in which it is shown the open breaches, closed breaches, Employees who found out breaches, etc</a:t>
                </a:r>
                <a:endParaRPr lang="en-US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Dreaming Outloud Script Pro" panose="03050502040304050704" pitchFamily="66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33A301-BA10-F327-AE94-40722CFE3787}"/>
                </a:ext>
              </a:extLst>
            </p:cNvPr>
            <p:cNvGrpSpPr/>
            <p:nvPr/>
          </p:nvGrpSpPr>
          <p:grpSpPr>
            <a:xfrm>
              <a:off x="8560712" y="5013497"/>
              <a:ext cx="1752581" cy="1752581"/>
              <a:chOff x="7670498" y="5052248"/>
              <a:chExt cx="1752581" cy="175258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D17D42-7252-B2AD-DF76-7ECC647E24E1}"/>
                  </a:ext>
                </a:extLst>
              </p:cNvPr>
              <p:cNvSpPr/>
              <p:nvPr/>
            </p:nvSpPr>
            <p:spPr>
              <a:xfrm>
                <a:off x="7670498" y="5052248"/>
                <a:ext cx="1752581" cy="1752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7" name="Graphic 36" descr="Statistics with solid fill">
                <a:extLst>
                  <a:ext uri="{FF2B5EF4-FFF2-40B4-BE49-F238E27FC236}">
                    <a16:creationId xmlns:a16="http://schemas.microsoft.com/office/drawing/2014/main" id="{127F665E-F7C5-4130-49AB-F1228B653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49095" y="5430845"/>
                <a:ext cx="995386" cy="995386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83699C-A026-23E2-37BA-7768236009EE}"/>
                </a:ext>
              </a:extLst>
            </p:cNvPr>
            <p:cNvGrpSpPr/>
            <p:nvPr/>
          </p:nvGrpSpPr>
          <p:grpSpPr>
            <a:xfrm>
              <a:off x="10598672" y="4508457"/>
              <a:ext cx="1752581" cy="1752581"/>
              <a:chOff x="10150229" y="4840187"/>
              <a:chExt cx="1752581" cy="175258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F107552-0F91-ADE2-6D95-C5AF9CF2ACDA}"/>
                  </a:ext>
                </a:extLst>
              </p:cNvPr>
              <p:cNvSpPr/>
              <p:nvPr/>
            </p:nvSpPr>
            <p:spPr>
              <a:xfrm>
                <a:off x="10150229" y="4840187"/>
                <a:ext cx="1752581" cy="1752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Presentation with org chart with solid fill">
                <a:extLst>
                  <a:ext uri="{FF2B5EF4-FFF2-40B4-BE49-F238E27FC236}">
                    <a16:creationId xmlns:a16="http://schemas.microsoft.com/office/drawing/2014/main" id="{E367214C-1B40-2B99-38FB-981431045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1478" y="5211436"/>
                <a:ext cx="1010082" cy="1010082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7CC91C-7FCF-D6AF-2C25-C602B666E14B}"/>
              </a:ext>
            </a:extLst>
          </p:cNvPr>
          <p:cNvGrpSpPr/>
          <p:nvPr/>
        </p:nvGrpSpPr>
        <p:grpSpPr>
          <a:xfrm>
            <a:off x="-2600960" y="0"/>
            <a:ext cx="5310208" cy="6858000"/>
            <a:chOff x="-2600960" y="0"/>
            <a:chExt cx="5310208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AFA8CD-E161-9988-C67F-C7639BE52F71}"/>
                </a:ext>
              </a:extLst>
            </p:cNvPr>
            <p:cNvSpPr/>
            <p:nvPr/>
          </p:nvSpPr>
          <p:spPr>
            <a:xfrm>
              <a:off x="-2600960" y="0"/>
              <a:ext cx="4673600" cy="68580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A29ABA-CE6A-EB6C-D8E4-AC3288C5126B}"/>
                </a:ext>
              </a:extLst>
            </p:cNvPr>
            <p:cNvSpPr/>
            <p:nvPr/>
          </p:nvSpPr>
          <p:spPr>
            <a:xfrm>
              <a:off x="1794848" y="1405359"/>
              <a:ext cx="914400" cy="914400"/>
            </a:xfrm>
            <a:prstGeom prst="round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EFC7CB3-9C2F-A6D9-5D9B-A717CED9F1D7}"/>
              </a:ext>
            </a:extLst>
          </p:cNvPr>
          <p:cNvGrpSpPr/>
          <p:nvPr/>
        </p:nvGrpSpPr>
        <p:grpSpPr>
          <a:xfrm>
            <a:off x="-15183138" y="-47911"/>
            <a:ext cx="10397329" cy="7152520"/>
            <a:chOff x="1538259" y="144965"/>
            <a:chExt cx="10397329" cy="71525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94EC33-4639-50BA-CE93-5EC5DEF72660}"/>
                </a:ext>
              </a:extLst>
            </p:cNvPr>
            <p:cNvSpPr txBox="1">
              <a:spLocks/>
            </p:cNvSpPr>
            <p:nvPr/>
          </p:nvSpPr>
          <p:spPr>
            <a:xfrm>
              <a:off x="1905236" y="144965"/>
              <a:ext cx="20135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ongenial Black" panose="02000503040000020004" pitchFamily="2" charset="0"/>
                </a:rPr>
                <a:t>KPIs</a:t>
              </a:r>
              <a:endParaRPr lang="en-IN" sz="6000" dirty="0">
                <a:latin typeface="Congenial Black" panose="02000503040000020004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1491BA-AC25-0465-18E0-9060DC487B7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420635" y="2942461"/>
              <a:ext cx="1514953" cy="1514953"/>
              <a:chOff x="10268012" y="1865336"/>
              <a:chExt cx="1514953" cy="151495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B50C641-B7CE-46D2-1060-37DCABD83A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68012" y="1865336"/>
                <a:ext cx="1514953" cy="15149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3" name="Graphic 42" descr="Bar chart with solid fill">
                <a:extLst>
                  <a:ext uri="{FF2B5EF4-FFF2-40B4-BE49-F238E27FC236}">
                    <a16:creationId xmlns:a16="http://schemas.microsoft.com/office/drawing/2014/main" id="{06C4BBA0-EF7F-254D-9B23-6F3F10F4A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568288" y="216561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06F6A5-5518-BE85-52CE-9D02BA86EF59}"/>
                </a:ext>
              </a:extLst>
            </p:cNvPr>
            <p:cNvSpPr txBox="1">
              <a:spLocks/>
            </p:cNvSpPr>
            <p:nvPr/>
          </p:nvSpPr>
          <p:spPr>
            <a:xfrm>
              <a:off x="1538259" y="1357397"/>
              <a:ext cx="8383946" cy="59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Breaches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Open Breaches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Breaches Ended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Top 5  Affected Countries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Top 10 Employees who find out breach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Most Breaches in Which year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Breaches by Branch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GB Stole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branch wise data stole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Department wise branches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Avg. Breaches in </a:t>
              </a:r>
              <a:r>
                <a:rPr lang="en-IN" sz="2000" dirty="0" err="1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deaprtment</a:t>
              </a:r>
              <a:endParaRPr lang="en-IN" sz="200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Individuals affected in different Departments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AVG Data Stole from Different Departments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Closed </a:t>
              </a:r>
              <a:r>
                <a:rPr lang="en-IN" sz="2000" dirty="0" err="1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Breahes</a:t>
              </a: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in department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Employee(who find out breach) from Department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Top 3 Employees who find out breach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Employee who find out breach</a:t>
              </a:r>
            </a:p>
            <a:p>
              <a:pPr marL="457200" indent="-457200">
                <a:buFont typeface="+mj-lt"/>
                <a:buAutoNum type="arabicPeriod"/>
              </a:pPr>
              <a:endParaRPr lang="en-IN" sz="200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endParaRPr lang="en-IN" sz="200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0638BA-2B7B-F969-82ED-7960D729271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25813" y="4665722"/>
              <a:ext cx="1514953" cy="1514953"/>
              <a:chOff x="10173637" y="4760977"/>
              <a:chExt cx="1514953" cy="151495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6F52477-D51D-5120-F672-1A6749DE5B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73637" y="4760977"/>
                <a:ext cx="1514953" cy="15149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1" name="Graphic 40" descr="Clipboard with solid fill">
                <a:extLst>
                  <a:ext uri="{FF2B5EF4-FFF2-40B4-BE49-F238E27FC236}">
                    <a16:creationId xmlns:a16="http://schemas.microsoft.com/office/drawing/2014/main" id="{82D7D024-38BB-504B-C0B8-4FD658A55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473913" y="5061253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04A558-D37D-B1A5-0A93-2C53E8B4344C}"/>
              </a:ext>
            </a:extLst>
          </p:cNvPr>
          <p:cNvGrpSpPr/>
          <p:nvPr/>
        </p:nvGrpSpPr>
        <p:grpSpPr>
          <a:xfrm>
            <a:off x="-3576320" y="-1804"/>
            <a:ext cx="5262880" cy="6858000"/>
            <a:chOff x="-3576320" y="-1804"/>
            <a:chExt cx="5262880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43D752-C685-261F-DF31-3DD751B88AA1}"/>
                </a:ext>
              </a:extLst>
            </p:cNvPr>
            <p:cNvSpPr/>
            <p:nvPr/>
          </p:nvSpPr>
          <p:spPr>
            <a:xfrm>
              <a:off x="-3576320" y="-1804"/>
              <a:ext cx="4673600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9FE9DCF-E3B9-FE37-87B9-5F7C65DE885A}"/>
                </a:ext>
              </a:extLst>
            </p:cNvPr>
            <p:cNvSpPr/>
            <p:nvPr/>
          </p:nvSpPr>
          <p:spPr>
            <a:xfrm>
              <a:off x="772160" y="196769"/>
              <a:ext cx="914400" cy="914400"/>
            </a:xfrm>
            <a:prstGeom prst="round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246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70E4ACC-86CB-AA5C-6296-979C85A60A37}"/>
              </a:ext>
            </a:extLst>
          </p:cNvPr>
          <p:cNvGrpSpPr>
            <a:grpSpLocks/>
          </p:cNvGrpSpPr>
          <p:nvPr/>
        </p:nvGrpSpPr>
        <p:grpSpPr>
          <a:xfrm>
            <a:off x="2709248" y="1041424"/>
            <a:ext cx="9369938" cy="4973850"/>
            <a:chOff x="2981315" y="1792228"/>
            <a:chExt cx="9369938" cy="49738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20F6C8-48D3-9D23-4FF7-26C26062205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81315" y="1792228"/>
              <a:ext cx="7551735" cy="3260020"/>
              <a:chOff x="3108960" y="268941"/>
              <a:chExt cx="7551735" cy="32600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62756F-AB1C-EE40-2D43-9B87ACB9AC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8960" y="268941"/>
                <a:ext cx="56632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ongenial Black" panose="020F0502020204030204" pitchFamily="2" charset="0"/>
                    <a:ea typeface="UD Digi Kyokasho NK-B" panose="020B0400000000000000" pitchFamily="18" charset="-128"/>
                    <a:cs typeface="Dreaming Outloud Script Pro" panose="03050502040304050704" pitchFamily="66" charset="0"/>
                  </a:rPr>
                  <a:t>Cybersecurity</a:t>
                </a:r>
                <a:r>
                  <a:rPr lang="en-US" sz="4000" dirty="0"/>
                  <a:t> </a:t>
                </a:r>
                <a:r>
                  <a:rPr lang="en-US" sz="3200" b="1" dirty="0">
                    <a:latin typeface="Congenial Black" panose="020F0502020204030204" pitchFamily="2" charset="0"/>
                    <a:ea typeface="UD Digi Kyokasho NK-B" panose="020B0400000000000000" pitchFamily="18" charset="-128"/>
                    <a:cs typeface="Dreaming Outloud Script Pro" panose="03050502040304050704" pitchFamily="66" charset="0"/>
                  </a:rPr>
                  <a:t>Breaches Dataset</a:t>
                </a:r>
                <a:endParaRPr lang="en-IN" sz="3200" b="1" dirty="0">
                  <a:latin typeface="Congenial Black" panose="020F0502020204030204" pitchFamily="2" charset="0"/>
                  <a:ea typeface="UD Digi Kyokasho NK-B" panose="020B0400000000000000" pitchFamily="18" charset="-128"/>
                  <a:cs typeface="Dreaming Outloud Script Pro" panose="03050502040304050704" pitchFamily="66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C142-6DA6-CEF9-2D0E-120583FF6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2288" y="1589969"/>
                <a:ext cx="743840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IN" sz="200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In this Dataset, I develop the analysis of Cybersecurity breaches that took place in past events.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IN" sz="200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 solve some KPI's in which it is shown the open breaches, closed breaches, Employees who found out breaches, etc</a:t>
                </a:r>
                <a:endParaRPr lang="en-US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Dreaming Outloud Script Pro" panose="03050502040304050704" pitchFamily="66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33A301-BA10-F327-AE94-40722CFE3787}"/>
                </a:ext>
              </a:extLst>
            </p:cNvPr>
            <p:cNvGrpSpPr>
              <a:grpSpLocks/>
            </p:cNvGrpSpPr>
            <p:nvPr/>
          </p:nvGrpSpPr>
          <p:grpSpPr>
            <a:xfrm>
              <a:off x="8560712" y="5013497"/>
              <a:ext cx="1752581" cy="1752581"/>
              <a:chOff x="7670498" y="5052248"/>
              <a:chExt cx="1752581" cy="175258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D17D42-7252-B2AD-DF76-7ECC647E24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70498" y="5052248"/>
                <a:ext cx="1752581" cy="1752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7" name="Graphic 36" descr="Statistics with solid fill">
                <a:extLst>
                  <a:ext uri="{FF2B5EF4-FFF2-40B4-BE49-F238E27FC236}">
                    <a16:creationId xmlns:a16="http://schemas.microsoft.com/office/drawing/2014/main" id="{127F665E-F7C5-4130-49AB-F1228B653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49095" y="5430845"/>
                <a:ext cx="995386" cy="995386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83699C-A026-23E2-37BA-7768236009E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598672" y="4508457"/>
              <a:ext cx="1752581" cy="1752581"/>
              <a:chOff x="10150229" y="4840187"/>
              <a:chExt cx="1752581" cy="175258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F107552-0F91-ADE2-6D95-C5AF9CF2AC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50229" y="4840187"/>
                <a:ext cx="1752581" cy="1752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Presentation with org chart with solid fill">
                <a:extLst>
                  <a:ext uri="{FF2B5EF4-FFF2-40B4-BE49-F238E27FC236}">
                    <a16:creationId xmlns:a16="http://schemas.microsoft.com/office/drawing/2014/main" id="{E367214C-1B40-2B99-38FB-981431045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21478" y="5211436"/>
                <a:ext cx="1010082" cy="1010082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767B5-596A-27E2-5BBC-9C302F1CB0E8}"/>
              </a:ext>
            </a:extLst>
          </p:cNvPr>
          <p:cNvGrpSpPr>
            <a:grpSpLocks/>
          </p:cNvGrpSpPr>
          <p:nvPr/>
        </p:nvGrpSpPr>
        <p:grpSpPr>
          <a:xfrm>
            <a:off x="3684608" y="1220978"/>
            <a:ext cx="8308299" cy="5485402"/>
            <a:chOff x="3684608" y="1220978"/>
            <a:chExt cx="8308299" cy="548540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21D454-D7C6-3741-3443-B5CF4AB2ECC2}"/>
                </a:ext>
              </a:extLst>
            </p:cNvPr>
            <p:cNvSpPr txBox="1">
              <a:spLocks/>
            </p:cNvSpPr>
            <p:nvPr/>
          </p:nvSpPr>
          <p:spPr>
            <a:xfrm>
              <a:off x="3684608" y="1220978"/>
              <a:ext cx="5277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ngenial Black" panose="020F0502020204030204" pitchFamily="2" charset="0"/>
                  <a:ea typeface="UD Digi Kyokasho NK-B" panose="020B0400000000000000" pitchFamily="18" charset="-128"/>
                  <a:cs typeface="Dreaming Outloud Script Pro" panose="03050502040304050704" pitchFamily="66" charset="0"/>
                </a:rPr>
                <a:t>What is Cybersecurity?</a:t>
              </a:r>
              <a:endParaRPr lang="en-IN" sz="3200" b="1" dirty="0">
                <a:latin typeface="Congenial Black" panose="020F0502020204030204" pitchFamily="2" charset="0"/>
                <a:ea typeface="UD Digi Kyokasho NK-B" panose="020B04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64A05-2C45-084E-06BC-7CBF9E0B17F6}"/>
                </a:ext>
              </a:extLst>
            </p:cNvPr>
            <p:cNvSpPr txBox="1">
              <a:spLocks/>
            </p:cNvSpPr>
            <p:nvPr/>
          </p:nvSpPr>
          <p:spPr>
            <a:xfrm>
              <a:off x="3918737" y="1944067"/>
              <a:ext cx="52774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the practice of protecting computers, servers, mobile devices, electronic systems, networks, and data from malicious attacks.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C5FD9C-D723-1534-F331-B9729CCA1C29}"/>
                </a:ext>
              </a:extLst>
            </p:cNvPr>
            <p:cNvSpPr txBox="1">
              <a:spLocks/>
            </p:cNvSpPr>
            <p:nvPr/>
          </p:nvSpPr>
          <p:spPr>
            <a:xfrm>
              <a:off x="3951857" y="3338934"/>
              <a:ext cx="52774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important because it helps to prevent data breaches, identity theft, cyber-attacks, and other threats that can harm individuals, organizations, and society.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3B8724-3934-60F8-9B11-67C6D35DDBD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549652" y="5263125"/>
              <a:ext cx="1443255" cy="1443255"/>
              <a:chOff x="10740465" y="3091358"/>
              <a:chExt cx="1443255" cy="1443255"/>
            </a:xfrm>
            <a:solidFill>
              <a:schemeClr val="bg1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9AD6D3-F461-9B46-855F-70F724E36CE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740465" y="3091358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Graphic 8" descr="Unlock with solid fill">
                <a:extLst>
                  <a:ext uri="{FF2B5EF4-FFF2-40B4-BE49-F238E27FC236}">
                    <a16:creationId xmlns:a16="http://schemas.microsoft.com/office/drawing/2014/main" id="{16591B4A-2B27-B300-A0FF-CF2A3082D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57051" y="3307944"/>
                <a:ext cx="1010083" cy="1010083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C27B2E-FD06-4EB3-D3DE-728A38A7519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549652" y="3430208"/>
              <a:ext cx="1443255" cy="1443255"/>
              <a:chOff x="10340413" y="798239"/>
              <a:chExt cx="1443255" cy="1443255"/>
            </a:xfrm>
            <a:solidFill>
              <a:schemeClr val="bg1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519D1FD-B8FD-69E8-42E7-449D7BC6CB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40413" y="798239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7" name="Graphic 6" descr="Security camera with solid fill">
                <a:extLst>
                  <a:ext uri="{FF2B5EF4-FFF2-40B4-BE49-F238E27FC236}">
                    <a16:creationId xmlns:a16="http://schemas.microsoft.com/office/drawing/2014/main" id="{B9E1B8A0-F064-2E88-1B88-D3B55F771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01652" y="959478"/>
                <a:ext cx="1120776" cy="1120776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7488E8-BCA0-48D9-DD93-E0E0718C95B8}"/>
              </a:ext>
            </a:extLst>
          </p:cNvPr>
          <p:cNvSpPr txBox="1">
            <a:spLocks/>
          </p:cNvSpPr>
          <p:nvPr/>
        </p:nvSpPr>
        <p:spPr>
          <a:xfrm>
            <a:off x="4149773" y="2149923"/>
            <a:ext cx="6658535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/>
                <a:latin typeface="Baguet Script" panose="00000500000000000000" pitchFamily="2" charset="0"/>
                <a:cs typeface="Dreaming Outloud Script Pro" panose="020F0502020204030204" pitchFamily="66" charset="0"/>
              </a:rPr>
              <a:t>Cybersecurity</a:t>
            </a:r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Dreaming Outloud Script Pro" panose="020F0502020204030204" pitchFamily="66" charset="0"/>
              </a:rPr>
              <a:t> </a:t>
            </a:r>
          </a:p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latin typeface="Baguet Script" panose="00000500000000000000" pitchFamily="2" charset="0"/>
                <a:cs typeface="Dreaming Outloud Script Pro" panose="020F0502020204030204" pitchFamily="66" charset="0"/>
              </a:rPr>
              <a:t>Analysis</a:t>
            </a:r>
            <a:endParaRPr lang="en-IN" sz="8000" b="1" dirty="0">
              <a:ln w="0">
                <a:noFill/>
              </a:ln>
              <a:solidFill>
                <a:schemeClr val="bg1"/>
              </a:solidFill>
              <a:latin typeface="Baguet Script" panose="00000500000000000000" pitchFamily="2" charset="0"/>
              <a:cs typeface="Dreaming Outloud Script Pro" panose="020F0502020204030204" pitchFamily="66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482FB-8D96-4C9A-DDF9-3CAB69712C64}"/>
              </a:ext>
            </a:extLst>
          </p:cNvPr>
          <p:cNvGrpSpPr>
            <a:grpSpLocks/>
          </p:cNvGrpSpPr>
          <p:nvPr/>
        </p:nvGrpSpPr>
        <p:grpSpPr>
          <a:xfrm>
            <a:off x="-650240" y="0"/>
            <a:ext cx="14250493" cy="6858000"/>
            <a:chOff x="-650240" y="0"/>
            <a:chExt cx="508829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70E390-1DB6-F87D-C4FA-AFC811E64DA6}"/>
                </a:ext>
              </a:extLst>
            </p:cNvPr>
            <p:cNvSpPr>
              <a:spLocks/>
            </p:cNvSpPr>
            <p:nvPr/>
          </p:nvSpPr>
          <p:spPr>
            <a:xfrm>
              <a:off x="-650240" y="0"/>
              <a:ext cx="467360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025B76A-579C-DA62-7AD3-ED84453D36EC}"/>
                </a:ext>
              </a:extLst>
            </p:cNvPr>
            <p:cNvSpPr>
              <a:spLocks/>
            </p:cNvSpPr>
            <p:nvPr/>
          </p:nvSpPr>
          <p:spPr>
            <a:xfrm>
              <a:off x="3523651" y="3822538"/>
              <a:ext cx="914400" cy="914400"/>
            </a:xfrm>
            <a:prstGeom prst="round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8AC197-752E-F0E8-1671-A317A038BE25}"/>
              </a:ext>
            </a:extLst>
          </p:cNvPr>
          <p:cNvGrpSpPr>
            <a:grpSpLocks/>
          </p:cNvGrpSpPr>
          <p:nvPr/>
        </p:nvGrpSpPr>
        <p:grpSpPr>
          <a:xfrm>
            <a:off x="-1625600" y="0"/>
            <a:ext cx="15677266" cy="6858000"/>
            <a:chOff x="-1625600" y="0"/>
            <a:chExt cx="514925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288B4E-CEE2-0B9F-651A-63473A02DA29}"/>
                </a:ext>
              </a:extLst>
            </p:cNvPr>
            <p:cNvSpPr>
              <a:spLocks/>
            </p:cNvSpPr>
            <p:nvPr/>
          </p:nvSpPr>
          <p:spPr>
            <a:xfrm>
              <a:off x="-1625600" y="0"/>
              <a:ext cx="4673600" cy="6858000"/>
            </a:xfrm>
            <a:prstGeom prst="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8FE2248-7875-639A-D9F9-C1E119C45B79}"/>
                </a:ext>
              </a:extLst>
            </p:cNvPr>
            <p:cNvSpPr>
              <a:spLocks/>
            </p:cNvSpPr>
            <p:nvPr/>
          </p:nvSpPr>
          <p:spPr>
            <a:xfrm>
              <a:off x="2609251" y="2613949"/>
              <a:ext cx="914400" cy="914400"/>
            </a:xfrm>
            <a:prstGeom prst="round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7CC91C-7FCF-D6AF-2C25-C602B666E14B}"/>
              </a:ext>
            </a:extLst>
          </p:cNvPr>
          <p:cNvGrpSpPr>
            <a:grpSpLocks/>
          </p:cNvGrpSpPr>
          <p:nvPr/>
        </p:nvGrpSpPr>
        <p:grpSpPr>
          <a:xfrm>
            <a:off x="-2600960" y="0"/>
            <a:ext cx="16367009" cy="6858000"/>
            <a:chOff x="-2600960" y="0"/>
            <a:chExt cx="5219130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AFA8CD-E161-9988-C67F-C7639BE52F71}"/>
                </a:ext>
              </a:extLst>
            </p:cNvPr>
            <p:cNvSpPr>
              <a:spLocks/>
            </p:cNvSpPr>
            <p:nvPr/>
          </p:nvSpPr>
          <p:spPr>
            <a:xfrm>
              <a:off x="-2600960" y="0"/>
              <a:ext cx="5102938" cy="68580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A29ABA-CE6A-EB6C-D8E4-AC3288C5126B}"/>
                </a:ext>
              </a:extLst>
            </p:cNvPr>
            <p:cNvSpPr>
              <a:spLocks/>
            </p:cNvSpPr>
            <p:nvPr/>
          </p:nvSpPr>
          <p:spPr>
            <a:xfrm>
              <a:off x="2401336" y="1405359"/>
              <a:ext cx="216834" cy="914400"/>
            </a:xfrm>
            <a:prstGeom prst="round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A2D9E4-1C16-ED2A-C0B6-E70583045604}"/>
              </a:ext>
            </a:extLst>
          </p:cNvPr>
          <p:cNvGrpSpPr/>
          <p:nvPr/>
        </p:nvGrpSpPr>
        <p:grpSpPr>
          <a:xfrm>
            <a:off x="1538259" y="144965"/>
            <a:ext cx="10397329" cy="7152520"/>
            <a:chOff x="1538259" y="144965"/>
            <a:chExt cx="10397329" cy="71525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AAB15A-15A2-6CE8-16DA-7D66A29A6D0C}"/>
                </a:ext>
              </a:extLst>
            </p:cNvPr>
            <p:cNvSpPr txBox="1">
              <a:spLocks/>
            </p:cNvSpPr>
            <p:nvPr/>
          </p:nvSpPr>
          <p:spPr>
            <a:xfrm>
              <a:off x="1905236" y="144965"/>
              <a:ext cx="20135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ongenial Black" panose="02000503040000020004" pitchFamily="2" charset="0"/>
                </a:rPr>
                <a:t>KPIs</a:t>
              </a:r>
              <a:endParaRPr lang="en-IN" sz="6000" dirty="0">
                <a:latin typeface="Congenial Black" panose="02000503040000020004" pitchFamily="2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25DD739-2330-76BE-AC48-5C1059F1F33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420635" y="2942461"/>
              <a:ext cx="1514953" cy="1514953"/>
              <a:chOff x="10268012" y="1865336"/>
              <a:chExt cx="1514953" cy="151495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93BC5D-A724-F01B-EFFB-701C9CD7D4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68012" y="1865336"/>
                <a:ext cx="1514953" cy="15149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534C88A0-5081-10F5-31E6-C23F4BDAD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568288" y="216561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5C5B9C-6353-7AD5-9188-4D3C14AC661A}"/>
                </a:ext>
              </a:extLst>
            </p:cNvPr>
            <p:cNvSpPr txBox="1">
              <a:spLocks/>
            </p:cNvSpPr>
            <p:nvPr/>
          </p:nvSpPr>
          <p:spPr>
            <a:xfrm>
              <a:off x="1538259" y="1357397"/>
              <a:ext cx="8383946" cy="59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Breaches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Open Breaches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Breaches Ended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Top 5  Affected Countries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Top 10 Employees who find out breach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Most Breaches in Which year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Breaches by Branch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GB Stole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branch wise data stole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Department wise branches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Avg. Breaches in </a:t>
              </a:r>
              <a:r>
                <a:rPr lang="en-IN" sz="2000" dirty="0" err="1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deaprtment</a:t>
              </a:r>
              <a:endParaRPr lang="en-IN" sz="200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Individuals affected in different Departments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AVG Data Stole from Different Departments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Closed </a:t>
              </a:r>
              <a:r>
                <a:rPr lang="en-IN" sz="2000" dirty="0" err="1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Breahes</a:t>
              </a: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in department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Employee(who find out breach) from Department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Top 3 Employees who find out breach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Employee who find out breach</a:t>
              </a:r>
            </a:p>
            <a:p>
              <a:pPr marL="457200" indent="-457200">
                <a:buFont typeface="+mj-lt"/>
                <a:buAutoNum type="arabicPeriod"/>
              </a:pPr>
              <a:endParaRPr lang="en-IN" sz="200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endParaRPr lang="en-IN" sz="200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DC1505C-2A6D-7DBF-2ED0-4D8C6E9604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25813" y="4665722"/>
              <a:ext cx="1514953" cy="1514953"/>
              <a:chOff x="10173637" y="4760977"/>
              <a:chExt cx="1514953" cy="151495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2F8A76F-B901-D37B-3488-7CA6BCFB7E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73637" y="4760977"/>
                <a:ext cx="1514953" cy="15149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4" name="Graphic 43" descr="Clipboard with solid fill">
                <a:extLst>
                  <a:ext uri="{FF2B5EF4-FFF2-40B4-BE49-F238E27FC236}">
                    <a16:creationId xmlns:a16="http://schemas.microsoft.com/office/drawing/2014/main" id="{BBE03F96-E6E6-6E13-2563-28B0B6761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473913" y="5061253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04A558-D37D-B1A5-0A93-2C53E8B4344C}"/>
              </a:ext>
            </a:extLst>
          </p:cNvPr>
          <p:cNvGrpSpPr>
            <a:grpSpLocks/>
          </p:cNvGrpSpPr>
          <p:nvPr/>
        </p:nvGrpSpPr>
        <p:grpSpPr>
          <a:xfrm>
            <a:off x="-3576320" y="-1804"/>
            <a:ext cx="5262880" cy="6858000"/>
            <a:chOff x="-3576320" y="-1804"/>
            <a:chExt cx="5262880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43D752-C685-261F-DF31-3DD751B88AA1}"/>
                </a:ext>
              </a:extLst>
            </p:cNvPr>
            <p:cNvSpPr>
              <a:spLocks/>
            </p:cNvSpPr>
            <p:nvPr/>
          </p:nvSpPr>
          <p:spPr>
            <a:xfrm>
              <a:off x="-3576320" y="-1804"/>
              <a:ext cx="4673600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9FE9DCF-E3B9-FE37-87B9-5F7C65DE885A}"/>
                </a:ext>
              </a:extLst>
            </p:cNvPr>
            <p:cNvSpPr>
              <a:spLocks/>
            </p:cNvSpPr>
            <p:nvPr/>
          </p:nvSpPr>
          <p:spPr>
            <a:xfrm>
              <a:off x="772160" y="196769"/>
              <a:ext cx="914400" cy="914400"/>
            </a:xfrm>
            <a:prstGeom prst="round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096ABBF-E35E-A9A8-AED0-D413CE14E12B}"/>
              </a:ext>
            </a:extLst>
          </p:cNvPr>
          <p:cNvSpPr txBox="1"/>
          <p:nvPr/>
        </p:nvSpPr>
        <p:spPr>
          <a:xfrm>
            <a:off x="-9005209" y="2319759"/>
            <a:ext cx="5064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ngenial Black" panose="02000503040000020004" pitchFamily="2" charset="0"/>
              </a:rPr>
              <a:t>Power BI Dashboard</a:t>
            </a:r>
            <a:endParaRPr lang="en-IN" sz="7200" dirty="0"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2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70E4ACC-86CB-AA5C-6296-979C85A60A37}"/>
              </a:ext>
            </a:extLst>
          </p:cNvPr>
          <p:cNvGrpSpPr>
            <a:grpSpLocks/>
          </p:cNvGrpSpPr>
          <p:nvPr/>
        </p:nvGrpSpPr>
        <p:grpSpPr>
          <a:xfrm>
            <a:off x="2709248" y="1041424"/>
            <a:ext cx="9369938" cy="4973850"/>
            <a:chOff x="2981315" y="1792228"/>
            <a:chExt cx="9369938" cy="49738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20F6C8-48D3-9D23-4FF7-26C26062205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81315" y="1792228"/>
              <a:ext cx="7551735" cy="3260020"/>
              <a:chOff x="3108960" y="268941"/>
              <a:chExt cx="7551735" cy="32600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62756F-AB1C-EE40-2D43-9B87ACB9AC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8960" y="268941"/>
                <a:ext cx="56632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ongenial Black" panose="020F0502020204030204" pitchFamily="2" charset="0"/>
                    <a:ea typeface="UD Digi Kyokasho NK-B" panose="020B0400000000000000" pitchFamily="18" charset="-128"/>
                    <a:cs typeface="Dreaming Outloud Script Pro" panose="03050502040304050704" pitchFamily="66" charset="0"/>
                  </a:rPr>
                  <a:t>Cybersecurity</a:t>
                </a:r>
                <a:r>
                  <a:rPr lang="en-US" sz="4000" dirty="0"/>
                  <a:t> </a:t>
                </a:r>
                <a:r>
                  <a:rPr lang="en-US" sz="3200" b="1" dirty="0">
                    <a:latin typeface="Congenial Black" panose="020F0502020204030204" pitchFamily="2" charset="0"/>
                    <a:ea typeface="UD Digi Kyokasho NK-B" panose="020B0400000000000000" pitchFamily="18" charset="-128"/>
                    <a:cs typeface="Dreaming Outloud Script Pro" panose="03050502040304050704" pitchFamily="66" charset="0"/>
                  </a:rPr>
                  <a:t>Breaches Dataset</a:t>
                </a:r>
                <a:endParaRPr lang="en-IN" sz="3200" b="1" dirty="0">
                  <a:latin typeface="Congenial Black" panose="020F0502020204030204" pitchFamily="2" charset="0"/>
                  <a:ea typeface="UD Digi Kyokasho NK-B" panose="020B0400000000000000" pitchFamily="18" charset="-128"/>
                  <a:cs typeface="Dreaming Outloud Script Pro" panose="03050502040304050704" pitchFamily="66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C142-6DA6-CEF9-2D0E-120583FF6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2288" y="1589969"/>
                <a:ext cx="743840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IN" sz="200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In this Dataset, I develop the analysis of Cybersecurity breaches that took place in past events.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IN" sz="200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I solve some KPI's in which it is shown the open breaches, closed breaches, Employees who found out breaches, etc</a:t>
                </a:r>
                <a:endParaRPr lang="en-US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  <a:cs typeface="Dreaming Outloud Script Pro" panose="03050502040304050704" pitchFamily="66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33A301-BA10-F327-AE94-40722CFE3787}"/>
                </a:ext>
              </a:extLst>
            </p:cNvPr>
            <p:cNvGrpSpPr>
              <a:grpSpLocks/>
            </p:cNvGrpSpPr>
            <p:nvPr/>
          </p:nvGrpSpPr>
          <p:grpSpPr>
            <a:xfrm>
              <a:off x="8560712" y="5013497"/>
              <a:ext cx="1752581" cy="1752581"/>
              <a:chOff x="7670498" y="5052248"/>
              <a:chExt cx="1752581" cy="175258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D17D42-7252-B2AD-DF76-7ECC647E24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70498" y="5052248"/>
                <a:ext cx="1752581" cy="1752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7" name="Graphic 36" descr="Statistics with solid fill">
                <a:extLst>
                  <a:ext uri="{FF2B5EF4-FFF2-40B4-BE49-F238E27FC236}">
                    <a16:creationId xmlns:a16="http://schemas.microsoft.com/office/drawing/2014/main" id="{127F665E-F7C5-4130-49AB-F1228B653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49095" y="5430845"/>
                <a:ext cx="995386" cy="995386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83699C-A026-23E2-37BA-7768236009E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598672" y="4508457"/>
              <a:ext cx="1752581" cy="1752581"/>
              <a:chOff x="10150229" y="4840187"/>
              <a:chExt cx="1752581" cy="175258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F107552-0F91-ADE2-6D95-C5AF9CF2ACD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50229" y="4840187"/>
                <a:ext cx="1752581" cy="17525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5" name="Graphic 34" descr="Presentation with org chart with solid fill">
                <a:extLst>
                  <a:ext uri="{FF2B5EF4-FFF2-40B4-BE49-F238E27FC236}">
                    <a16:creationId xmlns:a16="http://schemas.microsoft.com/office/drawing/2014/main" id="{E367214C-1B40-2B99-38FB-981431045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21478" y="5211436"/>
                <a:ext cx="1010082" cy="1010082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767B5-596A-27E2-5BBC-9C302F1CB0E8}"/>
              </a:ext>
            </a:extLst>
          </p:cNvPr>
          <p:cNvGrpSpPr>
            <a:grpSpLocks/>
          </p:cNvGrpSpPr>
          <p:nvPr/>
        </p:nvGrpSpPr>
        <p:grpSpPr>
          <a:xfrm>
            <a:off x="3684608" y="1220978"/>
            <a:ext cx="8308299" cy="5485402"/>
            <a:chOff x="3684608" y="1220978"/>
            <a:chExt cx="8308299" cy="548540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21D454-D7C6-3741-3443-B5CF4AB2ECC2}"/>
                </a:ext>
              </a:extLst>
            </p:cNvPr>
            <p:cNvSpPr txBox="1">
              <a:spLocks/>
            </p:cNvSpPr>
            <p:nvPr/>
          </p:nvSpPr>
          <p:spPr>
            <a:xfrm>
              <a:off x="3684608" y="1220978"/>
              <a:ext cx="52774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ngenial Black" panose="020F0502020204030204" pitchFamily="2" charset="0"/>
                  <a:ea typeface="UD Digi Kyokasho NK-B" panose="020B0400000000000000" pitchFamily="18" charset="-128"/>
                  <a:cs typeface="Dreaming Outloud Script Pro" panose="03050502040304050704" pitchFamily="66" charset="0"/>
                </a:rPr>
                <a:t>What is Cybersecurity?</a:t>
              </a:r>
              <a:endParaRPr lang="en-IN" sz="3200" b="1" dirty="0">
                <a:latin typeface="Congenial Black" panose="020F0502020204030204" pitchFamily="2" charset="0"/>
                <a:ea typeface="UD Digi Kyokasho NK-B" panose="020B04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A64A05-2C45-084E-06BC-7CBF9E0B17F6}"/>
                </a:ext>
              </a:extLst>
            </p:cNvPr>
            <p:cNvSpPr txBox="1">
              <a:spLocks/>
            </p:cNvSpPr>
            <p:nvPr/>
          </p:nvSpPr>
          <p:spPr>
            <a:xfrm>
              <a:off x="3918737" y="1944067"/>
              <a:ext cx="52774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the practice of protecting computers, servers, mobile devices, electronic systems, networks, and data from malicious attacks.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C5FD9C-D723-1534-F331-B9729CCA1C29}"/>
                </a:ext>
              </a:extLst>
            </p:cNvPr>
            <p:cNvSpPr txBox="1">
              <a:spLocks/>
            </p:cNvSpPr>
            <p:nvPr/>
          </p:nvSpPr>
          <p:spPr>
            <a:xfrm>
              <a:off x="3951857" y="3338934"/>
              <a:ext cx="52774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2000" b="0" i="0" dirty="0">
                  <a:solidFill>
                    <a:schemeClr val="bg1"/>
                  </a:solidFill>
                  <a:effectLst/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Cyber security is important because it helps to prevent data breaches, identity theft, cyber-attacks, and other threats that can harm individuals, organizations, and society.</a:t>
              </a:r>
              <a:endParaRPr lang="en-IN" sz="2000" b="1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reaming Outloud Script Pro" panose="03050502040304050704" pitchFamily="66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3B8724-3934-60F8-9B11-67C6D35DDBD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549652" y="5263125"/>
              <a:ext cx="1443255" cy="1443255"/>
              <a:chOff x="10740465" y="3091358"/>
              <a:chExt cx="1443255" cy="1443255"/>
            </a:xfrm>
            <a:solidFill>
              <a:schemeClr val="bg1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9AD6D3-F461-9B46-855F-70F724E36CE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740465" y="3091358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Graphic 8" descr="Unlock with solid fill">
                <a:extLst>
                  <a:ext uri="{FF2B5EF4-FFF2-40B4-BE49-F238E27FC236}">
                    <a16:creationId xmlns:a16="http://schemas.microsoft.com/office/drawing/2014/main" id="{16591B4A-2B27-B300-A0FF-CF2A3082D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57051" y="3307944"/>
                <a:ext cx="1010083" cy="1010083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C27B2E-FD06-4EB3-D3DE-728A38A7519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549652" y="3430208"/>
              <a:ext cx="1443255" cy="1443255"/>
              <a:chOff x="10340413" y="798239"/>
              <a:chExt cx="1443255" cy="1443255"/>
            </a:xfrm>
            <a:solidFill>
              <a:schemeClr val="bg1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519D1FD-B8FD-69E8-42E7-449D7BC6CB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40413" y="798239"/>
                <a:ext cx="1443255" cy="144325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7" name="Graphic 6" descr="Security camera with solid fill">
                <a:extLst>
                  <a:ext uri="{FF2B5EF4-FFF2-40B4-BE49-F238E27FC236}">
                    <a16:creationId xmlns:a16="http://schemas.microsoft.com/office/drawing/2014/main" id="{B9E1B8A0-F064-2E88-1B88-D3B55F771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01652" y="959478"/>
                <a:ext cx="1120776" cy="1120776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7488E8-BCA0-48D9-DD93-E0E0718C95B8}"/>
              </a:ext>
            </a:extLst>
          </p:cNvPr>
          <p:cNvSpPr txBox="1">
            <a:spLocks/>
          </p:cNvSpPr>
          <p:nvPr/>
        </p:nvSpPr>
        <p:spPr>
          <a:xfrm>
            <a:off x="4149773" y="2149923"/>
            <a:ext cx="6658535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/>
                <a:latin typeface="Baguet Script" panose="00000500000000000000" pitchFamily="2" charset="0"/>
                <a:cs typeface="Dreaming Outloud Script Pro" panose="020F0502020204030204" pitchFamily="66" charset="0"/>
              </a:rPr>
              <a:t>Cybersecurity</a:t>
            </a:r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guet Script" panose="00000500000000000000" pitchFamily="2" charset="0"/>
                <a:cs typeface="Dreaming Outloud Script Pro" panose="020F0502020204030204" pitchFamily="66" charset="0"/>
              </a:rPr>
              <a:t> </a:t>
            </a:r>
          </a:p>
          <a:p>
            <a:pPr algn="ctr"/>
            <a:r>
              <a:rPr lang="en-US" sz="8000" b="1" dirty="0">
                <a:ln w="0">
                  <a:noFill/>
                </a:ln>
                <a:solidFill>
                  <a:schemeClr val="bg1"/>
                </a:solidFill>
                <a:latin typeface="Baguet Script" panose="00000500000000000000" pitchFamily="2" charset="0"/>
                <a:cs typeface="Dreaming Outloud Script Pro" panose="020F0502020204030204" pitchFamily="66" charset="0"/>
              </a:rPr>
              <a:t>Analysis</a:t>
            </a:r>
            <a:endParaRPr lang="en-IN" sz="8000" b="1" dirty="0">
              <a:ln w="0">
                <a:noFill/>
              </a:ln>
              <a:solidFill>
                <a:schemeClr val="bg1"/>
              </a:solidFill>
              <a:latin typeface="Baguet Script" panose="00000500000000000000" pitchFamily="2" charset="0"/>
              <a:cs typeface="Dreaming Outloud Script Pro" panose="020F0502020204030204" pitchFamily="66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482FB-8D96-4C9A-DDF9-3CAB69712C64}"/>
              </a:ext>
            </a:extLst>
          </p:cNvPr>
          <p:cNvGrpSpPr>
            <a:grpSpLocks/>
          </p:cNvGrpSpPr>
          <p:nvPr/>
        </p:nvGrpSpPr>
        <p:grpSpPr>
          <a:xfrm>
            <a:off x="-650240" y="0"/>
            <a:ext cx="14250493" cy="6858000"/>
            <a:chOff x="-650240" y="0"/>
            <a:chExt cx="508829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70E390-1DB6-F87D-C4FA-AFC811E64DA6}"/>
                </a:ext>
              </a:extLst>
            </p:cNvPr>
            <p:cNvSpPr>
              <a:spLocks/>
            </p:cNvSpPr>
            <p:nvPr/>
          </p:nvSpPr>
          <p:spPr>
            <a:xfrm>
              <a:off x="-650240" y="0"/>
              <a:ext cx="467360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025B76A-579C-DA62-7AD3-ED84453D36EC}"/>
                </a:ext>
              </a:extLst>
            </p:cNvPr>
            <p:cNvSpPr>
              <a:spLocks/>
            </p:cNvSpPr>
            <p:nvPr/>
          </p:nvSpPr>
          <p:spPr>
            <a:xfrm>
              <a:off x="3523651" y="3822538"/>
              <a:ext cx="914400" cy="914400"/>
            </a:xfrm>
            <a:prstGeom prst="round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8AC197-752E-F0E8-1671-A317A038BE25}"/>
              </a:ext>
            </a:extLst>
          </p:cNvPr>
          <p:cNvGrpSpPr>
            <a:grpSpLocks/>
          </p:cNvGrpSpPr>
          <p:nvPr/>
        </p:nvGrpSpPr>
        <p:grpSpPr>
          <a:xfrm>
            <a:off x="-1625600" y="0"/>
            <a:ext cx="15677266" cy="6858000"/>
            <a:chOff x="-1625600" y="0"/>
            <a:chExt cx="5149251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288B4E-CEE2-0B9F-651A-63473A02DA29}"/>
                </a:ext>
              </a:extLst>
            </p:cNvPr>
            <p:cNvSpPr>
              <a:spLocks/>
            </p:cNvSpPr>
            <p:nvPr/>
          </p:nvSpPr>
          <p:spPr>
            <a:xfrm>
              <a:off x="-1625600" y="0"/>
              <a:ext cx="4673600" cy="6858000"/>
            </a:xfrm>
            <a:prstGeom prst="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8FE2248-7875-639A-D9F9-C1E119C45B79}"/>
                </a:ext>
              </a:extLst>
            </p:cNvPr>
            <p:cNvSpPr>
              <a:spLocks/>
            </p:cNvSpPr>
            <p:nvPr/>
          </p:nvSpPr>
          <p:spPr>
            <a:xfrm>
              <a:off x="2609251" y="2613949"/>
              <a:ext cx="914400" cy="914400"/>
            </a:xfrm>
            <a:prstGeom prst="roundRect">
              <a:avLst/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7CC91C-7FCF-D6AF-2C25-C602B666E14B}"/>
              </a:ext>
            </a:extLst>
          </p:cNvPr>
          <p:cNvGrpSpPr>
            <a:grpSpLocks/>
          </p:cNvGrpSpPr>
          <p:nvPr/>
        </p:nvGrpSpPr>
        <p:grpSpPr>
          <a:xfrm>
            <a:off x="-2600960" y="0"/>
            <a:ext cx="16367009" cy="6858000"/>
            <a:chOff x="-2600960" y="0"/>
            <a:chExt cx="5219130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AFA8CD-E161-9988-C67F-C7639BE52F71}"/>
                </a:ext>
              </a:extLst>
            </p:cNvPr>
            <p:cNvSpPr>
              <a:spLocks/>
            </p:cNvSpPr>
            <p:nvPr/>
          </p:nvSpPr>
          <p:spPr>
            <a:xfrm>
              <a:off x="-2600960" y="0"/>
              <a:ext cx="5102938" cy="68580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A29ABA-CE6A-EB6C-D8E4-AC3288C5126B}"/>
                </a:ext>
              </a:extLst>
            </p:cNvPr>
            <p:cNvSpPr>
              <a:spLocks/>
            </p:cNvSpPr>
            <p:nvPr/>
          </p:nvSpPr>
          <p:spPr>
            <a:xfrm>
              <a:off x="2401336" y="1405359"/>
              <a:ext cx="216834" cy="914400"/>
            </a:xfrm>
            <a:prstGeom prst="round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A2D9E4-1C16-ED2A-C0B6-E70583045604}"/>
              </a:ext>
            </a:extLst>
          </p:cNvPr>
          <p:cNvGrpSpPr/>
          <p:nvPr/>
        </p:nvGrpSpPr>
        <p:grpSpPr>
          <a:xfrm>
            <a:off x="1538259" y="144965"/>
            <a:ext cx="10397329" cy="7152520"/>
            <a:chOff x="1538259" y="144965"/>
            <a:chExt cx="10397329" cy="71525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AAB15A-15A2-6CE8-16DA-7D66A29A6D0C}"/>
                </a:ext>
              </a:extLst>
            </p:cNvPr>
            <p:cNvSpPr txBox="1">
              <a:spLocks/>
            </p:cNvSpPr>
            <p:nvPr/>
          </p:nvSpPr>
          <p:spPr>
            <a:xfrm>
              <a:off x="1905236" y="144965"/>
              <a:ext cx="20135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ongenial Black" panose="02000503040000020004" pitchFamily="2" charset="0"/>
                </a:rPr>
                <a:t>KPIs</a:t>
              </a:r>
              <a:endParaRPr lang="en-IN" sz="6000" dirty="0">
                <a:latin typeface="Congenial Black" panose="02000503040000020004" pitchFamily="2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25DD739-2330-76BE-AC48-5C1059F1F33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420635" y="2942461"/>
              <a:ext cx="1514953" cy="1514953"/>
              <a:chOff x="10268012" y="1865336"/>
              <a:chExt cx="1514953" cy="151495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93BC5D-A724-F01B-EFFB-701C9CD7D4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68012" y="1865336"/>
                <a:ext cx="1514953" cy="15149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534C88A0-5081-10F5-31E6-C23F4BDAD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568288" y="216561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5C5B9C-6353-7AD5-9188-4D3C14AC661A}"/>
                </a:ext>
              </a:extLst>
            </p:cNvPr>
            <p:cNvSpPr txBox="1">
              <a:spLocks/>
            </p:cNvSpPr>
            <p:nvPr/>
          </p:nvSpPr>
          <p:spPr>
            <a:xfrm>
              <a:off x="1538259" y="1357397"/>
              <a:ext cx="8383946" cy="59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Breaches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Open Breaches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Breaches Ended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Top 5  Affected Countries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Top 10 Employees who find out breach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Most Breaches in Which year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Breaches by Branch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Total GB Stole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branch wise data stole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Department wise branches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Avg. Breaches in </a:t>
              </a:r>
              <a:r>
                <a:rPr lang="en-IN" sz="2000" dirty="0" err="1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deaprtment</a:t>
              </a:r>
              <a:endParaRPr lang="en-IN" sz="200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Individuals affected in different Departments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AVG Data Stole from Different Departments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Closed </a:t>
              </a:r>
              <a:r>
                <a:rPr lang="en-IN" sz="2000" dirty="0" err="1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Breahes</a:t>
              </a: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 in department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Employee(who find out breach) from Department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Top 3 Employees who find out breach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IN" sz="200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Employee who find out breach</a:t>
              </a:r>
            </a:p>
            <a:p>
              <a:pPr marL="457200" indent="-457200">
                <a:buFont typeface="+mj-lt"/>
                <a:buAutoNum type="arabicPeriod"/>
              </a:pPr>
              <a:endParaRPr lang="en-IN" sz="200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endParaRPr lang="en-IN" sz="200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DC1505C-2A6D-7DBF-2ED0-4D8C6E9604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25813" y="4665722"/>
              <a:ext cx="1514953" cy="1514953"/>
              <a:chOff x="10173637" y="4760977"/>
              <a:chExt cx="1514953" cy="151495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2F8A76F-B901-D37B-3488-7CA6BCFB7E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73637" y="4760977"/>
                <a:ext cx="1514953" cy="15149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4" name="Graphic 43" descr="Clipboard with solid fill">
                <a:extLst>
                  <a:ext uri="{FF2B5EF4-FFF2-40B4-BE49-F238E27FC236}">
                    <a16:creationId xmlns:a16="http://schemas.microsoft.com/office/drawing/2014/main" id="{BBE03F96-E6E6-6E13-2563-28B0B6761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473913" y="5061253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04A558-D37D-B1A5-0A93-2C53E8B4344C}"/>
              </a:ext>
            </a:extLst>
          </p:cNvPr>
          <p:cNvGrpSpPr>
            <a:grpSpLocks/>
          </p:cNvGrpSpPr>
          <p:nvPr/>
        </p:nvGrpSpPr>
        <p:grpSpPr>
          <a:xfrm>
            <a:off x="-3566273" y="-27764"/>
            <a:ext cx="18150953" cy="6858000"/>
            <a:chOff x="-3576320" y="-1804"/>
            <a:chExt cx="5262880" cy="6858000"/>
          </a:xfrm>
          <a:effectLst>
            <a:outerShdw blurRad="508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43D752-C685-261F-DF31-3DD751B88AA1}"/>
                </a:ext>
              </a:extLst>
            </p:cNvPr>
            <p:cNvSpPr>
              <a:spLocks/>
            </p:cNvSpPr>
            <p:nvPr/>
          </p:nvSpPr>
          <p:spPr>
            <a:xfrm>
              <a:off x="-3576320" y="-1804"/>
              <a:ext cx="5146654" cy="685800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7200" dirty="0">
                <a:latin typeface="Congenial Black" panose="02000503040000020004" pitchFamily="2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9FE9DCF-E3B9-FE37-87B9-5F7C65DE885A}"/>
                </a:ext>
              </a:extLst>
            </p:cNvPr>
            <p:cNvSpPr>
              <a:spLocks/>
            </p:cNvSpPr>
            <p:nvPr/>
          </p:nvSpPr>
          <p:spPr>
            <a:xfrm>
              <a:off x="772160" y="196769"/>
              <a:ext cx="914400" cy="914400"/>
            </a:xfrm>
            <a:prstGeom prst="round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3467EB-77A1-B4CA-E4D1-D097787766A1}"/>
              </a:ext>
            </a:extLst>
          </p:cNvPr>
          <p:cNvSpPr txBox="1"/>
          <p:nvPr/>
        </p:nvSpPr>
        <p:spPr>
          <a:xfrm>
            <a:off x="3563743" y="2274838"/>
            <a:ext cx="5064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ngenial Black" panose="02000503040000020004" pitchFamily="2" charset="0"/>
              </a:rPr>
              <a:t>Power BI Dashboard</a:t>
            </a:r>
            <a:endParaRPr lang="en-IN" sz="7200" dirty="0"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82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9E5057BF-43F9-CF7E-F7DC-F9D7A7283D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272110"/>
                  </p:ext>
                </p:extLst>
              </p:nvPr>
            </p:nvGraphicFramePr>
            <p:xfrm>
              <a:off x="0" y="-3609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9E5057BF-43F9-CF7E-F7DC-F9D7A7283D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3609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177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86B0E34C-4561-4D9F-A09E-8C08C307274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7470B714-BC3A-42DC-95E8-6F4B866DF201&quot;"/>
    <we:property name="reportUrl" value="&quot;/groups/me/reports/3c4524a2-ebec-4d8c-a504-7563b9a51218/ReportSection45927040cde347863453?bookmarkGuid=d79d72b4-0d9f-4523-b436-02351aba1d20&amp;bookmarkUsage=1&amp;ctid=196757f2-095d-41af-88a3-01fd7bb39290&amp;fromEntryPoint=export&quot;"/>
    <we:property name="reportName" value="&quot;CSB Dashboard&quot;"/>
    <we:property name="reportState" value="&quot;CONNECTED&quot;"/>
    <we:property name="embedUrl" value="&quot;/reportEmbed?reportId=3c4524a2-ebec-4d8c-a504-7563b9a51218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45927040cde347863453&quot;"/>
    <we:property name="pageDisplayName" value="&quot;Employees Analysis&quot;"/>
    <we:property name="datasetId" value="&quot;47c4a208-a5b7-4064-a995-a2e1b28da71a&quot;"/>
    <we:property name="backgroundColor" value="&quot;#EFF7F6&quot;"/>
    <we:property name="bookmark" value="&quot;H4sIAAAAAAAAA+1a32/bNhD+VwK9tAWMgqIoUcxb7KRdgSHN6qB7GIKCIk82W1nSKDmtV/h/35GSu9px6sBtMm/Nm/jreHffd8cj7c+BNk1dyMW5nEFwHAyr6sNM2g9HUTAIyvU+RTWNQaaES2CURTQKAWdVdWuqsgmOPwettBNo35pmLgsnEDv/uBoEsigu5MS1clk0MAhqsE1VysL8Bd1kHGrtHJaDAD7VRWWlEzluZQtO7DVOxzaqEj53eknVmmsYg2q73jdQV7bt2ywWlBNGlIaI8TSJWOzWNN2oV3P3fLepV2xUla00JSrg+iiVnLNIMqmUjECEKvYKNqacFL0p/6y9XNTOfc1U1t5P2Xvc0clZLp2hTAJhADrUVEeak4zLfWXJPJVxCnkcEsKZAkhJuq+sJGE6CpMko1oIShQh+8uCHGKiUhUTZ53QjAu+r6yIMyIlS0QcoZUhJ+i8fWXxKMtFwolCwEPEHihL3NrcFG0PdbY4+1Rb5C+yupN1oq9lqUAHnqQWmo6Tn4OTycTCRLZ982xtcFQV89mW/nE1twreQO6Hyta0C9xjNB4enZ5cngROywtbYaD4/vPXz33Xi3nZkz52zWn1cWQBo0QHx2R5hT3f9IaSVq87AxtWgx0uvKGnxq5iig429P23jESrHClVnPBcp5KIlINmWmp1O2B93nrhB+M0y2nOOVcRpxkRkEWOET2oI3TepLJGobsGvTgn7e0q5aAjXthq5uX2OVLhzJvGDILOy4jDIPh9Chb8Gkwg2qy89mrDR00/5Q7e6xp+9w23ZcgANX0HpcYR3PutLOY+86LoXw3a0zHBd+P0cl4UbuKV9+0ml38MkmsqrdM0XA4eI+oAIioFEdOYRzxhqdaQkZTQ/2BEnVftTScdWpg9BtpPHGhRJkmYhpwmTCgsN7LwwGuNs6Y1MwTmaNxWBRydylY+fTl8tmEf+f+BeGfDO2B5xpXQaRoKHiuluQZGdgK7nh3vIyWczfACtQB4+nFaHeWm1EfVvD3qEsWzG1mCHGyW2ItgxbxB34PulBpNpW33JdzDoOFOku46i4vef3VH7YmyuPvR9d26XPm7EYljKiIRsYRwwVRKQ8l30vqyqs/vfNo38+zPOaBpmy4frwbw+7fVx3fWDWMo0Ks/ogDY4b7BSqncQIHHMe79+sFy2+1abw0spxxCFhxHHvLOXdSlgsO84uxkLmomswJuF/mFc/dajv3MuVeDqmZ11XgmXFpYzTvc8/7W0NiakHGnQppy+LAZ2dNBls3qObQLJ4v1ifv6SilUu4BrKLoJnuuohZ+02v35t7dDCaZBuwpZNw5z9yDrui5MWa7azju26u5cRoO3b3URcjeevjSiSRzrPEuzjJBQsSTMdPhYGu2p9SvMrtdGu1fydyd5jpQE/QPitTAlPBZIexRIlEgOPNQi4pTGmkjG2AGQ+xRqBHOGMXmwTN4df9/5SLB/+R/eD7vXQHlIKq9t3PM2FkkopXC/nqQU764EDiEpj6p52drF0CItp1uouxP1pjAKLx1f4xzMwE58NajxEu/tqbsdDXTjlfbD4M3d+oD3ZCgbo56sCsblLdh9eQa8L3904KUJ5ELFJOZpwhIgIQd5AOAdHmqnuEJXH8uHB24DsUiSUER5CoTrSEaEUKEPALFvHhP3glo5xxlGYflq2x3ohaEQIg1PA+/BfuFZqXcsYyxNaUr6ZYfNkhuJGYc3/mrw0lbz2u+ucholWa5FLHTMFXIp9m8xpvnFaCy/+z9UdFK2QYLna1NLBReyhC3Q+LuFhl3+9Zt88dRy+Td2+GqwNSIAAA==&quot;"/>
    <we:property name="initialStateBookmark" value="&quot;H4sIAAAAAAAAA+1abW/bNhD+K4a+tAWMgnqlmG+2k3ZF1ySrg+7DEBQUebLZypJGSWm9wv99R0ruaseJA7fJtDWfIr4d7+557nhk/MWRqiozvjzlC3COnHFRfFxw/XHgO0Mn7/rOzl6/Gb19/f509OYEu4uyVkVeOUdfnJrrGdTvVNXwzEjAzj8uhw7PsnM+M62UZxUMnRJ0VeQ8U39BOxmHat3AaujA5zIrNDcipzWvwYi9wunYxr3d50YRLmp1BVMQddv7FspC1107CJlHSUCEBD+gceQHoVlTtaNWzf3zzaZWsUmR11zlqIDp8zxOaeDzgAvBfWCuCK2ClcpnWWfKP2svlqXxVzXn+Bf9lHzAHY2c1coYGnAgAYB0pSd9SUlC+aGyeBrzMIY0dAmhgQCISXyorCgKpO9GUeJJxjwiCDlcFqQQEhGLkBjrmAwoo4fK8mlAOA8iFvpopUsJOu9QWdRPUhZRIhBwF7EHL4jM2lRldQd1sjz5XGrkL7K6lTWSVzwXIB1LUg1Vy8kvzmg20zDjddc82RicFFmz2NE/LRot4C2kdiivVb3EPSbT8eB4dDFyjJbnusBAsf2nZ89t14sm70gfmua8+DTRgFEinSOyusSeW70huJabzsCGlqDHS2vosdLrmPKGW/r+W0aiVYaUIoxoKmNOWExBBpJLcTNgXaJ6YQfDOEm9lFIqfOolhEHiG0Z0oE7QebNCK4HuGnbijLR365SDjnihi4WV2yVFgTOvGzN0Wi8jDkPn9zlosGswgUi19tqrLR9V3ZQ7eK9t2N233JYgA8T8PeQSR3DvdzxrbOZF0b8qtKdlgu3G6XmTZWbipfXtNpd/DJIbKm3S1F0NHyOqBxEVAwu9kPo0CmIpISEx8f6DEXVa1Ned1Lcwewy0nzjQ/IQTN3apFwVMYLmRuD2vNU6qWi0QmMG0LjIYHPOaP305frZlH/n/gXhnw1tgaUIFk3HsMhoKIamEgOwFdjM73kdKOFngBWoJ8PTTvBikKpeDoqkHbaJ4di1LkN5miYMIljUV+h5kq9RkznV9KOEeBg1zkrTXWVz04Zs7akeU5d2Pru/W5dLejUgYesxnfhARygIRey6ne2l9UZSndz7tqyb5swE0bdvl0/UAfv+2/vjOumEKGXr1RxQAe9w3XCuVKsjwOMa9zx4st92s9c7AMsohZM6RbyFv3eWZVNDPK85e5qJmPMngZpFfOXev5djPnHsliGJRFpVlwoWG9bz+nvc3hsbOhIw7ZVzl44fNyJYOPK/Wz6FtOGmsT8zXN0qh2hlcQdZOsFxHLeyk9e7Pb98OJagK7cp4WRnMzYOs6TpXeb5uG+/oor1zKQnWvvVFyNx4utLIi8JQpkmcJIS4IojcRLqPpdGBWr/C7HqlpHklfz9KU6QkyB8Qr5nK4bFAOqBA8ginQF3JfOp5oSQ8CIIekPsYSgRzgTHZWybvj7/vfCQ4vPx374fdG6A8JJU3Nu54G7LI5ZyZ/57EHt5dCfQhKU+KJq/1cqyRlvMd1N2LepUpgZeOb3F2FqBnthqUeIm39pTtjgra8ULaYbDm7nzAezLmlRJP1gXj6gbsvj4D3pc/WvDiCFImQhLSOAoiIC4F3gPw+ofaMa6Qxaf84YHbQsznxGV+GgOh0uc+IR6TPUDs1mPiXlDLG5yhBJavut6DnusyxmL32LEe7Bae5HLPsiCIYy8m3bJ+s+RaYsbhrZ8avNRFU9rdRer5UZJKFjIZUoFcCu1bjKp+URLL7+4HFa2UXZDg+VqVXMA5z2EHNPZuIWGff+0mzlpV1V20b1lgrgpfPbta/Q1lst8CViIAAA==&quot;"/>
    <we:property name="isFooterCollapsed" value="true"/>
    <we:property name="isFiltersActionButtonVisible" value="true"/>
    <we:property name="reportEmbeddedTime" value="&quot;2023-11-11T09:16:04.269Z&quot;"/>
    <we:property name="creatorTenantId" value="&quot;196757f2-095d-41af-88a3-01fd7bb39290&quot;"/>
    <we:property name="creatorUserId" value="&quot;1003200310024628&quot;"/>
    <we:property name="creatorSessionId" value="&quot;69b37505-129c-4229-89d3-cbcbc28242e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724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UD Digi Kyokasho NK-B</vt:lpstr>
      <vt:lpstr>Arial</vt:lpstr>
      <vt:lpstr>Baguet Script</vt:lpstr>
      <vt:lpstr>Calibri</vt:lpstr>
      <vt:lpstr>Calibri Light</vt:lpstr>
      <vt:lpstr>Congenial Black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Swaraj Abruk</dc:creator>
  <cp:lastModifiedBy>Swaraj Abruk</cp:lastModifiedBy>
  <cp:revision>2</cp:revision>
  <dcterms:created xsi:type="dcterms:W3CDTF">2023-11-11T07:30:09Z</dcterms:created>
  <dcterms:modified xsi:type="dcterms:W3CDTF">2023-11-11T09:22:32Z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2023-11-11T08:29:04Z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196757f2-095d-41af-88a3-01fd7bb39290</vt:lpwstr>
  </property>
  <property fmtid="{D5CDD505-2E9C-101B-9397-08002B2CF9AE}" pid="7" name="MSIP_Label_defa4170-0d19-0005-0004-bc88714345d2_ActionId">
    <vt:lpwstr>dbb2fac2-05a3-4e87-a81e-a92a0b3e9ca7</vt:lpwstr>
  </property>
  <property fmtid="{D5CDD505-2E9C-101B-9397-08002B2CF9AE}" pid="8" name="MSIP_Label_defa4170-0d19-0005-0004-bc88714345d2_ContentBits">
    <vt:lpwstr>0</vt:lpwstr>
  </property>
</Properties>
</file>