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2" r:id="rId3"/>
    <p:sldId id="2369" r:id="rId4"/>
    <p:sldId id="329" r:id="rId5"/>
    <p:sldId id="2337" r:id="rId6"/>
    <p:sldId id="536" r:id="rId7"/>
    <p:sldId id="2370" r:id="rId8"/>
    <p:sldId id="2338" r:id="rId9"/>
    <p:sldId id="2339" r:id="rId10"/>
    <p:sldId id="2362" r:id="rId11"/>
    <p:sldId id="2363" r:id="rId12"/>
    <p:sldId id="2340" r:id="rId13"/>
    <p:sldId id="2385" r:id="rId14"/>
    <p:sldId id="1973" r:id="rId15"/>
    <p:sldId id="2364" r:id="rId16"/>
    <p:sldId id="2372" r:id="rId17"/>
    <p:sldId id="2319" r:id="rId18"/>
    <p:sldId id="2368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DC2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64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BD5427FF-4EB1-4006-BF7F-42158E0C512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1. Understanding Backend</a:t>
          </a:r>
          <a:r>
            <a:rPr lang="en-US" sz="1600"/>
            <a:t/>
          </a:r>
          <a:endParaRPr lang="en-US" sz="1600"/>
        </a:p>
      </dgm:t>
    </dgm:pt>
    <dgm:pt modelId="{A2F6D805-3B53-408A-A2A3-20BC3BF0D242}" cxnId="{00D1D66E-8755-4416-9A4A-83D551C9A4DE}" type="parTrans">
      <dgm:prSet/>
      <dgm:spPr/>
      <dgm:t>
        <a:bodyPr/>
        <a:p>
          <a:endParaRPr lang="en-US"/>
        </a:p>
      </dgm:t>
    </dgm:pt>
    <dgm:pt modelId="{D47F9812-1256-4E44-A6BE-BEC559BE8FF3}" cxnId="{00D1D66E-8755-4416-9A4A-83D551C9A4DE}" type="sibTrans">
      <dgm:prSet/>
      <dgm:spPr/>
      <dgm:t>
        <a:bodyPr/>
        <a:p>
          <a:endParaRPr lang="en-US"/>
        </a:p>
      </dgm:t>
    </dgm:pt>
    <dgm:pt modelId="{3A7B819B-DBE9-4610-B22A-5573EA6D532D}">
      <dgm:prSet phldrT="[Text]" phldr="0" custT="1"/>
      <dgm:spPr/>
      <dgm:t>
        <a:bodyPr vert="horz" wrap="square"/>
        <a:p>
          <a:pPr algn="ctr">
            <a:lnSpc>
              <a:spcPct val="170000"/>
            </a:lnSpc>
            <a:spcBef>
              <a:spcPct val="0"/>
            </a:spcBef>
            <a:spcAft>
              <a:spcPct val="15000"/>
            </a:spcAft>
          </a:pPr>
          <a:r>
            <a:rPr lang="en-US" sz="1600">
              <a:solidFill>
                <a:schemeClr val="tx2"/>
              </a:solidFill>
            </a:rPr>
            <a:t>Core concepts of backend developement.</a:t>
          </a:r>
          <a:r>
            <a:rPr lang="en-US" sz="3500"/>
            <a:t/>
          </a:r>
          <a:endParaRPr lang="en-US" sz="3500"/>
        </a:p>
      </dgm:t>
    </dgm:pt>
    <dgm:pt modelId="{DC4BEA23-BF6E-42AD-9BF0-CFBDE86A80F1}" cxnId="{D69C9DC4-9951-4FDA-AFCB-F9CC372CB2CD}" type="parTrans">
      <dgm:prSet/>
      <dgm:spPr/>
      <dgm:t>
        <a:bodyPr/>
        <a:p>
          <a:endParaRPr lang="en-US"/>
        </a:p>
      </dgm:t>
    </dgm:pt>
    <dgm:pt modelId="{0BF6ACD3-AE1A-4691-8CBE-DBE77AB8A685}" cxnId="{D69C9DC4-9951-4FDA-AFCB-F9CC372CB2CD}" type="sibTrans">
      <dgm:prSet/>
      <dgm:spPr/>
      <dgm:t>
        <a:bodyPr/>
        <a:p>
          <a:endParaRPr lang="en-US"/>
        </a:p>
      </dgm:t>
    </dgm:pt>
    <dgm:pt modelId="{FE969E54-0D5D-4815-BDC4-3309E2F7325D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ym typeface="+mn-ea"/>
            </a:rPr>
            <a:t>2</a:t>
          </a:r>
          <a:r>
            <a:rPr lang="en-US" sz="1600">
              <a:sym typeface="+mn-ea"/>
            </a:rPr>
            <a:t>. </a:t>
          </a:r>
          <a:r>
            <a:rPr lang="en-US" sz="1600">
              <a:sym typeface="+mn-ea"/>
            </a:rPr>
            <a:t>Messaging Queues</a:t>
          </a:r>
          <a:r>
            <a:rPr lang="en-US" sz="1600"/>
            <a:t/>
          </a:r>
          <a:endParaRPr lang="en-US" sz="1600"/>
        </a:p>
      </dgm:t>
    </dgm:pt>
    <dgm:pt modelId="{B5D9FB86-EEBE-488F-B7DE-B7CF5C9166C5}" cxnId="{B0858F83-E942-4BE4-87F4-ABD6B361EEFB}" type="parTrans">
      <dgm:prSet/>
      <dgm:spPr/>
      <dgm:t>
        <a:bodyPr/>
        <a:p>
          <a:endParaRPr lang="en-US"/>
        </a:p>
      </dgm:t>
    </dgm:pt>
    <dgm:pt modelId="{D7D19B67-C01A-45D3-B5C7-B7E1B18A9F62}" cxnId="{B0858F83-E942-4BE4-87F4-ABD6B361EEFB}" type="sibTrans">
      <dgm:prSet/>
      <dgm:spPr/>
      <dgm:t>
        <a:bodyPr/>
        <a:p>
          <a:endParaRPr lang="en-US"/>
        </a:p>
      </dgm:t>
    </dgm:pt>
    <dgm:pt modelId="{35600F67-42C2-4D1B-B072-DC2A36FCB136}">
      <dgm:prSet phldrT="[Text]" phldr="0" custT="1"/>
      <dgm:spPr/>
      <dgm:t>
        <a:bodyPr vert="horz" wrap="square"/>
        <a:p>
          <a:pPr algn="ctr">
            <a:lnSpc>
              <a:spcPct val="140000"/>
            </a:lnSpc>
            <a:spcBef>
              <a:spcPct val="0"/>
            </a:spcBef>
            <a:spcAft>
              <a:spcPct val="15000"/>
            </a:spcAft>
          </a:pPr>
          <a:r>
            <a:rPr lang="en-US" sz="1600">
              <a:solidFill>
                <a:schemeClr val="tx2"/>
              </a:solidFill>
            </a:rPr>
            <a:t>Understanding and implementing messaging queues.</a:t>
          </a:r>
          <a:r>
            <a:rPr lang="en-US" sz="1600"/>
            <a:t/>
          </a:r>
          <a:endParaRPr lang="en-US" sz="1600"/>
        </a:p>
      </dgm:t>
    </dgm:pt>
    <dgm:pt modelId="{B4BC79E1-FDBA-43D1-A988-1BE8090EDA7A}" cxnId="{6C8EB504-3695-44DB-858F-08EA1B452D55}" type="parTrans">
      <dgm:prSet/>
      <dgm:spPr/>
      <dgm:t>
        <a:bodyPr/>
        <a:p>
          <a:endParaRPr lang="en-US"/>
        </a:p>
      </dgm:t>
    </dgm:pt>
    <dgm:pt modelId="{AD46A0AA-C45A-46D2-89AF-28390F99F9D0}" cxnId="{6C8EB504-3695-44DB-858F-08EA1B452D55}" type="sibTrans">
      <dgm:prSet/>
      <dgm:spPr/>
      <dgm:t>
        <a:bodyPr/>
        <a:p>
          <a:endParaRPr lang="en-US"/>
        </a:p>
      </dgm:t>
    </dgm:pt>
    <dgm:pt modelId="{61F0DC84-7FFF-4FDD-9B5D-40960093AE83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ym typeface="+mn-ea"/>
            </a:rPr>
            <a:t>3</a:t>
          </a:r>
          <a:r>
            <a:rPr lang="en-US" sz="1600">
              <a:sym typeface="+mn-ea"/>
            </a:rPr>
            <a:t>. </a:t>
          </a:r>
          <a:r>
            <a:rPr lang="en-US" sz="1600">
              <a:sym typeface="+mn-ea"/>
            </a:rPr>
            <a:t>Propelld Learning</a:t>
          </a:r>
          <a:r>
            <a:rPr lang="en-US" sz="1600"/>
            <a:t/>
          </a:r>
          <a:endParaRPr lang="en-US" sz="1600"/>
        </a:p>
      </dgm:t>
    </dgm:pt>
    <dgm:pt modelId="{2CB3CEFC-83E6-4DB9-B636-5287ACC11553}" cxnId="{46314A56-CF51-4C45-86EC-3AC8AA7FDE90}" type="parTrans">
      <dgm:prSet/>
      <dgm:spPr/>
      <dgm:t>
        <a:bodyPr/>
        <a:p>
          <a:endParaRPr lang="en-US"/>
        </a:p>
      </dgm:t>
    </dgm:pt>
    <dgm:pt modelId="{1FAE29ED-22A2-40FA-904A-0706E8542FE7}" cxnId="{46314A56-CF51-4C45-86EC-3AC8AA7FDE90}" type="sibTrans">
      <dgm:prSet/>
      <dgm:spPr/>
      <dgm:t>
        <a:bodyPr/>
        <a:p>
          <a:endParaRPr lang="en-US"/>
        </a:p>
      </dgm:t>
    </dgm:pt>
    <dgm:pt modelId="{2C0D9F89-7CE9-4195-96AC-FB27D6AA2EF6}">
      <dgm:prSet phldrT="[Text]" phldr="0" custT="1"/>
      <dgm:spPr/>
      <dgm:t>
        <a:bodyPr vert="horz" wrap="square"/>
        <a:p>
          <a:pPr algn="ctr">
            <a:lnSpc>
              <a:spcPct val="140000"/>
            </a:lnSpc>
            <a:spcBef>
              <a:spcPct val="0"/>
            </a:spcBef>
            <a:spcAft>
              <a:spcPct val="15000"/>
            </a:spcAft>
          </a:pPr>
          <a:r>
            <a:rPr lang="en-US" sz="1600">
              <a:solidFill>
                <a:schemeClr val="tx2"/>
              </a:solidFill>
              <a:sym typeface="+mn-ea"/>
            </a:rPr>
            <a:t>Backend Development of Propelld Learning (A new propelld product).</a:t>
          </a:r>
          <a:r>
            <a:rPr lang="en-US" sz="1600"/>
            <a:t/>
          </a:r>
          <a:endParaRPr lang="en-US" sz="1600"/>
        </a:p>
      </dgm:t>
    </dgm:pt>
    <dgm:pt modelId="{24D9371C-2787-474E-A690-5A09190A9707}" cxnId="{3DD92154-742F-4ADC-81B5-5982A92C43D2}" type="parTrans">
      <dgm:prSet/>
      <dgm:spPr/>
      <dgm:t>
        <a:bodyPr/>
        <a:p>
          <a:endParaRPr lang="en-US"/>
        </a:p>
      </dgm:t>
    </dgm:pt>
    <dgm:pt modelId="{39E6AF7E-E529-4319-B552-AB363EF4CE26}" cxnId="{3DD92154-742F-4ADC-81B5-5982A92C43D2}" type="sibTrans">
      <dgm:prSet/>
      <dgm:spPr/>
      <dgm:t>
        <a:bodyPr/>
        <a:p>
          <a:endParaRPr lang="en-US"/>
        </a:p>
      </dgm:t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0D1D66E-8755-4416-9A4A-83D551C9A4DE}" srcId="{468FBB7B-694A-47BF-865D-2F44C1051453}" destId="{BD5427FF-4EB1-4006-BF7F-42158E0C5129}" srcOrd="0" destOrd="0" parTransId="{A2F6D805-3B53-408A-A2A3-20BC3BF0D242}" sibTransId="{D47F9812-1256-4E44-A6BE-BEC559BE8FF3}"/>
    <dgm:cxn modelId="{D69C9DC4-9951-4FDA-AFCB-F9CC372CB2CD}" srcId="{BD5427FF-4EB1-4006-BF7F-42158E0C5129}" destId="{3A7B819B-DBE9-4610-B22A-5573EA6D532D}" srcOrd="0" destOrd="0" parTransId="{DC4BEA23-BF6E-42AD-9BF0-CFBDE86A80F1}" sibTransId="{0BF6ACD3-AE1A-4691-8CBE-DBE77AB8A685}"/>
    <dgm:cxn modelId="{B0858F83-E942-4BE4-87F4-ABD6B361EEFB}" srcId="{468FBB7B-694A-47BF-865D-2F44C1051453}" destId="{FE969E54-0D5D-4815-BDC4-3309E2F7325D}" srcOrd="1" destOrd="0" parTransId="{B5D9FB86-EEBE-488F-B7DE-B7CF5C9166C5}" sibTransId="{D7D19B67-C01A-45D3-B5C7-B7E1B18A9F62}"/>
    <dgm:cxn modelId="{6C8EB504-3695-44DB-858F-08EA1B452D55}" srcId="{FE969E54-0D5D-4815-BDC4-3309E2F7325D}" destId="{35600F67-42C2-4D1B-B072-DC2A36FCB136}" srcOrd="0" destOrd="1" parTransId="{B4BC79E1-FDBA-43D1-A988-1BE8090EDA7A}" sibTransId="{AD46A0AA-C45A-46D2-89AF-28390F99F9D0}"/>
    <dgm:cxn modelId="{46314A56-CF51-4C45-86EC-3AC8AA7FDE90}" srcId="{468FBB7B-694A-47BF-865D-2F44C1051453}" destId="{61F0DC84-7FFF-4FDD-9B5D-40960093AE83}" srcOrd="2" destOrd="0" parTransId="{2CB3CEFC-83E6-4DB9-B636-5287ACC11553}" sibTransId="{1FAE29ED-22A2-40FA-904A-0706E8542FE7}"/>
    <dgm:cxn modelId="{3DD92154-742F-4ADC-81B5-5982A92C43D2}" srcId="{61F0DC84-7FFF-4FDD-9B5D-40960093AE83}" destId="{2C0D9F89-7CE9-4195-96AC-FB27D6AA2EF6}" srcOrd="0" destOrd="2" parTransId="{24D9371C-2787-474E-A690-5A09190A9707}" sibTransId="{39E6AF7E-E529-4319-B552-AB363EF4CE26}"/>
    <dgm:cxn modelId="{D64FED79-5DCE-4AF1-9225-BFB6D6932FEF}" type="presOf" srcId="{468FBB7B-694A-47BF-865D-2F44C1051453}" destId="{D5FB6A06-3991-4223-AD64-C4F7F6F4DF69}" srcOrd="0" destOrd="0" presId="urn:microsoft.com/office/officeart/2005/8/layout/hList1"/>
    <dgm:cxn modelId="{D2033FBC-1824-43F4-B2EE-55A401CEC532}" type="presParOf" srcId="{D5FB6A06-3991-4223-AD64-C4F7F6F4DF69}" destId="{5EB24CCF-928A-4018-A934-89F31F564A83}" srcOrd="0" destOrd="0" presId="urn:microsoft.com/office/officeart/2005/8/layout/hList1"/>
    <dgm:cxn modelId="{F73587C1-5FE8-4363-B889-6D913B698925}" type="presParOf" srcId="{5EB24CCF-928A-4018-A934-89F31F564A83}" destId="{5D9704F8-5A95-419F-B794-1E2F82666BDB}" srcOrd="0" destOrd="0" presId="urn:microsoft.com/office/officeart/2005/8/layout/hList1"/>
    <dgm:cxn modelId="{E5B7FB39-31BB-4964-A2EB-D3A445B07674}" type="presOf" srcId="{BD5427FF-4EB1-4006-BF7F-42158E0C5129}" destId="{5D9704F8-5A95-419F-B794-1E2F82666BDB}" srcOrd="0" destOrd="0" presId="urn:microsoft.com/office/officeart/2005/8/layout/hList1"/>
    <dgm:cxn modelId="{353E0EF4-6F9A-4591-A3EE-72FFE2984241}" type="presParOf" srcId="{5EB24CCF-928A-4018-A934-89F31F564A83}" destId="{C0A6D3D8-DBC2-45B6-8DEF-789A72552BB4}" srcOrd="1" destOrd="0" presId="urn:microsoft.com/office/officeart/2005/8/layout/hList1"/>
    <dgm:cxn modelId="{B955DB99-4546-40A9-A58E-148452AB33B0}" type="presOf" srcId="{3A7B819B-DBE9-4610-B22A-5573EA6D532D}" destId="{C0A6D3D8-DBC2-45B6-8DEF-789A72552BB4}" srcOrd="0" destOrd="0" presId="urn:microsoft.com/office/officeart/2005/8/layout/hList1"/>
    <dgm:cxn modelId="{5839F0C6-1E4C-48D7-97C2-A560EE8A4E26}" type="presParOf" srcId="{D5FB6A06-3991-4223-AD64-C4F7F6F4DF69}" destId="{C4F6D2AE-A2A5-43DC-B705-8E8ECE0E1613}" srcOrd="1" destOrd="0" presId="urn:microsoft.com/office/officeart/2005/8/layout/hList1"/>
    <dgm:cxn modelId="{FDFA5870-DD95-43CE-867D-88BDE088F963}" type="presParOf" srcId="{D5FB6A06-3991-4223-AD64-C4F7F6F4DF69}" destId="{C1832C44-4F6B-4ABA-88DC-7D5A80779E4B}" srcOrd="2" destOrd="0" presId="urn:microsoft.com/office/officeart/2005/8/layout/hList1"/>
    <dgm:cxn modelId="{AA093463-4AF4-48CE-9246-DF17ABCD7CF0}" type="presParOf" srcId="{C1832C44-4F6B-4ABA-88DC-7D5A80779E4B}" destId="{3E0BA246-3456-471B-AD87-1436FD251DD8}" srcOrd="0" destOrd="2" presId="urn:microsoft.com/office/officeart/2005/8/layout/hList1"/>
    <dgm:cxn modelId="{1047AB45-0A07-4242-B4A9-78DE6FB89601}" type="presOf" srcId="{FE969E54-0D5D-4815-BDC4-3309E2F7325D}" destId="{3E0BA246-3456-471B-AD87-1436FD251DD8}" srcOrd="0" destOrd="0" presId="urn:microsoft.com/office/officeart/2005/8/layout/hList1"/>
    <dgm:cxn modelId="{958583EB-40CF-4141-83E8-10174CA5D736}" type="presParOf" srcId="{C1832C44-4F6B-4ABA-88DC-7D5A80779E4B}" destId="{33CF15AD-8A19-4E9A-9BED-239A79CAF737}" srcOrd="1" destOrd="2" presId="urn:microsoft.com/office/officeart/2005/8/layout/hList1"/>
    <dgm:cxn modelId="{06E74A84-3372-46C7-AAFD-C0C3CF2163D6}" type="presOf" srcId="{35600F67-42C2-4D1B-B072-DC2A36FCB136}" destId="{33CF15AD-8A19-4E9A-9BED-239A79CAF737}" srcOrd="0" destOrd="0" presId="urn:microsoft.com/office/officeart/2005/8/layout/hList1"/>
    <dgm:cxn modelId="{C23C1EBE-BE49-494D-ABB9-74FCAE33E7A2}" type="presParOf" srcId="{D5FB6A06-3991-4223-AD64-C4F7F6F4DF69}" destId="{F4639A07-76C8-4329-80D5-712628979A9A}" srcOrd="3" destOrd="0" presId="urn:microsoft.com/office/officeart/2005/8/layout/hList1"/>
    <dgm:cxn modelId="{ACCE5506-B6EB-44BB-8E47-A8D351252AA6}" type="presParOf" srcId="{D5FB6A06-3991-4223-AD64-C4F7F6F4DF69}" destId="{7F710124-E259-48A5-9895-471DE20AF50E}" srcOrd="4" destOrd="0" presId="urn:microsoft.com/office/officeart/2005/8/layout/hList1"/>
    <dgm:cxn modelId="{63207629-6369-4357-8B1E-6E1CD6E2CC79}" type="presParOf" srcId="{7F710124-E259-48A5-9895-471DE20AF50E}" destId="{FC453BFD-315B-4968-86FA-B7D3125F3320}" srcOrd="0" destOrd="4" presId="urn:microsoft.com/office/officeart/2005/8/layout/hList1"/>
    <dgm:cxn modelId="{30491A79-1474-4B81-84C9-6262ABBFB9E7}" type="presOf" srcId="{61F0DC84-7FFF-4FDD-9B5D-40960093AE83}" destId="{FC453BFD-315B-4968-86FA-B7D3125F3320}" srcOrd="0" destOrd="0" presId="urn:microsoft.com/office/officeart/2005/8/layout/hList1"/>
    <dgm:cxn modelId="{8F60CA1F-0EE8-4256-A900-8D90A0C54B77}" type="presParOf" srcId="{7F710124-E259-48A5-9895-471DE20AF50E}" destId="{B357C82A-FE93-416B-AFBF-A74F9E99C4E4}" srcOrd="1" destOrd="4" presId="urn:microsoft.com/office/officeart/2005/8/layout/hList1"/>
    <dgm:cxn modelId="{A6F19666-3FC4-4A36-A22A-2EE86948517F}" type="presOf" srcId="{2C0D9F89-7CE9-4195-96AC-FB27D6AA2EF6}" destId="{B357C82A-FE93-416B-AFBF-A74F9E99C4E4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Schema Diagram</a:t>
          </a:r>
          <a:endParaRPr lang="en-US" sz="2400"/>
        </a:p>
      </dgm:t>
    </dgm:pt>
    <dgm:pt modelId="{EE9066D1-3403-4469-8E8C-0D40A82430F2}" cxnId="{1109D080-38A9-433C-87C6-FF125EEE552B}" type="parTrans">
      <dgm:prSet/>
      <dgm:spPr/>
    </dgm:pt>
    <dgm:pt modelId="{8EC5AF5E-9C9F-410A-A755-A3EA5186F948}" cxnId="{1109D080-38A9-433C-87C6-FF125EEE552B}" type="sibTrans">
      <dgm:prSet/>
      <dgm:spPr/>
      <dgm:t>
        <a:bodyPr/>
        <a:p>
          <a:endParaRPr lang="en-US"/>
        </a:p>
      </dgm:t>
    </dgm:pt>
    <dgm:pt modelId="{2E2F4D3A-969C-4DB2-9FA9-5C4A40369351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Desiging routes</a:t>
          </a:r>
          <a:r>
            <a:rPr lang="en-US" sz="2400"/>
            <a:t/>
          </a:r>
          <a:endParaRPr lang="en-US" sz="2400"/>
        </a:p>
      </dgm:t>
    </dgm:pt>
    <dgm:pt modelId="{1E934BFE-4D40-486C-8784-F698A10C4CF5}" cxnId="{256A60B5-97C8-4A69-9946-3FC46F416C32}" type="parTrans">
      <dgm:prSet/>
      <dgm:spPr/>
    </dgm:pt>
    <dgm:pt modelId="{EC1AFF77-9232-4EEB-95CB-85CEAB3B1FC0}" cxnId="{256A60B5-97C8-4A69-9946-3FC46F416C32}" type="sibTrans">
      <dgm:prSet/>
      <dgm:spPr/>
      <dgm:t>
        <a:bodyPr/>
        <a:p>
          <a:endParaRPr lang="en-US"/>
        </a:p>
      </dgm:t>
    </dgm:pt>
    <dgm:pt modelId="{37B86CFA-59B5-46FA-8A6B-9FB187CE14D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Coding the controller and services</a:t>
          </a:r>
          <a:endParaRPr lang="en-US" sz="2400"/>
        </a:p>
      </dgm:t>
    </dgm:pt>
    <dgm:pt modelId="{9DABF4F3-A9E6-40B1-A863-AC9409CC14BB}" cxnId="{D6AD8820-A5C8-4AD0-9F3B-3AF9F0284D79}" type="parTrans">
      <dgm:prSet/>
      <dgm:spPr/>
    </dgm:pt>
    <dgm:pt modelId="{18EFF3C3-47F9-402B-A3F3-E9310EA281B4}" cxnId="{D6AD8820-A5C8-4AD0-9F3B-3AF9F0284D79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1109D080-38A9-433C-87C6-FF125EEE552B}" srcId="{8EB1D179-D23D-41D4-AEEF-E4B9FEB06903}" destId="{3F25DA44-7F3E-4C17-A40B-7F663FDBEA65}" srcOrd="0" destOrd="0" parTransId="{EE9066D1-3403-4469-8E8C-0D40A82430F2}" sibTransId="{8EC5AF5E-9C9F-410A-A755-A3EA5186F948}"/>
    <dgm:cxn modelId="{256A60B5-97C8-4A69-9946-3FC46F416C32}" srcId="{8EB1D179-D23D-41D4-AEEF-E4B9FEB06903}" destId="{2E2F4D3A-969C-4DB2-9FA9-5C4A40369351}" srcOrd="1" destOrd="0" parTransId="{1E934BFE-4D40-486C-8784-F698A10C4CF5}" sibTransId="{EC1AFF77-9232-4EEB-95CB-85CEAB3B1FC0}"/>
    <dgm:cxn modelId="{D6AD8820-A5C8-4AD0-9F3B-3AF9F0284D79}" srcId="{8EB1D179-D23D-41D4-AEEF-E4B9FEB06903}" destId="{37B86CFA-59B5-46FA-8A6B-9FB187CE14DF}" srcOrd="2" destOrd="0" parTransId="{9DABF4F3-A9E6-40B1-A863-AC9409CC14BB}" sibTransId="{18EFF3C3-47F9-402B-A3F3-E9310EA281B4}"/>
    <dgm:cxn modelId="{E6F317C1-6E79-41E2-A3BC-9A4F6920A7BC}" type="presOf" srcId="{8EB1D179-D23D-41D4-AEEF-E4B9FEB06903}" destId="{BF708676-7EFC-4C81-9D3A-3E677EAC1C7B}" srcOrd="0" destOrd="0" presId="urn:microsoft.com/office/officeart/2005/8/layout/process1"/>
    <dgm:cxn modelId="{1F9CBDCF-E427-4CC1-A990-1D93C535C6E6}" type="presParOf" srcId="{BF708676-7EFC-4C81-9D3A-3E677EAC1C7B}" destId="{111DEAC9-5D4C-4A6A-A44E-082A26F60596}" srcOrd="0" destOrd="0" presId="urn:microsoft.com/office/officeart/2005/8/layout/process1"/>
    <dgm:cxn modelId="{4ABCA63E-8A0E-4311-88F9-A3D9BC7043C5}" type="presOf" srcId="{3F25DA44-7F3E-4C17-A40B-7F663FDBEA65}" destId="{111DEAC9-5D4C-4A6A-A44E-082A26F60596}" srcOrd="0" destOrd="0" presId="urn:microsoft.com/office/officeart/2005/8/layout/process1"/>
    <dgm:cxn modelId="{245C2D7B-F934-440D-9298-32D7C1B1ACE8}" type="presParOf" srcId="{BF708676-7EFC-4C81-9D3A-3E677EAC1C7B}" destId="{8A5CF0CE-3323-464D-9C63-05C1BDB053F5}" srcOrd="1" destOrd="0" presId="urn:microsoft.com/office/officeart/2005/8/layout/process1"/>
    <dgm:cxn modelId="{C6EA9226-6D43-41EA-B499-4E95F7EB3A14}" type="presOf" srcId="{8EC5AF5E-9C9F-410A-A755-A3EA5186F948}" destId="{8A5CF0CE-3323-464D-9C63-05C1BDB053F5}" srcOrd="0" destOrd="0" presId="urn:microsoft.com/office/officeart/2005/8/layout/process1"/>
    <dgm:cxn modelId="{67D407FF-0971-4AB2-A709-17420B48AE56}" type="presParOf" srcId="{8A5CF0CE-3323-464D-9C63-05C1BDB053F5}" destId="{5FA465F6-7607-499F-BFB2-52F4E071FB67}" srcOrd="0" destOrd="1" presId="urn:microsoft.com/office/officeart/2005/8/layout/process1"/>
    <dgm:cxn modelId="{0F543937-8451-4C00-922B-4F6B1F81C71C}" type="presOf" srcId="{8EC5AF5E-9C9F-410A-A755-A3EA5186F948}" destId="{5FA465F6-7607-499F-BFB2-52F4E071FB67}" srcOrd="1" destOrd="0" presId="urn:microsoft.com/office/officeart/2005/8/layout/process1"/>
    <dgm:cxn modelId="{484D3C2F-9DDF-496E-9232-FE9F0F950A7A}" type="presParOf" srcId="{BF708676-7EFC-4C81-9D3A-3E677EAC1C7B}" destId="{552FB8E7-A5FB-4CC3-94C3-CE0BDF19F9F1}" srcOrd="2" destOrd="0" presId="urn:microsoft.com/office/officeart/2005/8/layout/process1"/>
    <dgm:cxn modelId="{8EC9B1CA-DB34-4E4C-A588-42C78B57DF96}" type="presOf" srcId="{2E2F4D3A-969C-4DB2-9FA9-5C4A40369351}" destId="{552FB8E7-A5FB-4CC3-94C3-CE0BDF19F9F1}" srcOrd="0" destOrd="0" presId="urn:microsoft.com/office/officeart/2005/8/layout/process1"/>
    <dgm:cxn modelId="{3199D224-DF8F-4587-B329-1384AB6F6B3D}" type="presParOf" srcId="{BF708676-7EFC-4C81-9D3A-3E677EAC1C7B}" destId="{353C3794-50AA-4D44-83C9-CE28317C3317}" srcOrd="3" destOrd="0" presId="urn:microsoft.com/office/officeart/2005/8/layout/process1"/>
    <dgm:cxn modelId="{4556FB44-4018-446C-A6BA-DEA195B21D7C}" type="presOf" srcId="{EC1AFF77-9232-4EEB-95CB-85CEAB3B1FC0}" destId="{353C3794-50AA-4D44-83C9-CE28317C3317}" srcOrd="0" destOrd="0" presId="urn:microsoft.com/office/officeart/2005/8/layout/process1"/>
    <dgm:cxn modelId="{549206E1-445C-4BFB-B0EF-21E3AB3F5C8F}" type="presParOf" srcId="{353C3794-50AA-4D44-83C9-CE28317C3317}" destId="{5AFF040D-0639-4120-9E39-DA822CF9F321}" srcOrd="0" destOrd="3" presId="urn:microsoft.com/office/officeart/2005/8/layout/process1"/>
    <dgm:cxn modelId="{2B2478CC-F737-4D95-A9D3-1F1A29C4E768}" type="presOf" srcId="{EC1AFF77-9232-4EEB-95CB-85CEAB3B1FC0}" destId="{5AFF040D-0639-4120-9E39-DA822CF9F321}" srcOrd="1" destOrd="0" presId="urn:microsoft.com/office/officeart/2005/8/layout/process1"/>
    <dgm:cxn modelId="{D5F8A4F7-2817-4239-85E0-E4F307DCC3AD}" type="presParOf" srcId="{BF708676-7EFC-4C81-9D3A-3E677EAC1C7B}" destId="{A1E15D63-E1FF-4A28-A04F-A2B65927BC31}" srcOrd="4" destOrd="0" presId="urn:microsoft.com/office/officeart/2005/8/layout/process1"/>
    <dgm:cxn modelId="{19475D4F-EBFF-4B86-A7B4-CFA9A9C07E03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BD5427FF-4EB1-4006-BF7F-42158E0C512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/>
            <a:t>Writing </a:t>
          </a:r>
          <a:r>
            <a:rPr lang="en-US" sz="2000"/>
            <a:t>production ready code</a:t>
          </a:r>
          <a:r>
            <a:rPr lang="en-US" sz="2000"/>
            <a:t/>
          </a:r>
          <a:endParaRPr lang="en-US" sz="2000"/>
        </a:p>
      </dgm:t>
    </dgm:pt>
    <dgm:pt modelId="{A2F6D805-3B53-408A-A2A3-20BC3BF0D242}" cxnId="{013D3F73-8E77-424B-8F87-27726C62A2BB}" type="parTrans">
      <dgm:prSet/>
      <dgm:spPr/>
      <dgm:t>
        <a:bodyPr/>
        <a:p>
          <a:endParaRPr lang="en-US"/>
        </a:p>
      </dgm:t>
    </dgm:pt>
    <dgm:pt modelId="{D47F9812-1256-4E44-A6BE-BEC559BE8FF3}" cxnId="{013D3F73-8E77-424B-8F87-27726C62A2BB}" type="sibTrans">
      <dgm:prSet/>
      <dgm:spPr/>
      <dgm:t>
        <a:bodyPr/>
        <a:p>
          <a:endParaRPr lang="en-US"/>
        </a:p>
      </dgm:t>
    </dgm:pt>
    <dgm:pt modelId="{3A7B819B-DBE9-4610-B22A-5573EA6D532D}">
      <dgm:prSet phldrT="[Text]" phldr="0" custT="1"/>
      <dgm:spPr/>
      <dgm:t>
        <a:bodyPr vert="horz" wrap="square"/>
        <a:p>
          <a:pPr algn="ctr">
            <a:lnSpc>
              <a:spcPct val="160000"/>
            </a:lnSpc>
            <a:spcBef>
              <a:spcPct val="0"/>
            </a:spcBef>
            <a:spcAft>
              <a:spcPct val="15000"/>
            </a:spcAft>
          </a:pPr>
          <a:r>
            <a:rPr lang="en-US" sz="1600">
              <a:solidFill>
                <a:schemeClr val="tx2"/>
              </a:solidFill>
            </a:rPr>
            <a:t>This PS program taught me how to differentiate between hobby projects and scalable projects.</a:t>
          </a:r>
          <a:r>
            <a:rPr lang="en-US" sz="3500"/>
            <a:t/>
          </a:r>
          <a:endParaRPr lang="en-US" sz="3500"/>
        </a:p>
      </dgm:t>
    </dgm:pt>
    <dgm:pt modelId="{DC4BEA23-BF6E-42AD-9BF0-CFBDE86A80F1}" cxnId="{0C01C8BB-9368-46B0-A03A-BCED2E3F2822}" type="parTrans">
      <dgm:prSet/>
      <dgm:spPr/>
      <dgm:t>
        <a:bodyPr/>
        <a:p>
          <a:endParaRPr lang="en-US"/>
        </a:p>
      </dgm:t>
    </dgm:pt>
    <dgm:pt modelId="{0BF6ACD3-AE1A-4691-8CBE-DBE77AB8A685}" cxnId="{0C01C8BB-9368-46B0-A03A-BCED2E3F2822}" type="sibTrans">
      <dgm:prSet/>
      <dgm:spPr/>
      <dgm:t>
        <a:bodyPr/>
        <a:p>
          <a:endParaRPr lang="en-US"/>
        </a:p>
      </dgm:t>
    </dgm:pt>
    <dgm:pt modelId="{FE969E54-0D5D-4815-BDC4-3309E2F7325D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ym typeface="+mn-ea"/>
            </a:rPr>
            <a:t>Understanding documentations</a:t>
          </a:r>
          <a:r>
            <a:rPr lang="en-US" sz="2000">
              <a:sym typeface="+mn-ea"/>
            </a:rPr>
            <a:t/>
          </a:r>
          <a:endParaRPr lang="en-US" sz="2000">
            <a:sym typeface="+mn-ea"/>
          </a:endParaRPr>
        </a:p>
      </dgm:t>
    </dgm:pt>
    <dgm:pt modelId="{B5D9FB86-EEBE-488F-B7DE-B7CF5C9166C5}" cxnId="{44031C7F-44D7-4976-8B06-44611837278A}" type="parTrans">
      <dgm:prSet/>
      <dgm:spPr/>
      <dgm:t>
        <a:bodyPr/>
        <a:p>
          <a:endParaRPr lang="en-US"/>
        </a:p>
      </dgm:t>
    </dgm:pt>
    <dgm:pt modelId="{D7D19B67-C01A-45D3-B5C7-B7E1B18A9F62}" cxnId="{44031C7F-44D7-4976-8B06-44611837278A}" type="sibTrans">
      <dgm:prSet/>
      <dgm:spPr/>
      <dgm:t>
        <a:bodyPr/>
        <a:p>
          <a:endParaRPr lang="en-US"/>
        </a:p>
      </dgm:t>
    </dgm:pt>
    <dgm:pt modelId="{35600F67-42C2-4D1B-B072-DC2A36FCB136}">
      <dgm:prSet phldrT="[Text]" phldr="0" custT="1"/>
      <dgm:spPr/>
      <dgm:t>
        <a:bodyPr vert="horz" wrap="square"/>
        <a:p>
          <a:pPr algn="ctr">
            <a:lnSpc>
              <a:spcPct val="140000"/>
            </a:lnSpc>
            <a:spcBef>
              <a:spcPct val="0"/>
            </a:spcBef>
            <a:spcAft>
              <a:spcPct val="15000"/>
            </a:spcAft>
          </a:pPr>
          <a:r>
            <a:rPr lang="en-US" sz="1600">
              <a:solidFill>
                <a:schemeClr val="tx2"/>
              </a:solidFill>
            </a:rPr>
            <a:t>Utisiling documentations to the fullest was something that I lacked before this internship.</a:t>
          </a:r>
          <a:r>
            <a:rPr lang="en-US" sz="1600"/>
            <a:t/>
          </a:r>
          <a:endParaRPr lang="en-US" sz="1600"/>
        </a:p>
      </dgm:t>
    </dgm:pt>
    <dgm:pt modelId="{B4BC79E1-FDBA-43D1-A988-1BE8090EDA7A}" cxnId="{EB6DACF8-C695-4E3F-A46E-A4D088F51127}" type="parTrans">
      <dgm:prSet/>
      <dgm:spPr/>
      <dgm:t>
        <a:bodyPr/>
        <a:p>
          <a:endParaRPr lang="en-US"/>
        </a:p>
      </dgm:t>
    </dgm:pt>
    <dgm:pt modelId="{AD46A0AA-C45A-46D2-89AF-28390F99F9D0}" cxnId="{EB6DACF8-C695-4E3F-A46E-A4D088F51127}" type="sibTrans">
      <dgm:prSet/>
      <dgm:spPr/>
      <dgm:t>
        <a:bodyPr/>
        <a:p>
          <a:endParaRPr lang="en-US"/>
        </a:p>
      </dgm:t>
    </dgm:pt>
    <dgm:pt modelId="{61F0DC84-7FFF-4FDD-9B5D-40960093AE83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ym typeface="+mn-ea"/>
            </a:rPr>
            <a:t>Learning by doing</a:t>
          </a:r>
          <a:r>
            <a:rPr lang="en-US" sz="2000">
              <a:sym typeface="+mn-ea"/>
            </a:rPr>
            <a:t/>
          </a:r>
          <a:endParaRPr lang="en-US" sz="2000">
            <a:sym typeface="+mn-ea"/>
          </a:endParaRPr>
        </a:p>
      </dgm:t>
    </dgm:pt>
    <dgm:pt modelId="{2CB3CEFC-83E6-4DB9-B636-5287ACC11553}" cxnId="{66DC2A4E-42F5-4769-88D7-B8E66ADF5FE9}" type="parTrans">
      <dgm:prSet/>
      <dgm:spPr/>
      <dgm:t>
        <a:bodyPr/>
        <a:p>
          <a:endParaRPr lang="en-US"/>
        </a:p>
      </dgm:t>
    </dgm:pt>
    <dgm:pt modelId="{1FAE29ED-22A2-40FA-904A-0706E8542FE7}" cxnId="{66DC2A4E-42F5-4769-88D7-B8E66ADF5FE9}" type="sibTrans">
      <dgm:prSet/>
      <dgm:spPr/>
      <dgm:t>
        <a:bodyPr/>
        <a:p>
          <a:endParaRPr lang="en-US"/>
        </a:p>
      </dgm:t>
    </dgm:pt>
    <dgm:pt modelId="{2C0D9F89-7CE9-4195-96AC-FB27D6AA2EF6}">
      <dgm:prSet phldrT="[Text]" phldr="0" custT="1"/>
      <dgm:spPr/>
      <dgm:t>
        <a:bodyPr vert="horz" wrap="square"/>
        <a:p>
          <a:pPr algn="ctr">
            <a:lnSpc>
              <a:spcPct val="140000"/>
            </a:lnSpc>
            <a:spcBef>
              <a:spcPct val="0"/>
            </a:spcBef>
            <a:spcAft>
              <a:spcPct val="15000"/>
            </a:spcAft>
          </a:pPr>
          <a:r>
            <a:rPr lang="en-US" sz="1600">
              <a:solidFill>
                <a:schemeClr val="tx2"/>
              </a:solidFill>
              <a:sym typeface="+mn-ea"/>
            </a:rPr>
            <a:t>Every small concept was understood by </a:t>
          </a:r>
          <a:r>
            <a:rPr lang="en-US" sz="1600">
              <a:solidFill>
                <a:schemeClr val="tx2"/>
              </a:solidFill>
              <a:sym typeface="+mn-ea"/>
            </a:rPr>
            <a:t>implementing it in a small task or project.</a:t>
          </a:r>
          <a:r>
            <a:rPr lang="en-US" sz="1600"/>
            <a:t/>
          </a:r>
          <a:endParaRPr lang="en-US" sz="1600"/>
        </a:p>
      </dgm:t>
    </dgm:pt>
    <dgm:pt modelId="{24D9371C-2787-474E-A690-5A09190A9707}" cxnId="{D181D4DB-CEA3-42D4-9B3A-0C82FBA9C385}" type="parTrans">
      <dgm:prSet/>
      <dgm:spPr/>
      <dgm:t>
        <a:bodyPr/>
        <a:p>
          <a:endParaRPr lang="en-US"/>
        </a:p>
      </dgm:t>
    </dgm:pt>
    <dgm:pt modelId="{39E6AF7E-E529-4319-B552-AB363EF4CE26}" cxnId="{D181D4DB-CEA3-42D4-9B3A-0C82FBA9C385}" type="sibTrans">
      <dgm:prSet/>
      <dgm:spPr/>
      <dgm:t>
        <a:bodyPr/>
        <a:p>
          <a:endParaRPr lang="en-US"/>
        </a:p>
      </dgm:t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13D3F73-8E77-424B-8F87-27726C62A2BB}" srcId="{468FBB7B-694A-47BF-865D-2F44C1051453}" destId="{BD5427FF-4EB1-4006-BF7F-42158E0C5129}" srcOrd="0" destOrd="0" parTransId="{A2F6D805-3B53-408A-A2A3-20BC3BF0D242}" sibTransId="{D47F9812-1256-4E44-A6BE-BEC559BE8FF3}"/>
    <dgm:cxn modelId="{0C01C8BB-9368-46B0-A03A-BCED2E3F2822}" srcId="{BD5427FF-4EB1-4006-BF7F-42158E0C5129}" destId="{3A7B819B-DBE9-4610-B22A-5573EA6D532D}" srcOrd="0" destOrd="0" parTransId="{DC4BEA23-BF6E-42AD-9BF0-CFBDE86A80F1}" sibTransId="{0BF6ACD3-AE1A-4691-8CBE-DBE77AB8A685}"/>
    <dgm:cxn modelId="{44031C7F-44D7-4976-8B06-44611837278A}" srcId="{468FBB7B-694A-47BF-865D-2F44C1051453}" destId="{FE969E54-0D5D-4815-BDC4-3309E2F7325D}" srcOrd="1" destOrd="0" parTransId="{B5D9FB86-EEBE-488F-B7DE-B7CF5C9166C5}" sibTransId="{D7D19B67-C01A-45D3-B5C7-B7E1B18A9F62}"/>
    <dgm:cxn modelId="{EB6DACF8-C695-4E3F-A46E-A4D088F51127}" srcId="{FE969E54-0D5D-4815-BDC4-3309E2F7325D}" destId="{35600F67-42C2-4D1B-B072-DC2A36FCB136}" srcOrd="0" destOrd="1" parTransId="{B4BC79E1-FDBA-43D1-A988-1BE8090EDA7A}" sibTransId="{AD46A0AA-C45A-46D2-89AF-28390F99F9D0}"/>
    <dgm:cxn modelId="{66DC2A4E-42F5-4769-88D7-B8E66ADF5FE9}" srcId="{468FBB7B-694A-47BF-865D-2F44C1051453}" destId="{61F0DC84-7FFF-4FDD-9B5D-40960093AE83}" srcOrd="2" destOrd="0" parTransId="{2CB3CEFC-83E6-4DB9-B636-5287ACC11553}" sibTransId="{1FAE29ED-22A2-40FA-904A-0706E8542FE7}"/>
    <dgm:cxn modelId="{D181D4DB-CEA3-42D4-9B3A-0C82FBA9C385}" srcId="{61F0DC84-7FFF-4FDD-9B5D-40960093AE83}" destId="{2C0D9F89-7CE9-4195-96AC-FB27D6AA2EF6}" srcOrd="0" destOrd="2" parTransId="{24D9371C-2787-474E-A690-5A09190A9707}" sibTransId="{39E6AF7E-E529-4319-B552-AB363EF4CE26}"/>
    <dgm:cxn modelId="{0208CE88-80EE-48B6-A095-7A69A14A9CD6}" type="presOf" srcId="{468FBB7B-694A-47BF-865D-2F44C1051453}" destId="{D5FB6A06-3991-4223-AD64-C4F7F6F4DF69}" srcOrd="0" destOrd="0" presId="urn:microsoft.com/office/officeart/2005/8/layout/hList1"/>
    <dgm:cxn modelId="{AFE015E3-29F7-4761-A0A6-7E6D9967CCDC}" type="presParOf" srcId="{D5FB6A06-3991-4223-AD64-C4F7F6F4DF69}" destId="{5EB24CCF-928A-4018-A934-89F31F564A83}" srcOrd="0" destOrd="0" presId="urn:microsoft.com/office/officeart/2005/8/layout/hList1"/>
    <dgm:cxn modelId="{9956305C-FDBD-455C-9D4D-C28CD7674B0C}" type="presParOf" srcId="{5EB24CCF-928A-4018-A934-89F31F564A83}" destId="{5D9704F8-5A95-419F-B794-1E2F82666BDB}" srcOrd="0" destOrd="0" presId="urn:microsoft.com/office/officeart/2005/8/layout/hList1"/>
    <dgm:cxn modelId="{11B1ACE2-0B76-4120-8D17-D22512E0017D}" type="presOf" srcId="{BD5427FF-4EB1-4006-BF7F-42158E0C5129}" destId="{5D9704F8-5A95-419F-B794-1E2F82666BDB}" srcOrd="0" destOrd="0" presId="urn:microsoft.com/office/officeart/2005/8/layout/hList1"/>
    <dgm:cxn modelId="{C8E66E34-43C2-4F8D-9DB6-3479AE194B28}" type="presParOf" srcId="{5EB24CCF-928A-4018-A934-89F31F564A83}" destId="{C0A6D3D8-DBC2-45B6-8DEF-789A72552BB4}" srcOrd="1" destOrd="0" presId="urn:microsoft.com/office/officeart/2005/8/layout/hList1"/>
    <dgm:cxn modelId="{FAFB44E1-D144-40B4-91F0-DA2887EF210D}" type="presOf" srcId="{3A7B819B-DBE9-4610-B22A-5573EA6D532D}" destId="{C0A6D3D8-DBC2-45B6-8DEF-789A72552BB4}" srcOrd="0" destOrd="0" presId="urn:microsoft.com/office/officeart/2005/8/layout/hList1"/>
    <dgm:cxn modelId="{86A0B4F1-CCD9-4A72-A8CA-9F9B61ED8C58}" type="presParOf" srcId="{D5FB6A06-3991-4223-AD64-C4F7F6F4DF69}" destId="{C4F6D2AE-A2A5-43DC-B705-8E8ECE0E1613}" srcOrd="1" destOrd="0" presId="urn:microsoft.com/office/officeart/2005/8/layout/hList1"/>
    <dgm:cxn modelId="{15FB45A6-9DCB-41D5-B400-FA8D318414A2}" type="presParOf" srcId="{D5FB6A06-3991-4223-AD64-C4F7F6F4DF69}" destId="{C1832C44-4F6B-4ABA-88DC-7D5A80779E4B}" srcOrd="2" destOrd="0" presId="urn:microsoft.com/office/officeart/2005/8/layout/hList1"/>
    <dgm:cxn modelId="{CF7E4B5E-4201-4E76-B801-CD38D4898858}" type="presParOf" srcId="{C1832C44-4F6B-4ABA-88DC-7D5A80779E4B}" destId="{3E0BA246-3456-471B-AD87-1436FD251DD8}" srcOrd="0" destOrd="2" presId="urn:microsoft.com/office/officeart/2005/8/layout/hList1"/>
    <dgm:cxn modelId="{26C6FA7D-07EB-4534-827A-8D07B71C3526}" type="presOf" srcId="{FE969E54-0D5D-4815-BDC4-3309E2F7325D}" destId="{3E0BA246-3456-471B-AD87-1436FD251DD8}" srcOrd="0" destOrd="0" presId="urn:microsoft.com/office/officeart/2005/8/layout/hList1"/>
    <dgm:cxn modelId="{686906C1-30A1-4E61-AE53-A70D3CCF3FF4}" type="presParOf" srcId="{C1832C44-4F6B-4ABA-88DC-7D5A80779E4B}" destId="{33CF15AD-8A19-4E9A-9BED-239A79CAF737}" srcOrd="1" destOrd="2" presId="urn:microsoft.com/office/officeart/2005/8/layout/hList1"/>
    <dgm:cxn modelId="{54A9A2DB-9263-4B67-BEFE-57E8769F22BA}" type="presOf" srcId="{35600F67-42C2-4D1B-B072-DC2A36FCB136}" destId="{33CF15AD-8A19-4E9A-9BED-239A79CAF737}" srcOrd="0" destOrd="0" presId="urn:microsoft.com/office/officeart/2005/8/layout/hList1"/>
    <dgm:cxn modelId="{B5A57B3D-41BA-4ED8-98C9-A88C84F0CA0E}" type="presParOf" srcId="{D5FB6A06-3991-4223-AD64-C4F7F6F4DF69}" destId="{F4639A07-76C8-4329-80D5-712628979A9A}" srcOrd="3" destOrd="0" presId="urn:microsoft.com/office/officeart/2005/8/layout/hList1"/>
    <dgm:cxn modelId="{A368D8A7-1270-4E42-9370-3A6398D091A1}" type="presParOf" srcId="{D5FB6A06-3991-4223-AD64-C4F7F6F4DF69}" destId="{7F710124-E259-48A5-9895-471DE20AF50E}" srcOrd="4" destOrd="0" presId="urn:microsoft.com/office/officeart/2005/8/layout/hList1"/>
    <dgm:cxn modelId="{D8267F7B-6960-4597-9C99-CA2439CED6C5}" type="presParOf" srcId="{7F710124-E259-48A5-9895-471DE20AF50E}" destId="{FC453BFD-315B-4968-86FA-B7D3125F3320}" srcOrd="0" destOrd="4" presId="urn:microsoft.com/office/officeart/2005/8/layout/hList1"/>
    <dgm:cxn modelId="{ED280FF4-D24F-4775-81F0-EBCEC070BBBB}" type="presOf" srcId="{61F0DC84-7FFF-4FDD-9B5D-40960093AE83}" destId="{FC453BFD-315B-4968-86FA-B7D3125F3320}" srcOrd="0" destOrd="0" presId="urn:microsoft.com/office/officeart/2005/8/layout/hList1"/>
    <dgm:cxn modelId="{D5FE0BCB-88CE-44D0-B1E7-3A62B809F605}" type="presParOf" srcId="{7F710124-E259-48A5-9895-471DE20AF50E}" destId="{B357C82A-FE93-416B-AFBF-A74F9E99C4E4}" srcOrd="1" destOrd="4" presId="urn:microsoft.com/office/officeart/2005/8/layout/hList1"/>
    <dgm:cxn modelId="{B665A6C8-B3E7-439C-93CE-8E1F1190CA94}" type="presOf" srcId="{2C0D9F89-7CE9-4195-96AC-FB27D6AA2EF6}" destId="{B357C82A-FE93-416B-AFBF-A74F9E99C4E4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321040" cy="1644650"/>
        <a:chOff x="0" y="0"/>
        <a:chExt cx="8321040" cy="1644650"/>
      </a:xfrm>
    </dsp:grpSpPr>
    <dsp:sp modelId="{5D9704F8-5A95-419F-B794-1E2F82666BDB}">
      <dsp:nvSpPr>
        <dsp:cNvPr id="3" name="Rectangles 2"/>
        <dsp:cNvSpPr/>
      </dsp:nvSpPr>
      <dsp:spPr bwMode="white">
        <a:xfrm>
          <a:off x="0" y="0"/>
          <a:ext cx="2536902" cy="431296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1. Understanding Backend</a:t>
          </a:r>
          <a:endParaRPr lang="en-US" sz="1600"/>
        </a:p>
      </dsp:txBody>
      <dsp:txXfrm>
        <a:off x="0" y="0"/>
        <a:ext cx="2536902" cy="431296"/>
      </dsp:txXfrm>
    </dsp:sp>
    <dsp:sp modelId="{C0A6D3D8-DBC2-45B6-8DEF-789A72552BB4}">
      <dsp:nvSpPr>
        <dsp:cNvPr id="4" name="Rectangles 3"/>
        <dsp:cNvSpPr/>
      </dsp:nvSpPr>
      <dsp:spPr bwMode="white">
        <a:xfrm>
          <a:off x="0" y="431296"/>
          <a:ext cx="2536902" cy="1213354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ctr">
            <a:lnSpc>
              <a:spcPct val="17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>
              <a:solidFill>
                <a:schemeClr val="tx2"/>
              </a:solidFill>
            </a:rPr>
            <a:t>Core concepts of backend developement.</a:t>
          </a:r>
          <a:endParaRPr lang="en-US" sz="3500">
            <a:solidFill>
              <a:schemeClr val="dk1"/>
            </a:solidFill>
          </a:endParaRPr>
        </a:p>
      </dsp:txBody>
      <dsp:txXfrm>
        <a:off x="0" y="431296"/>
        <a:ext cx="2536902" cy="1213354"/>
      </dsp:txXfrm>
    </dsp:sp>
    <dsp:sp modelId="{3E0BA246-3456-471B-AD87-1436FD251DD8}">
      <dsp:nvSpPr>
        <dsp:cNvPr id="5" name="Rectangles 4"/>
        <dsp:cNvSpPr/>
      </dsp:nvSpPr>
      <dsp:spPr bwMode="white">
        <a:xfrm>
          <a:off x="2892069" y="0"/>
          <a:ext cx="2536902" cy="431296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ym typeface="+mn-ea"/>
            </a:rPr>
            <a:t>2</a:t>
          </a:r>
          <a:r>
            <a:rPr lang="en-US" sz="1600">
              <a:sym typeface="+mn-ea"/>
            </a:rPr>
            <a:t>. </a:t>
          </a:r>
          <a:r>
            <a:rPr lang="en-US" sz="1600">
              <a:sym typeface="+mn-ea"/>
            </a:rPr>
            <a:t>Messaging Queues</a:t>
          </a:r>
          <a:endParaRPr lang="en-US" sz="1600"/>
        </a:p>
      </dsp:txBody>
      <dsp:txXfrm>
        <a:off x="2892069" y="0"/>
        <a:ext cx="2536902" cy="431296"/>
      </dsp:txXfrm>
    </dsp:sp>
    <dsp:sp modelId="{33CF15AD-8A19-4E9A-9BED-239A79CAF737}">
      <dsp:nvSpPr>
        <dsp:cNvPr id="6" name="Rectangles 5"/>
        <dsp:cNvSpPr/>
      </dsp:nvSpPr>
      <dsp:spPr bwMode="white">
        <a:xfrm>
          <a:off x="2892069" y="431296"/>
          <a:ext cx="2536902" cy="1213354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ctr">
            <a:lnSpc>
              <a:spcPct val="14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>
              <a:solidFill>
                <a:schemeClr val="tx2"/>
              </a:solidFill>
            </a:rPr>
            <a:t>Understanding and implementing messaging queues.</a:t>
          </a:r>
          <a:endParaRPr lang="en-US" sz="1600">
            <a:solidFill>
              <a:schemeClr val="dk1"/>
            </a:solidFill>
          </a:endParaRPr>
        </a:p>
      </dsp:txBody>
      <dsp:txXfrm>
        <a:off x="2892069" y="431296"/>
        <a:ext cx="2536902" cy="1213354"/>
      </dsp:txXfrm>
    </dsp:sp>
    <dsp:sp modelId="{FC453BFD-315B-4968-86FA-B7D3125F3320}">
      <dsp:nvSpPr>
        <dsp:cNvPr id="7" name="Rectangles 6"/>
        <dsp:cNvSpPr/>
      </dsp:nvSpPr>
      <dsp:spPr bwMode="white">
        <a:xfrm>
          <a:off x="5784138" y="0"/>
          <a:ext cx="2536902" cy="431296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ym typeface="+mn-ea"/>
            </a:rPr>
            <a:t>3</a:t>
          </a:r>
          <a:r>
            <a:rPr lang="en-US" sz="1600">
              <a:sym typeface="+mn-ea"/>
            </a:rPr>
            <a:t>. </a:t>
          </a:r>
          <a:r>
            <a:rPr lang="en-US" sz="1600">
              <a:sym typeface="+mn-ea"/>
            </a:rPr>
            <a:t>Propelld Learning</a:t>
          </a:r>
          <a:endParaRPr lang="en-US" sz="1600"/>
        </a:p>
      </dsp:txBody>
      <dsp:txXfrm>
        <a:off x="5784138" y="0"/>
        <a:ext cx="2536902" cy="431296"/>
      </dsp:txXfrm>
    </dsp:sp>
    <dsp:sp modelId="{B357C82A-FE93-416B-AFBF-A74F9E99C4E4}">
      <dsp:nvSpPr>
        <dsp:cNvPr id="8" name="Rectangles 7"/>
        <dsp:cNvSpPr/>
      </dsp:nvSpPr>
      <dsp:spPr bwMode="white">
        <a:xfrm>
          <a:off x="5784138" y="431296"/>
          <a:ext cx="2536902" cy="1213354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ctr">
            <a:lnSpc>
              <a:spcPct val="14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>
              <a:solidFill>
                <a:schemeClr val="tx2"/>
              </a:solidFill>
              <a:sym typeface="+mn-ea"/>
            </a:rPr>
            <a:t>Backend Development of Propelld Learning (A new propelld product).</a:t>
          </a:r>
          <a:endParaRPr lang="en-US" sz="1600">
            <a:solidFill>
              <a:schemeClr val="dk1"/>
            </a:solidFill>
          </a:endParaRPr>
        </a:p>
      </dsp:txBody>
      <dsp:txXfrm>
        <a:off x="5784138" y="431296"/>
        <a:ext cx="2536902" cy="1213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004810" cy="2165985"/>
        <a:chOff x="0" y="0"/>
        <a:chExt cx="8004810" cy="2165985"/>
      </a:xfrm>
    </dsp:grpSpPr>
    <dsp:sp modelId="{111DEAC9-5D4C-4A6A-A44E-082A26F60596}">
      <dsp:nvSpPr>
        <dsp:cNvPr id="3" name="Rounded Rectangle 2"/>
        <dsp:cNvSpPr/>
      </dsp:nvSpPr>
      <dsp:spPr bwMode="white">
        <a:xfrm>
          <a:off x="0" y="451034"/>
          <a:ext cx="2106529" cy="126391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Schema Diagram</a:t>
          </a:r>
          <a:endParaRPr lang="en-US" sz="2400"/>
        </a:p>
      </dsp:txBody>
      <dsp:txXfrm>
        <a:off x="0" y="451034"/>
        <a:ext cx="2106529" cy="1263917"/>
      </dsp:txXfrm>
    </dsp:sp>
    <dsp:sp modelId="{8A5CF0CE-3323-464D-9C63-05C1BDB053F5}">
      <dsp:nvSpPr>
        <dsp:cNvPr id="4" name="Right Arrow 3"/>
        <dsp:cNvSpPr/>
      </dsp:nvSpPr>
      <dsp:spPr bwMode="white">
        <a:xfrm>
          <a:off x="2304543" y="821783"/>
          <a:ext cx="446584" cy="5224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304543" y="821783"/>
        <a:ext cx="446584" cy="522419"/>
      </dsp:txXfrm>
    </dsp:sp>
    <dsp:sp modelId="{552FB8E7-A5FB-4CC3-94C3-CE0BDF19F9F1}">
      <dsp:nvSpPr>
        <dsp:cNvPr id="5" name="Rounded Rectangle 4"/>
        <dsp:cNvSpPr/>
      </dsp:nvSpPr>
      <dsp:spPr bwMode="white">
        <a:xfrm>
          <a:off x="2949141" y="451034"/>
          <a:ext cx="2106529" cy="126391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Desiging routes</a:t>
          </a:r>
          <a:endParaRPr lang="en-US" sz="2400"/>
        </a:p>
      </dsp:txBody>
      <dsp:txXfrm>
        <a:off x="2949141" y="451034"/>
        <a:ext cx="2106529" cy="1263917"/>
      </dsp:txXfrm>
    </dsp:sp>
    <dsp:sp modelId="{353C3794-50AA-4D44-83C9-CE28317C3317}">
      <dsp:nvSpPr>
        <dsp:cNvPr id="6" name="Right Arrow 5"/>
        <dsp:cNvSpPr/>
      </dsp:nvSpPr>
      <dsp:spPr bwMode="white">
        <a:xfrm>
          <a:off x="5253683" y="821783"/>
          <a:ext cx="446584" cy="5224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5253683" y="821783"/>
        <a:ext cx="446584" cy="522419"/>
      </dsp:txXfrm>
    </dsp:sp>
    <dsp:sp modelId="{A1E15D63-E1FF-4A28-A04F-A2B65927BC31}">
      <dsp:nvSpPr>
        <dsp:cNvPr id="7" name="Rounded Rectangle 6"/>
        <dsp:cNvSpPr/>
      </dsp:nvSpPr>
      <dsp:spPr bwMode="white">
        <a:xfrm>
          <a:off x="5898281" y="451034"/>
          <a:ext cx="2106529" cy="126391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Coding the controller and services</a:t>
          </a:r>
          <a:endParaRPr lang="en-US" sz="2400"/>
        </a:p>
      </dsp:txBody>
      <dsp:txXfrm>
        <a:off x="5898281" y="451034"/>
        <a:ext cx="2106529" cy="1263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949690" cy="2783840"/>
        <a:chOff x="0" y="0"/>
        <a:chExt cx="8949690" cy="2783840"/>
      </a:xfrm>
    </dsp:grpSpPr>
    <dsp:sp modelId="{5D9704F8-5A95-419F-B794-1E2F82666BDB}">
      <dsp:nvSpPr>
        <dsp:cNvPr id="3" name="Rectangles 2"/>
        <dsp:cNvSpPr/>
      </dsp:nvSpPr>
      <dsp:spPr bwMode="white">
        <a:xfrm>
          <a:off x="0" y="0"/>
          <a:ext cx="2728564" cy="769939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2240" tIns="81280" rIns="142240" bIns="812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/>
            <a:t>Writing </a:t>
          </a:r>
          <a:r>
            <a:rPr lang="en-US" sz="2000"/>
            <a:t>production ready code</a:t>
          </a:r>
          <a:endParaRPr lang="en-US" sz="2000"/>
        </a:p>
      </dsp:txBody>
      <dsp:txXfrm>
        <a:off x="0" y="0"/>
        <a:ext cx="2728564" cy="769939"/>
      </dsp:txXfrm>
    </dsp:sp>
    <dsp:sp modelId="{C0A6D3D8-DBC2-45B6-8DEF-789A72552BB4}">
      <dsp:nvSpPr>
        <dsp:cNvPr id="4" name="Rectangles 3"/>
        <dsp:cNvSpPr/>
      </dsp:nvSpPr>
      <dsp:spPr bwMode="white">
        <a:xfrm>
          <a:off x="0" y="769939"/>
          <a:ext cx="2728564" cy="2013901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ctr">
            <a:lnSpc>
              <a:spcPct val="16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>
              <a:solidFill>
                <a:schemeClr val="tx2"/>
              </a:solidFill>
            </a:rPr>
            <a:t>This PS program taught me how to differentiate between hobby projects and scalable projects.</a:t>
          </a:r>
          <a:endParaRPr lang="en-US" sz="3500">
            <a:solidFill>
              <a:schemeClr val="dk1"/>
            </a:solidFill>
          </a:endParaRPr>
        </a:p>
      </dsp:txBody>
      <dsp:txXfrm>
        <a:off x="0" y="769939"/>
        <a:ext cx="2728564" cy="2013901"/>
      </dsp:txXfrm>
    </dsp:sp>
    <dsp:sp modelId="{3E0BA246-3456-471B-AD87-1436FD251DD8}">
      <dsp:nvSpPr>
        <dsp:cNvPr id="5" name="Rectangles 4"/>
        <dsp:cNvSpPr/>
      </dsp:nvSpPr>
      <dsp:spPr bwMode="white">
        <a:xfrm>
          <a:off x="3110563" y="0"/>
          <a:ext cx="2728564" cy="769939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2240" tIns="81280" rIns="142240" bIns="812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ym typeface="+mn-ea"/>
            </a:rPr>
            <a:t>Understanding documentations</a:t>
          </a:r>
          <a:endParaRPr lang="en-US" sz="2000">
            <a:sym typeface="+mn-ea"/>
          </a:endParaRPr>
        </a:p>
      </dsp:txBody>
      <dsp:txXfrm>
        <a:off x="3110563" y="0"/>
        <a:ext cx="2728564" cy="769939"/>
      </dsp:txXfrm>
    </dsp:sp>
    <dsp:sp modelId="{33CF15AD-8A19-4E9A-9BED-239A79CAF737}">
      <dsp:nvSpPr>
        <dsp:cNvPr id="6" name="Rectangles 5"/>
        <dsp:cNvSpPr/>
      </dsp:nvSpPr>
      <dsp:spPr bwMode="white">
        <a:xfrm>
          <a:off x="3110563" y="769939"/>
          <a:ext cx="2728564" cy="2013901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ctr">
            <a:lnSpc>
              <a:spcPct val="14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>
              <a:solidFill>
                <a:schemeClr val="tx2"/>
              </a:solidFill>
            </a:rPr>
            <a:t>Utisiling documentations to the fullest was something that I lacked before this internship.</a:t>
          </a:r>
          <a:endParaRPr lang="en-US" sz="1600">
            <a:solidFill>
              <a:schemeClr val="dk1"/>
            </a:solidFill>
          </a:endParaRPr>
        </a:p>
      </dsp:txBody>
      <dsp:txXfrm>
        <a:off x="3110563" y="769939"/>
        <a:ext cx="2728564" cy="2013901"/>
      </dsp:txXfrm>
    </dsp:sp>
    <dsp:sp modelId="{FC453BFD-315B-4968-86FA-B7D3125F3320}">
      <dsp:nvSpPr>
        <dsp:cNvPr id="7" name="Rectangles 6"/>
        <dsp:cNvSpPr/>
      </dsp:nvSpPr>
      <dsp:spPr bwMode="white">
        <a:xfrm>
          <a:off x="6221126" y="0"/>
          <a:ext cx="2728564" cy="769939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2240" tIns="81280" rIns="142240" bIns="812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ym typeface="+mn-ea"/>
            </a:rPr>
            <a:t>Learning by doing</a:t>
          </a:r>
          <a:endParaRPr lang="en-US" sz="2000">
            <a:sym typeface="+mn-ea"/>
          </a:endParaRPr>
        </a:p>
      </dsp:txBody>
      <dsp:txXfrm>
        <a:off x="6221126" y="0"/>
        <a:ext cx="2728564" cy="769939"/>
      </dsp:txXfrm>
    </dsp:sp>
    <dsp:sp modelId="{B357C82A-FE93-416B-AFBF-A74F9E99C4E4}">
      <dsp:nvSpPr>
        <dsp:cNvPr id="8" name="Rectangles 7"/>
        <dsp:cNvSpPr/>
      </dsp:nvSpPr>
      <dsp:spPr bwMode="white">
        <a:xfrm>
          <a:off x="6221126" y="769939"/>
          <a:ext cx="2728564" cy="2013901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ctr">
            <a:lnSpc>
              <a:spcPct val="14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>
              <a:solidFill>
                <a:schemeClr val="tx2"/>
              </a:solidFill>
              <a:sym typeface="+mn-ea"/>
            </a:rPr>
            <a:t>Every small concept was understood by </a:t>
          </a:r>
          <a:r>
            <a:rPr lang="en-US" sz="1600">
              <a:solidFill>
                <a:schemeClr val="tx2"/>
              </a:solidFill>
              <a:sym typeface="+mn-ea"/>
            </a:rPr>
            <a:t>implementing it in a small task or project.</a:t>
          </a:r>
          <a:endParaRPr lang="en-US" sz="1600">
            <a:solidFill>
              <a:schemeClr val="dk1"/>
            </a:solidFill>
          </a:endParaRPr>
        </a:p>
      </dsp:txBody>
      <dsp:txXfrm>
        <a:off x="6221126" y="769939"/>
        <a:ext cx="2728564" cy="201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044565" y="3878580"/>
            <a:ext cx="167132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en-US" sz="100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Submitted </a:t>
            </a:r>
            <a:r>
              <a:rPr lang="en-US" sz="100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By</a:t>
            </a:r>
            <a:r>
              <a:rPr lang="zh-CN" altLang="en-US" sz="100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zh-CN" alt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073" name="Content Placeholder 3" descr="1636541323_onXKcA_Logo_1_"/>
          <p:cNvPicPr>
            <a:picLocks noGrp="1" noChangeAspect="1"/>
          </p:cNvPicPr>
          <p:nvPr/>
        </p:nvPicPr>
        <p:blipFill>
          <a:blip r:embed="rId1"/>
          <a:srcRect t="24926" b="29377"/>
          <a:stretch>
            <a:fillRect/>
          </a:stretch>
        </p:blipFill>
        <p:spPr>
          <a:xfrm>
            <a:off x="623570" y="967105"/>
            <a:ext cx="3168650" cy="782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23570" y="1898650"/>
            <a:ext cx="505460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Enabling flexible financing solutions through fully digital journeys for learners pursuing education programs at partner institutions.</a:t>
            </a:r>
            <a:endParaRPr lang="en-US" sz="2000" b="1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13450" y="4094480"/>
            <a:ext cx="140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Swaraj Baral</a:t>
            </a:r>
            <a:endParaRPr lang="en-US" sz="1400" b="1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buNone/>
            </a:pPr>
            <a:r>
              <a:rPr lang="en-US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SIC: 180310251</a:t>
            </a:r>
            <a:endParaRPr lang="en-US" sz="1400" b="1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654050" y="3878580"/>
            <a:ext cx="403669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en-US" sz="100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Under the Supervision of</a:t>
            </a:r>
            <a:r>
              <a:rPr lang="zh-CN" altLang="en-US" sz="100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zh-CN" alt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748790" y="387223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"/>
          <p:cNvSpPr/>
          <p:nvPr/>
        </p:nvSpPr>
        <p:spPr>
          <a:xfrm>
            <a:off x="8423275" y="4492625"/>
            <a:ext cx="452120" cy="452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4050" y="4094480"/>
            <a:ext cx="4393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Dr. Suchismita Rout</a:t>
            </a:r>
            <a:endParaRPr lang="en-US" sz="1400" b="1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buNone/>
            </a:pPr>
            <a:r>
              <a:rPr lang="en-US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Department of Computer Science &amp; Engineering</a:t>
            </a:r>
            <a:endParaRPr lang="en-US" sz="1400" b="1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椭圆 1"/>
          <p:cNvSpPr/>
          <p:nvPr/>
        </p:nvSpPr>
        <p:spPr>
          <a:xfrm>
            <a:off x="8560435" y="4578350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464436" y="376295"/>
            <a:ext cx="421513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RESULTS </a:t>
            </a:r>
            <a:r>
              <a:rPr lang="en-US" altLang="zh-CN" sz="2800" b="1" dirty="0">
                <a:solidFill>
                  <a:srgbClr val="1D6DC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OBTAINED</a:t>
            </a:r>
            <a:endParaRPr lang="en-US" altLang="zh-CN" sz="2800" b="1" dirty="0">
              <a:solidFill>
                <a:srgbClr val="1D6DC2"/>
              </a:solidFill>
              <a:latin typeface="Verdana" panose="020B0604030504040204" charset="0"/>
              <a:ea typeface="Calibri" panose="020F0502020204030204" pitchFamily="34" charset="0"/>
              <a:cs typeface="Verdana" panose="020B060403050404020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2983" y="1309090"/>
            <a:ext cx="4767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3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1295400" y="1591310"/>
            <a:ext cx="6554470" cy="332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椭圆 1"/>
          <p:cNvSpPr/>
          <p:nvPr/>
        </p:nvSpPr>
        <p:spPr>
          <a:xfrm>
            <a:off x="8560435" y="4578350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11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76555" y="3477895"/>
            <a:ext cx="6438900" cy="1384300"/>
          </a:xfrm>
          <a:prstGeom prst="rect">
            <a:avLst/>
          </a:prstGeom>
        </p:spPr>
      </p:pic>
      <p:pic>
        <p:nvPicPr>
          <p:cNvPr id="5" name="Picture Placeholder 4"/>
          <p:cNvPicPr>
            <a:picLocks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2923540" y="1985010"/>
            <a:ext cx="5930265" cy="1266190"/>
          </a:xfrm>
          <a:prstGeom prst="rect">
            <a:avLst/>
          </a:prstGeom>
        </p:spPr>
      </p:pic>
      <p:pic>
        <p:nvPicPr>
          <p:cNvPr id="6" name="Picture Placeholder 5"/>
          <p:cNvPicPr>
            <a:picLocks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511175" y="274955"/>
            <a:ext cx="4343400" cy="148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2-06-03 at 12.31.5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235" y="2723515"/>
            <a:ext cx="3446780" cy="1939290"/>
          </a:xfrm>
          <a:prstGeom prst="rect">
            <a:avLst/>
          </a:prstGeom>
        </p:spPr>
      </p:pic>
      <p:pic>
        <p:nvPicPr>
          <p:cNvPr id="3" name="Picture 2" descr="WhatsApp Image 2022-06-03 at 12.31.5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0" y="1010920"/>
            <a:ext cx="4412615" cy="2482215"/>
          </a:xfrm>
          <a:prstGeom prst="rect">
            <a:avLst/>
          </a:prstGeom>
        </p:spPr>
      </p:pic>
      <p:pic>
        <p:nvPicPr>
          <p:cNvPr id="4" name="Picture 3" descr="WhatsApp Image 2022-06-03 at 12.31.53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5" y="471170"/>
            <a:ext cx="3375025" cy="1898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91185" y="3130550"/>
            <a:ext cx="2217420" cy="81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Hassle free upskilling</a:t>
            </a:r>
            <a:endParaRPr lang="en-US" altLang="zh-CN" sz="2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3333115" y="3130550"/>
            <a:ext cx="2477770" cy="81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Easier User Management</a:t>
            </a:r>
            <a:endParaRPr lang="en-US" sz="2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952490" y="3130550"/>
            <a:ext cx="2920365" cy="81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Better resource utilisation</a:t>
            </a:r>
            <a:endParaRPr lang="en-US" altLang="zh-CN" sz="2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007142" y="1924458"/>
            <a:ext cx="807044" cy="807042"/>
            <a:chOff x="4899341" y="1691460"/>
            <a:chExt cx="573881" cy="573881"/>
          </a:xfrm>
        </p:grpSpPr>
        <p:sp>
          <p:nvSpPr>
            <p:cNvPr id="18" name="Oval 92"/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46"/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95999" y="1899693"/>
            <a:ext cx="807044" cy="807042"/>
            <a:chOff x="975944" y="1691460"/>
            <a:chExt cx="573881" cy="573881"/>
          </a:xfrm>
        </p:grpSpPr>
        <p:sp>
          <p:nvSpPr>
            <p:cNvPr id="21" name="Oval 30"/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Freeform 127"/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67763" y="1932078"/>
            <a:ext cx="807044" cy="807042"/>
            <a:chOff x="975944" y="3210453"/>
            <a:chExt cx="573881" cy="573881"/>
          </a:xfrm>
        </p:grpSpPr>
        <p:sp>
          <p:nvSpPr>
            <p:cNvPr id="24" name="Oval 89"/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5" name="Freeform 75"/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9" name="文本框 7"/>
          <p:cNvSpPr txBox="1">
            <a:spLocks noChangeArrowheads="1"/>
          </p:cNvSpPr>
          <p:nvPr/>
        </p:nvSpPr>
        <p:spPr bwMode="auto">
          <a:xfrm>
            <a:off x="2077403" y="376295"/>
            <a:ext cx="49891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SOCIAL </a:t>
            </a:r>
            <a:r>
              <a:rPr lang="en-US" altLang="zh-CN" sz="2800" b="1" dirty="0">
                <a:solidFill>
                  <a:srgbClr val="1D6DC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CONTRIBUTION</a:t>
            </a:r>
            <a:endParaRPr lang="en-US" altLang="zh-CN" sz="2800" b="1" dirty="0">
              <a:solidFill>
                <a:srgbClr val="1D6DC2"/>
              </a:solidFill>
              <a:latin typeface="Verdana" panose="020B0604030504040204" charset="0"/>
              <a:ea typeface="Calibri" panose="020F0502020204030204" pitchFamily="34" charset="0"/>
              <a:cs typeface="Verdana" panose="020B0604030504040204" charset="0"/>
              <a:sym typeface="+mn-lt"/>
            </a:endParaRPr>
          </a:p>
        </p:txBody>
      </p:sp>
      <p:cxnSp>
        <p:nvCxnSpPr>
          <p:cNvPr id="30" name="直接连接符 10"/>
          <p:cNvCxnSpPr/>
          <p:nvPr/>
        </p:nvCxnSpPr>
        <p:spPr>
          <a:xfrm>
            <a:off x="3690620" y="1309370"/>
            <a:ext cx="17627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10"/>
          <p:cNvCxnSpPr/>
          <p:nvPr/>
        </p:nvCxnSpPr>
        <p:spPr>
          <a:xfrm>
            <a:off x="1461513" y="3059785"/>
            <a:ext cx="476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0"/>
          <p:cNvCxnSpPr/>
          <p:nvPr/>
        </p:nvCxnSpPr>
        <p:spPr>
          <a:xfrm>
            <a:off x="4333618" y="3059785"/>
            <a:ext cx="476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0"/>
          <p:cNvCxnSpPr/>
          <p:nvPr/>
        </p:nvCxnSpPr>
        <p:spPr>
          <a:xfrm>
            <a:off x="7173973" y="3071850"/>
            <a:ext cx="476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10"/>
          <p:cNvCxnSpPr/>
          <p:nvPr/>
        </p:nvCxnSpPr>
        <p:spPr>
          <a:xfrm>
            <a:off x="1461513" y="4034510"/>
            <a:ext cx="476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10"/>
          <p:cNvCxnSpPr/>
          <p:nvPr/>
        </p:nvCxnSpPr>
        <p:spPr>
          <a:xfrm>
            <a:off x="4333618" y="4034510"/>
            <a:ext cx="476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0"/>
          <p:cNvCxnSpPr/>
          <p:nvPr/>
        </p:nvCxnSpPr>
        <p:spPr>
          <a:xfrm>
            <a:off x="7173973" y="4046575"/>
            <a:ext cx="476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1"/>
          <p:cNvSpPr/>
          <p:nvPr/>
        </p:nvSpPr>
        <p:spPr>
          <a:xfrm>
            <a:off x="8560435" y="4578350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12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500756" y="1072890"/>
            <a:ext cx="214249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CONCLUSION</a:t>
            </a:r>
            <a:endParaRPr lang="en-US" altLang="zh-CN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4253" y="177010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0"/>
          <p:cNvSpPr/>
          <p:nvPr/>
        </p:nvSpPr>
        <p:spPr bwMode="auto">
          <a:xfrm>
            <a:off x="4057015" y="159385"/>
            <a:ext cx="1016000" cy="9740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AutoShape 113"/>
          <p:cNvSpPr/>
          <p:nvPr/>
        </p:nvSpPr>
        <p:spPr bwMode="auto">
          <a:xfrm>
            <a:off x="4282440" y="403860"/>
            <a:ext cx="566420" cy="485775"/>
          </a:xfrm>
          <a:custGeom>
            <a:avLst/>
            <a:gdLst>
              <a:gd name="T0" fmla="*/ 259046022 w 21600"/>
              <a:gd name="T1" fmla="*/ 121588502 h 21600"/>
              <a:gd name="T2" fmla="*/ 259046022 w 21600"/>
              <a:gd name="T3" fmla="*/ 105226481 h 21600"/>
              <a:gd name="T4" fmla="*/ 239823076 w 21600"/>
              <a:gd name="T5" fmla="*/ 77110490 h 21600"/>
              <a:gd name="T6" fmla="*/ 186223862 w 21600"/>
              <a:gd name="T7" fmla="*/ 43829736 h 21600"/>
              <a:gd name="T8" fmla="*/ 166165689 w 21600"/>
              <a:gd name="T9" fmla="*/ 29170478 h 21600"/>
              <a:gd name="T10" fmla="*/ 159655912 w 21600"/>
              <a:gd name="T11" fmla="*/ 18378005 h 21600"/>
              <a:gd name="T12" fmla="*/ 159655912 w 21600"/>
              <a:gd name="T13" fmla="*/ 18306686 h 21600"/>
              <a:gd name="T14" fmla="*/ 159655912 w 21600"/>
              <a:gd name="T15" fmla="*/ 0 h 21600"/>
              <a:gd name="T16" fmla="*/ 126685736 w 21600"/>
              <a:gd name="T17" fmla="*/ 0 h 21600"/>
              <a:gd name="T18" fmla="*/ 126685736 w 21600"/>
              <a:gd name="T19" fmla="*/ 7010 h 21600"/>
              <a:gd name="T20" fmla="*/ 126685736 w 21600"/>
              <a:gd name="T21" fmla="*/ 18314449 h 21600"/>
              <a:gd name="T22" fmla="*/ 126685736 w 21600"/>
              <a:gd name="T23" fmla="*/ 18385768 h 21600"/>
              <a:gd name="T24" fmla="*/ 120175960 w 21600"/>
              <a:gd name="T25" fmla="*/ 29184405 h 21600"/>
              <a:gd name="T26" fmla="*/ 100117787 w 21600"/>
              <a:gd name="T27" fmla="*/ 43844509 h 21600"/>
              <a:gd name="T28" fmla="*/ 46519839 w 21600"/>
              <a:gd name="T29" fmla="*/ 77117499 h 21600"/>
              <a:gd name="T30" fmla="*/ 27296893 w 21600"/>
              <a:gd name="T31" fmla="*/ 105240491 h 21600"/>
              <a:gd name="T32" fmla="*/ 27296893 w 21600"/>
              <a:gd name="T33" fmla="*/ 121595512 h 21600"/>
              <a:gd name="T34" fmla="*/ 0 w 21600"/>
              <a:gd name="T35" fmla="*/ 121595512 h 21600"/>
              <a:gd name="T36" fmla="*/ 43483029 w 21600"/>
              <a:gd name="T37" fmla="*/ 153864397 h 21600"/>
              <a:gd name="T38" fmla="*/ 86847348 w 21600"/>
              <a:gd name="T39" fmla="*/ 121595512 h 21600"/>
              <a:gd name="T40" fmla="*/ 60280664 w 21600"/>
              <a:gd name="T41" fmla="*/ 121595512 h 21600"/>
              <a:gd name="T42" fmla="*/ 60280664 w 21600"/>
              <a:gd name="T43" fmla="*/ 105240491 h 21600"/>
              <a:gd name="T44" fmla="*/ 60280664 w 21600"/>
              <a:gd name="T45" fmla="*/ 105147400 h 21600"/>
              <a:gd name="T46" fmla="*/ 66723773 w 21600"/>
              <a:gd name="T47" fmla="*/ 94712354 h 21600"/>
              <a:gd name="T48" fmla="*/ 86835030 w 21600"/>
              <a:gd name="T49" fmla="*/ 80194969 h 21600"/>
              <a:gd name="T50" fmla="*/ 126526262 w 21600"/>
              <a:gd name="T51" fmla="*/ 56480866 h 21600"/>
              <a:gd name="T52" fmla="*/ 126526262 w 21600"/>
              <a:gd name="T53" fmla="*/ 121588502 h 21600"/>
              <a:gd name="T54" fmla="*/ 99693960 w 21600"/>
              <a:gd name="T55" fmla="*/ 121588502 h 21600"/>
              <a:gd name="T56" fmla="*/ 143217743 w 21600"/>
              <a:gd name="T57" fmla="*/ 153864397 h 21600"/>
              <a:gd name="T58" fmla="*/ 186661273 w 21600"/>
              <a:gd name="T59" fmla="*/ 121588502 h 21600"/>
              <a:gd name="T60" fmla="*/ 159510152 w 21600"/>
              <a:gd name="T61" fmla="*/ 121588502 h 21600"/>
              <a:gd name="T62" fmla="*/ 159510152 w 21600"/>
              <a:gd name="T63" fmla="*/ 56274591 h 21600"/>
              <a:gd name="T64" fmla="*/ 199520215 w 21600"/>
              <a:gd name="T65" fmla="*/ 80180289 h 21600"/>
              <a:gd name="T66" fmla="*/ 219631460 w 21600"/>
              <a:gd name="T67" fmla="*/ 94704591 h 21600"/>
              <a:gd name="T68" fmla="*/ 226074569 w 21600"/>
              <a:gd name="T69" fmla="*/ 105140390 h 21600"/>
              <a:gd name="T70" fmla="*/ 226074569 w 21600"/>
              <a:gd name="T71" fmla="*/ 105233481 h 21600"/>
              <a:gd name="T72" fmla="*/ 226074569 w 21600"/>
              <a:gd name="T73" fmla="*/ 121588502 h 21600"/>
              <a:gd name="T74" fmla="*/ 199507778 w 21600"/>
              <a:gd name="T75" fmla="*/ 121588502 h 21600"/>
              <a:gd name="T76" fmla="*/ 242872215 w 21600"/>
              <a:gd name="T77" fmla="*/ 153850470 h 21600"/>
              <a:gd name="T78" fmla="*/ 286355233 w 21600"/>
              <a:gd name="T79" fmla="*/ 121588502 h 21600"/>
              <a:gd name="T80" fmla="*/ 259046022 w 21600"/>
              <a:gd name="T81" fmla="*/ 121588502 h 21600"/>
              <a:gd name="T82" fmla="*/ 259046022 w 21600"/>
              <a:gd name="T83" fmla="*/ 121588502 h 216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600" h="21600">
                <a:moveTo>
                  <a:pt x="19540" y="17069"/>
                </a:moveTo>
                <a:cubicBezTo>
                  <a:pt x="19540" y="16473"/>
                  <a:pt x="19540" y="15944"/>
                  <a:pt x="19540" y="14772"/>
                </a:cubicBezTo>
                <a:cubicBezTo>
                  <a:pt x="19526" y="13214"/>
                  <a:pt x="18865" y="11949"/>
                  <a:pt x="18090" y="10825"/>
                </a:cubicBezTo>
                <a:cubicBezTo>
                  <a:pt x="16910" y="9139"/>
                  <a:pt x="15307" y="7618"/>
                  <a:pt x="14047" y="6153"/>
                </a:cubicBezTo>
                <a:cubicBezTo>
                  <a:pt x="13419" y="5427"/>
                  <a:pt x="12881" y="4722"/>
                  <a:pt x="12534" y="4095"/>
                </a:cubicBezTo>
                <a:cubicBezTo>
                  <a:pt x="12185" y="3471"/>
                  <a:pt x="12043" y="2962"/>
                  <a:pt x="12043" y="2580"/>
                </a:cubicBezTo>
                <a:cubicBezTo>
                  <a:pt x="12043" y="2577"/>
                  <a:pt x="12043" y="2573"/>
                  <a:pt x="12043" y="2570"/>
                </a:cubicBezTo>
                <a:cubicBezTo>
                  <a:pt x="12043" y="1413"/>
                  <a:pt x="12043" y="589"/>
                  <a:pt x="12043" y="0"/>
                </a:cubicBezTo>
                <a:lnTo>
                  <a:pt x="9556" y="0"/>
                </a:lnTo>
                <a:cubicBezTo>
                  <a:pt x="9556" y="0"/>
                  <a:pt x="9556" y="1"/>
                  <a:pt x="9556" y="1"/>
                </a:cubicBezTo>
                <a:cubicBezTo>
                  <a:pt x="9556" y="591"/>
                  <a:pt x="9556" y="1415"/>
                  <a:pt x="9556" y="2571"/>
                </a:cubicBezTo>
                <a:cubicBezTo>
                  <a:pt x="9556" y="2574"/>
                  <a:pt x="9556" y="2578"/>
                  <a:pt x="9556" y="2581"/>
                </a:cubicBezTo>
                <a:cubicBezTo>
                  <a:pt x="9556" y="2963"/>
                  <a:pt x="9414" y="3472"/>
                  <a:pt x="9065" y="4097"/>
                </a:cubicBezTo>
                <a:cubicBezTo>
                  <a:pt x="8718" y="4723"/>
                  <a:pt x="8180" y="5428"/>
                  <a:pt x="7552" y="6155"/>
                </a:cubicBezTo>
                <a:cubicBezTo>
                  <a:pt x="6292" y="7619"/>
                  <a:pt x="4689" y="9140"/>
                  <a:pt x="3509" y="10826"/>
                </a:cubicBezTo>
                <a:cubicBezTo>
                  <a:pt x="2734" y="11950"/>
                  <a:pt x="2073" y="13215"/>
                  <a:pt x="2059" y="14774"/>
                </a:cubicBezTo>
                <a:cubicBezTo>
                  <a:pt x="2059" y="15946"/>
                  <a:pt x="2059" y="16475"/>
                  <a:pt x="2059" y="17070"/>
                </a:cubicBezTo>
                <a:lnTo>
                  <a:pt x="0" y="17070"/>
                </a:lnTo>
                <a:lnTo>
                  <a:pt x="3280" y="21600"/>
                </a:lnTo>
                <a:lnTo>
                  <a:pt x="6551" y="17070"/>
                </a:lnTo>
                <a:lnTo>
                  <a:pt x="4547" y="17070"/>
                </a:lnTo>
                <a:cubicBezTo>
                  <a:pt x="4547" y="16475"/>
                  <a:pt x="4547" y="15946"/>
                  <a:pt x="4547" y="14774"/>
                </a:cubicBezTo>
                <a:cubicBezTo>
                  <a:pt x="4547" y="14769"/>
                  <a:pt x="4547" y="14765"/>
                  <a:pt x="4547" y="14761"/>
                </a:cubicBezTo>
                <a:cubicBezTo>
                  <a:pt x="4547" y="14404"/>
                  <a:pt x="4685" y="13910"/>
                  <a:pt x="5033" y="13296"/>
                </a:cubicBezTo>
                <a:cubicBezTo>
                  <a:pt x="5381" y="12679"/>
                  <a:pt x="5919" y="11980"/>
                  <a:pt x="6550" y="11258"/>
                </a:cubicBezTo>
                <a:cubicBezTo>
                  <a:pt x="7464" y="10197"/>
                  <a:pt x="8559" y="9102"/>
                  <a:pt x="9544" y="7929"/>
                </a:cubicBezTo>
                <a:lnTo>
                  <a:pt x="9544" y="17069"/>
                </a:lnTo>
                <a:lnTo>
                  <a:pt x="7520" y="17069"/>
                </a:lnTo>
                <a:lnTo>
                  <a:pt x="10803" y="21600"/>
                </a:lnTo>
                <a:lnTo>
                  <a:pt x="14080" y="17069"/>
                </a:lnTo>
                <a:lnTo>
                  <a:pt x="12032" y="17069"/>
                </a:lnTo>
                <a:lnTo>
                  <a:pt x="12032" y="7900"/>
                </a:lnTo>
                <a:cubicBezTo>
                  <a:pt x="13023" y="9084"/>
                  <a:pt x="14128" y="10188"/>
                  <a:pt x="15050" y="11256"/>
                </a:cubicBezTo>
                <a:cubicBezTo>
                  <a:pt x="15681" y="11979"/>
                  <a:pt x="16219" y="12678"/>
                  <a:pt x="16567" y="13295"/>
                </a:cubicBezTo>
                <a:cubicBezTo>
                  <a:pt x="16915" y="13908"/>
                  <a:pt x="17053" y="14403"/>
                  <a:pt x="17053" y="14760"/>
                </a:cubicBezTo>
                <a:cubicBezTo>
                  <a:pt x="17053" y="14764"/>
                  <a:pt x="17053" y="14768"/>
                  <a:pt x="17053" y="14773"/>
                </a:cubicBezTo>
                <a:cubicBezTo>
                  <a:pt x="17053" y="15945"/>
                  <a:pt x="17053" y="16473"/>
                  <a:pt x="17053" y="17069"/>
                </a:cubicBezTo>
                <a:lnTo>
                  <a:pt x="15049" y="17069"/>
                </a:lnTo>
                <a:lnTo>
                  <a:pt x="18320" y="21598"/>
                </a:lnTo>
                <a:lnTo>
                  <a:pt x="21600" y="17069"/>
                </a:lnTo>
                <a:lnTo>
                  <a:pt x="19540" y="17069"/>
                </a:lnTo>
                <a:close/>
                <a:moveTo>
                  <a:pt x="19540" y="17069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椭圆 1"/>
          <p:cNvSpPr/>
          <p:nvPr/>
        </p:nvSpPr>
        <p:spPr>
          <a:xfrm>
            <a:off x="8560435" y="117475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13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621280" y="265557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graphicFrame>
        <p:nvGraphicFramePr>
          <p:cNvPr id="15" name="Diagram 14"/>
          <p:cNvGraphicFramePr/>
          <p:nvPr/>
        </p:nvGraphicFramePr>
        <p:xfrm>
          <a:off x="97155" y="2105025"/>
          <a:ext cx="8949690" cy="278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097531" y="229610"/>
            <a:ext cx="294894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font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WORK</a:t>
            </a:r>
            <a:r>
              <a:rPr lang="en-US" altLang="zh-CN" sz="2800" b="1" dirty="0">
                <a:solidFill>
                  <a:srgbClr val="1D6DC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 AHEAD</a:t>
            </a:r>
            <a:endParaRPr lang="en-US" altLang="zh-CN" sz="2800" b="1" dirty="0">
              <a:solidFill>
                <a:srgbClr val="1D6DC2"/>
              </a:solidFill>
              <a:latin typeface="Verdana" panose="020B0604030504040204" charset="0"/>
              <a:ea typeface="Calibri" panose="020F0502020204030204" pitchFamily="34" charset="0"/>
              <a:cs typeface="Verdana" panose="020B0604030504040204" charset="0"/>
              <a:sym typeface="+mn-lt"/>
            </a:endParaRPr>
          </a:p>
        </p:txBody>
      </p:sp>
      <p:cxnSp>
        <p:nvCxnSpPr>
          <p:cNvPr id="9" name="直接连接符 10"/>
          <p:cNvCxnSpPr/>
          <p:nvPr/>
        </p:nvCxnSpPr>
        <p:spPr>
          <a:xfrm>
            <a:off x="4333618" y="1043660"/>
            <a:ext cx="4767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67360" y="1380490"/>
            <a:ext cx="82092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Easy financing option for paid courses with Propelld Integrated financing.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Courses recommendation with the collaboration of the data team. 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Separate dashboard for learning content creators and perks.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0" name="椭圆 1"/>
          <p:cNvSpPr/>
          <p:nvPr/>
        </p:nvSpPr>
        <p:spPr>
          <a:xfrm>
            <a:off x="8560435" y="4578350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14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0075" y="284985"/>
            <a:ext cx="2889885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REFERENCES</a:t>
            </a:r>
            <a:endParaRPr lang="en-US" sz="4400" b="1" spc="-15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683895" y="1256030"/>
            <a:ext cx="2787015" cy="635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895" y="1522095"/>
            <a:ext cx="6293485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NodeJS documentation</a:t>
            </a:r>
            <a:endParaRPr lang="en-US" altLang="zh-CN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https://nodejs.dev/learn/nodejs-with-typescript</a:t>
            </a:r>
            <a:endParaRPr lang="en-US" altLang="zh-CN" sz="18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Microsoft TypeScript documentation</a:t>
            </a:r>
            <a:endParaRPr lang="en-US" altLang="zh-CN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https://www.typescriptlang.org/docs/handbook/</a:t>
            </a:r>
            <a:endParaRPr lang="en-US" altLang="zh-CN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StackOverflow</a:t>
            </a:r>
            <a:endParaRPr lang="en-US" altLang="zh-CN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Wikipedia</a:t>
            </a:r>
            <a:endParaRPr lang="en-US" altLang="zh-CN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4" name="椭圆 1"/>
          <p:cNvSpPr/>
          <p:nvPr/>
        </p:nvSpPr>
        <p:spPr>
          <a:xfrm>
            <a:off x="8560435" y="4578350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15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27060" y="1965830"/>
            <a:ext cx="2790190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4400" b="1" spc="-15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</a:t>
            </a:r>
            <a:r>
              <a:rPr lang="en-US" altLang="zh-CN" sz="4400" b="1" spc="-15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YOU</a:t>
            </a:r>
            <a:endParaRPr lang="en-US" altLang="zh-CN" sz="4400" b="1" spc="-1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3823335" y="1865630"/>
            <a:ext cx="1497330" cy="635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Line 21"/>
          <p:cNvSpPr>
            <a:spLocks noChangeShapeType="1"/>
          </p:cNvSpPr>
          <p:nvPr/>
        </p:nvSpPr>
        <p:spPr bwMode="auto">
          <a:xfrm>
            <a:off x="3823335" y="3277870"/>
            <a:ext cx="1497330" cy="635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"/>
          <p:cNvSpPr/>
          <p:nvPr/>
        </p:nvSpPr>
        <p:spPr>
          <a:xfrm>
            <a:off x="8423275" y="4492625"/>
            <a:ext cx="452120" cy="452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05218" y="1950085"/>
            <a:ext cx="324675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Verdana" panose="020B0604030504040204" charset="0"/>
                <a:ea typeface="Verdana" panose="020B0604030504040204" charset="0"/>
              </a:rPr>
              <a:t>Mr. </a:t>
            </a:r>
            <a:r>
              <a:rPr lang="en-US" sz="2400" b="1" dirty="0" err="1" smtClean="0">
                <a:latin typeface="Verdana" panose="020B0604030504040204" charset="0"/>
                <a:ea typeface="Verdana" panose="020B0604030504040204" charset="0"/>
              </a:rPr>
              <a:t>Saad </a:t>
            </a:r>
            <a:r>
              <a:rPr lang="en-US" sz="2400" b="1" dirty="0" smtClean="0">
                <a:latin typeface="Verdana" panose="020B0604030504040204" charset="0"/>
                <a:ea typeface="Verdana" panose="020B0604030504040204" charset="0"/>
              </a:rPr>
              <a:t>Hassan</a:t>
            </a:r>
            <a:endParaRPr lang="en-US" sz="2400" b="1" dirty="0" smtClean="0">
              <a:latin typeface="Verdana" panose="020B0604030504040204" charset="0"/>
              <a:ea typeface="Verdana" panose="020B0604030504040204" charset="0"/>
            </a:endParaRPr>
          </a:p>
          <a:p>
            <a:r>
              <a:rPr lang="en-US" sz="1600" b="1" dirty="0" smtClean="0">
                <a:solidFill>
                  <a:schemeClr val="tx2"/>
                </a:solidFill>
                <a:latin typeface="Verdana" panose="020B0604030504040204" charset="0"/>
                <a:ea typeface="Verdana" panose="020B0604030504040204" charset="0"/>
              </a:rPr>
              <a:t>Lead Developer, Propelld</a:t>
            </a:r>
            <a:endParaRPr lang="en-US" dirty="0" smtClean="0"/>
          </a:p>
        </p:txBody>
      </p:sp>
      <p:sp>
        <p:nvSpPr>
          <p:cNvPr id="6" name="TextBox 3"/>
          <p:cNvSpPr txBox="1"/>
          <p:nvPr/>
        </p:nvSpPr>
        <p:spPr>
          <a:xfrm>
            <a:off x="1105218" y="3462655"/>
            <a:ext cx="467677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Verdana" panose="020B0604030504040204" charset="0"/>
                <a:ea typeface="Verdana" panose="020B0604030504040204" charset="0"/>
              </a:rPr>
              <a:t>Mr. </a:t>
            </a:r>
            <a:r>
              <a:rPr lang="en-US" sz="2400" b="1" dirty="0" err="1" smtClean="0">
                <a:latin typeface="Verdana" panose="020B0604030504040204" charset="0"/>
                <a:ea typeface="Verdana" panose="020B0604030504040204" charset="0"/>
              </a:rPr>
              <a:t>Siddhant Raghuvanshi</a:t>
            </a:r>
            <a:endParaRPr lang="en-US" sz="2400" b="1" dirty="0" smtClean="0">
              <a:latin typeface="Verdana" panose="020B0604030504040204" charset="0"/>
              <a:ea typeface="Verdana" panose="020B0604030504040204" charset="0"/>
            </a:endParaRPr>
          </a:p>
          <a:p>
            <a:r>
              <a:rPr lang="en-US" sz="1600" b="1" dirty="0" smtClean="0">
                <a:solidFill>
                  <a:schemeClr val="tx2"/>
                </a:solidFill>
                <a:latin typeface="Verdana" panose="020B0604030504040204" charset="0"/>
                <a:ea typeface="Verdana" panose="020B0604030504040204" charset="0"/>
              </a:rPr>
              <a:t>Senior Backend Developer, Propelld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lvl1pPr marL="0" algn="ctr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1105535" y="570230"/>
            <a:ext cx="199326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My 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Mentors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045778" y="96260"/>
            <a:ext cx="301561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font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1D6DC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BACKGROUND</a:t>
            </a:r>
            <a:endParaRPr lang="en-US" altLang="zh-CN" sz="2800" b="1" dirty="0">
              <a:solidFill>
                <a:srgbClr val="1D6DC2"/>
              </a:solidFill>
              <a:latin typeface="Verdana" panose="020B0604030504040204" charset="0"/>
              <a:ea typeface="Calibri" panose="020F0502020204030204" pitchFamily="34" charset="0"/>
              <a:cs typeface="Verdana" panose="020B0604030504040204" charset="0"/>
              <a:sym typeface="+mn-lt"/>
            </a:endParaRPr>
          </a:p>
        </p:txBody>
      </p:sp>
      <p:cxnSp>
        <p:nvCxnSpPr>
          <p:cNvPr id="9" name="直接连接符 10"/>
          <p:cNvCxnSpPr/>
          <p:nvPr/>
        </p:nvCxnSpPr>
        <p:spPr>
          <a:xfrm>
            <a:off x="4315203" y="821410"/>
            <a:ext cx="4767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48945" y="910590"/>
            <a:ext cx="82092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Propelld is working towards revolutionizing the way students look at education  and financing.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The company is still looking for other modes of expansion so that they can penetrate a larger demographic.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One such largely untouched area was corporations or corporate upskilling to be exact. 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Hence the idea of Propelld Learning was born.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0" name="椭圆 1"/>
          <p:cNvSpPr/>
          <p:nvPr/>
        </p:nvSpPr>
        <p:spPr>
          <a:xfrm>
            <a:off x="8560435" y="4578350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368993" y="264535"/>
            <a:ext cx="240601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1D6DC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OBJECTIVE</a:t>
            </a:r>
            <a:endParaRPr lang="en-US" altLang="zh-CN" sz="2800" b="1" dirty="0">
              <a:solidFill>
                <a:srgbClr val="1D6DC2"/>
              </a:solidFill>
              <a:latin typeface="Verdana" panose="020B0604030504040204" charset="0"/>
              <a:ea typeface="Calibri" panose="020F0502020204030204" pitchFamily="34" charset="0"/>
              <a:cs typeface="Verdana" panose="020B060403050404020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2983" y="1197330"/>
            <a:ext cx="4767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"/>
          <p:cNvSpPr/>
          <p:nvPr/>
        </p:nvSpPr>
        <p:spPr>
          <a:xfrm>
            <a:off x="8560435" y="4578350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2915" y="1417955"/>
            <a:ext cx="82169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Main objective of this project was to build a hybrid, corporate Learning Management System.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To provide HRs with an efficient dashboard to manage courses, invite employees, remove courses.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PL also aims to solve all issues of outdated LMSes that are still prevalent to this  day.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079433" y="1463415"/>
            <a:ext cx="298513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 Definition</a:t>
            </a:r>
            <a:endParaRPr lang="en-US" altLang="zh-CN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220063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917315" y="255905"/>
            <a:ext cx="1310005" cy="1256030"/>
            <a:chOff x="1750089" y="1478535"/>
            <a:chExt cx="573881" cy="573881"/>
          </a:xfrm>
        </p:grpSpPr>
        <p:sp>
          <p:nvSpPr>
            <p:cNvPr id="9" name="Oval 30"/>
            <p:cNvSpPr/>
            <p:nvPr/>
          </p:nvSpPr>
          <p:spPr bwMode="auto">
            <a:xfrm>
              <a:off x="1750089" y="1478535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0" name="Group 47"/>
            <p:cNvGrpSpPr/>
            <p:nvPr/>
          </p:nvGrpSpPr>
          <p:grpSpPr>
            <a:xfrm>
              <a:off x="1911122" y="1593669"/>
              <a:ext cx="251816" cy="368186"/>
              <a:chOff x="527333" y="1217552"/>
              <a:chExt cx="175409" cy="256405"/>
            </a:xfrm>
            <a:solidFill>
              <a:schemeClr val="bg1"/>
            </a:solidFill>
          </p:grpSpPr>
          <p:sp>
            <p:nvSpPr>
              <p:cNvPr id="3" name="Freeform 79"/>
              <p:cNvSpPr>
                <a:spLocks noEditPoints="1"/>
              </p:cNvSpPr>
              <p:nvPr/>
            </p:nvSpPr>
            <p:spPr bwMode="auto">
              <a:xfrm>
                <a:off x="527333" y="1217552"/>
                <a:ext cx="175409" cy="256405"/>
              </a:xfrm>
              <a:custGeom>
                <a:avLst/>
                <a:gdLst>
                  <a:gd name="T0" fmla="*/ 80 w 160"/>
                  <a:gd name="T1" fmla="*/ 0 h 234"/>
                  <a:gd name="T2" fmla="*/ 0 w 160"/>
                  <a:gd name="T3" fmla="*/ 81 h 234"/>
                  <a:gd name="T4" fmla="*/ 36 w 160"/>
                  <a:gd name="T5" fmla="*/ 169 h 234"/>
                  <a:gd name="T6" fmla="*/ 80 w 160"/>
                  <a:gd name="T7" fmla="*/ 234 h 234"/>
                  <a:gd name="T8" fmla="*/ 123 w 160"/>
                  <a:gd name="T9" fmla="*/ 169 h 234"/>
                  <a:gd name="T10" fmla="*/ 160 w 160"/>
                  <a:gd name="T11" fmla="*/ 81 h 234"/>
                  <a:gd name="T12" fmla="*/ 80 w 160"/>
                  <a:gd name="T13" fmla="*/ 0 h 234"/>
                  <a:gd name="T14" fmla="*/ 99 w 160"/>
                  <a:gd name="T15" fmla="*/ 199 h 234"/>
                  <a:gd name="T16" fmla="*/ 63 w 160"/>
                  <a:gd name="T17" fmla="*/ 203 h 234"/>
                  <a:gd name="T18" fmla="*/ 58 w 160"/>
                  <a:gd name="T19" fmla="*/ 190 h 234"/>
                  <a:gd name="T20" fmla="*/ 58 w 160"/>
                  <a:gd name="T21" fmla="*/ 189 h 234"/>
                  <a:gd name="T22" fmla="*/ 103 w 160"/>
                  <a:gd name="T23" fmla="*/ 184 h 234"/>
                  <a:gd name="T24" fmla="*/ 101 w 160"/>
                  <a:gd name="T25" fmla="*/ 190 h 234"/>
                  <a:gd name="T26" fmla="*/ 99 w 160"/>
                  <a:gd name="T27" fmla="*/ 199 h 234"/>
                  <a:gd name="T28" fmla="*/ 56 w 160"/>
                  <a:gd name="T29" fmla="*/ 182 h 234"/>
                  <a:gd name="T30" fmla="*/ 52 w 160"/>
                  <a:gd name="T31" fmla="*/ 168 h 234"/>
                  <a:gd name="T32" fmla="*/ 108 w 160"/>
                  <a:gd name="T33" fmla="*/ 168 h 234"/>
                  <a:gd name="T34" fmla="*/ 106 w 160"/>
                  <a:gd name="T35" fmla="*/ 176 h 234"/>
                  <a:gd name="T36" fmla="*/ 56 w 160"/>
                  <a:gd name="T37" fmla="*/ 182 h 234"/>
                  <a:gd name="T38" fmla="*/ 80 w 160"/>
                  <a:gd name="T39" fmla="*/ 220 h 234"/>
                  <a:gd name="T40" fmla="*/ 65 w 160"/>
                  <a:gd name="T41" fmla="*/ 210 h 234"/>
                  <a:gd name="T42" fmla="*/ 96 w 160"/>
                  <a:gd name="T43" fmla="*/ 207 h 234"/>
                  <a:gd name="T44" fmla="*/ 80 w 160"/>
                  <a:gd name="T45" fmla="*/ 220 h 234"/>
                  <a:gd name="T46" fmla="*/ 114 w 160"/>
                  <a:gd name="T47" fmla="*/ 154 h 234"/>
                  <a:gd name="T48" fmla="*/ 46 w 160"/>
                  <a:gd name="T49" fmla="*/ 154 h 234"/>
                  <a:gd name="T50" fmla="*/ 34 w 160"/>
                  <a:gd name="T51" fmla="*/ 130 h 234"/>
                  <a:gd name="T52" fmla="*/ 14 w 160"/>
                  <a:gd name="T53" fmla="*/ 81 h 234"/>
                  <a:gd name="T54" fmla="*/ 80 w 160"/>
                  <a:gd name="T55" fmla="*/ 15 h 234"/>
                  <a:gd name="T56" fmla="*/ 146 w 160"/>
                  <a:gd name="T57" fmla="*/ 81 h 234"/>
                  <a:gd name="T58" fmla="*/ 126 w 160"/>
                  <a:gd name="T59" fmla="*/ 130 h 234"/>
                  <a:gd name="T60" fmla="*/ 114 w 160"/>
                  <a:gd name="T61" fmla="*/ 15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0" h="234">
                    <a:moveTo>
                      <a:pt x="80" y="0"/>
                    </a:moveTo>
                    <a:cubicBezTo>
                      <a:pt x="35" y="0"/>
                      <a:pt x="0" y="36"/>
                      <a:pt x="0" y="81"/>
                    </a:cubicBezTo>
                    <a:cubicBezTo>
                      <a:pt x="0" y="110"/>
                      <a:pt x="26" y="141"/>
                      <a:pt x="36" y="169"/>
                    </a:cubicBezTo>
                    <a:cubicBezTo>
                      <a:pt x="51" y="210"/>
                      <a:pt x="49" y="234"/>
                      <a:pt x="80" y="234"/>
                    </a:cubicBezTo>
                    <a:cubicBezTo>
                      <a:pt x="111" y="234"/>
                      <a:pt x="109" y="210"/>
                      <a:pt x="123" y="169"/>
                    </a:cubicBezTo>
                    <a:cubicBezTo>
                      <a:pt x="133" y="142"/>
                      <a:pt x="160" y="110"/>
                      <a:pt x="160" y="81"/>
                    </a:cubicBezTo>
                    <a:cubicBezTo>
                      <a:pt x="160" y="36"/>
                      <a:pt x="124" y="0"/>
                      <a:pt x="80" y="0"/>
                    </a:cubicBezTo>
                    <a:close/>
                    <a:moveTo>
                      <a:pt x="99" y="199"/>
                    </a:moveTo>
                    <a:cubicBezTo>
                      <a:pt x="63" y="203"/>
                      <a:pt x="63" y="203"/>
                      <a:pt x="63" y="203"/>
                    </a:cubicBezTo>
                    <a:cubicBezTo>
                      <a:pt x="61" y="200"/>
                      <a:pt x="60" y="195"/>
                      <a:pt x="58" y="190"/>
                    </a:cubicBezTo>
                    <a:cubicBezTo>
                      <a:pt x="58" y="190"/>
                      <a:pt x="58" y="189"/>
                      <a:pt x="58" y="189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103" y="186"/>
                      <a:pt x="102" y="188"/>
                      <a:pt x="101" y="190"/>
                    </a:cubicBezTo>
                    <a:cubicBezTo>
                      <a:pt x="100" y="193"/>
                      <a:pt x="100" y="196"/>
                      <a:pt x="99" y="199"/>
                    </a:cubicBezTo>
                    <a:close/>
                    <a:moveTo>
                      <a:pt x="56" y="182"/>
                    </a:moveTo>
                    <a:cubicBezTo>
                      <a:pt x="55" y="178"/>
                      <a:pt x="53" y="173"/>
                      <a:pt x="52" y="168"/>
                    </a:cubicBezTo>
                    <a:cubicBezTo>
                      <a:pt x="108" y="168"/>
                      <a:pt x="108" y="168"/>
                      <a:pt x="108" y="168"/>
                    </a:cubicBezTo>
                    <a:cubicBezTo>
                      <a:pt x="107" y="171"/>
                      <a:pt x="106" y="174"/>
                      <a:pt x="106" y="176"/>
                    </a:cubicBezTo>
                    <a:lnTo>
                      <a:pt x="56" y="182"/>
                    </a:lnTo>
                    <a:close/>
                    <a:moveTo>
                      <a:pt x="80" y="220"/>
                    </a:moveTo>
                    <a:cubicBezTo>
                      <a:pt x="72" y="220"/>
                      <a:pt x="69" y="219"/>
                      <a:pt x="65" y="210"/>
                    </a:cubicBezTo>
                    <a:cubicBezTo>
                      <a:pt x="96" y="207"/>
                      <a:pt x="96" y="207"/>
                      <a:pt x="96" y="207"/>
                    </a:cubicBezTo>
                    <a:cubicBezTo>
                      <a:pt x="92" y="219"/>
                      <a:pt x="88" y="220"/>
                      <a:pt x="80" y="220"/>
                    </a:cubicBezTo>
                    <a:close/>
                    <a:moveTo>
                      <a:pt x="114" y="154"/>
                    </a:moveTo>
                    <a:cubicBezTo>
                      <a:pt x="46" y="154"/>
                      <a:pt x="46" y="154"/>
                      <a:pt x="46" y="154"/>
                    </a:cubicBezTo>
                    <a:cubicBezTo>
                      <a:pt x="42" y="146"/>
                      <a:pt x="38" y="138"/>
                      <a:pt x="34" y="130"/>
                    </a:cubicBezTo>
                    <a:cubicBezTo>
                      <a:pt x="24" y="113"/>
                      <a:pt x="14" y="96"/>
                      <a:pt x="14" y="81"/>
                    </a:cubicBezTo>
                    <a:cubicBezTo>
                      <a:pt x="14" y="45"/>
                      <a:pt x="44" y="15"/>
                      <a:pt x="80" y="15"/>
                    </a:cubicBezTo>
                    <a:cubicBezTo>
                      <a:pt x="116" y="15"/>
                      <a:pt x="146" y="45"/>
                      <a:pt x="146" y="81"/>
                    </a:cubicBezTo>
                    <a:cubicBezTo>
                      <a:pt x="146" y="96"/>
                      <a:pt x="136" y="113"/>
                      <a:pt x="126" y="130"/>
                    </a:cubicBezTo>
                    <a:cubicBezTo>
                      <a:pt x="122" y="138"/>
                      <a:pt x="118" y="146"/>
                      <a:pt x="114" y="1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2" name="Freeform 80"/>
              <p:cNvSpPr/>
              <p:nvPr/>
            </p:nvSpPr>
            <p:spPr bwMode="auto">
              <a:xfrm>
                <a:off x="566675" y="1258276"/>
                <a:ext cx="52762" cy="51373"/>
              </a:xfrm>
              <a:custGeom>
                <a:avLst/>
                <a:gdLst>
                  <a:gd name="T0" fmla="*/ 44 w 48"/>
                  <a:gd name="T1" fmla="*/ 0 h 47"/>
                  <a:gd name="T2" fmla="*/ 0 w 48"/>
                  <a:gd name="T3" fmla="*/ 44 h 47"/>
                  <a:gd name="T4" fmla="*/ 4 w 48"/>
                  <a:gd name="T5" fmla="*/ 47 h 47"/>
                  <a:gd name="T6" fmla="*/ 7 w 48"/>
                  <a:gd name="T7" fmla="*/ 44 h 47"/>
                  <a:gd name="T8" fmla="*/ 44 w 48"/>
                  <a:gd name="T9" fmla="*/ 7 h 47"/>
                  <a:gd name="T10" fmla="*/ 48 w 48"/>
                  <a:gd name="T11" fmla="*/ 4 h 47"/>
                  <a:gd name="T12" fmla="*/ 44 w 48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7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6" y="47"/>
                      <a:pt x="7" y="46"/>
                      <a:pt x="7" y="44"/>
                    </a:cubicBezTo>
                    <a:cubicBezTo>
                      <a:pt x="7" y="24"/>
                      <a:pt x="24" y="7"/>
                      <a:pt x="44" y="7"/>
                    </a:cubicBezTo>
                    <a:cubicBezTo>
                      <a:pt x="46" y="7"/>
                      <a:pt x="48" y="6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aphicFrame>
        <p:nvGraphicFramePr>
          <p:cNvPr id="14" name="Diagram 13"/>
          <p:cNvGraphicFramePr/>
          <p:nvPr/>
        </p:nvGraphicFramePr>
        <p:xfrm>
          <a:off x="411480" y="2674620"/>
          <a:ext cx="8321040" cy="164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0" name="椭圆 1"/>
          <p:cNvSpPr/>
          <p:nvPr/>
        </p:nvSpPr>
        <p:spPr>
          <a:xfrm>
            <a:off x="8560435" y="55880"/>
            <a:ext cx="452120" cy="452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05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319021" y="264535"/>
            <a:ext cx="450596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PROPELLD </a:t>
            </a:r>
            <a:r>
              <a:rPr lang="en-US" altLang="zh-CN" sz="2800" b="1" dirty="0">
                <a:solidFill>
                  <a:srgbClr val="1D6DC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LEARNING</a:t>
            </a:r>
            <a:endParaRPr lang="en-US" altLang="zh-CN" sz="2800" b="1" dirty="0">
              <a:solidFill>
                <a:srgbClr val="1D6DC2"/>
              </a:solidFill>
              <a:latin typeface="Verdana" panose="020B0604030504040204" charset="0"/>
              <a:ea typeface="Calibri" panose="020F0502020204030204" pitchFamily="34" charset="0"/>
              <a:cs typeface="Verdana" panose="020B060403050404020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2983" y="1197330"/>
            <a:ext cx="4767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"/>
          <p:cNvSpPr/>
          <p:nvPr/>
        </p:nvSpPr>
        <p:spPr>
          <a:xfrm>
            <a:off x="8560435" y="4578350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06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2915" y="1417955"/>
            <a:ext cx="82169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To create a hybrid corporate learning management system that has the features of course selection, inviting specific employees, changing courses, personalized course recommendation and assigning those courses to the invited employees.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1838008" y="376295"/>
            <a:ext cx="546798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Propelld </a:t>
            </a:r>
            <a:r>
              <a:rPr lang="en-US" altLang="zh-CN" sz="2800" b="1" dirty="0">
                <a:solidFill>
                  <a:srgbClr val="1D6DC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Learning (contd.)</a:t>
            </a:r>
            <a:endParaRPr lang="en-US" altLang="zh-CN" sz="2800" b="1" dirty="0">
              <a:solidFill>
                <a:srgbClr val="1D6DC2"/>
              </a:solidFill>
              <a:latin typeface="Verdana" panose="020B0604030504040204" charset="0"/>
              <a:ea typeface="Calibri" panose="020F0502020204030204" pitchFamily="34" charset="0"/>
              <a:cs typeface="Verdana" panose="020B060403050404020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2983" y="1309090"/>
            <a:ext cx="4767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845185" y="1309370"/>
            <a:ext cx="79311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This is a new and upcoming product of propelld aimed at simplifying the process of upskilling its employees.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We are looking to bring in all the resources under one roof.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Concerned managers can then assign the pooled resources to their employees within the platform itself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" name="椭圆 1"/>
          <p:cNvSpPr/>
          <p:nvPr/>
        </p:nvSpPr>
        <p:spPr>
          <a:xfrm>
            <a:off x="8560435" y="4578350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07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" name="Diagram 12"/>
          <p:cNvGraphicFramePr/>
          <p:nvPr/>
        </p:nvGraphicFramePr>
        <p:xfrm>
          <a:off x="569595" y="1784350"/>
          <a:ext cx="8004810" cy="2165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2104721" y="468142"/>
            <a:ext cx="4769485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WORK </a:t>
            </a:r>
            <a:r>
              <a:rPr lang="en-US" altLang="zh-CN" sz="2800" b="1" dirty="0">
                <a:solidFill>
                  <a:srgbClr val="1D6DC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FLOW</a:t>
            </a:r>
            <a:r>
              <a:rPr lang="en-US" altLang="zh-CN" sz="2800" b="1" dirty="0">
                <a:solidFill>
                  <a:schemeClr val="tx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 DIAGRAM</a:t>
            </a:r>
            <a:endParaRPr lang="en-US" altLang="zh-CN" sz="2800" b="1" dirty="0">
              <a:solidFill>
                <a:schemeClr val="tx2"/>
              </a:solidFill>
              <a:latin typeface="Verdana" panose="020B0604030504040204" charset="0"/>
              <a:ea typeface="Calibri" panose="020F0502020204030204" pitchFamily="34" charset="0"/>
              <a:cs typeface="Verdana" panose="020B0604030504040204" charset="0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4004945" y="1155700"/>
            <a:ext cx="8477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"/>
          <p:cNvSpPr/>
          <p:nvPr/>
        </p:nvSpPr>
        <p:spPr>
          <a:xfrm>
            <a:off x="8560435" y="4578350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08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847341" y="376295"/>
            <a:ext cx="344932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CURRENT </a:t>
            </a:r>
            <a:r>
              <a:rPr lang="en-US" altLang="zh-CN" sz="2800" b="1" dirty="0">
                <a:solidFill>
                  <a:srgbClr val="1D6DC2"/>
                </a:solidFill>
                <a:latin typeface="Verdana" panose="020B0604030504040204" charset="0"/>
                <a:ea typeface="Calibri" panose="020F0502020204030204" pitchFamily="34" charset="0"/>
                <a:cs typeface="Verdana" panose="020B0604030504040204" charset="0"/>
                <a:sym typeface="+mn-lt"/>
              </a:rPr>
              <a:t>WORK</a:t>
            </a:r>
            <a:endParaRPr lang="en-US" altLang="zh-CN" sz="2800" b="1" dirty="0">
              <a:solidFill>
                <a:srgbClr val="1D6DC2"/>
              </a:solidFill>
              <a:latin typeface="Verdana" panose="020B0604030504040204" charset="0"/>
              <a:ea typeface="Calibri" panose="020F0502020204030204" pitchFamily="34" charset="0"/>
              <a:cs typeface="Verdana" panose="020B060403050404020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2983" y="1309090"/>
            <a:ext cx="4767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845185" y="1309370"/>
            <a:ext cx="79311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Currently I am working on the next phase of PL.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Researching about implementing webhook events with messaging queues.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Along with this, the work on adding financing options are also underway.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tx2"/>
                </a:solidFill>
              </a:rPr>
              <a:t>For API design and testing, I am using Insomnia client.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" name="椭圆 1"/>
          <p:cNvSpPr/>
          <p:nvPr/>
        </p:nvSpPr>
        <p:spPr>
          <a:xfrm>
            <a:off x="8560435" y="4578350"/>
            <a:ext cx="452120" cy="452120"/>
          </a:xfrm>
          <a:prstGeom prst="ellips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09</a:t>
            </a:r>
            <a:endParaRPr lang="en-US" altLang="zh-CN" sz="1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2385</Words>
  <Application>WPS Presentation</Application>
  <PresentationFormat>全屏显示(16:9)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Verdana</vt:lpstr>
      <vt:lpstr>Wingdings</vt:lpstr>
      <vt:lpstr>Lato Light</vt:lpstr>
      <vt:lpstr>MS PGothic</vt:lpstr>
      <vt:lpstr>Microsoft YaHei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Swaraj Baral</cp:lastModifiedBy>
  <cp:revision>130</cp:revision>
  <dcterms:created xsi:type="dcterms:W3CDTF">2017-05-02T06:39:00Z</dcterms:created>
  <dcterms:modified xsi:type="dcterms:W3CDTF">2022-06-03T07:06:27Z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1033-11.2.0.11130</vt:lpwstr>
  </property>
  <property fmtid="{D5CDD505-2E9C-101B-9397-08002B2CF9AE}" pid="3" name="ICV">
    <vt:lpwstr>128DBA42B6EC4910A44F05C85AD3AF23</vt:lpwstr>
  </property>
</Properties>
</file>