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18/06/2025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US" dirty="0"/>
              <a:t>Chips Category Strategy: Insights from Our Latest Analysis</a:t>
            </a:r>
            <a:endParaRPr lang="en-AU" dirty="0"/>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
        <p:nvSpPr>
          <p:cNvPr id="6" name="TextBox 5">
            <a:extLst>
              <a:ext uri="{FF2B5EF4-FFF2-40B4-BE49-F238E27FC236}">
                <a16:creationId xmlns:a16="http://schemas.microsoft.com/office/drawing/2014/main" id="{CC7A851E-D4C3-FF1C-1B57-A30E9183B406}"/>
              </a:ext>
            </a:extLst>
          </p:cNvPr>
          <p:cNvSpPr txBox="1"/>
          <p:nvPr/>
        </p:nvSpPr>
        <p:spPr>
          <a:xfrm>
            <a:off x="3954780" y="5939612"/>
            <a:ext cx="3340100" cy="646331"/>
          </a:xfrm>
          <a:prstGeom prst="rect">
            <a:avLst/>
          </a:prstGeom>
          <a:noFill/>
        </p:spPr>
        <p:txBody>
          <a:bodyPr wrap="square">
            <a:spAutoFit/>
          </a:bodyPr>
          <a:lstStyle/>
          <a:p>
            <a:r>
              <a:rPr lang="en-IN" dirty="0"/>
              <a:t>Presented by: Swaraj Borhade</a:t>
            </a:r>
          </a:p>
          <a:p>
            <a:r>
              <a:rPr lang="en-IN" dirty="0"/>
              <a:t>Date: June 2025</a:t>
            </a:r>
          </a:p>
        </p:txBody>
      </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Call out of the performance in the trial store, determining if it was successful</a:t>
            </a:r>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5" name="TextBox 4">
            <a:extLst>
              <a:ext uri="{FF2B5EF4-FFF2-40B4-BE49-F238E27FC236}">
                <a16:creationId xmlns:a16="http://schemas.microsoft.com/office/drawing/2014/main" id="{828A9B13-35E5-E7DD-53D2-4F0CDA527CA5}"/>
              </a:ext>
            </a:extLst>
          </p:cNvPr>
          <p:cNvSpPr txBox="1"/>
          <p:nvPr/>
        </p:nvSpPr>
        <p:spPr>
          <a:xfrm>
            <a:off x="1196975" y="1529140"/>
            <a:ext cx="9425305" cy="4247317"/>
          </a:xfrm>
          <a:prstGeom prst="rect">
            <a:avLst/>
          </a:prstGeom>
          <a:noFill/>
        </p:spPr>
        <p:txBody>
          <a:bodyPr wrap="square">
            <a:spAutoFit/>
          </a:bodyPr>
          <a:lstStyle/>
          <a:p>
            <a:r>
              <a:rPr lang="en-IN" dirty="0"/>
              <a:t>Purpose: To show the trial's impact on customer numbers, comparing the trial store to the scaled control store and its expected range.</a:t>
            </a:r>
          </a:p>
          <a:p>
            <a:endParaRPr lang="en-IN" dirty="0"/>
          </a:p>
          <a:p>
            <a:r>
              <a:rPr lang="en-IN" dirty="0"/>
              <a:t>Suggested Type: Line Chart with Points, with a shaded background or vertical lines to highlight the trial period (Feb-Apr 2019).</a:t>
            </a:r>
          </a:p>
          <a:p>
            <a:endParaRPr lang="en-IN" dirty="0"/>
          </a:p>
          <a:p>
            <a:r>
              <a:rPr lang="en-IN" dirty="0"/>
              <a:t>Data Source: Your </a:t>
            </a:r>
            <a:r>
              <a:rPr lang="en-IN" dirty="0" err="1"/>
              <a:t>trialAssessmentCust</a:t>
            </a:r>
            <a:r>
              <a:rPr lang="en-IN" dirty="0"/>
              <a:t> data from Task 2.</a:t>
            </a:r>
          </a:p>
          <a:p>
            <a:endParaRPr lang="en-IN" dirty="0"/>
          </a:p>
          <a:p>
            <a:r>
              <a:rPr lang="en-IN" dirty="0"/>
              <a:t>Appearance:</a:t>
            </a:r>
          </a:p>
          <a:p>
            <a:r>
              <a:rPr lang="en-IN" dirty="0"/>
              <a:t>X-axis: Month of Operation (full period).</a:t>
            </a:r>
          </a:p>
          <a:p>
            <a:r>
              <a:rPr lang="en-IN" dirty="0"/>
              <a:t>Y-axis: Total Number of Customers.</a:t>
            </a:r>
          </a:p>
          <a:p>
            <a:endParaRPr lang="en-IN" dirty="0"/>
          </a:p>
          <a:p>
            <a:r>
              <a:rPr lang="en-IN" dirty="0"/>
              <a:t>Series: "Trial Store" (red, solid line), "Control Store" (blue, solid line), "Control 95th % confidence interval" (dark green, dashed line), "Control 5th % confidence interval" (dark green, dashed line).</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a:xfrm>
            <a:off x="1196974" y="453371"/>
            <a:ext cx="10479600" cy="824400"/>
          </a:xfrm>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776095" y="2049166"/>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95585" y="2137142"/>
            <a:ext cx="7580989" cy="1718742"/>
          </a:xfrm>
          <a:prstGeom prst="rect">
            <a:avLst/>
          </a:prstGeom>
          <a:noFill/>
        </p:spPr>
        <p:txBody>
          <a:bodyPr wrap="square" lIns="0" tIns="0" rIns="0" bIns="0" rtlCol="0" anchor="t">
            <a:noAutofit/>
          </a:bodyPr>
          <a:lstStyle/>
          <a:p>
            <a:pPr algn="l"/>
            <a:r>
              <a:rPr lang="en-AU" sz="1200" dirty="0">
                <a:latin typeface="Roboto Light" panose="02000000000000000000" pitchFamily="2" charset="0"/>
                <a:ea typeface="Roboto Light" panose="02000000000000000000" pitchFamily="2" charset="0"/>
              </a:rPr>
              <a:t>Here you will include your high-level findings and any key callouts for task 1</a:t>
            </a:r>
          </a:p>
          <a:p>
            <a:pPr algn="l"/>
            <a:endParaRPr lang="en-AU" sz="1200" dirty="0">
              <a:latin typeface="Roboto Light" panose="02000000000000000000" pitchFamily="2" charset="0"/>
              <a:ea typeface="Roboto Light" panose="02000000000000000000" pitchFamily="2" charset="0"/>
            </a:endParaRPr>
          </a:p>
          <a:p>
            <a:pPr algn="l"/>
            <a:endParaRPr lang="en-AU" sz="1200" dirty="0">
              <a:latin typeface="Roboto Light" panose="02000000000000000000" pitchFamily="2" charset="0"/>
              <a:ea typeface="Roboto Light" panose="02000000000000000000" pitchFamily="2" charset="0"/>
            </a:endParaRP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1718742"/>
          </a:xfrm>
          <a:prstGeom prst="rect">
            <a:avLst/>
          </a:prstGeom>
          <a:noFill/>
        </p:spPr>
        <p:txBody>
          <a:bodyPr wrap="square" lIns="0" tIns="0" rIns="0" bIns="0" rtlCol="0" anchor="t">
            <a:noAutofit/>
          </a:bodyPr>
          <a:lstStyle/>
          <a:p>
            <a:r>
              <a:rPr lang="en-AU" sz="1200" dirty="0">
                <a:latin typeface="Roboto Light" panose="02000000000000000000" pitchFamily="2" charset="0"/>
                <a:ea typeface="Roboto Light" panose="02000000000000000000" pitchFamily="2" charset="0"/>
              </a:rPr>
              <a:t>Here you will include your high-level findings and any key callouts for task 2</a:t>
            </a:r>
          </a:p>
          <a:p>
            <a:pPr marL="171450" indent="-171450">
              <a:buFont typeface="Arial" panose="020B0604020202020204" pitchFamily="34" charset="0"/>
              <a:buChar char="•"/>
            </a:pPr>
            <a:endParaRPr lang="en-AU" sz="1200" dirty="0">
              <a:latin typeface="Roboto Light" panose="02000000000000000000" pitchFamily="2" charset="0"/>
              <a:ea typeface="Roboto Light" panose="02000000000000000000" pitchFamily="2" charset="0"/>
            </a:endParaRPr>
          </a:p>
          <a:p>
            <a:endParaRPr lang="en-AU" sz="1200" dirty="0">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
        <p:nvSpPr>
          <p:cNvPr id="5" name="TextBox 4">
            <a:extLst>
              <a:ext uri="{FF2B5EF4-FFF2-40B4-BE49-F238E27FC236}">
                <a16:creationId xmlns:a16="http://schemas.microsoft.com/office/drawing/2014/main" id="{B8A5277D-CC85-D78B-74DE-64B2426DDCA4}"/>
              </a:ext>
            </a:extLst>
          </p:cNvPr>
          <p:cNvSpPr txBox="1"/>
          <p:nvPr/>
        </p:nvSpPr>
        <p:spPr>
          <a:xfrm>
            <a:off x="1201738" y="3806846"/>
            <a:ext cx="10318750" cy="1718741"/>
          </a:xfrm>
          <a:prstGeom prst="rect">
            <a:avLst/>
          </a:prstGeom>
          <a:noFill/>
        </p:spPr>
        <p:txBody>
          <a:bodyPr wrap="square" lIns="0" tIns="0" rIns="0" bIns="0" rtlCol="0" anchor="t">
            <a:noAutofit/>
          </a:bodyPr>
          <a:lstStyle/>
          <a:p>
            <a:r>
              <a:rPr lang="en-US" sz="1400" dirty="0">
                <a:latin typeface="Roboto" panose="02000000000000000000" pitchFamily="2" charset="0"/>
                <a:ea typeface="Roboto" panose="02000000000000000000" pitchFamily="2" charset="0"/>
                <a:cs typeface="Roboto" panose="02000000000000000000" pitchFamily="2" charset="0"/>
              </a:rPr>
              <a:t>"</a:t>
            </a:r>
            <a:r>
              <a:rPr lang="en-US" dirty="0">
                <a:latin typeface="+mj-lt"/>
                <a:ea typeface="Roboto" panose="02000000000000000000" pitchFamily="2" charset="0"/>
                <a:cs typeface="Roboto" panose="02000000000000000000" pitchFamily="2" charset="0"/>
              </a:rPr>
              <a:t>We've found that Older Families and Young Singles/Couples, especially those buying Mainstream and Premium chips, are our most valuable customers."</a:t>
            </a:r>
          </a:p>
          <a:p>
            <a:r>
              <a:rPr lang="en-US" dirty="0">
                <a:latin typeface="+mj-lt"/>
                <a:ea typeface="Roboto" panose="02000000000000000000" pitchFamily="2" charset="0"/>
                <a:cs typeface="Roboto" panose="02000000000000000000" pitchFamily="2" charset="0"/>
              </a:rPr>
              <a:t>"Understanding these key groups helps us target our efforts better."</a:t>
            </a:r>
            <a:endParaRPr lang="en-AU" dirty="0">
              <a:latin typeface="+mj-lt"/>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Overview: your key callout for the category should be included here</a:t>
            </a: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
        <p:nvSpPr>
          <p:cNvPr id="2" name="TextBox 1">
            <a:extLst>
              <a:ext uri="{FF2B5EF4-FFF2-40B4-BE49-F238E27FC236}">
                <a16:creationId xmlns:a16="http://schemas.microsoft.com/office/drawing/2014/main" id="{808890CF-9DBB-2DA4-9605-14D24093EFF2}"/>
              </a:ext>
            </a:extLst>
          </p:cNvPr>
          <p:cNvSpPr txBox="1"/>
          <p:nvPr/>
        </p:nvSpPr>
        <p:spPr>
          <a:xfrm>
            <a:off x="2062480" y="1087120"/>
            <a:ext cx="9326880" cy="4531360"/>
          </a:xfrm>
          <a:prstGeom prst="rect">
            <a:avLst/>
          </a:prstGeom>
          <a:noFill/>
        </p:spPr>
        <p:txBody>
          <a:bodyPr wrap="none" lIns="0" tIns="0" rIns="0" bIns="0" rtlCol="0" anchor="t">
            <a:noAutofit/>
          </a:bodyPr>
          <a:lstStyle/>
          <a:p>
            <a:pPr algn="l"/>
            <a:endParaRPr lang="en-IN" sz="1200" dirty="0" err="1">
              <a:latin typeface="Roboto Light" panose="02000000000000000000" pitchFamily="2" charset="0"/>
              <a:ea typeface="Roboto Light" panose="02000000000000000000" pitchFamily="2" charset="0"/>
            </a:endParaRPr>
          </a:p>
        </p:txBody>
      </p:sp>
      <p:sp>
        <p:nvSpPr>
          <p:cNvPr id="12" name="TextBox 11">
            <a:extLst>
              <a:ext uri="{FF2B5EF4-FFF2-40B4-BE49-F238E27FC236}">
                <a16:creationId xmlns:a16="http://schemas.microsoft.com/office/drawing/2014/main" id="{86AF2DA0-DFCC-7A0B-C3CE-84BE3D935841}"/>
              </a:ext>
            </a:extLst>
          </p:cNvPr>
          <p:cNvSpPr txBox="1"/>
          <p:nvPr/>
        </p:nvSpPr>
        <p:spPr>
          <a:xfrm>
            <a:off x="1135565" y="1239520"/>
            <a:ext cx="7350760" cy="2308324"/>
          </a:xfrm>
          <a:prstGeom prst="rect">
            <a:avLst/>
          </a:prstGeom>
          <a:noFill/>
        </p:spPr>
        <p:txBody>
          <a:bodyPr wrap="square">
            <a:spAutoFit/>
          </a:bodyPr>
          <a:lstStyle/>
          <a:p>
            <a:pPr>
              <a:buFont typeface="Arial" panose="020B0604020202020204" pitchFamily="34" charset="0"/>
              <a:buChar char="•"/>
            </a:pPr>
            <a:r>
              <a:rPr lang="en-IN" dirty="0"/>
              <a:t>LIFESTAGE: Young Singles/Couples, </a:t>
            </a:r>
            <a:r>
              <a:rPr lang="en-IN" dirty="0" err="1"/>
              <a:t>Midage</a:t>
            </a:r>
            <a:r>
              <a:rPr lang="en-IN" dirty="0"/>
              <a:t> Families, Retirees, etc.</a:t>
            </a:r>
          </a:p>
          <a:p>
            <a:pPr>
              <a:buFont typeface="Arial" panose="020B0604020202020204" pitchFamily="34" charset="0"/>
              <a:buChar char="•"/>
            </a:pPr>
            <a:endParaRPr lang="en-IN" dirty="0"/>
          </a:p>
          <a:p>
            <a:pPr>
              <a:buFont typeface="Arial" panose="020B0604020202020204" pitchFamily="34" charset="0"/>
              <a:buChar char="•"/>
            </a:pPr>
            <a:r>
              <a:rPr lang="en-IN" dirty="0"/>
              <a:t>PREMIUM_CUSTOMER: Budget, Mainstream, Premium</a:t>
            </a:r>
          </a:p>
          <a:p>
            <a:pPr>
              <a:buNone/>
            </a:pPr>
            <a:r>
              <a:rPr lang="en-IN" dirty="0"/>
              <a:t>💬 </a:t>
            </a:r>
            <a:r>
              <a:rPr lang="en-IN" i="1" dirty="0"/>
              <a:t>Commentary</a:t>
            </a:r>
            <a:r>
              <a:rPr lang="en-IN" dirty="0"/>
              <a:t>:</a:t>
            </a:r>
          </a:p>
          <a:p>
            <a:pPr>
              <a:buNone/>
            </a:pPr>
            <a:endParaRPr lang="en-IN" dirty="0"/>
          </a:p>
          <a:p>
            <a:pPr>
              <a:buFont typeface="Arial" panose="020B0604020202020204" pitchFamily="34" charset="0"/>
              <a:buChar char="•"/>
            </a:pPr>
            <a:r>
              <a:rPr lang="en-IN" dirty="0"/>
              <a:t>Higher affluence = higher spend (esp. Premium Older Families)</a:t>
            </a:r>
          </a:p>
          <a:p>
            <a:pPr>
              <a:buFont typeface="Arial" panose="020B0604020202020204" pitchFamily="34" charset="0"/>
              <a:buChar char="•"/>
            </a:pPr>
            <a:endParaRPr lang="en-IN" dirty="0"/>
          </a:p>
          <a:p>
            <a:pPr>
              <a:buFont typeface="Arial" panose="020B0604020202020204" pitchFamily="34" charset="0"/>
              <a:buChar char="•"/>
            </a:pPr>
            <a:r>
              <a:rPr lang="en-IN" dirty="0"/>
              <a:t>Budget segments purchase frequently but in smaller packs</a:t>
            </a:r>
          </a:p>
        </p:txBody>
      </p:sp>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390015" y="392411"/>
            <a:ext cx="10479600" cy="824400"/>
          </a:xfrm>
        </p:spPr>
        <p:txBody>
          <a:bodyPr/>
          <a:lstStyle/>
          <a:p>
            <a:r>
              <a:rPr lang="en-AU" dirty="0"/>
              <a:t>This slide will be commentary on affluence and its effect on consumer buying for the category of chips</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
        <p:nvSpPr>
          <p:cNvPr id="6" name="TextBox 5">
            <a:extLst>
              <a:ext uri="{FF2B5EF4-FFF2-40B4-BE49-F238E27FC236}">
                <a16:creationId xmlns:a16="http://schemas.microsoft.com/office/drawing/2014/main" id="{A6A628B1-4B2C-9829-E298-A5C42F4D9A1C}"/>
              </a:ext>
            </a:extLst>
          </p:cNvPr>
          <p:cNvSpPr txBox="1"/>
          <p:nvPr/>
        </p:nvSpPr>
        <p:spPr>
          <a:xfrm>
            <a:off x="1282699" y="1344643"/>
            <a:ext cx="10586915" cy="3970318"/>
          </a:xfrm>
          <a:prstGeom prst="rect">
            <a:avLst/>
          </a:prstGeom>
          <a:noFill/>
        </p:spPr>
        <p:txBody>
          <a:bodyPr wrap="square">
            <a:spAutoFit/>
          </a:bodyPr>
          <a:lstStyle/>
          <a:p>
            <a:r>
              <a:rPr lang="en-IN" dirty="0"/>
              <a:t>Premium customers across most life stages spend more on chips compared to Budget or Mainstream tiers.</a:t>
            </a:r>
          </a:p>
          <a:p>
            <a:endParaRPr lang="en-IN" dirty="0"/>
          </a:p>
          <a:p>
            <a:r>
              <a:rPr lang="en-IN" dirty="0"/>
              <a:t>Older Families and Retirees in the Premium category are the top spenders, often purchasing larger pack sizes.</a:t>
            </a:r>
          </a:p>
          <a:p>
            <a:endParaRPr lang="en-IN" dirty="0"/>
          </a:p>
          <a:p>
            <a:r>
              <a:rPr lang="en-IN" dirty="0"/>
              <a:t>Budget segments (especially Young Singles/Couples) show high purchase frequency, but with smaller pack sizes and lower spend per transaction.</a:t>
            </a:r>
          </a:p>
          <a:p>
            <a:endParaRPr lang="en-IN" dirty="0"/>
          </a:p>
          <a:p>
            <a:r>
              <a:rPr lang="en-IN" dirty="0" err="1"/>
              <a:t>Midage</a:t>
            </a:r>
            <a:r>
              <a:rPr lang="en-IN" dirty="0"/>
              <a:t> and New Families in the Mainstream tier also present steady spend, but with less variation in pack size.</a:t>
            </a:r>
          </a:p>
          <a:p>
            <a:endParaRPr lang="en-IN" dirty="0"/>
          </a:p>
          <a:p>
            <a:r>
              <a:rPr lang="en-IN" dirty="0"/>
              <a:t>Marketing and promotional strategies should prioritize Premium customers for value growth and Budget customers for volume growth through trial packs or offers.</a:t>
            </a:r>
          </a:p>
        </p:txBody>
      </p:sp>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Stretch: Try visualising the proportion of customers by affluence and life stage on this slide </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F1D1F32E-153C-A405-E083-25B124F8E022}"/>
              </a:ext>
            </a:extLst>
          </p:cNvPr>
          <p:cNvPicPr>
            <a:picLocks noChangeAspect="1"/>
          </p:cNvPicPr>
          <p:nvPr/>
        </p:nvPicPr>
        <p:blipFill>
          <a:blip r:embed="rId3"/>
          <a:stretch>
            <a:fillRect/>
          </a:stretch>
        </p:blipFill>
        <p:spPr>
          <a:xfrm>
            <a:off x="6436775" y="1277771"/>
            <a:ext cx="5369250" cy="4738920"/>
          </a:xfrm>
          <a:prstGeom prst="rect">
            <a:avLst/>
          </a:prstGeom>
        </p:spPr>
      </p:pic>
      <p:pic>
        <p:nvPicPr>
          <p:cNvPr id="12" name="Picture 11">
            <a:extLst>
              <a:ext uri="{FF2B5EF4-FFF2-40B4-BE49-F238E27FC236}">
                <a16:creationId xmlns:a16="http://schemas.microsoft.com/office/drawing/2014/main" id="{9B3DD4BC-0227-BF70-78BF-E65690687F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1139" y="1277771"/>
            <a:ext cx="4737742" cy="4487014"/>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
        <p:nvSpPr>
          <p:cNvPr id="6" name="TextBox 5">
            <a:extLst>
              <a:ext uri="{FF2B5EF4-FFF2-40B4-BE49-F238E27FC236}">
                <a16:creationId xmlns:a16="http://schemas.microsoft.com/office/drawing/2014/main" id="{AB4B2952-1B35-9BE5-26E0-5FC809E6D78D}"/>
              </a:ext>
            </a:extLst>
          </p:cNvPr>
          <p:cNvSpPr txBox="1"/>
          <p:nvPr/>
        </p:nvSpPr>
        <p:spPr>
          <a:xfrm>
            <a:off x="962660" y="3801517"/>
            <a:ext cx="10873740" cy="1200329"/>
          </a:xfrm>
          <a:prstGeom prst="rect">
            <a:avLst/>
          </a:prstGeom>
          <a:noFill/>
        </p:spPr>
        <p:txBody>
          <a:bodyPr wrap="square">
            <a:spAutoFit/>
          </a:bodyPr>
          <a:lstStyle/>
          <a:p>
            <a:pPr marL="171450" indent="-171450">
              <a:buFont typeface="Arial" panose="020B0604020202020204" pitchFamily="34" charset="0"/>
              <a:buChar char="•"/>
            </a:pPr>
            <a:r>
              <a:rPr lang="en-US" sz="1800" dirty="0">
                <a:latin typeface="Roboto Light" panose="02000000000000000000" pitchFamily="2" charset="0"/>
                <a:ea typeface="Roboto Light" panose="02000000000000000000" pitchFamily="2" charset="0"/>
              </a:rPr>
              <a:t>If the trial was successful: "The recent trial in Store 77 significantly increased both sales and customer numbers, proving the effectiveness of our strategy."</a:t>
            </a:r>
          </a:p>
          <a:p>
            <a:pPr marL="171450" indent="-171450">
              <a:buFont typeface="Arial" panose="020B0604020202020204" pitchFamily="34" charset="0"/>
              <a:buChar char="•"/>
            </a:pPr>
            <a:r>
              <a:rPr lang="en-US" sz="1800" dirty="0">
                <a:latin typeface="Roboto Light" panose="02000000000000000000" pitchFamily="2" charset="0"/>
                <a:ea typeface="Roboto Light" panose="02000000000000000000" pitchFamily="2" charset="0"/>
              </a:rPr>
              <a:t>If the trial was not successful: "The recent trial in Store 77 showed only minor changes in sales and customer numbers, suggesting it didn't have a large impact."</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dirty="0"/>
              <a:t>Explanation of the control store vs other stores</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
        <p:nvSpPr>
          <p:cNvPr id="6" name="TextBox 5">
            <a:extLst>
              <a:ext uri="{FF2B5EF4-FFF2-40B4-BE49-F238E27FC236}">
                <a16:creationId xmlns:a16="http://schemas.microsoft.com/office/drawing/2014/main" id="{EEF03729-15F1-2893-D74C-41B27FE42899}"/>
              </a:ext>
            </a:extLst>
          </p:cNvPr>
          <p:cNvSpPr txBox="1"/>
          <p:nvPr/>
        </p:nvSpPr>
        <p:spPr>
          <a:xfrm>
            <a:off x="1196975" y="1437700"/>
            <a:ext cx="9425305" cy="4247317"/>
          </a:xfrm>
          <a:prstGeom prst="rect">
            <a:avLst/>
          </a:prstGeom>
          <a:noFill/>
        </p:spPr>
        <p:txBody>
          <a:bodyPr wrap="square">
            <a:spAutoFit/>
          </a:bodyPr>
          <a:lstStyle/>
          <a:p>
            <a:r>
              <a:rPr lang="en-US" dirty="0"/>
              <a:t>Purpose: To show the trial's impact on sales, comparing the trial store to the scaled control store and its expected range.</a:t>
            </a:r>
          </a:p>
          <a:p>
            <a:endParaRPr lang="en-US" dirty="0"/>
          </a:p>
          <a:p>
            <a:r>
              <a:rPr lang="en-US" dirty="0"/>
              <a:t>Suggested Type: Line Chart with Points, with a shaded background or vertical lines to highlight the trial period (Feb-Apr 2019).</a:t>
            </a:r>
          </a:p>
          <a:p>
            <a:endParaRPr lang="en-US" dirty="0"/>
          </a:p>
          <a:p>
            <a:r>
              <a:rPr lang="en-US" dirty="0"/>
              <a:t>Data Source: Your trial Assessment Sales data from Task 2.</a:t>
            </a:r>
          </a:p>
          <a:p>
            <a:r>
              <a:rPr lang="en-US" dirty="0"/>
              <a:t>Appearance:</a:t>
            </a:r>
          </a:p>
          <a:p>
            <a:endParaRPr lang="en-US" dirty="0"/>
          </a:p>
          <a:p>
            <a:r>
              <a:rPr lang="en-US" dirty="0"/>
              <a:t>X-axis: Month of Operation (full period, e.g., June 2018 - May 2019).</a:t>
            </a:r>
          </a:p>
          <a:p>
            <a:r>
              <a:rPr lang="en-US" dirty="0"/>
              <a:t>Y-axis: Total Sales ($).</a:t>
            </a:r>
          </a:p>
          <a:p>
            <a:endParaRPr lang="en-US" dirty="0"/>
          </a:p>
          <a:p>
            <a:r>
              <a:rPr lang="en-US" dirty="0"/>
              <a:t>Series: "Trial Store" (red, solid line), "Control Store" (blue, solid line), "Control 95th % confidence interval" (dark green, dashed line), "Control 5th % confidence interval" (dark green, dashed line).</a:t>
            </a:r>
            <a:endParaRPr lang="en-IN" dirty="0"/>
          </a:p>
        </p:txBody>
      </p:sp>
      <p:pic>
        <p:nvPicPr>
          <p:cNvPr id="9" name="Picture 8">
            <a:extLst>
              <a:ext uri="{FF2B5EF4-FFF2-40B4-BE49-F238E27FC236}">
                <a16:creationId xmlns:a16="http://schemas.microsoft.com/office/drawing/2014/main" id="{DD4F804A-6D78-6114-DBDB-CC71692F3D08}"/>
              </a:ext>
            </a:extLst>
          </p:cNvPr>
          <p:cNvPicPr>
            <a:picLocks noChangeAspect="1"/>
          </p:cNvPicPr>
          <p:nvPr/>
        </p:nvPicPr>
        <p:blipFill>
          <a:blip r:embed="rId3"/>
          <a:stretch>
            <a:fillRect/>
          </a:stretch>
        </p:blipFill>
        <p:spPr>
          <a:xfrm>
            <a:off x="8469685" y="2631440"/>
            <a:ext cx="2994156" cy="2089857"/>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6439</TotalTime>
  <Words>898</Words>
  <Application>Microsoft Office PowerPoint</Application>
  <PresentationFormat>Widescreen</PresentationFormat>
  <Paragraphs>81</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vt:lpstr>
      <vt:lpstr>Arial</vt:lpstr>
      <vt:lpstr>Roboto Medium</vt:lpstr>
      <vt:lpstr>Calibri</vt:lpstr>
      <vt:lpstr>Office Theme</vt:lpstr>
      <vt:lpstr>Chips Category Strategy: Insights from Our Latest Analysis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swaraj borhade</cp:lastModifiedBy>
  <cp:revision>465</cp:revision>
  <dcterms:created xsi:type="dcterms:W3CDTF">2018-02-07T23:23:24Z</dcterms:created>
  <dcterms:modified xsi:type="dcterms:W3CDTF">2025-06-18T20:20:45Z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