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9" r:id="rId1"/>
    <p:sldMasterId id="2147483938" r:id="rId2"/>
    <p:sldMasterId id="2147484401" r:id="rId3"/>
    <p:sldMasterId id="2147484418" r:id="rId4"/>
  </p:sldMasterIdLst>
  <p:sldIdLst>
    <p:sldId id="256" r:id="rId5"/>
    <p:sldId id="271" r:id="rId6"/>
    <p:sldId id="257" r:id="rId7"/>
    <p:sldId id="268" r:id="rId8"/>
    <p:sldId id="258" r:id="rId9"/>
    <p:sldId id="259" r:id="rId10"/>
    <p:sldId id="260" r:id="rId11"/>
    <p:sldId id="262" r:id="rId12"/>
    <p:sldId id="263" r:id="rId13"/>
    <p:sldId id="269" r:id="rId14"/>
    <p:sldId id="270" r:id="rId15"/>
    <p:sldId id="273" r:id="rId16"/>
    <p:sldId id="264" r:id="rId17"/>
    <p:sldId id="272" r:id="rId18"/>
    <p:sldId id="265" r:id="rId19"/>
    <p:sldId id="266"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8209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6698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0164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74316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5992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0511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9476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4334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98077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92368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765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34382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26884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40177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67782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52785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15324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9/6/2021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50507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26337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307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23138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6940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60202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79009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07413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58523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24829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56444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96204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90233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05248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34240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75285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8644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60311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823302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952682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0531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42647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523434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270149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24479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10855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824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11562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2908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953668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281599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703787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03313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4280332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126708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6373671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217192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7007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70885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6299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6735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1680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1469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theme" Target="../theme/theme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theme" Target="../theme/theme4.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9/6/2021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1532842"/>
      </p:ext>
    </p:extLst>
  </p:cSld>
  <p:clrMap bg1="dk1" tx1="lt1" bg2="dk2" tx2="lt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 id="214748383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9/6/2021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5561926"/>
      </p:ext>
    </p:extLst>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9/6/2021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88138"/>
      </p:ext>
    </p:extLst>
  </p:cSld>
  <p:clrMap bg1="lt1" tx1="dk1" bg2="lt2" tx2="dk2" accent1="accent1" accent2="accent2" accent3="accent3" accent4="accent4" accent5="accent5" accent6="accent6" hlink="hlink" folHlink="folHlink"/>
  <p:sldLayoutIdLst>
    <p:sldLayoutId id="2147484402" r:id="rId1"/>
    <p:sldLayoutId id="2147484403" r:id="rId2"/>
    <p:sldLayoutId id="2147484404" r:id="rId3"/>
    <p:sldLayoutId id="2147484405" r:id="rId4"/>
    <p:sldLayoutId id="2147484406" r:id="rId5"/>
    <p:sldLayoutId id="2147484407" r:id="rId6"/>
    <p:sldLayoutId id="2147484408" r:id="rId7"/>
    <p:sldLayoutId id="2147484409" r:id="rId8"/>
    <p:sldLayoutId id="2147484410" r:id="rId9"/>
    <p:sldLayoutId id="2147484411" r:id="rId10"/>
    <p:sldLayoutId id="2147484412" r:id="rId11"/>
    <p:sldLayoutId id="2147484413" r:id="rId12"/>
    <p:sldLayoutId id="2147484414" r:id="rId13"/>
    <p:sldLayoutId id="2147484415" r:id="rId14"/>
    <p:sldLayoutId id="2147484416" r:id="rId15"/>
    <p:sldLayoutId id="214748441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9/6/2021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6567469"/>
      </p:ext>
    </p:extLst>
  </p:cSld>
  <p:clrMap bg1="lt1" tx1="dk1" bg2="lt2" tx2="dk2" accent1="accent1" accent2="accent2" accent3="accent3" accent4="accent4" accent5="accent5" accent6="accent6" hlink="hlink" folHlink="folHlink"/>
  <p:sldLayoutIdLst>
    <p:sldLayoutId id="2147484419" r:id="rId1"/>
    <p:sldLayoutId id="2147484420" r:id="rId2"/>
    <p:sldLayoutId id="2147484421" r:id="rId3"/>
    <p:sldLayoutId id="2147484422" r:id="rId4"/>
    <p:sldLayoutId id="2147484423" r:id="rId5"/>
    <p:sldLayoutId id="2147484424" r:id="rId6"/>
    <p:sldLayoutId id="2147484425" r:id="rId7"/>
    <p:sldLayoutId id="2147484426" r:id="rId8"/>
    <p:sldLayoutId id="2147484427" r:id="rId9"/>
    <p:sldLayoutId id="2147484428" r:id="rId10"/>
    <p:sldLayoutId id="2147484429" r:id="rId11"/>
    <p:sldLayoutId id="2147484430" r:id="rId12"/>
    <p:sldLayoutId id="2147484431" r:id="rId13"/>
    <p:sldLayoutId id="2147484432" r:id="rId14"/>
    <p:sldLayoutId id="2147484433" r:id="rId15"/>
    <p:sldLayoutId id="214748443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5.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4D5110-84DE-48C4-A448-0ADDC5AC216D}"/>
              </a:ext>
            </a:extLst>
          </p:cNvPr>
          <p:cNvSpPr/>
          <p:nvPr/>
        </p:nvSpPr>
        <p:spPr>
          <a:xfrm>
            <a:off x="-266331" y="2006353"/>
            <a:ext cx="11851689" cy="2123658"/>
          </a:xfrm>
          <a:prstGeom prst="rect">
            <a:avLst/>
          </a:prstGeom>
          <a:noFill/>
        </p:spPr>
        <p:txBody>
          <a:bodyPr wrap="square" lIns="91440" tIns="45720" rIns="91440" bIns="45720">
            <a:spAutoFit/>
          </a:bodyPr>
          <a:lstStyle/>
          <a:p>
            <a:pPr algn="ctr"/>
            <a:r>
              <a:rPr lang="en-US"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Density Based AI Traffic</a:t>
            </a:r>
            <a:br>
              <a:rPr lang="en-US"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r>
              <a:rPr lang="en-US"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Control </a:t>
            </a:r>
            <a:r>
              <a:rPr lang="en-US"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a:t>
            </a:r>
            <a:r>
              <a:rPr lang="en-US"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ystem</a:t>
            </a:r>
            <a:endParaRPr lang="en-IN"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873323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9776B-59A3-4E83-982A-985AA1DA4179}"/>
              </a:ext>
            </a:extLst>
          </p:cNvPr>
          <p:cNvSpPr>
            <a:spLocks noGrp="1"/>
          </p:cNvSpPr>
          <p:nvPr>
            <p:ph type="title"/>
          </p:nvPr>
        </p:nvSpPr>
        <p:spPr/>
        <p:txBody>
          <a:bodyPr/>
          <a:lstStyle/>
          <a:p>
            <a:r>
              <a:rPr lang="en-US" dirty="0"/>
              <a:t>                              PROCEDURE</a:t>
            </a:r>
            <a:endParaRPr lang="en-IN" dirty="0"/>
          </a:p>
        </p:txBody>
      </p:sp>
      <p:sp>
        <p:nvSpPr>
          <p:cNvPr id="3" name="Content Placeholder 2">
            <a:extLst>
              <a:ext uri="{FF2B5EF4-FFF2-40B4-BE49-F238E27FC236}">
                <a16:creationId xmlns:a16="http://schemas.microsoft.com/office/drawing/2014/main" id="{3CC88A6D-C12E-4BA6-9F80-FDFD57F94865}"/>
              </a:ext>
            </a:extLst>
          </p:cNvPr>
          <p:cNvSpPr>
            <a:spLocks noGrp="1"/>
          </p:cNvSpPr>
          <p:nvPr>
            <p:ph idx="1"/>
          </p:nvPr>
        </p:nvSpPr>
        <p:spPr>
          <a:xfrm>
            <a:off x="2290439" y="1349406"/>
            <a:ext cx="9214173" cy="4561816"/>
          </a:xfrm>
        </p:spPr>
        <p:txBody>
          <a:bodyPr>
            <a:noAutofit/>
          </a:bodyPr>
          <a:lstStyle/>
          <a:p>
            <a:pPr marL="0" indent="0">
              <a:buNone/>
            </a:pPr>
            <a:r>
              <a:rPr lang="en-US" sz="2400" dirty="0"/>
              <a:t>The features of this project include </a:t>
            </a:r>
          </a:p>
          <a:p>
            <a:pPr marL="0" indent="0">
              <a:buNone/>
            </a:pPr>
            <a:r>
              <a:rPr lang="en-US" sz="2400" b="1" dirty="0"/>
              <a:t>Placement of Cameras </a:t>
            </a:r>
            <a:r>
              <a:rPr lang="en-US" sz="2400" dirty="0"/>
              <a:t>: Cameras corresponding to each lane across a junction are  placed to detect the total vehicles in each lane these cameras takes footage after each successful rotation.</a:t>
            </a:r>
          </a:p>
          <a:p>
            <a:pPr marL="0" indent="0">
              <a:buNone/>
            </a:pPr>
            <a:r>
              <a:rPr lang="en-US" sz="2400" b="1" dirty="0"/>
              <a:t>Model Processing </a:t>
            </a:r>
            <a:r>
              <a:rPr lang="en-US" sz="2400" dirty="0"/>
              <a:t>: Each image sent to the model . This model detects the total number of vehicles in each lane and gives the output to time calculating algorithm.</a:t>
            </a:r>
          </a:p>
          <a:p>
            <a:pPr marL="0" indent="0">
              <a:buNone/>
            </a:pPr>
            <a:r>
              <a:rPr lang="en-US" sz="2400" b="1" dirty="0"/>
              <a:t>Time Calculating Algorithm </a:t>
            </a:r>
            <a:r>
              <a:rPr lang="en-US" sz="2400" dirty="0"/>
              <a:t>: Total number of cars detected at each lane are processed by the algorithm to calculate the time slots for each lane and the order of the green light . The algorithm is as follows:	</a:t>
            </a:r>
          </a:p>
        </p:txBody>
      </p:sp>
    </p:spTree>
    <p:extLst>
      <p:ext uri="{BB962C8B-B14F-4D97-AF65-F5344CB8AC3E}">
        <p14:creationId xmlns:p14="http://schemas.microsoft.com/office/powerpoint/2010/main" val="4009877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9AB72-E8E0-4B52-921A-36CA458A4175}"/>
              </a:ext>
            </a:extLst>
          </p:cNvPr>
          <p:cNvSpPr>
            <a:spLocks noGrp="1"/>
          </p:cNvSpPr>
          <p:nvPr>
            <p:ph type="title"/>
          </p:nvPr>
        </p:nvSpPr>
        <p:spPr/>
        <p:txBody>
          <a:bodyPr/>
          <a:lstStyle/>
          <a:p>
            <a:r>
              <a:rPr lang="en-US" dirty="0"/>
              <a:t>						DEPENDENCY</a:t>
            </a:r>
            <a:endParaRPr lang="en-IN" dirty="0"/>
          </a:p>
        </p:txBody>
      </p:sp>
      <p:sp>
        <p:nvSpPr>
          <p:cNvPr id="3" name="Content Placeholder 2">
            <a:extLst>
              <a:ext uri="{FF2B5EF4-FFF2-40B4-BE49-F238E27FC236}">
                <a16:creationId xmlns:a16="http://schemas.microsoft.com/office/drawing/2014/main" id="{A58650CE-496E-4E1D-9F27-B171774316DD}"/>
              </a:ext>
            </a:extLst>
          </p:cNvPr>
          <p:cNvSpPr>
            <a:spLocks noGrp="1"/>
          </p:cNvSpPr>
          <p:nvPr>
            <p:ph idx="1"/>
          </p:nvPr>
        </p:nvSpPr>
        <p:spPr/>
        <p:txBody>
          <a:bodyPr>
            <a:normAutofit/>
          </a:bodyPr>
          <a:lstStyle/>
          <a:p>
            <a:pPr marL="0" indent="0">
              <a:buNone/>
            </a:pPr>
            <a:r>
              <a:rPr lang="en-US" sz="2800" dirty="0"/>
              <a:t>Our Project is dependent on the following  factors:</a:t>
            </a:r>
          </a:p>
          <a:p>
            <a:pPr marL="514350" indent="-514350">
              <a:buAutoNum type="arabicPeriod"/>
            </a:pPr>
            <a:r>
              <a:rPr lang="en-US" sz="2800" dirty="0"/>
              <a:t>Superior quality cameras </a:t>
            </a:r>
          </a:p>
          <a:p>
            <a:pPr marL="514350" indent="-514350">
              <a:buAutoNum type="arabicPeriod"/>
            </a:pPr>
            <a:r>
              <a:rPr lang="en-US" sz="2800" dirty="0"/>
              <a:t>Permission from RTO department.</a:t>
            </a:r>
            <a:endParaRPr lang="en-IN" sz="2800" dirty="0"/>
          </a:p>
        </p:txBody>
      </p:sp>
    </p:spTree>
    <p:extLst>
      <p:ext uri="{BB962C8B-B14F-4D97-AF65-F5344CB8AC3E}">
        <p14:creationId xmlns:p14="http://schemas.microsoft.com/office/powerpoint/2010/main" val="3458647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AE856-8549-4572-96C1-E2F35DC2E2E4}"/>
              </a:ext>
            </a:extLst>
          </p:cNvPr>
          <p:cNvSpPr>
            <a:spLocks noGrp="1"/>
          </p:cNvSpPr>
          <p:nvPr>
            <p:ph type="title"/>
          </p:nvPr>
        </p:nvSpPr>
        <p:spPr/>
        <p:txBody>
          <a:bodyPr/>
          <a:lstStyle/>
          <a:p>
            <a:r>
              <a:rPr lang="en-IN" dirty="0"/>
              <a:t>                        LIBRARIES USED</a:t>
            </a:r>
          </a:p>
        </p:txBody>
      </p:sp>
      <p:sp>
        <p:nvSpPr>
          <p:cNvPr id="3" name="Content Placeholder 2">
            <a:extLst>
              <a:ext uri="{FF2B5EF4-FFF2-40B4-BE49-F238E27FC236}">
                <a16:creationId xmlns:a16="http://schemas.microsoft.com/office/drawing/2014/main" id="{613C2075-2A77-4326-937E-539D7FBFA4D6}"/>
              </a:ext>
            </a:extLst>
          </p:cNvPr>
          <p:cNvSpPr>
            <a:spLocks noGrp="1"/>
          </p:cNvSpPr>
          <p:nvPr>
            <p:ph idx="1"/>
          </p:nvPr>
        </p:nvSpPr>
        <p:spPr>
          <a:xfrm>
            <a:off x="4089538" y="2018190"/>
            <a:ext cx="10798314" cy="4968536"/>
          </a:xfrm>
        </p:spPr>
        <p:txBody>
          <a:bodyPr>
            <a:normAutofit/>
          </a:bodyPr>
          <a:lstStyle/>
          <a:p>
            <a:pPr marL="514350" indent="-514350">
              <a:buFont typeface="+mj-lt"/>
              <a:buAutoNum type="arabicPeriod"/>
            </a:pPr>
            <a:r>
              <a:rPr lang="en-IN" sz="4400" dirty="0">
                <a:latin typeface="Kalinga" panose="020B0502040204020203" pitchFamily="34" charset="0"/>
                <a:cs typeface="Kalinga" panose="020B0502040204020203" pitchFamily="34" charset="0"/>
              </a:rPr>
              <a:t>OPEN CV</a:t>
            </a:r>
          </a:p>
          <a:p>
            <a:pPr marL="514350" indent="-514350">
              <a:buFont typeface="+mj-lt"/>
              <a:buAutoNum type="arabicPeriod"/>
            </a:pPr>
            <a:r>
              <a:rPr lang="en-IN" sz="4400" dirty="0">
                <a:latin typeface="Kalinga" panose="020B0502040204020203" pitchFamily="34" charset="0"/>
                <a:cs typeface="Kalinga" panose="020B0502040204020203" pitchFamily="34" charset="0"/>
              </a:rPr>
              <a:t>PANDAS</a:t>
            </a:r>
          </a:p>
          <a:p>
            <a:pPr marL="514350" indent="-514350">
              <a:buFont typeface="+mj-lt"/>
              <a:buAutoNum type="arabicPeriod"/>
            </a:pPr>
            <a:r>
              <a:rPr lang="en-IN" sz="4400" dirty="0">
                <a:latin typeface="Kalinga" panose="020B0502040204020203" pitchFamily="34" charset="0"/>
                <a:cs typeface="Kalinga" panose="020B0502040204020203" pitchFamily="34" charset="0"/>
              </a:rPr>
              <a:t>NUMPY</a:t>
            </a:r>
          </a:p>
        </p:txBody>
      </p:sp>
    </p:spTree>
    <p:extLst>
      <p:ext uri="{BB962C8B-B14F-4D97-AF65-F5344CB8AC3E}">
        <p14:creationId xmlns:p14="http://schemas.microsoft.com/office/powerpoint/2010/main" val="1523339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8A6A8-994E-4F26-A895-533328D09F73}"/>
              </a:ext>
            </a:extLst>
          </p:cNvPr>
          <p:cNvSpPr>
            <a:spLocks noGrp="1"/>
          </p:cNvSpPr>
          <p:nvPr>
            <p:ph type="ctrTitle"/>
          </p:nvPr>
        </p:nvSpPr>
        <p:spPr>
          <a:xfrm>
            <a:off x="4526502" y="-1386655"/>
            <a:ext cx="8915399" cy="2262781"/>
          </a:xfrm>
        </p:spPr>
        <p:txBody>
          <a:bodyPr/>
          <a:lstStyle/>
          <a:p>
            <a:r>
              <a:rPr lang="en-IN" dirty="0"/>
              <a:t>DATA</a:t>
            </a:r>
          </a:p>
        </p:txBody>
      </p:sp>
      <p:sp>
        <p:nvSpPr>
          <p:cNvPr id="3" name="Subtitle 2">
            <a:extLst>
              <a:ext uri="{FF2B5EF4-FFF2-40B4-BE49-F238E27FC236}">
                <a16:creationId xmlns:a16="http://schemas.microsoft.com/office/drawing/2014/main" id="{5C5CFFCA-2AE2-4FA7-A844-59F6A0208D62}"/>
              </a:ext>
            </a:extLst>
          </p:cNvPr>
          <p:cNvSpPr>
            <a:spLocks noGrp="1"/>
          </p:cNvSpPr>
          <p:nvPr>
            <p:ph type="subTitle" idx="1"/>
          </p:nvPr>
        </p:nvSpPr>
        <p:spPr>
          <a:xfrm>
            <a:off x="2031339" y="4913049"/>
            <a:ext cx="8673602" cy="2619376"/>
          </a:xfrm>
        </p:spPr>
        <p:txBody>
          <a:bodyPr>
            <a:normAutofit/>
          </a:bodyPr>
          <a:lstStyle/>
          <a:p>
            <a:pPr marL="457200" indent="-457200">
              <a:buFont typeface="Arial" panose="020B0604020202020204" pitchFamily="34" charset="0"/>
              <a:buChar char="•"/>
            </a:pPr>
            <a:r>
              <a:rPr lang="en-US" sz="2400" dirty="0"/>
              <a:t>We are going to use a video camera to shoot the lane</a:t>
            </a:r>
          </a:p>
          <a:p>
            <a:pPr marL="457200" indent="-457200">
              <a:buFont typeface="Arial" panose="020B0604020202020204" pitchFamily="34" charset="0"/>
              <a:buChar char="•"/>
            </a:pPr>
            <a:r>
              <a:rPr lang="en-US" sz="2400" dirty="0"/>
              <a:t> Feed the frames of the video to the model. </a:t>
            </a:r>
          </a:p>
          <a:p>
            <a:pPr marL="457200" indent="-457200">
              <a:buFont typeface="Arial" panose="020B0604020202020204" pitchFamily="34" charset="0"/>
              <a:buChar char="•"/>
            </a:pPr>
            <a:r>
              <a:rPr lang="en-US" sz="2400" dirty="0"/>
              <a:t>These frames will be used to train our model to detect the vehicles.</a:t>
            </a:r>
            <a:endParaRPr lang="en-IN" sz="2400" dirty="0"/>
          </a:p>
        </p:txBody>
      </p:sp>
      <p:pic>
        <p:nvPicPr>
          <p:cNvPr id="5" name="Picture 4">
            <a:extLst>
              <a:ext uri="{FF2B5EF4-FFF2-40B4-BE49-F238E27FC236}">
                <a16:creationId xmlns:a16="http://schemas.microsoft.com/office/drawing/2014/main" id="{05991260-98B7-4C43-AB53-82B366DF094D}"/>
              </a:ext>
            </a:extLst>
          </p:cNvPr>
          <p:cNvPicPr>
            <a:picLocks noChangeAspect="1"/>
          </p:cNvPicPr>
          <p:nvPr/>
        </p:nvPicPr>
        <p:blipFill>
          <a:blip r:embed="rId2"/>
          <a:stretch>
            <a:fillRect/>
          </a:stretch>
        </p:blipFill>
        <p:spPr>
          <a:xfrm>
            <a:off x="2450238" y="876126"/>
            <a:ext cx="6533964" cy="3811479"/>
          </a:xfrm>
          <a:prstGeom prst="rect">
            <a:avLst/>
          </a:prstGeom>
        </p:spPr>
      </p:pic>
    </p:spTree>
    <p:extLst>
      <p:ext uri="{BB962C8B-B14F-4D97-AF65-F5344CB8AC3E}">
        <p14:creationId xmlns:p14="http://schemas.microsoft.com/office/powerpoint/2010/main" val="2290086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C89DDB-8CE9-4B1F-BEFA-CCC558F6E294}"/>
              </a:ext>
            </a:extLst>
          </p:cNvPr>
          <p:cNvPicPr>
            <a:picLocks noChangeAspect="1"/>
          </p:cNvPicPr>
          <p:nvPr/>
        </p:nvPicPr>
        <p:blipFill>
          <a:blip r:embed="rId2"/>
          <a:stretch>
            <a:fillRect/>
          </a:stretch>
        </p:blipFill>
        <p:spPr>
          <a:xfrm>
            <a:off x="292963" y="261722"/>
            <a:ext cx="11212497" cy="6119743"/>
          </a:xfrm>
          <a:prstGeom prst="rect">
            <a:avLst/>
          </a:prstGeom>
        </p:spPr>
      </p:pic>
    </p:spTree>
    <p:extLst>
      <p:ext uri="{BB962C8B-B14F-4D97-AF65-F5344CB8AC3E}">
        <p14:creationId xmlns:p14="http://schemas.microsoft.com/office/powerpoint/2010/main" val="3719703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854BA-C634-4B9E-94F2-F159A9C0A408}"/>
              </a:ext>
            </a:extLst>
          </p:cNvPr>
          <p:cNvSpPr>
            <a:spLocks noGrp="1"/>
          </p:cNvSpPr>
          <p:nvPr>
            <p:ph type="ctrTitle"/>
          </p:nvPr>
        </p:nvSpPr>
        <p:spPr>
          <a:xfrm>
            <a:off x="5097992" y="163448"/>
            <a:ext cx="7766936" cy="1646302"/>
          </a:xfrm>
        </p:spPr>
        <p:txBody>
          <a:bodyPr/>
          <a:lstStyle/>
          <a:p>
            <a:r>
              <a:rPr lang="en-IN" dirty="0"/>
              <a:t>RESULT</a:t>
            </a:r>
          </a:p>
        </p:txBody>
      </p:sp>
      <p:sp>
        <p:nvSpPr>
          <p:cNvPr id="3" name="Subtitle 2">
            <a:extLst>
              <a:ext uri="{FF2B5EF4-FFF2-40B4-BE49-F238E27FC236}">
                <a16:creationId xmlns:a16="http://schemas.microsoft.com/office/drawing/2014/main" id="{4C973A36-ED4D-4A99-A87E-3ED554A50D09}"/>
              </a:ext>
            </a:extLst>
          </p:cNvPr>
          <p:cNvSpPr>
            <a:spLocks noGrp="1"/>
          </p:cNvSpPr>
          <p:nvPr>
            <p:ph type="subTitle" idx="1"/>
          </p:nvPr>
        </p:nvSpPr>
        <p:spPr>
          <a:xfrm>
            <a:off x="3059642" y="2660183"/>
            <a:ext cx="7766936" cy="2692867"/>
          </a:xfrm>
        </p:spPr>
        <p:txBody>
          <a:bodyPr>
            <a:normAutofit fontScale="77500" lnSpcReduction="20000"/>
          </a:bodyPr>
          <a:lstStyle/>
          <a:p>
            <a:r>
              <a:rPr lang="en-US" sz="4800" dirty="0"/>
              <a:t> • Enhancement in the traffic control system. </a:t>
            </a:r>
          </a:p>
          <a:p>
            <a:r>
              <a:rPr lang="en-US" sz="4800" dirty="0"/>
              <a:t>• Increased efficiency of the road system.</a:t>
            </a:r>
          </a:p>
          <a:p>
            <a:r>
              <a:rPr lang="en-US" sz="4800" dirty="0"/>
              <a:t> • Precious time of people is saved</a:t>
            </a:r>
            <a:r>
              <a:rPr lang="en-US" dirty="0"/>
              <a:t>.</a:t>
            </a:r>
            <a:endParaRPr lang="en-IN" dirty="0"/>
          </a:p>
        </p:txBody>
      </p:sp>
    </p:spTree>
    <p:extLst>
      <p:ext uri="{BB962C8B-B14F-4D97-AF65-F5344CB8AC3E}">
        <p14:creationId xmlns:p14="http://schemas.microsoft.com/office/powerpoint/2010/main" val="2262524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B7D4-83D5-49E2-A363-35E3C5A3129F}"/>
              </a:ext>
            </a:extLst>
          </p:cNvPr>
          <p:cNvSpPr>
            <a:spLocks noGrp="1"/>
          </p:cNvSpPr>
          <p:nvPr>
            <p:ph type="ctrTitle"/>
          </p:nvPr>
        </p:nvSpPr>
        <p:spPr>
          <a:xfrm>
            <a:off x="4151313" y="-762000"/>
            <a:ext cx="8915399" cy="2262781"/>
          </a:xfrm>
        </p:spPr>
        <p:txBody>
          <a:bodyPr/>
          <a:lstStyle/>
          <a:p>
            <a:r>
              <a:rPr lang="en-IN" dirty="0"/>
              <a:t>SUMMARY</a:t>
            </a:r>
          </a:p>
        </p:txBody>
      </p:sp>
      <p:sp>
        <p:nvSpPr>
          <p:cNvPr id="3" name="Subtitle 2">
            <a:extLst>
              <a:ext uri="{FF2B5EF4-FFF2-40B4-BE49-F238E27FC236}">
                <a16:creationId xmlns:a16="http://schemas.microsoft.com/office/drawing/2014/main" id="{FD877305-4E30-4E80-8844-21089BDF6DE2}"/>
              </a:ext>
            </a:extLst>
          </p:cNvPr>
          <p:cNvSpPr>
            <a:spLocks noGrp="1"/>
          </p:cNvSpPr>
          <p:nvPr>
            <p:ph type="subTitle" idx="1"/>
          </p:nvPr>
        </p:nvSpPr>
        <p:spPr>
          <a:xfrm>
            <a:off x="2589213" y="2057401"/>
            <a:ext cx="8915399" cy="3846262"/>
          </a:xfrm>
        </p:spPr>
        <p:txBody>
          <a:bodyPr>
            <a:normAutofit/>
          </a:bodyPr>
          <a:lstStyle/>
          <a:p>
            <a:endParaRPr lang="en-US" dirty="0"/>
          </a:p>
          <a:p>
            <a:endParaRPr lang="en-US" dirty="0"/>
          </a:p>
          <a:p>
            <a:endParaRPr lang="en-US" dirty="0"/>
          </a:p>
          <a:p>
            <a:pPr marL="285750" indent="-285750">
              <a:buFont typeface="Arial" panose="020B0604020202020204" pitchFamily="34" charset="0"/>
              <a:buChar char="•"/>
            </a:pPr>
            <a:r>
              <a:rPr lang="en-US" dirty="0"/>
              <a:t>The results of this study will be reported and used to suggest and apply more efficient transportation policies with the aim of providing useful insights on traffic congestion problem and to elaborate the best transportation policies.</a:t>
            </a:r>
            <a:endParaRPr lang="en-IN" dirty="0"/>
          </a:p>
        </p:txBody>
      </p:sp>
    </p:spTree>
    <p:extLst>
      <p:ext uri="{BB962C8B-B14F-4D97-AF65-F5344CB8AC3E}">
        <p14:creationId xmlns:p14="http://schemas.microsoft.com/office/powerpoint/2010/main" val="311177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alpha val="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B38BB6-C382-4DF1-A4AD-ED66E1190738}"/>
              </a:ext>
            </a:extLst>
          </p:cNvPr>
          <p:cNvSpPr/>
          <p:nvPr/>
        </p:nvSpPr>
        <p:spPr>
          <a:xfrm>
            <a:off x="4327664" y="2967335"/>
            <a:ext cx="3536674"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472249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1222A-6C0D-46A0-A3BB-F111A3DBC657}"/>
              </a:ext>
            </a:extLst>
          </p:cNvPr>
          <p:cNvSpPr>
            <a:spLocks noGrp="1"/>
          </p:cNvSpPr>
          <p:nvPr>
            <p:ph type="title"/>
          </p:nvPr>
        </p:nvSpPr>
        <p:spPr>
          <a:xfrm>
            <a:off x="684212" y="5619565"/>
            <a:ext cx="5411788" cy="374834"/>
          </a:xfrm>
        </p:spPr>
        <p:txBody>
          <a:bodyPr>
            <a:normAutofit fontScale="90000"/>
          </a:bodyPr>
          <a:lstStyle/>
          <a:p>
            <a:r>
              <a:rPr lang="en-US" dirty="0"/>
              <a:t>TEAM MEMBERS:</a:t>
            </a:r>
            <a:br>
              <a:rPr lang="en-US" dirty="0"/>
            </a:br>
            <a:r>
              <a:rPr lang="en-US" dirty="0"/>
              <a:t>	</a:t>
            </a:r>
            <a:r>
              <a:rPr lang="en-US" i="1" dirty="0"/>
              <a:t>SWARAJ KOTAPATI</a:t>
            </a:r>
            <a:br>
              <a:rPr lang="en-US" i="1" dirty="0"/>
            </a:br>
            <a:r>
              <a:rPr lang="en-US" i="1" dirty="0"/>
              <a:t>	VAMSI MOHAN</a:t>
            </a:r>
            <a:br>
              <a:rPr lang="en-US" i="1" dirty="0"/>
            </a:br>
            <a:r>
              <a:rPr lang="en-US" i="1" dirty="0"/>
              <a:t>	SASANK </a:t>
            </a:r>
            <a:br>
              <a:rPr lang="en-US" i="1" dirty="0"/>
            </a:br>
            <a:r>
              <a:rPr lang="en-US" i="1" dirty="0"/>
              <a:t>	MAYUR REDDY</a:t>
            </a:r>
            <a:br>
              <a:rPr lang="en-US" dirty="0"/>
            </a:br>
            <a:endParaRPr lang="en-IN" dirty="0"/>
          </a:p>
        </p:txBody>
      </p:sp>
      <p:sp>
        <p:nvSpPr>
          <p:cNvPr id="3" name="Content Placeholder 2">
            <a:extLst>
              <a:ext uri="{FF2B5EF4-FFF2-40B4-BE49-F238E27FC236}">
                <a16:creationId xmlns:a16="http://schemas.microsoft.com/office/drawing/2014/main" id="{44FAAA67-E4DC-45D9-B583-8DFB80DED3F9}"/>
              </a:ext>
            </a:extLst>
          </p:cNvPr>
          <p:cNvSpPr>
            <a:spLocks noGrp="1"/>
          </p:cNvSpPr>
          <p:nvPr>
            <p:ph idx="1"/>
          </p:nvPr>
        </p:nvSpPr>
        <p:spPr>
          <a:xfrm>
            <a:off x="329104" y="579269"/>
            <a:ext cx="10155423" cy="3615267"/>
          </a:xfrm>
        </p:spPr>
        <p:txBody>
          <a:bodyPr>
            <a:normAutofit/>
          </a:bodyPr>
          <a:lstStyle/>
          <a:p>
            <a:pPr marL="0" indent="0">
              <a:buNone/>
            </a:pPr>
            <a:r>
              <a:rPr lang="en-US" sz="9600" dirty="0">
                <a:solidFill>
                  <a:schemeClr val="tx2">
                    <a:lumMod val="40000"/>
                    <a:lumOff val="60000"/>
                  </a:schemeClr>
                </a:solidFill>
              </a:rPr>
              <a:t>&lt;/CODEPHILES/&gt;</a:t>
            </a:r>
            <a:endParaRPr lang="en-IN" sz="9600" dirty="0">
              <a:solidFill>
                <a:schemeClr val="tx2">
                  <a:lumMod val="40000"/>
                  <a:lumOff val="60000"/>
                </a:schemeClr>
              </a:solidFill>
            </a:endParaRPr>
          </a:p>
        </p:txBody>
      </p:sp>
    </p:spTree>
    <p:extLst>
      <p:ext uri="{BB962C8B-B14F-4D97-AF65-F5344CB8AC3E}">
        <p14:creationId xmlns:p14="http://schemas.microsoft.com/office/powerpoint/2010/main" val="1119482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2415-CBB5-48A0-85C3-4F1D27DB4A69}"/>
              </a:ext>
            </a:extLst>
          </p:cNvPr>
          <p:cNvSpPr>
            <a:spLocks noGrp="1"/>
          </p:cNvSpPr>
          <p:nvPr>
            <p:ph type="ctrTitle"/>
          </p:nvPr>
        </p:nvSpPr>
        <p:spPr>
          <a:xfrm>
            <a:off x="3835152" y="758953"/>
            <a:ext cx="6232125" cy="306368"/>
          </a:xfrm>
        </p:spPr>
        <p:txBody>
          <a:bodyPr>
            <a:noAutofit/>
          </a:bodyPr>
          <a:lstStyle/>
          <a:p>
            <a:r>
              <a:rPr lang="en-US" sz="4000" dirty="0"/>
              <a:t>    </a:t>
            </a:r>
            <a:r>
              <a:rPr lang="en-US" sz="4800" dirty="0"/>
              <a:t>PROBLEM</a:t>
            </a:r>
            <a:endParaRPr lang="en-IN" sz="4800" dirty="0"/>
          </a:p>
        </p:txBody>
      </p:sp>
      <p:sp>
        <p:nvSpPr>
          <p:cNvPr id="3" name="Subtitle 2">
            <a:extLst>
              <a:ext uri="{FF2B5EF4-FFF2-40B4-BE49-F238E27FC236}">
                <a16:creationId xmlns:a16="http://schemas.microsoft.com/office/drawing/2014/main" id="{58C2A3E1-4DF2-4C06-B01F-793321C97DB2}"/>
              </a:ext>
            </a:extLst>
          </p:cNvPr>
          <p:cNvSpPr>
            <a:spLocks noGrp="1"/>
          </p:cNvSpPr>
          <p:nvPr>
            <p:ph type="subTitle" idx="1"/>
          </p:nvPr>
        </p:nvSpPr>
        <p:spPr>
          <a:xfrm>
            <a:off x="1079859" y="1672280"/>
            <a:ext cx="10927632" cy="4426767"/>
          </a:xfrm>
        </p:spPr>
        <p:txBody>
          <a:bodyPr/>
          <a:lstStyle/>
          <a:p>
            <a:pPr marL="342900" indent="-342900">
              <a:buFont typeface="Arial" panose="020B0604020202020204" pitchFamily="34" charset="0"/>
              <a:buChar char="•"/>
            </a:pPr>
            <a:r>
              <a:rPr lang="en-US" dirty="0"/>
              <a:t>Traffic jam is a huge and complicated problem nowadays. </a:t>
            </a:r>
          </a:p>
          <a:p>
            <a:pPr marL="342900" indent="-342900">
              <a:buFont typeface="Arial" panose="020B0604020202020204" pitchFamily="34" charset="0"/>
              <a:buChar char="•"/>
            </a:pPr>
            <a:r>
              <a:rPr lang="en-US" dirty="0"/>
              <a:t> It causes longer vehicle travel Times, increased energy consumption, and growing environmental pollution.</a:t>
            </a:r>
          </a:p>
          <a:p>
            <a:pPr marL="342900" indent="-342900">
              <a:buFont typeface="Arial" panose="020B0604020202020204" pitchFamily="34" charset="0"/>
              <a:buChar char="•"/>
            </a:pPr>
            <a:r>
              <a:rPr lang="en-US" dirty="0"/>
              <a:t>  People traveling to work are the most affected, as it hampers their efficiency at their particular job. </a:t>
            </a:r>
            <a:endParaRPr lang="en-IN" dirty="0"/>
          </a:p>
        </p:txBody>
      </p:sp>
    </p:spTree>
    <p:extLst>
      <p:ext uri="{BB962C8B-B14F-4D97-AF65-F5344CB8AC3E}">
        <p14:creationId xmlns:p14="http://schemas.microsoft.com/office/powerpoint/2010/main" val="3322091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0C7CB1-D4CF-48DB-941F-D395B2BF7A09}"/>
              </a:ext>
            </a:extLst>
          </p:cNvPr>
          <p:cNvSpPr>
            <a:spLocks noGrp="1"/>
          </p:cNvSpPr>
          <p:nvPr>
            <p:ph idx="1"/>
          </p:nvPr>
        </p:nvSpPr>
        <p:spPr>
          <a:xfrm>
            <a:off x="1065320" y="701336"/>
            <a:ext cx="10090360" cy="5167758"/>
          </a:xfrm>
        </p:spPr>
        <p:txBody>
          <a:bodyPr>
            <a:normAutofit lnSpcReduction="10000"/>
          </a:bodyPr>
          <a:lstStyle/>
          <a:p>
            <a:pPr>
              <a:buFont typeface="Arial" panose="020B0604020202020204" pitchFamily="34" charset="0"/>
              <a:buChar char="•"/>
            </a:pPr>
            <a:r>
              <a:rPr lang="en-US" sz="2800" dirty="0"/>
              <a:t>However the traditional systems do not consider </a:t>
            </a:r>
          </a:p>
          <a:p>
            <a:r>
              <a:rPr lang="en-US" sz="2800" dirty="0"/>
              <a:t>the factor of number of vehicles on the road at the given time.</a:t>
            </a:r>
          </a:p>
          <a:p>
            <a:endParaRPr lang="en-US" sz="2800" dirty="0"/>
          </a:p>
          <a:p>
            <a:pPr>
              <a:buFont typeface="Arial" panose="020B0604020202020204" pitchFamily="34" charset="0"/>
              <a:buChar char="•"/>
            </a:pPr>
            <a:r>
              <a:rPr lang="en-US" sz="2800" dirty="0"/>
              <a:t>The disadvantage of such systems is that this system cannot </a:t>
            </a:r>
          </a:p>
          <a:p>
            <a:r>
              <a:rPr lang="en-US" sz="2800" dirty="0"/>
              <a:t>customize the duration of green signal based on the current </a:t>
            </a:r>
          </a:p>
          <a:p>
            <a:r>
              <a:rPr lang="en-US" sz="2800" dirty="0"/>
              <a:t>traffic conditions.</a:t>
            </a:r>
          </a:p>
          <a:p>
            <a:endParaRPr lang="en-US" sz="2800" dirty="0"/>
          </a:p>
          <a:p>
            <a:pPr>
              <a:buFont typeface="Arial" panose="020B0604020202020204" pitchFamily="34" charset="0"/>
              <a:buChar char="•"/>
            </a:pPr>
            <a:r>
              <a:rPr lang="en-US" sz="2800" dirty="0"/>
              <a:t> This may result in traffic congestion </a:t>
            </a:r>
          </a:p>
          <a:p>
            <a:r>
              <a:rPr lang="en-US" sz="2800" dirty="0"/>
              <a:t>problems on junctions where the duration of green signal is </a:t>
            </a:r>
          </a:p>
          <a:p>
            <a:r>
              <a:rPr lang="en-US" sz="2800" dirty="0"/>
              <a:t>not enough to clear the lanes with heavy traffic.</a:t>
            </a:r>
            <a:endParaRPr lang="en-IN" sz="2800" dirty="0"/>
          </a:p>
        </p:txBody>
      </p:sp>
    </p:spTree>
    <p:extLst>
      <p:ext uri="{BB962C8B-B14F-4D97-AF65-F5344CB8AC3E}">
        <p14:creationId xmlns:p14="http://schemas.microsoft.com/office/powerpoint/2010/main" val="428336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06BB0-772D-4D95-B93A-D605E69AA1D6}"/>
              </a:ext>
            </a:extLst>
          </p:cNvPr>
          <p:cNvSpPr>
            <a:spLocks noGrp="1"/>
          </p:cNvSpPr>
          <p:nvPr>
            <p:ph type="ctrTitle"/>
          </p:nvPr>
        </p:nvSpPr>
        <p:spPr>
          <a:xfrm>
            <a:off x="3379788" y="180975"/>
            <a:ext cx="8915399" cy="2262781"/>
          </a:xfrm>
        </p:spPr>
        <p:txBody>
          <a:bodyPr/>
          <a:lstStyle/>
          <a:p>
            <a:r>
              <a:rPr lang="en-US" dirty="0"/>
              <a:t>            SOLUTION</a:t>
            </a:r>
            <a:br>
              <a:rPr lang="en-US" dirty="0"/>
            </a:br>
            <a:endParaRPr lang="en-IN" dirty="0"/>
          </a:p>
        </p:txBody>
      </p:sp>
      <p:sp>
        <p:nvSpPr>
          <p:cNvPr id="3" name="Subtitle 2">
            <a:extLst>
              <a:ext uri="{FF2B5EF4-FFF2-40B4-BE49-F238E27FC236}">
                <a16:creationId xmlns:a16="http://schemas.microsoft.com/office/drawing/2014/main" id="{75442363-7C71-4FB9-B287-C53C26392EB5}"/>
              </a:ext>
            </a:extLst>
          </p:cNvPr>
          <p:cNvSpPr>
            <a:spLocks noGrp="1"/>
          </p:cNvSpPr>
          <p:nvPr>
            <p:ph type="subTitle" idx="1"/>
          </p:nvPr>
        </p:nvSpPr>
        <p:spPr>
          <a:xfrm>
            <a:off x="2589213" y="1895475"/>
            <a:ext cx="8915399" cy="4876800"/>
          </a:xfrm>
        </p:spPr>
        <p:txBody>
          <a:bodyPr>
            <a:normAutofit fontScale="92500" lnSpcReduction="10000"/>
          </a:bodyPr>
          <a:lstStyle/>
          <a:p>
            <a:pPr marL="457200" indent="-457200">
              <a:buFont typeface="Arial" panose="020B0604020202020204" pitchFamily="34" charset="0"/>
              <a:buChar char="•"/>
            </a:pPr>
            <a:r>
              <a:rPr lang="en-US" sz="2800" dirty="0"/>
              <a:t>Given a junction our aim is to determine the best possible </a:t>
            </a:r>
          </a:p>
          <a:p>
            <a:r>
              <a:rPr lang="en-US" sz="2800" dirty="0"/>
              <a:t>duration of the cycle and each phase in it based on the current </a:t>
            </a:r>
          </a:p>
          <a:p>
            <a:r>
              <a:rPr lang="en-US" sz="2800" dirty="0"/>
              <a:t>incoming traffic in each of the four lanes.</a:t>
            </a:r>
          </a:p>
          <a:p>
            <a:pPr marL="457200" indent="-457200">
              <a:buFont typeface="Arial" panose="020B0604020202020204" pitchFamily="34" charset="0"/>
              <a:buChar char="•"/>
            </a:pPr>
            <a:r>
              <a:rPr lang="en-US" sz="2800" dirty="0"/>
              <a:t> The duration of each phase should be flexible so that congestion does not occur in any lane. </a:t>
            </a:r>
          </a:p>
          <a:p>
            <a:pPr marL="457200" indent="-457200">
              <a:buFont typeface="Arial" panose="020B0604020202020204" pitchFamily="34" charset="0"/>
              <a:buChar char="•"/>
            </a:pPr>
            <a:r>
              <a:rPr lang="en-US" sz="2800" dirty="0"/>
              <a:t>Even the vehicle density of each road will be </a:t>
            </a:r>
          </a:p>
          <a:p>
            <a:r>
              <a:rPr lang="en-US" sz="2800" dirty="0"/>
              <a:t>calculated and depending upon the density of each road the </a:t>
            </a:r>
          </a:p>
          <a:p>
            <a:r>
              <a:rPr lang="en-US" sz="2800" dirty="0"/>
              <a:t>signal will be programmed so that in high density roads the </a:t>
            </a:r>
          </a:p>
          <a:p>
            <a:r>
              <a:rPr lang="en-US" sz="2800" dirty="0"/>
              <a:t>signal will display green for a greater duration of time and </a:t>
            </a:r>
          </a:p>
          <a:p>
            <a:r>
              <a:rPr lang="en-US" sz="2800" dirty="0"/>
              <a:t>with this process the traffic can be controlled dynamically.</a:t>
            </a:r>
            <a:endParaRPr lang="en-IN" sz="2800" dirty="0"/>
          </a:p>
        </p:txBody>
      </p:sp>
    </p:spTree>
    <p:extLst>
      <p:ext uri="{BB962C8B-B14F-4D97-AF65-F5344CB8AC3E}">
        <p14:creationId xmlns:p14="http://schemas.microsoft.com/office/powerpoint/2010/main" val="3939308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C9E6F-0AFE-4ED8-8F44-CB30B7A428BD}"/>
              </a:ext>
            </a:extLst>
          </p:cNvPr>
          <p:cNvSpPr>
            <a:spLocks noGrp="1"/>
          </p:cNvSpPr>
          <p:nvPr>
            <p:ph type="title"/>
          </p:nvPr>
        </p:nvSpPr>
        <p:spPr>
          <a:xfrm>
            <a:off x="2589212" y="104775"/>
            <a:ext cx="8915399" cy="3117040"/>
          </a:xfrm>
        </p:spPr>
        <p:txBody>
          <a:bodyPr/>
          <a:lstStyle/>
          <a:p>
            <a:r>
              <a:rPr lang="en-IN" dirty="0"/>
              <a:t>               OBJECTIVES                 </a:t>
            </a:r>
          </a:p>
        </p:txBody>
      </p:sp>
      <p:sp>
        <p:nvSpPr>
          <p:cNvPr id="3" name="Text Placeholder 2">
            <a:extLst>
              <a:ext uri="{FF2B5EF4-FFF2-40B4-BE49-F238E27FC236}">
                <a16:creationId xmlns:a16="http://schemas.microsoft.com/office/drawing/2014/main" id="{03708CA2-FC7C-4BE4-AA74-BFE7780E0349}"/>
              </a:ext>
            </a:extLst>
          </p:cNvPr>
          <p:cNvSpPr>
            <a:spLocks noGrp="1"/>
          </p:cNvSpPr>
          <p:nvPr>
            <p:ph type="body" idx="1"/>
          </p:nvPr>
        </p:nvSpPr>
        <p:spPr>
          <a:xfrm>
            <a:off x="2819399" y="1647825"/>
            <a:ext cx="8685211" cy="5105399"/>
          </a:xfrm>
        </p:spPr>
        <p:txBody>
          <a:bodyPr>
            <a:normAutofit/>
          </a:bodyPr>
          <a:lstStyle/>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a:t>To develop an artificial intelligence technique in order to solve traffic jam problem. </a:t>
            </a:r>
          </a:p>
          <a:p>
            <a:pPr marL="285750" indent="-285750">
              <a:buFont typeface="Arial" panose="020B0604020202020204" pitchFamily="34" charset="0"/>
              <a:buChar char="•"/>
            </a:pPr>
            <a:r>
              <a:rPr lang="en-US" sz="3200" dirty="0"/>
              <a:t> To design an efficient road system, through setting and using strategically placed observation cameras for collecting an actual traffic data, in order to elaborate an Intelligent Traffic light System</a:t>
            </a:r>
            <a:endParaRPr lang="en-IN" sz="3200" dirty="0"/>
          </a:p>
        </p:txBody>
      </p:sp>
    </p:spTree>
    <p:extLst>
      <p:ext uri="{BB962C8B-B14F-4D97-AF65-F5344CB8AC3E}">
        <p14:creationId xmlns:p14="http://schemas.microsoft.com/office/powerpoint/2010/main" val="2495197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055CB-C4CB-4DD9-A7B6-EF2378C61826}"/>
              </a:ext>
            </a:extLst>
          </p:cNvPr>
          <p:cNvSpPr>
            <a:spLocks noGrp="1"/>
          </p:cNvSpPr>
          <p:nvPr>
            <p:ph type="ctrTitle"/>
          </p:nvPr>
        </p:nvSpPr>
        <p:spPr>
          <a:xfrm>
            <a:off x="3551238" y="-1131391"/>
            <a:ext cx="8915399" cy="2262781"/>
          </a:xfrm>
        </p:spPr>
        <p:txBody>
          <a:bodyPr/>
          <a:lstStyle/>
          <a:p>
            <a:r>
              <a:rPr lang="en-IN" dirty="0"/>
              <a:t>OUR APPROACH</a:t>
            </a:r>
          </a:p>
        </p:txBody>
      </p:sp>
      <p:sp>
        <p:nvSpPr>
          <p:cNvPr id="3" name="Subtitle 2">
            <a:extLst>
              <a:ext uri="{FF2B5EF4-FFF2-40B4-BE49-F238E27FC236}">
                <a16:creationId xmlns:a16="http://schemas.microsoft.com/office/drawing/2014/main" id="{CCF2FD69-115D-4C1D-AA73-2466353B8027}"/>
              </a:ext>
            </a:extLst>
          </p:cNvPr>
          <p:cNvSpPr>
            <a:spLocks noGrp="1"/>
          </p:cNvSpPr>
          <p:nvPr>
            <p:ph type="subTitle" idx="1"/>
          </p:nvPr>
        </p:nvSpPr>
        <p:spPr>
          <a:xfrm>
            <a:off x="2589213" y="1438275"/>
            <a:ext cx="8915399" cy="4465388"/>
          </a:xfrm>
        </p:spPr>
        <p:txBody>
          <a:bodyPr/>
          <a:lstStyle/>
          <a:p>
            <a:r>
              <a:rPr lang="en-US" dirty="0"/>
              <a:t>   Let us consider a crossroad, which has four traffic signals, as shown in the figure below. </a:t>
            </a:r>
            <a:endParaRPr lang="en-IN" dirty="0"/>
          </a:p>
        </p:txBody>
      </p:sp>
      <p:pic>
        <p:nvPicPr>
          <p:cNvPr id="5" name="Picture 4">
            <a:extLst>
              <a:ext uri="{FF2B5EF4-FFF2-40B4-BE49-F238E27FC236}">
                <a16:creationId xmlns:a16="http://schemas.microsoft.com/office/drawing/2014/main" id="{AF241109-F0FC-484E-89B4-8E032EF633F8}"/>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l="1499" t="15433" b="23955"/>
          <a:stretch/>
        </p:blipFill>
        <p:spPr>
          <a:xfrm>
            <a:off x="2589213" y="2258111"/>
            <a:ext cx="8575828" cy="4116056"/>
          </a:xfrm>
          <a:prstGeom prst="rect">
            <a:avLst/>
          </a:prstGeom>
        </p:spPr>
      </p:pic>
    </p:spTree>
    <p:extLst>
      <p:ext uri="{BB962C8B-B14F-4D97-AF65-F5344CB8AC3E}">
        <p14:creationId xmlns:p14="http://schemas.microsoft.com/office/powerpoint/2010/main" val="2906942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777EF-D3BE-4CD8-B767-F96E8ADF8CA1}"/>
              </a:ext>
            </a:extLst>
          </p:cNvPr>
          <p:cNvSpPr>
            <a:spLocks noGrp="1"/>
          </p:cNvSpPr>
          <p:nvPr>
            <p:ph type="ctrTitle"/>
          </p:nvPr>
        </p:nvSpPr>
        <p:spPr>
          <a:xfrm>
            <a:off x="3494088" y="-1131391"/>
            <a:ext cx="8915399" cy="2262781"/>
          </a:xfrm>
        </p:spPr>
        <p:txBody>
          <a:bodyPr/>
          <a:lstStyle/>
          <a:p>
            <a:r>
              <a:rPr lang="en-IN" dirty="0"/>
              <a:t>METHODOLOGY:</a:t>
            </a:r>
          </a:p>
        </p:txBody>
      </p:sp>
      <p:sp>
        <p:nvSpPr>
          <p:cNvPr id="3" name="Subtitle 2">
            <a:extLst>
              <a:ext uri="{FF2B5EF4-FFF2-40B4-BE49-F238E27FC236}">
                <a16:creationId xmlns:a16="http://schemas.microsoft.com/office/drawing/2014/main" id="{B81AFC48-B26F-4447-A356-9CE0E648FB0F}"/>
              </a:ext>
            </a:extLst>
          </p:cNvPr>
          <p:cNvSpPr>
            <a:spLocks noGrp="1"/>
          </p:cNvSpPr>
          <p:nvPr>
            <p:ph type="subTitle" idx="1"/>
          </p:nvPr>
        </p:nvSpPr>
        <p:spPr>
          <a:xfrm>
            <a:off x="2236788" y="1646658"/>
            <a:ext cx="8915399" cy="1126283"/>
          </a:xfrm>
        </p:spPr>
        <p:txBody>
          <a:bodyPr>
            <a:noAutofit/>
          </a:bodyPr>
          <a:lstStyle/>
          <a:p>
            <a:pPr marL="342900" indent="-342900">
              <a:buFont typeface="Arial" panose="020B0604020202020204" pitchFamily="34" charset="0"/>
              <a:buChar char="•"/>
            </a:pPr>
            <a:r>
              <a:rPr lang="en-US" sz="2400" dirty="0"/>
              <a:t>Traffic light can be controlled by collecting information about the number of passing vehicles, and processing this data. The model computes timing information for the control unit of the traffic lights controller on the basis of the information coming from the cameras.</a:t>
            </a:r>
          </a:p>
          <a:p>
            <a:endParaRPr lang="en-US" sz="2400" dirty="0"/>
          </a:p>
          <a:p>
            <a:pPr marL="342900" indent="-342900">
              <a:buFont typeface="Arial" panose="020B0604020202020204" pitchFamily="34" charset="0"/>
              <a:buChar char="•"/>
            </a:pPr>
            <a:r>
              <a:rPr lang="en-US" sz="2400" dirty="0"/>
              <a:t> We have come up with a possible solution to this problem, using a simple machine learning model, which detects the number of vehicles and depending on the density, that is, the number of vehicles in a lane, the green light or red light is shown for required time, until the density decreases.</a:t>
            </a:r>
            <a:endParaRPr lang="en-IN" sz="2400" dirty="0"/>
          </a:p>
        </p:txBody>
      </p:sp>
    </p:spTree>
    <p:extLst>
      <p:ext uri="{BB962C8B-B14F-4D97-AF65-F5344CB8AC3E}">
        <p14:creationId xmlns:p14="http://schemas.microsoft.com/office/powerpoint/2010/main" val="2804244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7C2F13-2817-4CD0-88B9-EFD048C34492}"/>
              </a:ext>
            </a:extLst>
          </p:cNvPr>
          <p:cNvSpPr>
            <a:spLocks noGrp="1"/>
          </p:cNvSpPr>
          <p:nvPr>
            <p:ph type="subTitle" idx="1"/>
          </p:nvPr>
        </p:nvSpPr>
        <p:spPr>
          <a:xfrm>
            <a:off x="2489200" y="581025"/>
            <a:ext cx="8915400" cy="5237163"/>
          </a:xfrm>
        </p:spPr>
        <p:txBody>
          <a:bodyPr>
            <a:normAutofit/>
          </a:bodyPr>
          <a:lstStyle/>
          <a:p>
            <a:r>
              <a:rPr lang="en-US" dirty="0"/>
              <a:t>For example, if the cars in lane 1 are more compared to other lanes, then we show the green light for a little longer time, so that the traffic is cleared to some extent. We are going to use an object detection method using the Python library OpenCV, which will detect whether the object on the lane is a vehicle or not. Then, we have a vehicle counter, which keeps the count of number of vehicles </a:t>
            </a:r>
            <a:endParaRPr lang="en-IN" dirty="0"/>
          </a:p>
        </p:txBody>
      </p:sp>
      <p:pic>
        <p:nvPicPr>
          <p:cNvPr id="3" name="Picture 2">
            <a:extLst>
              <a:ext uri="{FF2B5EF4-FFF2-40B4-BE49-F238E27FC236}">
                <a16:creationId xmlns:a16="http://schemas.microsoft.com/office/drawing/2014/main" id="{DF08E444-28D2-40E1-B1CF-A7F8A1D97E48}"/>
              </a:ext>
            </a:extLst>
          </p:cNvPr>
          <p:cNvPicPr>
            <a:picLocks noChangeAspect="1"/>
          </p:cNvPicPr>
          <p:nvPr/>
        </p:nvPicPr>
        <p:blipFill>
          <a:blip r:embed="rId2"/>
          <a:stretch>
            <a:fillRect/>
          </a:stretch>
        </p:blipFill>
        <p:spPr>
          <a:xfrm rot="5400000">
            <a:off x="4917476" y="287789"/>
            <a:ext cx="3635425" cy="8350938"/>
          </a:xfrm>
          <a:prstGeom prst="rect">
            <a:avLst/>
          </a:prstGeom>
        </p:spPr>
      </p:pic>
    </p:spTree>
    <p:extLst>
      <p:ext uri="{BB962C8B-B14F-4D97-AF65-F5344CB8AC3E}">
        <p14:creationId xmlns:p14="http://schemas.microsoft.com/office/powerpoint/2010/main" val="219945921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3.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4.xml><?xml version="1.0" encoding="utf-8"?>
<a:theme xmlns:a="http://schemas.openxmlformats.org/drawingml/2006/main" name="1_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Slice</Template>
  <TotalTime>257</TotalTime>
  <Words>761</Words>
  <Application>Microsoft Office PowerPoint</Application>
  <PresentationFormat>Widescreen</PresentationFormat>
  <Paragraphs>65</Paragraphs>
  <Slides>17</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17</vt:i4>
      </vt:variant>
    </vt:vector>
  </HeadingPairs>
  <TitlesOfParts>
    <vt:vector size="27" baseType="lpstr">
      <vt:lpstr>Arial</vt:lpstr>
      <vt:lpstr>Calibri</vt:lpstr>
      <vt:lpstr>Calibri Light</vt:lpstr>
      <vt:lpstr>Century Gothic</vt:lpstr>
      <vt:lpstr>Kalinga</vt:lpstr>
      <vt:lpstr>Wingdings 3</vt:lpstr>
      <vt:lpstr>Slice</vt:lpstr>
      <vt:lpstr>Retrospect</vt:lpstr>
      <vt:lpstr>Wisp</vt:lpstr>
      <vt:lpstr>1_Wisp</vt:lpstr>
      <vt:lpstr>PowerPoint Presentation</vt:lpstr>
      <vt:lpstr>TEAM MEMBERS:  SWARAJ KOTAPATI  VAMSI MOHAN  SASANK   MAYUR REDDY </vt:lpstr>
      <vt:lpstr>    PROBLEM</vt:lpstr>
      <vt:lpstr>PowerPoint Presentation</vt:lpstr>
      <vt:lpstr>            SOLUTION </vt:lpstr>
      <vt:lpstr>               OBJECTIVES                 </vt:lpstr>
      <vt:lpstr>OUR APPROACH</vt:lpstr>
      <vt:lpstr>METHODOLOGY:</vt:lpstr>
      <vt:lpstr>PowerPoint Presentation</vt:lpstr>
      <vt:lpstr>                              PROCEDURE</vt:lpstr>
      <vt:lpstr>      DEPENDENCY</vt:lpstr>
      <vt:lpstr>                        LIBRARIES USED</vt:lpstr>
      <vt:lpstr>DATA</vt:lpstr>
      <vt:lpstr>PowerPoint Presentation</vt:lpstr>
      <vt:lpstr>RESULT</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SWARAJ KOTAPATI</dc:creator>
  <cp:lastModifiedBy>SWARAJ KOTAPATI</cp:lastModifiedBy>
  <cp:revision>23</cp:revision>
  <dcterms:created xsi:type="dcterms:W3CDTF">2019-09-03T14:32:24Z</dcterms:created>
  <dcterms:modified xsi:type="dcterms:W3CDTF">2021-09-06T17:28:35Z</dcterms:modified>
</cp:coreProperties>
</file>