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7" r:id="rId2"/>
    <p:sldId id="303" r:id="rId3"/>
    <p:sldId id="304" r:id="rId4"/>
    <p:sldId id="258" r:id="rId5"/>
    <p:sldId id="260" r:id="rId6"/>
    <p:sldId id="294" r:id="rId7"/>
    <p:sldId id="305" r:id="rId8"/>
    <p:sldId id="306" r:id="rId9"/>
    <p:sldId id="307" r:id="rId10"/>
    <p:sldId id="308" r:id="rId11"/>
    <p:sldId id="310" r:id="rId12"/>
    <p:sldId id="311" r:id="rId13"/>
    <p:sldId id="313" r:id="rId14"/>
    <p:sldId id="312" r:id="rId15"/>
    <p:sldId id="314" r:id="rId16"/>
    <p:sldId id="295"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6" r:id="rId38"/>
    <p:sldId id="335" r:id="rId39"/>
    <p:sldId id="337" r:id="rId40"/>
    <p:sldId id="338" r:id="rId41"/>
    <p:sldId id="33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76" autoAdjust="0"/>
    <p:restoredTop sz="94671" autoAdjust="0"/>
  </p:normalViewPr>
  <p:slideViewPr>
    <p:cSldViewPr>
      <p:cViewPr varScale="1">
        <p:scale>
          <a:sx n="70" d="100"/>
          <a:sy n="70" d="100"/>
        </p:scale>
        <p:origin x="1158" y="72"/>
      </p:cViewPr>
      <p:guideLst>
        <p:guide orient="horz" pos="2160"/>
        <p:guide pos="2880"/>
      </p:guideLst>
    </p:cSldViewPr>
  </p:slideViewPr>
  <p:outlineViewPr>
    <p:cViewPr>
      <p:scale>
        <a:sx n="33" d="100"/>
        <a:sy n="33" d="100"/>
      </p:scale>
      <p:origin x="0" y="2946"/>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5BF9E4-480C-4EFF-9D48-6925A0435958}" type="datetimeFigureOut">
              <a:rPr lang="en-US" smtClean="0"/>
              <a:pPr/>
              <a:t>24-Feb-22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8713AF-D195-4FFD-9FDA-026CB438F065}" type="slidenum">
              <a:rPr lang="en-US" smtClean="0"/>
              <a:pPr/>
              <a:t>‹#›</a:t>
            </a:fld>
            <a:endParaRPr lang="en-US"/>
          </a:p>
        </p:txBody>
      </p:sp>
    </p:spTree>
    <p:extLst>
      <p:ext uri="{BB962C8B-B14F-4D97-AF65-F5344CB8AC3E}">
        <p14:creationId xmlns:p14="http://schemas.microsoft.com/office/powerpoint/2010/main" val="512127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DB3082-E997-490E-9C8C-A4B92713EA03}" type="datetimeFigureOut">
              <a:rPr lang="en-US" smtClean="0"/>
              <a:pPr/>
              <a:t>24-Feb-22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56B30E-3799-4F5D-A3CF-9A2DAFDDE6BA}" type="slidenum">
              <a:rPr lang="en-US" smtClean="0"/>
              <a:pPr/>
              <a:t>‹#›</a:t>
            </a:fld>
            <a:endParaRPr lang="en-US"/>
          </a:p>
        </p:txBody>
      </p:sp>
    </p:spTree>
    <p:extLst>
      <p:ext uri="{BB962C8B-B14F-4D97-AF65-F5344CB8AC3E}">
        <p14:creationId xmlns:p14="http://schemas.microsoft.com/office/powerpoint/2010/main" val="20162065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56B30E-3799-4F5D-A3CF-9A2DAFDDE6BA}" type="slidenum">
              <a:rPr lang="en-US" smtClean="0"/>
              <a:pPr/>
              <a:t>1</a:t>
            </a:fld>
            <a:endParaRPr lang="en-US"/>
          </a:p>
        </p:txBody>
      </p:sp>
    </p:spTree>
    <p:extLst>
      <p:ext uri="{BB962C8B-B14F-4D97-AF65-F5344CB8AC3E}">
        <p14:creationId xmlns:p14="http://schemas.microsoft.com/office/powerpoint/2010/main" val="461244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10</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61831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11</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79408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12</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940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13</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63232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14</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47256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15</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40801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16</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33643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17</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65095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18</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81423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19</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97796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2</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33297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20</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34570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21</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23675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22</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41225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23</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7561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24</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757809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25</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201609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26</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4307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27</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795844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28</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442714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29</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92802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3</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582575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30</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428025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31</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93284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32</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519410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33</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154368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34</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616127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35</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695086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36</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110343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37</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25834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38</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885045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39</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54049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4DFDB1-C1B0-4A38-A4DB-1BD3717934E1}" type="slidenum">
              <a:rPr lang="en-IN" smtClean="0"/>
              <a:pPr/>
              <a:t>4</a:t>
            </a:fld>
            <a:endParaRPr lang="en-IN"/>
          </a:p>
        </p:txBody>
      </p:sp>
    </p:spTree>
    <p:extLst>
      <p:ext uri="{BB962C8B-B14F-4D97-AF65-F5344CB8AC3E}">
        <p14:creationId xmlns:p14="http://schemas.microsoft.com/office/powerpoint/2010/main" val="26973182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40</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654180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41</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80547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5</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88377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6</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80984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7</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52793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8</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81117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FCD080-3F6C-422F-9884-406A5E0913ED}" type="slidenum">
              <a:rPr lang="en-US"/>
              <a:pPr/>
              <a:t>9</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46523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348B29-649D-433E-8809-2A27A734415D}" type="datetime1">
              <a:rPr lang="en-US" smtClean="0"/>
              <a:pPr/>
              <a:t>24-Feb-22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74198E-7144-4D09-89DE-4919971D4342}" type="datetime1">
              <a:rPr lang="en-US" smtClean="0"/>
              <a:pPr/>
              <a:t>24-Feb-22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4BBF14-A7AC-433D-92B6-3038C1706836}" type="datetime1">
              <a:rPr lang="en-US" smtClean="0"/>
              <a:pPr/>
              <a:t>24-Feb-22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D6A50-53CD-46E9-99C0-38771E4AC8D0}" type="datetime1">
              <a:rPr lang="en-US" smtClean="0"/>
              <a:pPr/>
              <a:t>24-Feb-22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8B4285-A914-4F46-9D79-29479875ABDB}" type="datetime1">
              <a:rPr lang="en-US" smtClean="0"/>
              <a:pPr/>
              <a:t>24-Feb-22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68CB48-88D4-45FB-96C8-DD706BBACA39}" type="datetime1">
              <a:rPr lang="en-US" smtClean="0"/>
              <a:pPr/>
              <a:t>24-Feb-22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7B8012-66B0-45C2-8F1C-22415BF3B468}" type="datetime1">
              <a:rPr lang="en-US" smtClean="0"/>
              <a:pPr/>
              <a:t>24-Feb-22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452FBF-5A12-49B2-B188-5248A3F16CC4}" type="datetime1">
              <a:rPr lang="en-US" smtClean="0"/>
              <a:pPr/>
              <a:t>24-Feb-22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584D89-CD47-4DEF-A60A-5517643FAC00}" type="datetime1">
              <a:rPr lang="en-US" smtClean="0"/>
              <a:pPr/>
              <a:t>24-Feb-22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C345CC-4926-4392-8501-D59A1AFF97E6}" type="datetime1">
              <a:rPr lang="en-US" smtClean="0"/>
              <a:pPr/>
              <a:t>24-Feb-22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9D152C-C3FF-426E-84E5-75D9DC21EC1F}" type="datetime1">
              <a:rPr lang="en-US" smtClean="0"/>
              <a:pPr/>
              <a:t>24-Feb-22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7A3203-A1AC-4C85-86B6-716BEB84EF49}" type="datetime1">
              <a:rPr lang="en-US" smtClean="0"/>
              <a:pPr/>
              <a:t>24-Feb-22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owchart: Alternate Process 14"/>
          <p:cNvSpPr/>
          <p:nvPr/>
        </p:nvSpPr>
        <p:spPr>
          <a:xfrm>
            <a:off x="0" y="0"/>
            <a:ext cx="9144000" cy="1676400"/>
          </a:xfrm>
          <a:prstGeom prst="flowChartAlternateProcess">
            <a:avLst/>
          </a:prstGeom>
          <a:solidFill>
            <a:srgbClr val="7A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p:cNvSpPr txBox="1">
            <a:spLocks noChangeArrowheads="1"/>
          </p:cNvSpPr>
          <p:nvPr/>
        </p:nvSpPr>
        <p:spPr>
          <a:xfrm>
            <a:off x="0" y="6357958"/>
            <a:ext cx="9144000" cy="285752"/>
          </a:xfrm>
          <a:prstGeom prst="rect">
            <a:avLst/>
          </a:prstGeom>
          <a:solidFill>
            <a:srgbClr val="DE8400"/>
          </a:solidFill>
        </p:spPr>
        <p:txBody>
          <a:bodyPr vert="horz" lIns="91440" tIns="45720" rIns="91440" bIns="45720" rtlCol="0" anchor="ctr">
            <a:no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dirty="0" smtClean="0">
                <a:ln>
                  <a:noFill/>
                </a:ln>
                <a:solidFill>
                  <a:srgbClr val="7A0000"/>
                </a:solidFill>
                <a:effectLst/>
                <a:uLnTx/>
                <a:uFillTx/>
                <a:latin typeface="+mn-lt"/>
                <a:ea typeface="+mj-ea"/>
                <a:cs typeface="+mj-cs"/>
              </a:rPr>
              <a:t>          </a:t>
            </a:r>
            <a:endParaRPr kumimoji="0" lang="en-US" sz="1800" b="1" i="0" u="none" strike="noStrike" kern="1200" cap="none" spc="0" normalizeH="0" baseline="0" noProof="0" dirty="0">
              <a:ln>
                <a:noFill/>
              </a:ln>
              <a:solidFill>
                <a:srgbClr val="7A0000"/>
              </a:solidFill>
              <a:effectLst/>
              <a:uLnTx/>
              <a:uFillTx/>
              <a:latin typeface="+mn-lt"/>
              <a:ea typeface="+mj-ea"/>
              <a:cs typeface="+mj-cs"/>
            </a:endParaRPr>
          </a:p>
        </p:txBody>
      </p:sp>
      <p:sp>
        <p:nvSpPr>
          <p:cNvPr id="24" name="Rectangle 23"/>
          <p:cNvSpPr/>
          <p:nvPr/>
        </p:nvSpPr>
        <p:spPr>
          <a:xfrm>
            <a:off x="0" y="6705600"/>
            <a:ext cx="9144000" cy="152400"/>
          </a:xfrm>
          <a:prstGeom prst="rect">
            <a:avLst/>
          </a:prstGeom>
          <a:solidFill>
            <a:srgbClr val="7A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Wave 24"/>
          <p:cNvSpPr/>
          <p:nvPr/>
        </p:nvSpPr>
        <p:spPr>
          <a:xfrm>
            <a:off x="0" y="1219200"/>
            <a:ext cx="9144000" cy="1143000"/>
          </a:xfrm>
          <a:prstGeom prst="wave">
            <a:avLst>
              <a:gd name="adj1" fmla="val 12500"/>
              <a:gd name="adj2" fmla="val 152"/>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auto">
              <a:spcAft>
                <a:spcPts val="0"/>
              </a:spcAft>
              <a:defRPr/>
            </a:pPr>
            <a:r>
              <a:rPr lang="en-US" smtClean="0">
                <a:solidFill>
                  <a:srgbClr val="009900"/>
                </a:solidFill>
              </a:rPr>
              <a:t>                                                                                           </a:t>
            </a:r>
            <a:endParaRPr lang="en-US" dirty="0">
              <a:solidFill>
                <a:srgbClr val="009900"/>
              </a:solidFill>
            </a:endParaRPr>
          </a:p>
        </p:txBody>
      </p:sp>
      <p:sp>
        <p:nvSpPr>
          <p:cNvPr id="16" name="Rectangle 15"/>
          <p:cNvSpPr/>
          <p:nvPr/>
        </p:nvSpPr>
        <p:spPr>
          <a:xfrm>
            <a:off x="285720" y="228600"/>
            <a:ext cx="8629680" cy="1714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00"/>
                </a:solidFill>
                <a:effectLst>
                  <a:outerShdw blurRad="38100" dist="38100" dir="2700000" algn="tl">
                    <a:srgbClr val="000000">
                      <a:alpha val="43137"/>
                    </a:srgbClr>
                  </a:outerShdw>
                </a:effectLst>
              </a:rPr>
              <a:t>          GOVERNMENT POLYTECHNIC AMRAVATI</a:t>
            </a:r>
          </a:p>
          <a:p>
            <a:pPr algn="ctr"/>
            <a:r>
              <a:rPr lang="en-US" sz="3200" b="1" dirty="0" smtClean="0">
                <a:solidFill>
                  <a:srgbClr val="FFFF00"/>
                </a:solidFill>
                <a:effectLst>
                  <a:outerShdw blurRad="38100" dist="38100" dir="2700000" algn="tl">
                    <a:srgbClr val="000000">
                      <a:alpha val="43137"/>
                    </a:srgbClr>
                  </a:outerShdw>
                </a:effectLst>
              </a:rPr>
              <a:t>         DIPLOMA PROGRAMME IN COMPUTER ENGINEERING</a:t>
            </a:r>
          </a:p>
        </p:txBody>
      </p:sp>
      <p:sp>
        <p:nvSpPr>
          <p:cNvPr id="19" name="Subtitle 2"/>
          <p:cNvSpPr txBox="1">
            <a:spLocks/>
          </p:cNvSpPr>
          <p:nvPr/>
        </p:nvSpPr>
        <p:spPr>
          <a:xfrm>
            <a:off x="838200" y="2362200"/>
            <a:ext cx="7848600" cy="1347798"/>
          </a:xfrm>
          <a:prstGeom prst="rect">
            <a:avLst/>
          </a:prstGeom>
        </p:spPr>
        <p:txBody>
          <a:bodyPr vert="horz" lIns="91440" tIns="45720" rIns="91440" bIns="45720" rtlCol="0">
            <a:noAutofit/>
          </a:bodyPr>
          <a:lstStyle/>
          <a:p>
            <a:pPr marL="342900" lvl="0" indent="-342900" algn="ctr">
              <a:spcBef>
                <a:spcPct val="20000"/>
              </a:spcBef>
              <a:defRPr/>
            </a:pPr>
            <a:r>
              <a:rPr kumimoji="0" lang="en-US" sz="3200" b="1" i="0" u="none" strike="noStrike" kern="1200" cap="all" spc="0" normalizeH="0" baseline="0" noProof="0" dirty="0" smtClean="0">
                <a:ln>
                  <a:noFill/>
                </a:ln>
                <a:solidFill>
                  <a:srgbClr val="A50021"/>
                </a:solidFill>
                <a:effectLst/>
                <a:uLnTx/>
                <a:uFillTx/>
                <a:latin typeface="+mj-lt"/>
                <a:ea typeface="+mn-ea"/>
                <a:cs typeface="Arial" pitchFamily="34" charset="0"/>
              </a:rPr>
              <a:t>COURSE : </a:t>
            </a:r>
            <a:r>
              <a:rPr lang="en-US" sz="3200" b="1" dirty="0" smtClean="0"/>
              <a:t>PROGRAMMING WITH PYTHON</a:t>
            </a:r>
          </a:p>
          <a:p>
            <a:pPr marL="342900" lvl="0" indent="-342900" algn="ctr">
              <a:spcBef>
                <a:spcPct val="20000"/>
              </a:spcBef>
              <a:defRPr/>
            </a:pPr>
            <a:r>
              <a:rPr lang="en-US" sz="3200" b="1" cap="all" dirty="0" smtClean="0">
                <a:solidFill>
                  <a:srgbClr val="A50021"/>
                </a:solidFill>
                <a:latin typeface="+mj-lt"/>
                <a:cs typeface="Arial" pitchFamily="34" charset="0"/>
              </a:rPr>
              <a:t>COURSE CODE :CM5461</a:t>
            </a:r>
            <a:endParaRPr kumimoji="0" lang="en-US" sz="3200" b="1" i="0" u="none" strike="noStrike" kern="1200" cap="all" spc="0" normalizeH="0" baseline="0" noProof="0" dirty="0" smtClean="0">
              <a:ln>
                <a:noFill/>
              </a:ln>
              <a:solidFill>
                <a:srgbClr val="A50021"/>
              </a:solidFill>
              <a:effectLst/>
              <a:uLnTx/>
              <a:uFillTx/>
              <a:latin typeface="+mj-lt"/>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all" spc="0" normalizeH="0" baseline="0" noProof="0" dirty="0" smtClean="0">
              <a:ln>
                <a:noFill/>
              </a:ln>
              <a:solidFill>
                <a:srgbClr val="A50021"/>
              </a:solidFill>
              <a:effectLst/>
              <a:uLnTx/>
              <a:uFillTx/>
              <a:latin typeface="+mj-lt"/>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all" spc="0" normalizeH="0" baseline="0" noProof="0" dirty="0" smtClean="0">
              <a:ln>
                <a:noFill/>
              </a:ln>
              <a:solidFill>
                <a:srgbClr val="A50021"/>
              </a:solidFill>
              <a:effectLst/>
              <a:uLnTx/>
              <a:uFillTx/>
              <a:latin typeface="+mj-lt"/>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1" i="0" u="none" strike="noStrike" kern="1200" cap="none" spc="0" normalizeH="0" baseline="0" noProof="0" dirty="0">
              <a:ln>
                <a:noFill/>
              </a:ln>
              <a:solidFill>
                <a:srgbClr val="A50021"/>
              </a:solidFill>
              <a:effectLst/>
              <a:uLnTx/>
              <a:uFillTx/>
              <a:latin typeface="+mj-lt"/>
              <a:ea typeface="+mn-ea"/>
              <a:cs typeface="+mn-cs"/>
            </a:endParaRPr>
          </a:p>
        </p:txBody>
      </p:sp>
      <p:sp>
        <p:nvSpPr>
          <p:cNvPr id="20" name="Rectangle 19"/>
          <p:cNvSpPr/>
          <p:nvPr/>
        </p:nvSpPr>
        <p:spPr>
          <a:xfrm>
            <a:off x="1028700" y="3639902"/>
            <a:ext cx="7429552" cy="1971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smtClean="0">
              <a:solidFill>
                <a:srgbClr val="FF0000"/>
              </a:solidFill>
              <a:effectLst>
                <a:outerShdw blurRad="38100" dist="38100" dir="2700000" algn="tl">
                  <a:srgbClr val="000000">
                    <a:alpha val="43137"/>
                  </a:srgbClr>
                </a:outerShdw>
              </a:effectLst>
            </a:endParaRPr>
          </a:p>
          <a:p>
            <a:pPr algn="ctr"/>
            <a:r>
              <a:rPr lang="en-US" sz="3200" b="1" dirty="0" smtClean="0">
                <a:solidFill>
                  <a:srgbClr val="FF0000"/>
                </a:solidFill>
                <a:effectLst>
                  <a:outerShdw blurRad="38100" dist="38100" dir="2700000" algn="tl">
                    <a:srgbClr val="000000">
                      <a:alpha val="43137"/>
                    </a:srgbClr>
                  </a:outerShdw>
                </a:effectLst>
              </a:rPr>
              <a:t>Unit 1</a:t>
            </a:r>
          </a:p>
          <a:p>
            <a:pPr algn="ctr"/>
            <a:r>
              <a:rPr lang="en-US" sz="3200" b="1" dirty="0" smtClean="0">
                <a:solidFill>
                  <a:srgbClr val="FF0000"/>
                </a:solidFill>
                <a:effectLst>
                  <a:outerShdw blurRad="38100" dist="38100" dir="2700000" algn="tl">
                    <a:srgbClr val="000000">
                      <a:alpha val="43137"/>
                    </a:srgbClr>
                  </a:outerShdw>
                </a:effectLst>
              </a:rPr>
              <a:t>Introduction</a:t>
            </a:r>
          </a:p>
          <a:p>
            <a:r>
              <a:rPr lang="en-US" sz="3600" b="1" dirty="0" smtClean="0">
                <a:solidFill>
                  <a:srgbClr val="FF0000"/>
                </a:solidFill>
                <a:effectLst>
                  <a:outerShdw blurRad="38100" dist="38100" dir="2700000" algn="tl">
                    <a:srgbClr val="000000">
                      <a:alpha val="43137"/>
                    </a:srgbClr>
                  </a:outerShdw>
                </a:effectLst>
              </a:rPr>
              <a:t>           </a:t>
            </a:r>
          </a:p>
        </p:txBody>
      </p:sp>
      <p:pic>
        <p:nvPicPr>
          <p:cNvPr id="1026" name="Picture 2" descr="C:\Users\copm\Desktop\download (1).jpg"/>
          <p:cNvPicPr>
            <a:picLocks noChangeAspect="1" noChangeArrowheads="1"/>
          </p:cNvPicPr>
          <p:nvPr/>
        </p:nvPicPr>
        <p:blipFill>
          <a:blip r:embed="rId3"/>
          <a:srcRect/>
          <a:stretch>
            <a:fillRect/>
          </a:stretch>
        </p:blipFill>
        <p:spPr bwMode="auto">
          <a:xfrm>
            <a:off x="381000" y="304800"/>
            <a:ext cx="1295400" cy="1447800"/>
          </a:xfrm>
          <a:prstGeom prst="rect">
            <a:avLst/>
          </a:prstGeom>
          <a:noFill/>
        </p:spPr>
      </p:pic>
      <p:sp>
        <p:nvSpPr>
          <p:cNvPr id="10" name="Slide Number Placeholder 9"/>
          <p:cNvSpPr>
            <a:spLocks noGrp="1"/>
          </p:cNvSpPr>
          <p:nvPr>
            <p:ph type="sldNum" sz="quarter" idx="12"/>
          </p:nvPr>
        </p:nvSpPr>
        <p:spPr>
          <a:xfrm>
            <a:off x="7924800" y="6356350"/>
            <a:ext cx="762000" cy="365125"/>
          </a:xfrm>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10</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p:cNvSpPr txBox="1">
            <a:spLocks noChangeArrowheads="1"/>
          </p:cNvSpPr>
          <p:nvPr/>
        </p:nvSpPr>
        <p:spPr>
          <a:xfrm>
            <a:off x="381000" y="0"/>
            <a:ext cx="3200399" cy="576282"/>
          </a:xfrm>
          <a:prstGeom prst="rect">
            <a:avLst/>
          </a:prstGeom>
        </p:spPr>
        <p:txBody>
          <a:bodyPr/>
          <a:lstStyle/>
          <a:p>
            <a:pPr lvl="0">
              <a:spcBef>
                <a:spcPct val="0"/>
              </a:spcBef>
              <a:defRPr/>
            </a:pPr>
            <a:r>
              <a:rPr lang="en-US" sz="2800" b="1" dirty="0" smtClean="0">
                <a:solidFill>
                  <a:srgbClr val="FF0000"/>
                </a:solidFill>
                <a:latin typeface="Times New Roman" pitchFamily="18" charset="0"/>
                <a:cs typeface="Times New Roman" pitchFamily="18" charset="0"/>
              </a:rPr>
              <a:t>Python Features</a:t>
            </a:r>
            <a:endParaRPr kumimoji="0" lang="en-US" sz="28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17" name="Rectangle 3"/>
          <p:cNvSpPr txBox="1">
            <a:spLocks noChangeArrowheads="1"/>
          </p:cNvSpPr>
          <p:nvPr/>
        </p:nvSpPr>
        <p:spPr>
          <a:xfrm>
            <a:off x="533400" y="914400"/>
            <a:ext cx="8305800" cy="4972050"/>
          </a:xfrm>
          <a:prstGeom prst="rect">
            <a:avLst/>
          </a:prstGeom>
        </p:spPr>
        <p:txBody>
          <a:bodyPr/>
          <a:lstStyle/>
          <a:p>
            <a:pPr marL="342900" marR="0" lvl="0" indent="-342900" algn="l" defTabSz="914400" rtl="0" eaLnBrk="1" fontAlgn="auto" latinLnBrk="0" hangingPunct="1">
              <a:lnSpc>
                <a:spcPct val="110000"/>
              </a:lnSpc>
              <a:spcBef>
                <a:spcPct val="20000"/>
              </a:spcBef>
              <a:spcAft>
                <a:spcPts val="0"/>
              </a:spcAft>
              <a:buClrTx/>
              <a:buSzTx/>
              <a:buFont typeface="Arial" pitchFamily="34" charset="0"/>
              <a:buChar char="•"/>
              <a:tabLst/>
              <a:defRPr/>
            </a:pPr>
            <a:endParaRPr kumimoji="0" lang="en-US" sz="2600" b="1" i="0" u="none" strike="noStrike" kern="1200" cap="none" spc="0" normalizeH="0" baseline="0" noProof="0" dirty="0" smtClean="0">
              <a:ln>
                <a:noFill/>
              </a:ln>
              <a:solidFill>
                <a:srgbClr val="3333FF"/>
              </a:solidFill>
              <a:effectLst/>
              <a:uLnTx/>
              <a:uFillTx/>
              <a:latin typeface="+mn-lt"/>
              <a:ea typeface="+mn-ea"/>
              <a:cs typeface="+mn-cs"/>
            </a:endParaRPr>
          </a:p>
        </p:txBody>
      </p:sp>
      <p:sp>
        <p:nvSpPr>
          <p:cNvPr id="12" name="Rectangle 3"/>
          <p:cNvSpPr txBox="1">
            <a:spLocks noChangeArrowheads="1"/>
          </p:cNvSpPr>
          <p:nvPr/>
        </p:nvSpPr>
        <p:spPr>
          <a:xfrm>
            <a:off x="381000" y="685800"/>
            <a:ext cx="8534400" cy="5486400"/>
          </a:xfrm>
          <a:prstGeom prst="rect">
            <a:avLst/>
          </a:prstGeom>
        </p:spPr>
        <p:txBody>
          <a:bodyPr/>
          <a:lstStyle/>
          <a:p>
            <a:pPr marL="342900" lvl="0" indent="-342900" algn="just">
              <a:lnSpc>
                <a:spcPct val="110000"/>
              </a:lnSpc>
              <a:spcBef>
                <a:spcPct val="20000"/>
              </a:spcBef>
              <a:defRPr/>
            </a:pPr>
            <a:r>
              <a:rPr lang="en-US" sz="2800" dirty="0" smtClean="0">
                <a:solidFill>
                  <a:srgbClr val="FF0000"/>
                </a:solidFill>
                <a:latin typeface="Times New Roman" pitchFamily="18" charset="0"/>
                <a:cs typeface="Times New Roman" pitchFamily="18" charset="0"/>
              </a:rPr>
              <a:t>2. Free and Open Source:</a:t>
            </a:r>
          </a:p>
          <a:p>
            <a:pPr marL="342900" lvl="0" indent="-342900" algn="just">
              <a:lnSpc>
                <a:spcPct val="150000"/>
              </a:lnSpc>
              <a:spcBef>
                <a:spcPct val="20000"/>
              </a:spcBef>
              <a:defRPr/>
            </a:pPr>
            <a:r>
              <a:rPr lang="en-US" sz="2800" dirty="0" smtClean="0"/>
              <a:t>    </a:t>
            </a:r>
            <a:r>
              <a:rPr lang="en-US" sz="2800" dirty="0" smtClean="0">
                <a:latin typeface="Times New Roman" pitchFamily="18" charset="0"/>
                <a:cs typeface="Times New Roman" pitchFamily="18" charset="0"/>
              </a:rPr>
              <a:t>Python language is freely available at the official website and you can download it from the given download link below click on the </a:t>
            </a:r>
            <a:r>
              <a:rPr lang="en-US" sz="2800" b="1" dirty="0" smtClean="0">
                <a:latin typeface="Times New Roman" pitchFamily="18" charset="0"/>
                <a:cs typeface="Times New Roman" pitchFamily="18" charset="0"/>
              </a:rPr>
              <a:t>Download Python</a:t>
            </a:r>
            <a:r>
              <a:rPr lang="en-US" sz="2800" dirty="0" smtClean="0">
                <a:latin typeface="Times New Roman" pitchFamily="18" charset="0"/>
                <a:cs typeface="Times New Roman" pitchFamily="18" charset="0"/>
              </a:rPr>
              <a:t> keyword.</a:t>
            </a:r>
          </a:p>
          <a:p>
            <a:pPr marL="342900" lvl="0" indent="-342900" algn="just">
              <a:lnSpc>
                <a:spcPct val="150000"/>
              </a:lnSpc>
              <a:spcBef>
                <a:spcPct val="20000"/>
              </a:spcBef>
              <a:defRPr/>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Download Python</a:t>
            </a:r>
            <a:r>
              <a:rPr lang="en-US" sz="2800" dirty="0" smtClean="0">
                <a:latin typeface="Times New Roman" pitchFamily="18" charset="0"/>
                <a:cs typeface="Times New Roman" pitchFamily="18" charset="0"/>
              </a:rPr>
              <a:t> Since it is open-source, this means that source code is also available to the public. So you can download it as, use it as well as share it.</a:t>
            </a:r>
            <a:endParaRPr kumimoji="0" lang="en-US" sz="2600" b="1" i="0" u="none" strike="noStrike" kern="1200" cap="none" spc="0" normalizeH="0" baseline="0" noProof="0" dirty="0" smtClean="0">
              <a:ln>
                <a:noFill/>
              </a:ln>
              <a:solidFill>
                <a:srgbClr val="3333FF"/>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11</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p:cNvSpPr txBox="1">
            <a:spLocks noChangeArrowheads="1"/>
          </p:cNvSpPr>
          <p:nvPr/>
        </p:nvSpPr>
        <p:spPr>
          <a:xfrm>
            <a:off x="381000" y="0"/>
            <a:ext cx="3200399" cy="576282"/>
          </a:xfrm>
          <a:prstGeom prst="rect">
            <a:avLst/>
          </a:prstGeom>
        </p:spPr>
        <p:txBody>
          <a:bodyPr/>
          <a:lstStyle/>
          <a:p>
            <a:pPr lvl="0">
              <a:spcBef>
                <a:spcPct val="0"/>
              </a:spcBef>
              <a:defRPr/>
            </a:pPr>
            <a:r>
              <a:rPr lang="en-US" sz="2800" b="1" dirty="0" smtClean="0">
                <a:solidFill>
                  <a:srgbClr val="FF0000"/>
                </a:solidFill>
                <a:latin typeface="Times New Roman" pitchFamily="18" charset="0"/>
                <a:cs typeface="Times New Roman" pitchFamily="18" charset="0"/>
              </a:rPr>
              <a:t>Python Features</a:t>
            </a:r>
            <a:endParaRPr kumimoji="0" lang="en-US" sz="28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17" name="Rectangle 3"/>
          <p:cNvSpPr txBox="1">
            <a:spLocks noChangeArrowheads="1"/>
          </p:cNvSpPr>
          <p:nvPr/>
        </p:nvSpPr>
        <p:spPr>
          <a:xfrm>
            <a:off x="533400" y="914400"/>
            <a:ext cx="8305800" cy="4972050"/>
          </a:xfrm>
          <a:prstGeom prst="rect">
            <a:avLst/>
          </a:prstGeom>
        </p:spPr>
        <p:txBody>
          <a:bodyPr/>
          <a:lstStyle/>
          <a:p>
            <a:pPr marL="342900" marR="0" lvl="0" indent="-342900" algn="l" defTabSz="914400" rtl="0" eaLnBrk="1" fontAlgn="auto" latinLnBrk="0" hangingPunct="1">
              <a:lnSpc>
                <a:spcPct val="110000"/>
              </a:lnSpc>
              <a:spcBef>
                <a:spcPct val="20000"/>
              </a:spcBef>
              <a:spcAft>
                <a:spcPts val="0"/>
              </a:spcAft>
              <a:buClrTx/>
              <a:buSzTx/>
              <a:buFont typeface="Arial" pitchFamily="34" charset="0"/>
              <a:buChar char="•"/>
              <a:tabLst/>
              <a:defRPr/>
            </a:pPr>
            <a:endParaRPr kumimoji="0" lang="en-US" sz="2600" b="1" i="0" u="none" strike="noStrike" kern="1200" cap="none" spc="0" normalizeH="0" baseline="0" noProof="0" dirty="0" smtClean="0">
              <a:ln>
                <a:noFill/>
              </a:ln>
              <a:solidFill>
                <a:srgbClr val="3333FF"/>
              </a:solidFill>
              <a:effectLst/>
              <a:uLnTx/>
              <a:uFillTx/>
              <a:latin typeface="+mn-lt"/>
              <a:ea typeface="+mn-ea"/>
              <a:cs typeface="+mn-cs"/>
            </a:endParaRPr>
          </a:p>
        </p:txBody>
      </p:sp>
      <p:sp>
        <p:nvSpPr>
          <p:cNvPr id="12" name="Rectangle 3"/>
          <p:cNvSpPr txBox="1">
            <a:spLocks noChangeArrowheads="1"/>
          </p:cNvSpPr>
          <p:nvPr/>
        </p:nvSpPr>
        <p:spPr>
          <a:xfrm>
            <a:off x="381000" y="838200"/>
            <a:ext cx="8534400" cy="5105400"/>
          </a:xfrm>
          <a:prstGeom prst="rect">
            <a:avLst/>
          </a:prstGeom>
        </p:spPr>
        <p:txBody>
          <a:bodyPr/>
          <a:lstStyle/>
          <a:p>
            <a:pPr marL="342900" lvl="0" indent="-342900" algn="just">
              <a:lnSpc>
                <a:spcPct val="110000"/>
              </a:lnSpc>
              <a:spcBef>
                <a:spcPct val="20000"/>
              </a:spcBef>
              <a:defRPr/>
            </a:pPr>
            <a:r>
              <a:rPr lang="en-US" sz="2800" dirty="0" smtClean="0">
                <a:solidFill>
                  <a:srgbClr val="FF0000"/>
                </a:solidFill>
                <a:latin typeface="Times New Roman" pitchFamily="18" charset="0"/>
                <a:cs typeface="Times New Roman" pitchFamily="18" charset="0"/>
              </a:rPr>
              <a:t>3.Object Oriented Language</a:t>
            </a:r>
          </a:p>
          <a:p>
            <a:pPr marL="342900" lvl="0" indent="-342900" algn="just">
              <a:lnSpc>
                <a:spcPct val="150000"/>
              </a:lnSpc>
              <a:spcBef>
                <a:spcPct val="20000"/>
              </a:spcBef>
              <a:defRPr/>
            </a:pPr>
            <a:r>
              <a:rPr lang="en-US" sz="2800" dirty="0" smtClean="0"/>
              <a:t>    </a:t>
            </a:r>
            <a:r>
              <a:rPr lang="en-US" sz="2400" dirty="0" smtClean="0">
                <a:latin typeface="Times New Roman" pitchFamily="18" charset="0"/>
                <a:cs typeface="Times New Roman" pitchFamily="18" charset="0"/>
              </a:rPr>
              <a:t>One of the key features of python is Object-Oriented programming. Python supports object-oriented language and concepts of classes, objects encapsulation, etc.</a:t>
            </a:r>
          </a:p>
          <a:p>
            <a:pPr marL="342900" lvl="0" indent="-342900" algn="just">
              <a:lnSpc>
                <a:spcPct val="150000"/>
              </a:lnSpc>
              <a:spcBef>
                <a:spcPct val="20000"/>
              </a:spcBef>
              <a:defRPr/>
            </a:pPr>
            <a:r>
              <a:rPr lang="en-US" sz="2800" dirty="0" smtClean="0">
                <a:solidFill>
                  <a:srgbClr val="FF0000"/>
                </a:solidFill>
                <a:latin typeface="Times New Roman" pitchFamily="18" charset="0"/>
                <a:cs typeface="Times New Roman" pitchFamily="18" charset="0"/>
              </a:rPr>
              <a:t>4.GUI Programming Support:</a:t>
            </a:r>
          </a:p>
          <a:p>
            <a:pPr marL="342900" lvl="0" indent="-342900" algn="just">
              <a:lnSpc>
                <a:spcPct val="150000"/>
              </a:lnSpc>
              <a:spcBef>
                <a:spcPct val="20000"/>
              </a:spcBef>
              <a:defRPr/>
            </a:pPr>
            <a:r>
              <a:rPr lang="en-US" sz="2400" dirty="0" smtClean="0">
                <a:latin typeface="Times New Roman" pitchFamily="18" charset="0"/>
                <a:cs typeface="Times New Roman" pitchFamily="18" charset="0"/>
              </a:rPr>
              <a:t>    Graphical User interfaces can be made using a module such as PyQt5, PyQt4, </a:t>
            </a:r>
            <a:r>
              <a:rPr lang="en-US" sz="2400" dirty="0" err="1" smtClean="0">
                <a:latin typeface="Times New Roman" pitchFamily="18" charset="0"/>
                <a:cs typeface="Times New Roman" pitchFamily="18" charset="0"/>
              </a:rPr>
              <a:t>wxPython</a:t>
            </a:r>
            <a:r>
              <a:rPr lang="en-US" sz="2400" dirty="0" smtClean="0">
                <a:latin typeface="Times New Roman" pitchFamily="18" charset="0"/>
                <a:cs typeface="Times New Roman" pitchFamily="18" charset="0"/>
              </a:rPr>
              <a:t>, or </a:t>
            </a:r>
            <a:r>
              <a:rPr lang="en-US" sz="2400" dirty="0" err="1" smtClean="0">
                <a:latin typeface="Times New Roman" pitchFamily="18" charset="0"/>
                <a:cs typeface="Times New Roman" pitchFamily="18" charset="0"/>
              </a:rPr>
              <a:t>Tk</a:t>
            </a:r>
            <a:r>
              <a:rPr lang="en-US" sz="2400" dirty="0" smtClean="0">
                <a:latin typeface="Times New Roman" pitchFamily="18" charset="0"/>
                <a:cs typeface="Times New Roman" pitchFamily="18" charset="0"/>
              </a:rPr>
              <a:t> in python.PyQt5 is the most popular option for creating graphical apps with Python.</a:t>
            </a:r>
            <a:endParaRPr kumimoji="0" lang="en-US" sz="2400" b="1" i="0" u="none" strike="noStrike" kern="1200" cap="none" spc="0" normalizeH="0" baseline="0" noProof="0" dirty="0" smtClean="0">
              <a:ln>
                <a:noFill/>
              </a:ln>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12</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p:cNvSpPr txBox="1">
            <a:spLocks noChangeArrowheads="1"/>
          </p:cNvSpPr>
          <p:nvPr/>
        </p:nvSpPr>
        <p:spPr>
          <a:xfrm>
            <a:off x="381000" y="0"/>
            <a:ext cx="3200399" cy="576282"/>
          </a:xfrm>
          <a:prstGeom prst="rect">
            <a:avLst/>
          </a:prstGeom>
        </p:spPr>
        <p:txBody>
          <a:bodyPr/>
          <a:lstStyle/>
          <a:p>
            <a:pPr lvl="0">
              <a:spcBef>
                <a:spcPct val="0"/>
              </a:spcBef>
              <a:defRPr/>
            </a:pPr>
            <a:r>
              <a:rPr lang="en-US" sz="2800" b="1" dirty="0" smtClean="0">
                <a:solidFill>
                  <a:srgbClr val="FF0000"/>
                </a:solidFill>
                <a:latin typeface="Times New Roman" pitchFamily="18" charset="0"/>
                <a:cs typeface="Times New Roman" pitchFamily="18" charset="0"/>
              </a:rPr>
              <a:t>Python Features</a:t>
            </a:r>
            <a:endParaRPr kumimoji="0" lang="en-US" sz="28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17" name="Rectangle 3"/>
          <p:cNvSpPr txBox="1">
            <a:spLocks noChangeArrowheads="1"/>
          </p:cNvSpPr>
          <p:nvPr/>
        </p:nvSpPr>
        <p:spPr>
          <a:xfrm>
            <a:off x="533400" y="914400"/>
            <a:ext cx="8305800" cy="4972050"/>
          </a:xfrm>
          <a:prstGeom prst="rect">
            <a:avLst/>
          </a:prstGeom>
        </p:spPr>
        <p:txBody>
          <a:bodyPr/>
          <a:lstStyle/>
          <a:p>
            <a:pPr marL="342900" marR="0" lvl="0" indent="-342900" algn="l" defTabSz="914400" rtl="0" eaLnBrk="1" fontAlgn="auto" latinLnBrk="0" hangingPunct="1">
              <a:lnSpc>
                <a:spcPct val="110000"/>
              </a:lnSpc>
              <a:spcBef>
                <a:spcPct val="20000"/>
              </a:spcBef>
              <a:spcAft>
                <a:spcPts val="0"/>
              </a:spcAft>
              <a:buClrTx/>
              <a:buSzTx/>
              <a:buFont typeface="Arial" pitchFamily="34" charset="0"/>
              <a:buChar char="•"/>
              <a:tabLst/>
              <a:defRPr/>
            </a:pPr>
            <a:endParaRPr kumimoji="0" lang="en-US" sz="2600" b="1" i="0" u="none" strike="noStrike" kern="1200" cap="none" spc="0" normalizeH="0" baseline="0" noProof="0" dirty="0" smtClean="0">
              <a:ln>
                <a:noFill/>
              </a:ln>
              <a:solidFill>
                <a:srgbClr val="3333FF"/>
              </a:solidFill>
              <a:effectLst/>
              <a:uLnTx/>
              <a:uFillTx/>
              <a:latin typeface="+mn-lt"/>
              <a:ea typeface="+mn-ea"/>
              <a:cs typeface="+mn-cs"/>
            </a:endParaRPr>
          </a:p>
        </p:txBody>
      </p:sp>
      <p:sp>
        <p:nvSpPr>
          <p:cNvPr id="12" name="Rectangle 3"/>
          <p:cNvSpPr txBox="1">
            <a:spLocks noChangeArrowheads="1"/>
          </p:cNvSpPr>
          <p:nvPr/>
        </p:nvSpPr>
        <p:spPr>
          <a:xfrm>
            <a:off x="381000" y="838200"/>
            <a:ext cx="8534400" cy="5105400"/>
          </a:xfrm>
          <a:prstGeom prst="rect">
            <a:avLst/>
          </a:prstGeom>
        </p:spPr>
        <p:txBody>
          <a:bodyPr/>
          <a:lstStyle/>
          <a:p>
            <a:pPr algn="just" fontAlgn="base">
              <a:lnSpc>
                <a:spcPct val="150000"/>
              </a:lnSpc>
            </a:pPr>
            <a:r>
              <a:rPr lang="en-US" sz="2400" dirty="0" smtClean="0">
                <a:solidFill>
                  <a:srgbClr val="FF0000"/>
                </a:solidFill>
                <a:latin typeface="Times New Roman" pitchFamily="18" charset="0"/>
                <a:cs typeface="Times New Roman" pitchFamily="18" charset="0"/>
              </a:rPr>
              <a:t>5. High-Level Language:</a:t>
            </a:r>
          </a:p>
          <a:p>
            <a:pPr algn="just" fontAlgn="base">
              <a:lnSpc>
                <a:spcPct val="150000"/>
              </a:lnSpc>
            </a:pPr>
            <a:r>
              <a:rPr lang="en-US" sz="2400" dirty="0" smtClean="0">
                <a:latin typeface="Times New Roman" pitchFamily="18" charset="0"/>
                <a:cs typeface="Times New Roman" pitchFamily="18" charset="0"/>
              </a:rPr>
              <a:t>Python is a high-level language. When we write programs in python, we do not need to remember the system architecture, nor do we need to manage the memory.</a:t>
            </a:r>
          </a:p>
          <a:p>
            <a:pPr algn="just" fontAlgn="base">
              <a:lnSpc>
                <a:spcPct val="150000"/>
              </a:lnSpc>
            </a:pPr>
            <a:r>
              <a:rPr lang="en-US" sz="2400" dirty="0" smtClean="0">
                <a:solidFill>
                  <a:srgbClr val="FF0000"/>
                </a:solidFill>
                <a:latin typeface="Times New Roman" pitchFamily="18" charset="0"/>
                <a:cs typeface="Times New Roman" pitchFamily="18" charset="0"/>
              </a:rPr>
              <a:t>6. Extensible feature:</a:t>
            </a:r>
          </a:p>
          <a:p>
            <a:pPr algn="just" fontAlgn="base">
              <a:lnSpc>
                <a:spcPct val="150000"/>
              </a:lnSpc>
            </a:pPr>
            <a:r>
              <a:rPr lang="en-US" sz="2400" dirty="0" smtClean="0">
                <a:latin typeface="Times New Roman" pitchFamily="18" charset="0"/>
                <a:cs typeface="Times New Roman" pitchFamily="18" charset="0"/>
              </a:rPr>
              <a:t>Python is a </a:t>
            </a:r>
            <a:r>
              <a:rPr lang="en-US" sz="2400" b="1" dirty="0" smtClean="0">
                <a:latin typeface="Times New Roman" pitchFamily="18" charset="0"/>
                <a:cs typeface="Times New Roman" pitchFamily="18" charset="0"/>
              </a:rPr>
              <a:t>Extensible</a:t>
            </a:r>
            <a:r>
              <a:rPr lang="en-US" sz="2400" dirty="0" smtClean="0">
                <a:latin typeface="Times New Roman" pitchFamily="18" charset="0"/>
                <a:cs typeface="Times New Roman" pitchFamily="18" charset="0"/>
              </a:rPr>
              <a:t> language. We can write us some Python code into C or C++ language and also we can compile that code in C/C++ language.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13</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p:cNvSpPr txBox="1">
            <a:spLocks noChangeArrowheads="1"/>
          </p:cNvSpPr>
          <p:nvPr/>
        </p:nvSpPr>
        <p:spPr>
          <a:xfrm>
            <a:off x="381000" y="0"/>
            <a:ext cx="3200399" cy="576282"/>
          </a:xfrm>
          <a:prstGeom prst="rect">
            <a:avLst/>
          </a:prstGeom>
        </p:spPr>
        <p:txBody>
          <a:bodyPr/>
          <a:lstStyle/>
          <a:p>
            <a:pPr lvl="0">
              <a:spcBef>
                <a:spcPct val="0"/>
              </a:spcBef>
              <a:defRPr/>
            </a:pPr>
            <a:r>
              <a:rPr lang="en-US" sz="2800" b="1" dirty="0" smtClean="0">
                <a:solidFill>
                  <a:srgbClr val="FF0000"/>
                </a:solidFill>
                <a:latin typeface="Times New Roman" pitchFamily="18" charset="0"/>
                <a:cs typeface="Times New Roman" pitchFamily="18" charset="0"/>
              </a:rPr>
              <a:t>Python Features</a:t>
            </a:r>
            <a:endParaRPr kumimoji="0" lang="en-US" sz="28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17" name="Rectangle 3"/>
          <p:cNvSpPr txBox="1">
            <a:spLocks noChangeArrowheads="1"/>
          </p:cNvSpPr>
          <p:nvPr/>
        </p:nvSpPr>
        <p:spPr>
          <a:xfrm>
            <a:off x="533400" y="914400"/>
            <a:ext cx="8305800" cy="4972050"/>
          </a:xfrm>
          <a:prstGeom prst="rect">
            <a:avLst/>
          </a:prstGeom>
        </p:spPr>
        <p:txBody>
          <a:bodyPr/>
          <a:lstStyle/>
          <a:p>
            <a:pPr marL="342900" marR="0" lvl="0" indent="-342900" algn="l" defTabSz="914400" rtl="0" eaLnBrk="1" fontAlgn="auto" latinLnBrk="0" hangingPunct="1">
              <a:lnSpc>
                <a:spcPct val="110000"/>
              </a:lnSpc>
              <a:spcBef>
                <a:spcPct val="20000"/>
              </a:spcBef>
              <a:spcAft>
                <a:spcPts val="0"/>
              </a:spcAft>
              <a:buClrTx/>
              <a:buSzTx/>
              <a:buFont typeface="Arial" pitchFamily="34" charset="0"/>
              <a:buChar char="•"/>
              <a:tabLst/>
              <a:defRPr/>
            </a:pPr>
            <a:endParaRPr kumimoji="0" lang="en-US" sz="2600" b="1" i="0" u="none" strike="noStrike" kern="1200" cap="none" spc="0" normalizeH="0" baseline="0" noProof="0" dirty="0" smtClean="0">
              <a:ln>
                <a:noFill/>
              </a:ln>
              <a:solidFill>
                <a:srgbClr val="3333FF"/>
              </a:solidFill>
              <a:effectLst/>
              <a:uLnTx/>
              <a:uFillTx/>
              <a:latin typeface="+mn-lt"/>
              <a:ea typeface="+mn-ea"/>
              <a:cs typeface="+mn-cs"/>
            </a:endParaRPr>
          </a:p>
        </p:txBody>
      </p:sp>
      <p:sp>
        <p:nvSpPr>
          <p:cNvPr id="12" name="Rectangle 3"/>
          <p:cNvSpPr txBox="1">
            <a:spLocks noChangeArrowheads="1"/>
          </p:cNvSpPr>
          <p:nvPr/>
        </p:nvSpPr>
        <p:spPr>
          <a:xfrm>
            <a:off x="381000" y="838200"/>
            <a:ext cx="8534400" cy="5105400"/>
          </a:xfrm>
          <a:prstGeom prst="rect">
            <a:avLst/>
          </a:prstGeom>
        </p:spPr>
        <p:txBody>
          <a:bodyPr/>
          <a:lstStyle/>
          <a:p>
            <a:pPr algn="just" fontAlgn="base">
              <a:lnSpc>
                <a:spcPct val="150000"/>
              </a:lnSpc>
            </a:pPr>
            <a:r>
              <a:rPr lang="en-US" sz="2400" dirty="0" smtClean="0">
                <a:solidFill>
                  <a:srgbClr val="FF0000"/>
                </a:solidFill>
                <a:latin typeface="Times New Roman" pitchFamily="18" charset="0"/>
                <a:cs typeface="Times New Roman" pitchFamily="18" charset="0"/>
              </a:rPr>
              <a:t>7. Python is Portable language:</a:t>
            </a:r>
          </a:p>
          <a:p>
            <a:pPr algn="just" fontAlgn="base">
              <a:lnSpc>
                <a:spcPct val="150000"/>
              </a:lnSpc>
            </a:pPr>
            <a:r>
              <a:rPr lang="en-US" sz="2400" dirty="0" smtClean="0">
                <a:latin typeface="Times New Roman" pitchFamily="18" charset="0"/>
                <a:cs typeface="Times New Roman" pitchFamily="18" charset="0"/>
              </a:rPr>
              <a:t>Python language is also a portable language. For example, if we have python code for windows and if we want to run this code on other platforms such as Linux, Unix, and Mac then we do not need to change it, we can run this code on any platform.</a:t>
            </a:r>
          </a:p>
          <a:p>
            <a:pPr algn="just" fontAlgn="base">
              <a:lnSpc>
                <a:spcPct val="150000"/>
              </a:lnSpc>
            </a:pPr>
            <a:r>
              <a:rPr lang="en-US" sz="2400" dirty="0" smtClean="0">
                <a:solidFill>
                  <a:srgbClr val="FF0000"/>
                </a:solidFill>
                <a:latin typeface="Times New Roman" pitchFamily="18" charset="0"/>
                <a:cs typeface="Times New Roman" pitchFamily="18" charset="0"/>
              </a:rPr>
              <a:t>8. Python is Integrated language:</a:t>
            </a:r>
          </a:p>
          <a:p>
            <a:pPr algn="just" fontAlgn="base">
              <a:lnSpc>
                <a:spcPct val="150000"/>
              </a:lnSpc>
            </a:pPr>
            <a:r>
              <a:rPr lang="en-US" sz="2400" dirty="0" smtClean="0">
                <a:latin typeface="Times New Roman" pitchFamily="18" charset="0"/>
                <a:cs typeface="Times New Roman" pitchFamily="18" charset="0"/>
              </a:rPr>
              <a:t>Python is also an Integrated language because we can easily integrated python with other languages like c, c++, etc.</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14</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p:cNvSpPr txBox="1">
            <a:spLocks noChangeArrowheads="1"/>
          </p:cNvSpPr>
          <p:nvPr/>
        </p:nvSpPr>
        <p:spPr>
          <a:xfrm>
            <a:off x="381000" y="0"/>
            <a:ext cx="3200399" cy="576282"/>
          </a:xfrm>
          <a:prstGeom prst="rect">
            <a:avLst/>
          </a:prstGeom>
        </p:spPr>
        <p:txBody>
          <a:bodyPr/>
          <a:lstStyle/>
          <a:p>
            <a:pPr lvl="0">
              <a:spcBef>
                <a:spcPct val="0"/>
              </a:spcBef>
              <a:defRPr/>
            </a:pPr>
            <a:r>
              <a:rPr lang="en-US" sz="2800" b="1" dirty="0" smtClean="0">
                <a:solidFill>
                  <a:srgbClr val="FF0000"/>
                </a:solidFill>
                <a:latin typeface="Times New Roman" pitchFamily="18" charset="0"/>
                <a:cs typeface="Times New Roman" pitchFamily="18" charset="0"/>
              </a:rPr>
              <a:t>Python Features</a:t>
            </a:r>
            <a:endParaRPr kumimoji="0" lang="en-US" sz="28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17" name="Rectangle 3"/>
          <p:cNvSpPr txBox="1">
            <a:spLocks noChangeArrowheads="1"/>
          </p:cNvSpPr>
          <p:nvPr/>
        </p:nvSpPr>
        <p:spPr>
          <a:xfrm>
            <a:off x="533400" y="914400"/>
            <a:ext cx="8305800" cy="4972050"/>
          </a:xfrm>
          <a:prstGeom prst="rect">
            <a:avLst/>
          </a:prstGeom>
        </p:spPr>
        <p:txBody>
          <a:bodyPr/>
          <a:lstStyle/>
          <a:p>
            <a:pPr marL="342900" marR="0" lvl="0" indent="-342900" algn="l" defTabSz="914400" rtl="0" eaLnBrk="1" fontAlgn="auto" latinLnBrk="0" hangingPunct="1">
              <a:lnSpc>
                <a:spcPct val="110000"/>
              </a:lnSpc>
              <a:spcBef>
                <a:spcPct val="20000"/>
              </a:spcBef>
              <a:spcAft>
                <a:spcPts val="0"/>
              </a:spcAft>
              <a:buClrTx/>
              <a:buSzTx/>
              <a:buFont typeface="Arial" pitchFamily="34" charset="0"/>
              <a:buChar char="•"/>
              <a:tabLst/>
              <a:defRPr/>
            </a:pPr>
            <a:endParaRPr kumimoji="0" lang="en-US" sz="2600" b="1" i="0" u="none" strike="noStrike" kern="1200" cap="none" spc="0" normalizeH="0" baseline="0" noProof="0" dirty="0" smtClean="0">
              <a:ln>
                <a:noFill/>
              </a:ln>
              <a:solidFill>
                <a:srgbClr val="3333FF"/>
              </a:solidFill>
              <a:effectLst/>
              <a:uLnTx/>
              <a:uFillTx/>
              <a:latin typeface="+mn-lt"/>
              <a:ea typeface="+mn-ea"/>
              <a:cs typeface="+mn-cs"/>
            </a:endParaRPr>
          </a:p>
        </p:txBody>
      </p:sp>
      <p:sp>
        <p:nvSpPr>
          <p:cNvPr id="12" name="Rectangle 3"/>
          <p:cNvSpPr txBox="1">
            <a:spLocks noChangeArrowheads="1"/>
          </p:cNvSpPr>
          <p:nvPr/>
        </p:nvSpPr>
        <p:spPr>
          <a:xfrm>
            <a:off x="381000" y="685800"/>
            <a:ext cx="8382000" cy="5181600"/>
          </a:xfrm>
          <a:prstGeom prst="rect">
            <a:avLst/>
          </a:prstGeom>
        </p:spPr>
        <p:txBody>
          <a:bodyPr/>
          <a:lstStyle/>
          <a:p>
            <a:pPr algn="just" fontAlgn="base">
              <a:lnSpc>
                <a:spcPct val="150000"/>
              </a:lnSpc>
            </a:pPr>
            <a:r>
              <a:rPr lang="en-US" sz="2400" dirty="0" smtClean="0">
                <a:solidFill>
                  <a:srgbClr val="FF0000"/>
                </a:solidFill>
                <a:latin typeface="Times New Roman" pitchFamily="18" charset="0"/>
                <a:cs typeface="Times New Roman" pitchFamily="18" charset="0"/>
              </a:rPr>
              <a:t>9. Interpreted Language:</a:t>
            </a:r>
          </a:p>
          <a:p>
            <a:pPr algn="just" fontAlgn="base">
              <a:lnSpc>
                <a:spcPct val="150000"/>
              </a:lnSpc>
            </a:pPr>
            <a:r>
              <a:rPr lang="en-US" sz="2400" dirty="0" smtClean="0">
                <a:latin typeface="Times New Roman" pitchFamily="18" charset="0"/>
                <a:cs typeface="Times New Roman" pitchFamily="18" charset="0"/>
              </a:rPr>
              <a:t>Python is an Interpreted Language because Python code is executed line by line at a time. like other languages C, C++, Java, etc. There is no need to compile python code this makes it easier to debug our code. The source code of python is converted into an immediate form called </a:t>
            </a:r>
            <a:r>
              <a:rPr lang="en-US" sz="2400" b="1" dirty="0" smtClean="0">
                <a:latin typeface="Times New Roman" pitchFamily="18" charset="0"/>
                <a:cs typeface="Times New Roman" pitchFamily="18" charset="0"/>
              </a:rPr>
              <a:t>byte code</a:t>
            </a:r>
            <a:r>
              <a:rPr lang="en-US" sz="24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15</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p:cNvSpPr txBox="1">
            <a:spLocks noChangeArrowheads="1"/>
          </p:cNvSpPr>
          <p:nvPr/>
        </p:nvSpPr>
        <p:spPr>
          <a:xfrm>
            <a:off x="381000" y="0"/>
            <a:ext cx="3200399" cy="576282"/>
          </a:xfrm>
          <a:prstGeom prst="rect">
            <a:avLst/>
          </a:prstGeom>
        </p:spPr>
        <p:txBody>
          <a:bodyPr/>
          <a:lstStyle/>
          <a:p>
            <a:pPr lvl="0">
              <a:spcBef>
                <a:spcPct val="0"/>
              </a:spcBef>
              <a:defRPr/>
            </a:pPr>
            <a:r>
              <a:rPr lang="en-US" sz="2800" b="1" dirty="0" smtClean="0">
                <a:solidFill>
                  <a:srgbClr val="FF0000"/>
                </a:solidFill>
                <a:latin typeface="Times New Roman" pitchFamily="18" charset="0"/>
                <a:cs typeface="Times New Roman" pitchFamily="18" charset="0"/>
              </a:rPr>
              <a:t>Python Features</a:t>
            </a:r>
            <a:endParaRPr kumimoji="0" lang="en-US" sz="28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17" name="Rectangle 3"/>
          <p:cNvSpPr txBox="1">
            <a:spLocks noChangeArrowheads="1"/>
          </p:cNvSpPr>
          <p:nvPr/>
        </p:nvSpPr>
        <p:spPr>
          <a:xfrm>
            <a:off x="533400" y="914400"/>
            <a:ext cx="8305800" cy="4972050"/>
          </a:xfrm>
          <a:prstGeom prst="rect">
            <a:avLst/>
          </a:prstGeom>
        </p:spPr>
        <p:txBody>
          <a:bodyPr/>
          <a:lstStyle/>
          <a:p>
            <a:pPr marL="342900" marR="0" lvl="0" indent="-342900" algn="l" defTabSz="914400" rtl="0" eaLnBrk="1" fontAlgn="auto" latinLnBrk="0" hangingPunct="1">
              <a:lnSpc>
                <a:spcPct val="110000"/>
              </a:lnSpc>
              <a:spcBef>
                <a:spcPct val="20000"/>
              </a:spcBef>
              <a:spcAft>
                <a:spcPts val="0"/>
              </a:spcAft>
              <a:buClrTx/>
              <a:buSzTx/>
              <a:buFont typeface="Arial" pitchFamily="34" charset="0"/>
              <a:buChar char="•"/>
              <a:tabLst/>
              <a:defRPr/>
            </a:pPr>
            <a:endParaRPr kumimoji="0" lang="en-US" sz="2600" b="1" i="0" u="none" strike="noStrike" kern="1200" cap="none" spc="0" normalizeH="0" baseline="0" noProof="0" dirty="0" smtClean="0">
              <a:ln>
                <a:noFill/>
              </a:ln>
              <a:solidFill>
                <a:srgbClr val="3333FF"/>
              </a:solidFill>
              <a:effectLst/>
              <a:uLnTx/>
              <a:uFillTx/>
              <a:latin typeface="+mn-lt"/>
              <a:ea typeface="+mn-ea"/>
              <a:cs typeface="+mn-cs"/>
            </a:endParaRPr>
          </a:p>
        </p:txBody>
      </p:sp>
      <p:sp>
        <p:nvSpPr>
          <p:cNvPr id="12" name="Rectangle 3"/>
          <p:cNvSpPr txBox="1">
            <a:spLocks noChangeArrowheads="1"/>
          </p:cNvSpPr>
          <p:nvPr/>
        </p:nvSpPr>
        <p:spPr>
          <a:xfrm>
            <a:off x="381000" y="685800"/>
            <a:ext cx="8382000" cy="5410200"/>
          </a:xfrm>
          <a:prstGeom prst="rect">
            <a:avLst/>
          </a:prstGeom>
        </p:spPr>
        <p:txBody>
          <a:bodyPr/>
          <a:lstStyle/>
          <a:p>
            <a:pPr algn="just" fontAlgn="base">
              <a:lnSpc>
                <a:spcPct val="150000"/>
              </a:lnSpc>
            </a:pPr>
            <a:r>
              <a:rPr lang="en-US" sz="2400" dirty="0" smtClean="0">
                <a:solidFill>
                  <a:srgbClr val="FF0000"/>
                </a:solidFill>
                <a:latin typeface="Times New Roman" pitchFamily="18" charset="0"/>
                <a:cs typeface="Times New Roman" pitchFamily="18" charset="0"/>
              </a:rPr>
              <a:t>10. Large Standard Library</a:t>
            </a:r>
          </a:p>
          <a:p>
            <a:pPr algn="just" fontAlgn="base">
              <a:lnSpc>
                <a:spcPct val="150000"/>
              </a:lnSpc>
            </a:pPr>
            <a:r>
              <a:rPr lang="en-US" sz="2400" dirty="0" smtClean="0">
                <a:latin typeface="Times New Roman" pitchFamily="18" charset="0"/>
                <a:cs typeface="Times New Roman" pitchFamily="18" charset="0"/>
              </a:rPr>
              <a:t>Python has a large standard library which provides a rich set of module and functions so you do not have to write your own code for every single thing. There are many libraries present in python for such as regular expressions, unit-testing, web browsers, etc.</a:t>
            </a:r>
          </a:p>
          <a:p>
            <a:pPr algn="just" fontAlgn="base">
              <a:lnSpc>
                <a:spcPct val="150000"/>
              </a:lnSpc>
            </a:pPr>
            <a:r>
              <a:rPr lang="en-US" sz="2400" dirty="0" smtClean="0">
                <a:solidFill>
                  <a:srgbClr val="FF0000"/>
                </a:solidFill>
                <a:latin typeface="Times New Roman" pitchFamily="18" charset="0"/>
                <a:cs typeface="Times New Roman" pitchFamily="18" charset="0"/>
              </a:rPr>
              <a:t>11.Dynamically Typed Language</a:t>
            </a:r>
          </a:p>
          <a:p>
            <a:pPr algn="just" fontAlgn="base">
              <a:lnSpc>
                <a:spcPct val="150000"/>
              </a:lnSpc>
            </a:pPr>
            <a:r>
              <a:rPr lang="en-US" sz="2400" dirty="0" smtClean="0">
                <a:latin typeface="Times New Roman" pitchFamily="18" charset="0"/>
                <a:cs typeface="Times New Roman" pitchFamily="18" charset="0"/>
              </a:rPr>
              <a:t>Python is a dynamically-typed language. That means the type (for example- int, double, long, etc.) for a variable is decided at run time not in advance because of this feature we don’t need to specify the type of variable.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16</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p:cNvSpPr txBox="1">
            <a:spLocks noChangeArrowheads="1"/>
          </p:cNvSpPr>
          <p:nvPr/>
        </p:nvSpPr>
        <p:spPr>
          <a:xfrm>
            <a:off x="609600" y="0"/>
            <a:ext cx="8001000" cy="533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effectLst/>
                <a:uLnTx/>
                <a:uFillTx/>
                <a:latin typeface="+mj-lt"/>
                <a:ea typeface="+mj-ea"/>
                <a:cs typeface="+mj-cs"/>
              </a:rPr>
              <a:t>.</a:t>
            </a:r>
            <a:endParaRPr kumimoji="0" lang="en-US" sz="4400" b="1"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endParaRPr>
          </a:p>
        </p:txBody>
      </p:sp>
      <p:sp>
        <p:nvSpPr>
          <p:cNvPr id="12" name="Rectangle 3"/>
          <p:cNvSpPr txBox="1">
            <a:spLocks noChangeArrowheads="1"/>
          </p:cNvSpPr>
          <p:nvPr/>
        </p:nvSpPr>
        <p:spPr>
          <a:xfrm>
            <a:off x="415214" y="838200"/>
            <a:ext cx="8185150" cy="5181600"/>
          </a:xfrm>
          <a:prstGeom prst="rect">
            <a:avLst/>
          </a:prstGeom>
        </p:spPr>
        <p:txBody>
          <a:bodyPr/>
          <a:lstStyle/>
          <a:p>
            <a:pPr marL="347663" lvl="0" indent="-347663" algn="just">
              <a:spcBef>
                <a:spcPct val="20000"/>
              </a:spcBef>
              <a:buClr>
                <a:srgbClr val="666699"/>
              </a:buClr>
              <a:buFont typeface="Arial" pitchFamily="34" charset="0"/>
              <a:buChar char="•"/>
              <a:defRPr/>
            </a:pPr>
            <a:r>
              <a:rPr lang="en-US" sz="2400" dirty="0" smtClean="0">
                <a:latin typeface="Times New Roman" pitchFamily="18" charset="0"/>
                <a:cs typeface="Times New Roman" pitchFamily="18" charset="0"/>
              </a:rPr>
              <a:t>Most </a:t>
            </a:r>
            <a:r>
              <a:rPr lang="en-US" sz="2400" dirty="0">
                <a:latin typeface="Times New Roman" pitchFamily="18" charset="0"/>
                <a:cs typeface="Times New Roman" pitchFamily="18" charset="0"/>
              </a:rPr>
              <a:t>of the programming languages like C, C++, and Java use braces { } to define a block of code. Python, however, uses indentation</a:t>
            </a:r>
            <a:r>
              <a:rPr lang="en-US" sz="2400" dirty="0" smtClean="0">
                <a:latin typeface="Times New Roman" pitchFamily="18" charset="0"/>
                <a:cs typeface="Times New Roman" pitchFamily="18" charset="0"/>
              </a:rPr>
              <a:t>.</a:t>
            </a:r>
          </a:p>
          <a:p>
            <a:pPr marL="347663" lvl="0" indent="-347663" algn="just">
              <a:spcBef>
                <a:spcPct val="20000"/>
              </a:spcBef>
              <a:buClr>
                <a:srgbClr val="666699"/>
              </a:buClr>
              <a:buFont typeface="Arial" pitchFamily="34" charset="0"/>
              <a:buChar char="•"/>
              <a:defRPr/>
            </a:pPr>
            <a:r>
              <a:rPr lang="en-US" sz="2400" dirty="0">
                <a:latin typeface="Times New Roman" pitchFamily="18" charset="0"/>
                <a:cs typeface="Times New Roman" pitchFamily="18" charset="0"/>
              </a:rPr>
              <a:t>A code block (body of a function, loop, etc.) starts with indentation and ends with the first </a:t>
            </a:r>
            <a:r>
              <a:rPr lang="en-US" sz="2400" dirty="0" smtClean="0">
                <a:latin typeface="Times New Roman" pitchFamily="18" charset="0"/>
                <a:cs typeface="Times New Roman" pitchFamily="18" charset="0"/>
              </a:rPr>
              <a:t>unintended </a:t>
            </a:r>
            <a:r>
              <a:rPr lang="en-US" sz="2400" dirty="0">
                <a:latin typeface="Times New Roman" pitchFamily="18" charset="0"/>
                <a:cs typeface="Times New Roman" pitchFamily="18" charset="0"/>
              </a:rPr>
              <a:t>line. The amount of indentation is up to you, but it must be consistent throughout that block.</a:t>
            </a:r>
          </a:p>
          <a:p>
            <a:pPr marL="347663" lvl="0" indent="-347663" algn="just">
              <a:spcBef>
                <a:spcPct val="20000"/>
              </a:spcBef>
              <a:buClr>
                <a:srgbClr val="666699"/>
              </a:buClr>
              <a:buFont typeface="Arial" pitchFamily="34" charset="0"/>
              <a:buChar char="•"/>
              <a:defRPr/>
            </a:pPr>
            <a:r>
              <a:rPr lang="en-US" sz="2400" dirty="0" smtClean="0">
                <a:latin typeface="Times New Roman" pitchFamily="18" charset="0"/>
                <a:cs typeface="Times New Roman" pitchFamily="18" charset="0"/>
              </a:rPr>
              <a:t>Generally</a:t>
            </a:r>
            <a:r>
              <a:rPr lang="en-US" sz="2400" dirty="0">
                <a:latin typeface="Times New Roman" pitchFamily="18" charset="0"/>
                <a:cs typeface="Times New Roman" pitchFamily="18" charset="0"/>
              </a:rPr>
              <a:t>, four whitespaces are used for indentation and are preferred over tabs. Here is an example</a:t>
            </a:r>
            <a:r>
              <a:rPr lang="en-US" sz="2400" dirty="0" smtClean="0">
                <a:latin typeface="Times New Roman" pitchFamily="18" charset="0"/>
                <a:cs typeface="Times New Roman" pitchFamily="18" charset="0"/>
              </a:rPr>
              <a:t>.</a:t>
            </a:r>
          </a:p>
          <a:p>
            <a:pPr lvl="0" algn="just">
              <a:spcBef>
                <a:spcPct val="20000"/>
              </a:spcBef>
              <a:buClr>
                <a:srgbClr val="666699"/>
              </a:buClr>
              <a:defRPr/>
            </a:pPr>
            <a:r>
              <a:rPr lang="en-US" sz="2400" dirty="0" smtClean="0">
                <a:latin typeface="Times New Roman" pitchFamily="18" charset="0"/>
                <a:cs typeface="Times New Roman" pitchFamily="18" charset="0"/>
              </a:rPr>
              <a:t>	for </a:t>
            </a:r>
            <a:r>
              <a:rPr lang="en-US" sz="2400" dirty="0">
                <a:latin typeface="Times New Roman" pitchFamily="18" charset="0"/>
                <a:cs typeface="Times New Roman" pitchFamily="18" charset="0"/>
              </a:rPr>
              <a:t>i in range(1,11):</a:t>
            </a:r>
          </a:p>
          <a:p>
            <a:pPr lvl="0" algn="just">
              <a:spcBef>
                <a:spcPct val="20000"/>
              </a:spcBef>
              <a:buClr>
                <a:srgbClr val="666699"/>
              </a:buClr>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print(i</a:t>
            </a:r>
            <a:r>
              <a:rPr lang="en-US" sz="2400" dirty="0">
                <a:latin typeface="Times New Roman" pitchFamily="18" charset="0"/>
                <a:cs typeface="Times New Roman" pitchFamily="18" charset="0"/>
              </a:rPr>
              <a:t>)</a:t>
            </a:r>
          </a:p>
          <a:p>
            <a:pPr lvl="0" algn="just">
              <a:spcBef>
                <a:spcPct val="20000"/>
              </a:spcBef>
              <a:buClr>
                <a:srgbClr val="666699"/>
              </a:buClr>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if </a:t>
            </a:r>
            <a:r>
              <a:rPr lang="en-US" sz="2400" dirty="0">
                <a:latin typeface="Times New Roman" pitchFamily="18" charset="0"/>
                <a:cs typeface="Times New Roman" pitchFamily="18" charset="0"/>
              </a:rPr>
              <a:t>i == 5:</a:t>
            </a:r>
          </a:p>
          <a:p>
            <a:pPr lvl="0" algn="just">
              <a:spcBef>
                <a:spcPct val="20000"/>
              </a:spcBef>
              <a:buClr>
                <a:srgbClr val="666699"/>
              </a:buClr>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break</a:t>
            </a:r>
            <a:endParaRPr kumimoji="0" lang="en-US" sz="24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17</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403225" y="838200"/>
            <a:ext cx="8337550" cy="5029200"/>
          </a:xfrm>
          <a:prstGeom prst="rect">
            <a:avLst/>
          </a:prstGeom>
        </p:spPr>
        <p:txBody>
          <a:bodyPr/>
          <a:lstStyle/>
          <a:p>
            <a:pPr marL="347663" lvl="0" indent="-347663" algn="just">
              <a:spcBef>
                <a:spcPct val="20000"/>
              </a:spcBef>
              <a:buClr>
                <a:srgbClr val="666699"/>
              </a:buClr>
              <a:buFont typeface="Arial" pitchFamily="34" charset="0"/>
              <a:buChar char="•"/>
              <a:defRPr/>
            </a:pPr>
            <a:r>
              <a:rPr lang="en-US" sz="2400" dirty="0">
                <a:latin typeface="Times New Roman" pitchFamily="18" charset="0"/>
                <a:cs typeface="Times New Roman" pitchFamily="18" charset="0"/>
              </a:rPr>
              <a:t>The enforcement of indentation in Python makes the code look neat and </a:t>
            </a:r>
            <a:r>
              <a:rPr lang="en-US" sz="2400" dirty="0" smtClean="0">
                <a:latin typeface="Times New Roman" pitchFamily="18" charset="0"/>
                <a:cs typeface="Times New Roman" pitchFamily="18" charset="0"/>
              </a:rPr>
              <a:t>clean. This </a:t>
            </a:r>
            <a:r>
              <a:rPr lang="en-US" sz="2400" dirty="0">
                <a:latin typeface="Times New Roman" pitchFamily="18" charset="0"/>
                <a:cs typeface="Times New Roman" pitchFamily="18" charset="0"/>
              </a:rPr>
              <a:t>results in Python programs that look similar and consistent.</a:t>
            </a:r>
          </a:p>
          <a:p>
            <a:pPr marL="347663" lvl="0" indent="-347663" algn="just">
              <a:spcBef>
                <a:spcPct val="20000"/>
              </a:spcBef>
              <a:buClr>
                <a:srgbClr val="666699"/>
              </a:buClr>
              <a:buFont typeface="Arial" pitchFamily="34" charset="0"/>
              <a:buChar char="•"/>
              <a:defRPr/>
            </a:pPr>
            <a:r>
              <a:rPr lang="en-US" sz="2400" dirty="0" smtClean="0">
                <a:latin typeface="Times New Roman" pitchFamily="18" charset="0"/>
                <a:cs typeface="Times New Roman" pitchFamily="18" charset="0"/>
              </a:rPr>
              <a:t>Indentation </a:t>
            </a:r>
            <a:r>
              <a:rPr lang="en-US" sz="2400" dirty="0">
                <a:latin typeface="Times New Roman" pitchFamily="18" charset="0"/>
                <a:cs typeface="Times New Roman" pitchFamily="18" charset="0"/>
              </a:rPr>
              <a:t>can be ignored in line continuation, but it's always a good idea to indent. It makes the code more readable. For example</a:t>
            </a:r>
            <a:r>
              <a:rPr lang="en-US" sz="2400" dirty="0" smtClean="0">
                <a:latin typeface="Times New Roman" pitchFamily="18" charset="0"/>
                <a:cs typeface="Times New Roman" pitchFamily="18" charset="0"/>
              </a:rPr>
              <a:t>:</a:t>
            </a:r>
          </a:p>
          <a:p>
            <a:pPr lvl="0" algn="just">
              <a:spcBef>
                <a:spcPct val="20000"/>
              </a:spcBef>
              <a:buClr>
                <a:srgbClr val="666699"/>
              </a:buClr>
              <a:defRPr/>
            </a:pPr>
            <a:r>
              <a:rPr kumimoji="0" lang="en-US" sz="240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en-US" sz="24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lvl="0" algn="just">
              <a:spcBef>
                <a:spcPct val="20000"/>
              </a:spcBef>
              <a:buClr>
                <a:srgbClr val="666699"/>
              </a:buClr>
              <a:defRPr/>
            </a:pPr>
            <a:r>
              <a:rPr lang="en-US" sz="2400" dirty="0" smtClean="0">
                <a:latin typeface="Times New Roman" pitchFamily="18" charset="0"/>
                <a:cs typeface="Times New Roman" pitchFamily="18" charset="0"/>
              </a:rPr>
              <a:t>	if True: </a:t>
            </a:r>
          </a:p>
          <a:p>
            <a:pPr lvl="0" algn="just">
              <a:spcBef>
                <a:spcPct val="20000"/>
              </a:spcBef>
              <a:buClr>
                <a:srgbClr val="666699"/>
              </a:buClr>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print</a:t>
            </a:r>
            <a:r>
              <a:rPr lang="en-US" sz="2400" dirty="0">
                <a:latin typeface="Times New Roman" pitchFamily="18" charset="0"/>
                <a:cs typeface="Times New Roman" pitchFamily="18" charset="0"/>
              </a:rPr>
              <a:t>('Hello') a = </a:t>
            </a:r>
            <a:r>
              <a:rPr lang="en-US" sz="2400" dirty="0" smtClean="0">
                <a:latin typeface="Times New Roman" pitchFamily="18" charset="0"/>
                <a:cs typeface="Times New Roman" pitchFamily="18" charset="0"/>
              </a:rPr>
              <a:t>5</a:t>
            </a:r>
          </a:p>
          <a:p>
            <a:pPr lvl="0" algn="just">
              <a:spcBef>
                <a:spcPct val="20000"/>
              </a:spcBef>
              <a:buClr>
                <a:srgbClr val="666699"/>
              </a:buClr>
              <a:defRPr/>
            </a:pPr>
            <a:r>
              <a:rPr kumimoji="0" lang="en-US" sz="240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t>
            </a:r>
            <a:r>
              <a:rPr lang="en-US" sz="2400" dirty="0" smtClean="0">
                <a:latin typeface="Times New Roman" pitchFamily="18" charset="0"/>
                <a:cs typeface="Times New Roman" pitchFamily="18" charset="0"/>
              </a:rPr>
              <a:t>and</a:t>
            </a:r>
          </a:p>
          <a:p>
            <a:pPr lvl="0" algn="just">
              <a:spcBef>
                <a:spcPct val="20000"/>
              </a:spcBef>
              <a:buClr>
                <a:srgbClr val="666699"/>
              </a:buClr>
              <a:defRPr/>
            </a:pPr>
            <a:r>
              <a:rPr lang="en-US" sz="2400" dirty="0" smtClean="0">
                <a:latin typeface="Times New Roman" pitchFamily="18" charset="0"/>
                <a:cs typeface="Times New Roman" pitchFamily="18" charset="0"/>
              </a:rPr>
              <a:t>	if </a:t>
            </a:r>
            <a:r>
              <a:rPr lang="en-US" sz="2400" dirty="0">
                <a:latin typeface="Times New Roman" pitchFamily="18" charset="0"/>
                <a:cs typeface="Times New Roman" pitchFamily="18" charset="0"/>
              </a:rPr>
              <a:t>True: print('Hello'); a = 5</a:t>
            </a:r>
            <a:endParaRPr kumimoji="0" lang="en-US" sz="24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947783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18</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425450" y="838200"/>
            <a:ext cx="8337550" cy="5029200"/>
          </a:xfrm>
          <a:prstGeom prst="rect">
            <a:avLst/>
          </a:prstGeom>
        </p:spPr>
        <p:txBody>
          <a:bodyPr/>
          <a:lstStyle/>
          <a:p>
            <a:pPr marL="347663" lvl="0" indent="-347663" algn="just">
              <a:spcBef>
                <a:spcPct val="20000"/>
              </a:spcBef>
              <a:buClr>
                <a:srgbClr val="666699"/>
              </a:buClr>
              <a:buFont typeface="Arial" pitchFamily="34" charset="0"/>
              <a:buChar char="•"/>
              <a:defRPr/>
            </a:pPr>
            <a:r>
              <a:rPr lang="en-US" sz="2400" dirty="0">
                <a:latin typeface="Times New Roman" pitchFamily="18" charset="0"/>
                <a:cs typeface="Times New Roman" pitchFamily="18" charset="0"/>
              </a:rPr>
              <a:t>both are valid and do the same thing, but the former style is clearer.</a:t>
            </a:r>
          </a:p>
          <a:p>
            <a:pPr marL="347663" lvl="0" indent="-347663" algn="just">
              <a:spcBef>
                <a:spcPct val="20000"/>
              </a:spcBef>
              <a:buClr>
                <a:srgbClr val="666699"/>
              </a:buClr>
              <a:buFont typeface="Arial" pitchFamily="34" charset="0"/>
              <a:buChar char="•"/>
              <a:defRPr/>
            </a:pPr>
            <a:r>
              <a:rPr lang="en-US" sz="2400" dirty="0" smtClean="0">
                <a:latin typeface="Times New Roman" pitchFamily="18" charset="0"/>
                <a:cs typeface="Times New Roman" pitchFamily="18" charset="0"/>
              </a:rPr>
              <a:t>Incorrect </a:t>
            </a:r>
            <a:r>
              <a:rPr lang="en-US" sz="2400" dirty="0">
                <a:latin typeface="Times New Roman" pitchFamily="18" charset="0"/>
                <a:cs typeface="Times New Roman" pitchFamily="18" charset="0"/>
              </a:rPr>
              <a:t>indentation will result in </a:t>
            </a:r>
            <a:r>
              <a:rPr lang="en-US" sz="2400" dirty="0" err="1" smtClean="0">
                <a:latin typeface="Times New Roman" pitchFamily="18" charset="0"/>
                <a:cs typeface="Times New Roman" pitchFamily="18" charset="0"/>
              </a:rPr>
              <a:t>IndentationError</a:t>
            </a:r>
            <a:r>
              <a:rPr lang="en-US" sz="2400" dirty="0" smtClean="0">
                <a:latin typeface="Times New Roman" pitchFamily="18" charset="0"/>
                <a:cs typeface="Times New Roman" pitchFamily="18" charset="0"/>
              </a:rPr>
              <a:t>.</a:t>
            </a:r>
          </a:p>
          <a:p>
            <a:pPr marL="347663" lvl="0" indent="-347663" algn="just">
              <a:spcBef>
                <a:spcPct val="20000"/>
              </a:spcBef>
              <a:buClr>
                <a:srgbClr val="666699"/>
              </a:buClr>
              <a:buFont typeface="Arial" pitchFamily="34" charset="0"/>
              <a:buChar char="•"/>
              <a:defRPr/>
            </a:pPr>
            <a:endParaRPr kumimoji="0" lang="en-US" sz="24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4288567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19</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228600" y="762000"/>
            <a:ext cx="8724900" cy="5509259"/>
          </a:xfrm>
          <a:prstGeom prst="rect">
            <a:avLst/>
          </a:prstGeom>
        </p:spPr>
        <p:txBody>
          <a:bodyPr/>
          <a:lstStyle/>
          <a:p>
            <a:pPr marL="347663" lvl="0" indent="-347663" algn="just">
              <a:lnSpc>
                <a:spcPct val="150000"/>
              </a:lnSpc>
              <a:spcBef>
                <a:spcPct val="20000"/>
              </a:spcBef>
              <a:buClr>
                <a:srgbClr val="666699"/>
              </a:buClr>
              <a:buFont typeface="Arial" pitchFamily="34" charset="0"/>
              <a:buChar char="•"/>
              <a:defRPr/>
            </a:pPr>
            <a:r>
              <a:rPr lang="en-US" sz="2300" dirty="0">
                <a:latin typeface="Times New Roman" pitchFamily="18" charset="0"/>
                <a:cs typeface="Times New Roman" pitchFamily="18" charset="0"/>
              </a:rPr>
              <a:t>Leading whitespace (spaces and tabs) at the beginning of a logical line is used to compute the indentation level of the line, which in turn is used to determine the grouping of statements</a:t>
            </a:r>
            <a:r>
              <a:rPr lang="en-US" sz="2300" dirty="0" smtClean="0">
                <a:latin typeface="Times New Roman" pitchFamily="18" charset="0"/>
                <a:cs typeface="Times New Roman" pitchFamily="18" charset="0"/>
              </a:rPr>
              <a:t>.</a:t>
            </a:r>
          </a:p>
          <a:p>
            <a:pPr marL="347663" lvl="0" indent="-347663" algn="just">
              <a:lnSpc>
                <a:spcPct val="150000"/>
              </a:lnSpc>
              <a:spcBef>
                <a:spcPct val="20000"/>
              </a:spcBef>
              <a:buClr>
                <a:srgbClr val="666699"/>
              </a:buClr>
              <a:buFont typeface="Arial" pitchFamily="34" charset="0"/>
              <a:buChar char="•"/>
              <a:defRPr/>
            </a:pPr>
            <a:r>
              <a:rPr lang="en-US" sz="2300" dirty="0" smtClean="0">
                <a:latin typeface="Times New Roman" pitchFamily="18" charset="0"/>
                <a:cs typeface="Times New Roman" pitchFamily="18" charset="0"/>
              </a:rPr>
              <a:t>First</a:t>
            </a:r>
            <a:r>
              <a:rPr lang="en-US" sz="2300" dirty="0">
                <a:latin typeface="Times New Roman" pitchFamily="18" charset="0"/>
                <a:cs typeface="Times New Roman" pitchFamily="18" charset="0"/>
              </a:rPr>
              <a:t>, tabs are replaced (from left to right) by one to eight spaces such that the total number of characters up to and including the replacement is a multiple of eight (this is intended to be the same rule as used by Unix). The total number of spaces preceding the first non-blank character then determines the line's indentation. Indentation cannot be split over multiple physical lines using backslashes; the whitespace up to the first backslash determines the indentation</a:t>
            </a:r>
            <a:r>
              <a:rPr lang="en-US" sz="2400" dirty="0">
                <a:latin typeface="Times New Roman" pitchFamily="18" charset="0"/>
                <a:cs typeface="Times New Roman" pitchFamily="18" charset="0"/>
              </a:rPr>
              <a:t>.</a:t>
            </a:r>
            <a:endParaRPr kumimoji="0" lang="en-US" sz="24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
        <p:nvSpPr>
          <p:cNvPr id="10" name="Rectangle 5"/>
          <p:cNvSpPr txBox="1">
            <a:spLocks noChangeArrowheads="1"/>
          </p:cNvSpPr>
          <p:nvPr/>
        </p:nvSpPr>
        <p:spPr>
          <a:xfrm>
            <a:off x="381000" y="0"/>
            <a:ext cx="2209800" cy="576282"/>
          </a:xfrm>
          <a:prstGeom prst="rect">
            <a:avLst/>
          </a:prstGeom>
        </p:spPr>
        <p:txBody>
          <a:bodyPr/>
          <a:lstStyle/>
          <a:p>
            <a:pPr lvl="0" algn="ctr">
              <a:spcBef>
                <a:spcPct val="0"/>
              </a:spcBef>
              <a:defRPr/>
            </a:pPr>
            <a:r>
              <a:rPr lang="en-US" sz="2800" b="1" noProof="0" dirty="0" smtClean="0">
                <a:solidFill>
                  <a:srgbClr val="FF0000"/>
                </a:solidFill>
                <a:latin typeface="Times New Roman" pitchFamily="18" charset="0"/>
                <a:cs typeface="Times New Roman" pitchFamily="18" charset="0"/>
              </a:rPr>
              <a:t>Indentation</a:t>
            </a:r>
            <a:endParaRPr kumimoji="0" lang="en-US" sz="28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138367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2</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p:cNvSpPr txBox="1">
            <a:spLocks noChangeArrowheads="1"/>
          </p:cNvSpPr>
          <p:nvPr/>
        </p:nvSpPr>
        <p:spPr>
          <a:xfrm>
            <a:off x="381000" y="0"/>
            <a:ext cx="8226425" cy="576282"/>
          </a:xfrm>
          <a:prstGeom prst="rect">
            <a:avLst/>
          </a:prstGeom>
        </p:spPr>
        <p:txBody>
          <a:bodyPr/>
          <a:lstStyle/>
          <a:p>
            <a:endParaRPr lang="en-US" sz="4000" b="1" dirty="0">
              <a:solidFill>
                <a:srgbClr val="FF0000"/>
              </a:solidFill>
              <a:latin typeface="Times New Roman" pitchFamily="18" charset="0"/>
              <a:cs typeface="Times New Roman" pitchFamily="18" charset="0"/>
            </a:endParaRPr>
          </a:p>
        </p:txBody>
      </p:sp>
      <p:sp>
        <p:nvSpPr>
          <p:cNvPr id="12" name="Rectangle 11"/>
          <p:cNvSpPr>
            <a:spLocks noGrp="1" noChangeArrowheads="1"/>
          </p:cNvSpPr>
          <p:nvPr/>
        </p:nvSpPr>
        <p:spPr bwMode="auto">
          <a:xfrm>
            <a:off x="228600" y="685800"/>
            <a:ext cx="8686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a:lstStyle>
          <a:p>
            <a:pPr algn="just">
              <a:lnSpc>
                <a:spcPct val="150000"/>
              </a:lnSpc>
              <a:spcBef>
                <a:spcPts val="0"/>
              </a:spcBef>
            </a:pPr>
            <a:r>
              <a:rPr lang="en-US" sz="2400" dirty="0" smtClean="0">
                <a:latin typeface="Times New Roman" pitchFamily="18" charset="0"/>
                <a:cs typeface="Times New Roman" pitchFamily="18" charset="0"/>
              </a:rPr>
              <a:t>Python is used for developing desktop GUI applications, websites and web applications. Also, as a high level programming language it allows you to focus on core functionality of the application by taking care of common programming tasks. This course is designed to help the students to understand fundamental syntactic information about ‘Python’. Also it will help the students to apply the basic concepts, program structure and principles of ‘Python’ programming paradigm to build given application. The course is basically designed to create a base to develop foundation skills of programming language.</a:t>
            </a:r>
          </a:p>
          <a:p>
            <a:pPr>
              <a:buNone/>
            </a:pP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11" name="TextBox 10"/>
          <p:cNvSpPr txBox="1"/>
          <p:nvPr/>
        </p:nvSpPr>
        <p:spPr>
          <a:xfrm>
            <a:off x="304800" y="0"/>
            <a:ext cx="2590800" cy="584775"/>
          </a:xfrm>
          <a:prstGeom prst="rect">
            <a:avLst/>
          </a:prstGeom>
          <a:noFill/>
        </p:spPr>
        <p:txBody>
          <a:bodyPr wrap="square">
            <a:spAutoFit/>
          </a:bodyPr>
          <a:lstStyle/>
          <a:p>
            <a:pPr>
              <a:defRPr/>
            </a:pPr>
            <a:r>
              <a:rPr lang="en-US" sz="3200" cap="all"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RATIONALE</a:t>
            </a:r>
            <a:endParaRPr lang="en-US" sz="3200" cap="all"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20</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425450" y="838200"/>
            <a:ext cx="8337550" cy="4953000"/>
          </a:xfrm>
          <a:prstGeom prst="rect">
            <a:avLst/>
          </a:prstGeom>
        </p:spPr>
        <p:txBody>
          <a:bodyPr/>
          <a:lstStyle/>
          <a:p>
            <a:pPr marL="347663" lvl="0" indent="-347663" algn="just">
              <a:spcBef>
                <a:spcPct val="20000"/>
              </a:spcBef>
              <a:buClr>
                <a:srgbClr val="666699"/>
              </a:buClr>
              <a:buFont typeface="Arial" pitchFamily="34" charset="0"/>
              <a:buChar char="•"/>
              <a:defRPr/>
            </a:pPr>
            <a:r>
              <a:rPr lang="en-US" sz="2400" dirty="0">
                <a:latin typeface="Times New Roman" pitchFamily="18" charset="0"/>
                <a:cs typeface="Times New Roman" pitchFamily="18" charset="0"/>
              </a:rPr>
              <a:t>Identifiers (also referred to as names) are described by the following lexical definitions</a:t>
            </a:r>
            <a:r>
              <a:rPr lang="en-US" sz="2400" dirty="0" smtClean="0">
                <a:latin typeface="Times New Roman" pitchFamily="18" charset="0"/>
                <a:cs typeface="Times New Roman" pitchFamily="18" charset="0"/>
              </a:rPr>
              <a:t>:</a:t>
            </a:r>
          </a:p>
          <a:p>
            <a:pPr lvl="0" algn="just">
              <a:spcBef>
                <a:spcPct val="20000"/>
              </a:spcBef>
              <a:buClr>
                <a:srgbClr val="666699"/>
              </a:buClr>
              <a:defRPr/>
            </a:pPr>
            <a:endParaRPr lang="en-US" sz="2400" dirty="0">
              <a:latin typeface="Times New Roman" pitchFamily="18" charset="0"/>
              <a:cs typeface="Times New Roman" pitchFamily="18" charset="0"/>
            </a:endParaRPr>
          </a:p>
          <a:p>
            <a:pPr lvl="0" algn="just">
              <a:spcBef>
                <a:spcPct val="20000"/>
              </a:spcBef>
              <a:buClr>
                <a:srgbClr val="666699"/>
              </a:buClr>
              <a:defRPr/>
            </a:pPr>
            <a:r>
              <a:rPr lang="en-US" sz="2400" dirty="0" smtClean="0">
                <a:latin typeface="Times New Roman" pitchFamily="18" charset="0"/>
                <a:cs typeface="Times New Roman" pitchFamily="18" charset="0"/>
              </a:rPr>
              <a:t>	identifier   :     </a:t>
            </a:r>
            <a:r>
              <a:rPr lang="en-US" sz="2400" dirty="0">
                <a:latin typeface="Times New Roman" pitchFamily="18" charset="0"/>
                <a:cs typeface="Times New Roman" pitchFamily="18" charset="0"/>
              </a:rPr>
              <a:t>(letter|"_") (</a:t>
            </a:r>
            <a:r>
              <a:rPr lang="en-US" sz="2400" dirty="0" smtClean="0">
                <a:latin typeface="Times New Roman" pitchFamily="18" charset="0"/>
                <a:cs typeface="Times New Roman" pitchFamily="18" charset="0"/>
              </a:rPr>
              <a:t>letter | digit |"_")*</a:t>
            </a:r>
            <a:endParaRPr lang="en-US" sz="2400" dirty="0">
              <a:latin typeface="Times New Roman" pitchFamily="18" charset="0"/>
              <a:cs typeface="Times New Roman" pitchFamily="18" charset="0"/>
            </a:endParaRPr>
          </a:p>
          <a:p>
            <a:pPr lvl="0" algn="just">
              <a:spcBef>
                <a:spcPct val="20000"/>
              </a:spcBef>
              <a:buClr>
                <a:srgbClr val="666699"/>
              </a:buClr>
              <a:defRPr/>
            </a:pPr>
            <a:r>
              <a:rPr lang="en-US" sz="2400" dirty="0" smtClean="0">
                <a:latin typeface="Times New Roman" pitchFamily="18" charset="0"/>
                <a:cs typeface="Times New Roman" pitchFamily="18" charset="0"/>
              </a:rPr>
              <a:t>	letter         :         </a:t>
            </a:r>
            <a:r>
              <a:rPr lang="en-US" sz="2400" dirty="0">
                <a:latin typeface="Times New Roman" pitchFamily="18" charset="0"/>
                <a:cs typeface="Times New Roman" pitchFamily="18" charset="0"/>
              </a:rPr>
              <a:t>lowercase | uppercase</a:t>
            </a:r>
          </a:p>
          <a:p>
            <a:pPr lvl="0" algn="just">
              <a:spcBef>
                <a:spcPct val="20000"/>
              </a:spcBef>
              <a:buClr>
                <a:srgbClr val="666699"/>
              </a:buClr>
              <a:defRPr/>
            </a:pPr>
            <a:r>
              <a:rPr lang="en-US" sz="2400" dirty="0" smtClean="0">
                <a:latin typeface="Times New Roman" pitchFamily="18" charset="0"/>
                <a:cs typeface="Times New Roman" pitchFamily="18" charset="0"/>
              </a:rPr>
              <a:t>	lowercase :      </a:t>
            </a:r>
            <a:r>
              <a:rPr lang="en-US" sz="2400" dirty="0">
                <a:latin typeface="Times New Roman" pitchFamily="18" charset="0"/>
                <a:cs typeface="Times New Roman" pitchFamily="18" charset="0"/>
              </a:rPr>
              <a:t>"a"..."z"</a:t>
            </a:r>
          </a:p>
          <a:p>
            <a:pPr lvl="0" algn="just">
              <a:spcBef>
                <a:spcPct val="20000"/>
              </a:spcBef>
              <a:buClr>
                <a:srgbClr val="666699"/>
              </a:buClr>
              <a:defRPr/>
            </a:pPr>
            <a:r>
              <a:rPr lang="en-US" sz="2400" dirty="0" smtClean="0">
                <a:latin typeface="Times New Roman" pitchFamily="18" charset="0"/>
                <a:cs typeface="Times New Roman" pitchFamily="18" charset="0"/>
              </a:rPr>
              <a:t>	uppercase :      </a:t>
            </a:r>
            <a:r>
              <a:rPr lang="en-US" sz="2400" dirty="0">
                <a:latin typeface="Times New Roman" pitchFamily="18" charset="0"/>
                <a:cs typeface="Times New Roman" pitchFamily="18" charset="0"/>
              </a:rPr>
              <a:t>"A"..."Z"</a:t>
            </a:r>
          </a:p>
          <a:p>
            <a:pPr lvl="0" algn="just">
              <a:spcBef>
                <a:spcPct val="20000"/>
              </a:spcBef>
              <a:buClr>
                <a:srgbClr val="666699"/>
              </a:buClr>
              <a:defRPr/>
            </a:pPr>
            <a:r>
              <a:rPr lang="en-US" sz="2400" dirty="0" smtClean="0">
                <a:latin typeface="Times New Roman" pitchFamily="18" charset="0"/>
                <a:cs typeface="Times New Roman" pitchFamily="18" charset="0"/>
              </a:rPr>
              <a:t>	digit          :          </a:t>
            </a:r>
            <a:r>
              <a:rPr lang="en-US" sz="2400" dirty="0">
                <a:latin typeface="Times New Roman" pitchFamily="18" charset="0"/>
                <a:cs typeface="Times New Roman" pitchFamily="18" charset="0"/>
              </a:rPr>
              <a:t>"0"..."9"</a:t>
            </a:r>
          </a:p>
          <a:p>
            <a:pPr lvl="0" algn="just">
              <a:spcBef>
                <a:spcPct val="20000"/>
              </a:spcBef>
              <a:buClr>
                <a:srgbClr val="666699"/>
              </a:buClr>
              <a:defRPr/>
            </a:pPr>
            <a:r>
              <a:rPr lang="en-US" sz="2400" dirty="0" smtClean="0">
                <a:latin typeface="Times New Roman" pitchFamily="18" charset="0"/>
                <a:cs typeface="Times New Roman" pitchFamily="18" charset="0"/>
              </a:rPr>
              <a:t>	Identifiers </a:t>
            </a:r>
            <a:r>
              <a:rPr lang="en-US" sz="2400" dirty="0">
                <a:latin typeface="Times New Roman" pitchFamily="18" charset="0"/>
                <a:cs typeface="Times New Roman" pitchFamily="18" charset="0"/>
              </a:rPr>
              <a:t>are unlimited in length. Case is significant</a:t>
            </a:r>
            <a:r>
              <a:rPr lang="en-US" sz="2400" dirty="0" smtClean="0">
                <a:latin typeface="Times New Roman" pitchFamily="18" charset="0"/>
                <a:cs typeface="Times New Roman" pitchFamily="18" charset="0"/>
              </a:rPr>
              <a:t>.</a:t>
            </a:r>
          </a:p>
          <a:p>
            <a:pPr lvl="0" algn="just">
              <a:spcBef>
                <a:spcPct val="20000"/>
              </a:spcBef>
              <a:buClr>
                <a:srgbClr val="666699"/>
              </a:buClr>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p>
        </p:txBody>
      </p:sp>
      <p:sp>
        <p:nvSpPr>
          <p:cNvPr id="10" name="Rectangle 5"/>
          <p:cNvSpPr txBox="1">
            <a:spLocks noChangeArrowheads="1"/>
          </p:cNvSpPr>
          <p:nvPr/>
        </p:nvSpPr>
        <p:spPr>
          <a:xfrm>
            <a:off x="381000" y="0"/>
            <a:ext cx="1904999" cy="576282"/>
          </a:xfrm>
          <a:prstGeom prst="rect">
            <a:avLst/>
          </a:prstGeom>
        </p:spPr>
        <p:txBody>
          <a:bodyPr/>
          <a:lstStyle/>
          <a:p>
            <a:pPr lvl="0" algn="ctr">
              <a:spcBef>
                <a:spcPct val="0"/>
              </a:spcBef>
              <a:defRPr/>
            </a:pPr>
            <a:r>
              <a:rPr lang="en-US" sz="2800" b="1" noProof="0" dirty="0" smtClean="0">
                <a:solidFill>
                  <a:srgbClr val="FF0000"/>
                </a:solidFill>
                <a:latin typeface="Times New Roman" pitchFamily="18" charset="0"/>
                <a:cs typeface="Times New Roman" pitchFamily="18" charset="0"/>
              </a:rPr>
              <a:t>Identifiers</a:t>
            </a:r>
            <a:endParaRPr kumimoji="0" lang="en-US" sz="28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519575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21</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425450" y="838200"/>
            <a:ext cx="8337550" cy="4953000"/>
          </a:xfrm>
          <a:prstGeom prst="rect">
            <a:avLst/>
          </a:prstGeom>
        </p:spPr>
        <p:txBody>
          <a:bodyPr/>
          <a:lstStyle/>
          <a:p>
            <a:pPr algn="just">
              <a:lnSpc>
                <a:spcPct val="150000"/>
              </a:lnSpc>
            </a:pPr>
            <a:r>
              <a:rPr lang="en-US" sz="2400" dirty="0">
                <a:latin typeface="Times New Roman" pitchFamily="18" charset="0"/>
                <a:cs typeface="Times New Roman" pitchFamily="18" charset="0"/>
              </a:rPr>
              <a:t>The following identifiers are used as reserved words, or </a:t>
            </a:r>
            <a:r>
              <a:rPr lang="en-US" sz="2400" i="1" dirty="0">
                <a:latin typeface="Times New Roman" pitchFamily="18" charset="0"/>
                <a:cs typeface="Times New Roman" pitchFamily="18" charset="0"/>
              </a:rPr>
              <a:t>keywords</a:t>
            </a:r>
            <a:r>
              <a:rPr lang="en-US" sz="2400" dirty="0">
                <a:latin typeface="Times New Roman" pitchFamily="18" charset="0"/>
                <a:cs typeface="Times New Roman" pitchFamily="18" charset="0"/>
              </a:rPr>
              <a:t> of the language, and cannot be used as ordinary identifiers. They must be spelled exactly as written here</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And   else      global   not      try    class     except  </a:t>
            </a:r>
            <a:r>
              <a:rPr lang="en-US" sz="2400" dirty="0" err="1">
                <a:latin typeface="Times New Roman" pitchFamily="18" charset="0"/>
                <a:cs typeface="Times New Roman" pitchFamily="18" charset="0"/>
              </a:rPr>
              <a:t>elif</a:t>
            </a:r>
            <a:r>
              <a:rPr lang="en-US" sz="2400" dirty="0">
                <a:latin typeface="Times New Roman" pitchFamily="18" charset="0"/>
                <a:cs typeface="Times New Roman" pitchFamily="18" charset="0"/>
              </a:rPr>
              <a:t>      from </a:t>
            </a:r>
          </a:p>
          <a:p>
            <a:pPr>
              <a:lnSpc>
                <a:spcPct val="150000"/>
              </a:lnSpc>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del </a:t>
            </a:r>
            <a:r>
              <a:rPr lang="en-US" sz="2400" dirty="0" smtClean="0">
                <a:latin typeface="Times New Roman" pitchFamily="18" charset="0"/>
                <a:cs typeface="Times New Roman" pitchFamily="18" charset="0"/>
              </a:rPr>
              <a:t>   or     while    continue     exec       </a:t>
            </a:r>
            <a:r>
              <a:rPr lang="en-US" sz="2400" dirty="0">
                <a:latin typeface="Times New Roman" pitchFamily="18" charset="0"/>
                <a:cs typeface="Times New Roman" pitchFamily="18" charset="0"/>
              </a:rPr>
              <a:t>import </a:t>
            </a:r>
            <a:r>
              <a:rPr lang="en-US" sz="2400" dirty="0" smtClean="0">
                <a:latin typeface="Times New Roman" pitchFamily="18" charset="0"/>
                <a:cs typeface="Times New Roman" pitchFamily="18" charset="0"/>
              </a:rPr>
              <a:t>          pass</a:t>
            </a:r>
          </a:p>
          <a:p>
            <a:pPr>
              <a:lnSpc>
                <a:spcPct val="150000"/>
              </a:lnSpc>
            </a:pPr>
            <a:r>
              <a:rPr lang="en-US" sz="2400" dirty="0" smtClean="0">
                <a:latin typeface="Times New Roman" pitchFamily="18" charset="0"/>
                <a:cs typeface="Times New Roman" pitchFamily="18" charset="0"/>
              </a:rPr>
              <a:t>for     </a:t>
            </a:r>
            <a:r>
              <a:rPr lang="en-US" sz="2400" dirty="0" err="1" smtClean="0">
                <a:latin typeface="Times New Roman" pitchFamily="18" charset="0"/>
                <a:cs typeface="Times New Roman" pitchFamily="18" charset="0"/>
              </a:rPr>
              <a:t>def</a:t>
            </a:r>
            <a:r>
              <a:rPr lang="en-US" sz="2400" dirty="0" smtClean="0">
                <a:latin typeface="Times New Roman" pitchFamily="18" charset="0"/>
                <a:cs typeface="Times New Roman" pitchFamily="18" charset="0"/>
              </a:rPr>
              <a:t>        finally         in      print    is   Raise      </a:t>
            </a:r>
            <a:r>
              <a:rPr lang="en-US" sz="2400" dirty="0">
                <a:latin typeface="Times New Roman" pitchFamily="18" charset="0"/>
                <a:cs typeface="Times New Roman" pitchFamily="18" charset="0"/>
              </a:rPr>
              <a:t>assert</a:t>
            </a:r>
          </a:p>
          <a:p>
            <a:pPr>
              <a:lnSpc>
                <a:spcPct val="150000"/>
              </a:lnSpc>
            </a:pPr>
            <a:r>
              <a:rPr lang="en-US" sz="2400" dirty="0">
                <a:latin typeface="Times New Roman" pitchFamily="18" charset="0"/>
                <a:cs typeface="Times New Roman" pitchFamily="18" charset="0"/>
              </a:rPr>
              <a:t>lambda </a:t>
            </a:r>
            <a:r>
              <a:rPr lang="en-US" sz="2400" dirty="0" smtClean="0">
                <a:latin typeface="Times New Roman" pitchFamily="18" charset="0"/>
                <a:cs typeface="Times New Roman" pitchFamily="18" charset="0"/>
              </a:rPr>
              <a:t>      return      break      </a:t>
            </a:r>
            <a:r>
              <a:rPr lang="en-US" sz="2400" dirty="0">
                <a:latin typeface="Times New Roman" pitchFamily="18" charset="0"/>
                <a:cs typeface="Times New Roman" pitchFamily="18" charset="0"/>
              </a:rPr>
              <a:t>if</a:t>
            </a:r>
          </a:p>
          <a:p>
            <a:endParaRPr lang="en-US" sz="2400" dirty="0"/>
          </a:p>
          <a:p>
            <a:endParaRPr lang="en-US" sz="2400" dirty="0" smtClean="0"/>
          </a:p>
          <a:p>
            <a:r>
              <a:rPr lang="en-US" sz="2400" dirty="0" smtClean="0"/>
              <a:t> </a:t>
            </a:r>
          </a:p>
        </p:txBody>
      </p:sp>
      <p:sp>
        <p:nvSpPr>
          <p:cNvPr id="10" name="Rectangle 5"/>
          <p:cNvSpPr txBox="1">
            <a:spLocks noChangeArrowheads="1"/>
          </p:cNvSpPr>
          <p:nvPr/>
        </p:nvSpPr>
        <p:spPr>
          <a:xfrm>
            <a:off x="381001" y="0"/>
            <a:ext cx="1752600" cy="576282"/>
          </a:xfrm>
          <a:prstGeom prst="rect">
            <a:avLst/>
          </a:prstGeom>
        </p:spPr>
        <p:txBody>
          <a:bodyPr/>
          <a:lstStyle/>
          <a:p>
            <a:pPr lvl="0" algn="ctr">
              <a:spcBef>
                <a:spcPct val="0"/>
              </a:spcBef>
              <a:defRPr/>
            </a:pPr>
            <a:r>
              <a:rPr lang="en-US" sz="2800" b="1" noProof="0" dirty="0" smtClean="0">
                <a:solidFill>
                  <a:srgbClr val="FF0000"/>
                </a:solidFill>
                <a:latin typeface="Times New Roman" pitchFamily="18" charset="0"/>
                <a:cs typeface="Times New Roman" pitchFamily="18" charset="0"/>
              </a:rPr>
              <a:t>Keywords</a:t>
            </a:r>
            <a:endParaRPr kumimoji="0" lang="en-US" sz="28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0722781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22</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425450" y="685800"/>
            <a:ext cx="8337550" cy="5181600"/>
          </a:xfrm>
          <a:prstGeom prst="rect">
            <a:avLst/>
          </a:prstGeom>
        </p:spPr>
        <p:txBody>
          <a:bodyPr/>
          <a:lstStyle/>
          <a:p>
            <a:pPr algn="just">
              <a:lnSpc>
                <a:spcPct val="150000"/>
              </a:lnSpc>
            </a:pPr>
            <a:r>
              <a:rPr lang="en-US" sz="2400" dirty="0">
                <a:solidFill>
                  <a:srgbClr val="FF0000"/>
                </a:solidFill>
                <a:latin typeface="Times New Roman" pitchFamily="18" charset="0"/>
                <a:cs typeface="Times New Roman" pitchFamily="18" charset="0"/>
              </a:rPr>
              <a:t>Keywords are the reserved words in Python.</a:t>
            </a:r>
          </a:p>
          <a:p>
            <a:pPr algn="just">
              <a:lnSpc>
                <a:spcPct val="150000"/>
              </a:lnSpc>
            </a:pPr>
            <a:r>
              <a:rPr lang="en-US" sz="2400" dirty="0" smtClean="0">
                <a:latin typeface="Times New Roman" pitchFamily="18" charset="0"/>
                <a:cs typeface="Times New Roman" pitchFamily="18" charset="0"/>
              </a:rPr>
              <a:t>We </a:t>
            </a:r>
            <a:r>
              <a:rPr lang="en-US" sz="2400" dirty="0">
                <a:latin typeface="Times New Roman" pitchFamily="18" charset="0"/>
                <a:cs typeface="Times New Roman" pitchFamily="18" charset="0"/>
              </a:rPr>
              <a:t>cannot use a keyword as a variable name, function name or any other identifier. They are used to define the syntax and structure of the Python </a:t>
            </a:r>
            <a:r>
              <a:rPr lang="en-US" sz="2400" dirty="0" smtClean="0">
                <a:latin typeface="Times New Roman" pitchFamily="18" charset="0"/>
                <a:cs typeface="Times New Roman" pitchFamily="18" charset="0"/>
              </a:rPr>
              <a:t>language. In </a:t>
            </a:r>
            <a:r>
              <a:rPr lang="en-US" sz="2400" dirty="0">
                <a:latin typeface="Times New Roman" pitchFamily="18" charset="0"/>
                <a:cs typeface="Times New Roman" pitchFamily="18" charset="0"/>
              </a:rPr>
              <a:t>Python, keywords are case sensitive.</a:t>
            </a:r>
          </a:p>
          <a:p>
            <a:pPr algn="just">
              <a:lnSpc>
                <a:spcPct val="150000"/>
              </a:lnSpc>
            </a:pPr>
            <a:r>
              <a:rPr lang="en-US" sz="2400" dirty="0" smtClean="0">
                <a:latin typeface="Times New Roman" pitchFamily="18" charset="0"/>
                <a:cs typeface="Times New Roman" pitchFamily="18" charset="0"/>
              </a:rPr>
              <a:t>There </a:t>
            </a:r>
            <a:r>
              <a:rPr lang="en-US" sz="2400" dirty="0">
                <a:latin typeface="Times New Roman" pitchFamily="18" charset="0"/>
                <a:cs typeface="Times New Roman" pitchFamily="18" charset="0"/>
              </a:rPr>
              <a:t>are 33 keywords in Python 3.7. This number can vary slightly over the course of </a:t>
            </a:r>
            <a:r>
              <a:rPr lang="en-US" sz="2400" dirty="0" smtClean="0">
                <a:latin typeface="Times New Roman" pitchFamily="18" charset="0"/>
                <a:cs typeface="Times New Roman" pitchFamily="18" charset="0"/>
              </a:rPr>
              <a:t>time. All </a:t>
            </a:r>
            <a:r>
              <a:rPr lang="en-US" sz="2400" dirty="0">
                <a:latin typeface="Times New Roman" pitchFamily="18" charset="0"/>
                <a:cs typeface="Times New Roman" pitchFamily="18" charset="0"/>
              </a:rPr>
              <a:t>the keywords except True, False and None are in lowercase and they must be written as they are. The list of all the keywords is given below.</a:t>
            </a:r>
            <a:endParaRPr lang="en-US" sz="2400" dirty="0"/>
          </a:p>
          <a:p>
            <a:endParaRPr lang="en-US" sz="2400" dirty="0" smtClean="0"/>
          </a:p>
          <a:p>
            <a:r>
              <a:rPr lang="en-US" sz="2400" dirty="0" smtClean="0"/>
              <a:t> </a:t>
            </a:r>
          </a:p>
        </p:txBody>
      </p:sp>
    </p:spTree>
    <p:extLst>
      <p:ext uri="{BB962C8B-B14F-4D97-AF65-F5344CB8AC3E}">
        <p14:creationId xmlns:p14="http://schemas.microsoft.com/office/powerpoint/2010/main" val="2364668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23</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304800" y="650181"/>
            <a:ext cx="8337550" cy="5105400"/>
          </a:xfrm>
          <a:prstGeom prst="rect">
            <a:avLst/>
          </a:prstGeom>
        </p:spPr>
        <p:txBody>
          <a:bodyPr/>
          <a:lstStyle/>
          <a:p>
            <a:pPr algn="just">
              <a:lnSpc>
                <a:spcPct val="150000"/>
              </a:lnSpc>
            </a:pPr>
            <a:r>
              <a:rPr lang="en-US" sz="2400" dirty="0">
                <a:solidFill>
                  <a:srgbClr val="FF0000"/>
                </a:solidFill>
                <a:latin typeface="Times New Roman" pitchFamily="18" charset="0"/>
                <a:cs typeface="Times New Roman" pitchFamily="18" charset="0"/>
              </a:rPr>
              <a:t>Comments</a:t>
            </a:r>
          </a:p>
          <a:p>
            <a:pPr algn="just">
              <a:lnSpc>
                <a:spcPct val="150000"/>
              </a:lnSpc>
            </a:pPr>
            <a:r>
              <a:rPr lang="en-US" sz="2400" dirty="0">
                <a:latin typeface="Times New Roman" pitchFamily="18" charset="0"/>
                <a:cs typeface="Times New Roman" pitchFamily="18" charset="0"/>
              </a:rPr>
              <a:t>A comment starts with a hash character (#) that is not part of a string literal, and ends at the end of the physical line. A comment signifies the end of the logical line unless the implicit line joining rules are invoked. Comments are ignored by the syntax; they are not tokens</a:t>
            </a:r>
            <a:r>
              <a:rPr lang="en-US" sz="2400" dirty="0" smtClean="0">
                <a:latin typeface="Times New Roman" pitchFamily="18" charset="0"/>
                <a:cs typeface="Times New Roman" pitchFamily="18" charset="0"/>
              </a:rPr>
              <a:t>.</a:t>
            </a:r>
          </a:p>
          <a:p>
            <a:pPr algn="just">
              <a:lnSpc>
                <a:spcPct val="150000"/>
              </a:lnSpc>
            </a:pPr>
            <a:r>
              <a:rPr lang="en-US" sz="2400" dirty="0">
                <a:latin typeface="Times New Roman" pitchFamily="18" charset="0"/>
                <a:cs typeface="Times New Roman" pitchFamily="18" charset="0"/>
              </a:rPr>
              <a:t>#This is a </a:t>
            </a:r>
            <a:r>
              <a:rPr lang="en-US" sz="2400" dirty="0" smtClean="0">
                <a:latin typeface="Times New Roman" pitchFamily="18" charset="0"/>
                <a:cs typeface="Times New Roman" pitchFamily="18" charset="0"/>
              </a:rPr>
              <a:t>comment</a:t>
            </a:r>
          </a:p>
          <a:p>
            <a:pPr algn="just">
              <a:lnSpc>
                <a:spcPct val="150000"/>
              </a:lnSpc>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print out Hello </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print</a:t>
            </a:r>
            <a:r>
              <a:rPr lang="en-US" sz="2400" dirty="0">
                <a:latin typeface="Times New Roman" pitchFamily="18" charset="0"/>
                <a:cs typeface="Times New Roman" pitchFamily="18" charset="0"/>
              </a:rPr>
              <a:t>('Hello')</a:t>
            </a:r>
          </a:p>
          <a:p>
            <a:endParaRPr lang="en-US" sz="2400" dirty="0" smtClean="0"/>
          </a:p>
          <a:p>
            <a:r>
              <a:rPr lang="en-US" sz="2400" dirty="0" smtClean="0"/>
              <a:t> </a:t>
            </a:r>
          </a:p>
        </p:txBody>
      </p:sp>
    </p:spTree>
    <p:extLst>
      <p:ext uri="{BB962C8B-B14F-4D97-AF65-F5344CB8AC3E}">
        <p14:creationId xmlns:p14="http://schemas.microsoft.com/office/powerpoint/2010/main" val="321115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24</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304800" y="650181"/>
            <a:ext cx="8337550" cy="5105400"/>
          </a:xfrm>
          <a:prstGeom prst="rect">
            <a:avLst/>
          </a:prstGeom>
        </p:spPr>
        <p:txBody>
          <a:bodyPr/>
          <a:lstStyle/>
          <a:p>
            <a:pPr algn="just">
              <a:lnSpc>
                <a:spcPct val="150000"/>
              </a:lnSpc>
            </a:pPr>
            <a:r>
              <a:rPr lang="en-US" sz="2400" dirty="0">
                <a:solidFill>
                  <a:srgbClr val="FF0000"/>
                </a:solidFill>
                <a:latin typeface="Times New Roman" pitchFamily="18" charset="0"/>
                <a:cs typeface="Times New Roman" pitchFamily="18" charset="0"/>
              </a:rPr>
              <a:t>Comments</a:t>
            </a:r>
          </a:p>
          <a:p>
            <a:pPr algn="just">
              <a:lnSpc>
                <a:spcPct val="150000"/>
              </a:lnSpc>
            </a:pPr>
            <a:r>
              <a:rPr lang="en-US" sz="2400" dirty="0">
                <a:latin typeface="Times New Roman" pitchFamily="18" charset="0"/>
                <a:cs typeface="Times New Roman" pitchFamily="18" charset="0"/>
              </a:rPr>
              <a:t>A comment starts with a hash character (#) that is not part of a string literal, and ends at the end of the physical line. A comment signifies the end of the logical line unless the implicit line joining rules are invoked. Comments are ignored by the syntax; they are not tokens</a:t>
            </a:r>
            <a:r>
              <a:rPr lang="en-US" sz="2400" dirty="0" smtClean="0">
                <a:latin typeface="Times New Roman" pitchFamily="18" charset="0"/>
                <a:cs typeface="Times New Roman" pitchFamily="18" charset="0"/>
              </a:rPr>
              <a:t>.</a:t>
            </a:r>
          </a:p>
          <a:p>
            <a:pPr algn="just">
              <a:lnSpc>
                <a:spcPct val="150000"/>
              </a:lnSpc>
            </a:pPr>
            <a:r>
              <a:rPr lang="en-US" sz="2400" dirty="0">
                <a:latin typeface="Times New Roman" pitchFamily="18" charset="0"/>
                <a:cs typeface="Times New Roman" pitchFamily="18" charset="0"/>
              </a:rPr>
              <a:t>#This is a </a:t>
            </a:r>
            <a:r>
              <a:rPr lang="en-US" sz="2400" dirty="0" smtClean="0">
                <a:latin typeface="Times New Roman" pitchFamily="18" charset="0"/>
                <a:cs typeface="Times New Roman" pitchFamily="18" charset="0"/>
              </a:rPr>
              <a:t>comment</a:t>
            </a:r>
          </a:p>
          <a:p>
            <a:pPr algn="just">
              <a:lnSpc>
                <a:spcPct val="150000"/>
              </a:lnSpc>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print out Hello </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print</a:t>
            </a:r>
            <a:r>
              <a:rPr lang="en-US" sz="2400" dirty="0">
                <a:latin typeface="Times New Roman" pitchFamily="18" charset="0"/>
                <a:cs typeface="Times New Roman" pitchFamily="18" charset="0"/>
              </a:rPr>
              <a:t>('Hello')</a:t>
            </a:r>
          </a:p>
          <a:p>
            <a:endParaRPr lang="en-US" sz="2400" dirty="0" smtClean="0"/>
          </a:p>
          <a:p>
            <a:r>
              <a:rPr lang="en-US" sz="2400" dirty="0" smtClean="0"/>
              <a:t> </a:t>
            </a:r>
          </a:p>
        </p:txBody>
      </p:sp>
    </p:spTree>
    <p:extLst>
      <p:ext uri="{BB962C8B-B14F-4D97-AF65-F5344CB8AC3E}">
        <p14:creationId xmlns:p14="http://schemas.microsoft.com/office/powerpoint/2010/main" val="25855642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25</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152400" y="650181"/>
            <a:ext cx="8489950" cy="5105400"/>
          </a:xfrm>
          <a:prstGeom prst="rect">
            <a:avLst/>
          </a:prstGeom>
        </p:spPr>
        <p:txBody>
          <a:bodyPr/>
          <a:lstStyle/>
          <a:p>
            <a:pPr algn="just">
              <a:lnSpc>
                <a:spcPct val="150000"/>
              </a:lnSpc>
            </a:pPr>
            <a:r>
              <a:rPr lang="en-US" sz="2400" dirty="0">
                <a:solidFill>
                  <a:srgbClr val="FF0000"/>
                </a:solidFill>
                <a:latin typeface="Times New Roman" pitchFamily="18" charset="0"/>
                <a:cs typeface="Times New Roman" pitchFamily="18" charset="0"/>
              </a:rPr>
              <a:t>Python Variables</a:t>
            </a:r>
          </a:p>
          <a:p>
            <a:pPr algn="just">
              <a:lnSpc>
                <a:spcPct val="150000"/>
              </a:lnSpc>
            </a:pPr>
            <a:r>
              <a:rPr lang="en-US" sz="2400" dirty="0">
                <a:latin typeface="Times New Roman" pitchFamily="18" charset="0"/>
                <a:cs typeface="Times New Roman" pitchFamily="18" charset="0"/>
              </a:rPr>
              <a:t>A variable is a named location used to store data in the memory. It is helpful to think of variables as a container that holds data that can be changed later in the program. For example,</a:t>
            </a:r>
          </a:p>
          <a:p>
            <a:pPr algn="just">
              <a:lnSpc>
                <a:spcPct val="150000"/>
              </a:lnSpc>
            </a:pPr>
            <a:r>
              <a:rPr lang="en-US" sz="2400" dirty="0" smtClean="0">
                <a:latin typeface="Times New Roman" pitchFamily="18" charset="0"/>
                <a:cs typeface="Times New Roman" pitchFamily="18" charset="0"/>
              </a:rPr>
              <a:t>number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10</a:t>
            </a:r>
          </a:p>
          <a:p>
            <a:pPr algn="just">
              <a:lnSpc>
                <a:spcPct val="150000"/>
              </a:lnSpc>
            </a:pPr>
            <a:r>
              <a:rPr lang="en-US" sz="2400" dirty="0">
                <a:latin typeface="Times New Roman" pitchFamily="18" charset="0"/>
                <a:cs typeface="Times New Roman" pitchFamily="18" charset="0"/>
              </a:rPr>
              <a:t>Constants</a:t>
            </a:r>
          </a:p>
          <a:p>
            <a:pPr algn="just">
              <a:lnSpc>
                <a:spcPct val="150000"/>
              </a:lnSpc>
            </a:pPr>
            <a:r>
              <a:rPr lang="en-US" sz="2400" dirty="0">
                <a:latin typeface="Times New Roman" pitchFamily="18" charset="0"/>
                <a:cs typeface="Times New Roman" pitchFamily="18" charset="0"/>
              </a:rPr>
              <a:t>A constant is a type of variable whose value cannot be changed. It is helpful to think of constants as containers that hold information which cannot be changed later.</a:t>
            </a:r>
          </a:p>
          <a:p>
            <a:pPr algn="just">
              <a:lnSpc>
                <a:spcPct val="150000"/>
              </a:lnSpc>
            </a:pPr>
            <a:endParaRPr lang="en-US" sz="2400" dirty="0">
              <a:latin typeface="Times New Roman" pitchFamily="18" charset="0"/>
              <a:cs typeface="Times New Roman" pitchFamily="18" charset="0"/>
            </a:endParaRPr>
          </a:p>
          <a:p>
            <a:r>
              <a:rPr lang="en-US" sz="2400" dirty="0" smtClean="0"/>
              <a:t> </a:t>
            </a:r>
          </a:p>
        </p:txBody>
      </p:sp>
    </p:spTree>
    <p:extLst>
      <p:ext uri="{BB962C8B-B14F-4D97-AF65-F5344CB8AC3E}">
        <p14:creationId xmlns:p14="http://schemas.microsoft.com/office/powerpoint/2010/main" val="7427781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26</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381000" y="762000"/>
            <a:ext cx="8382000" cy="5181599"/>
          </a:xfrm>
          <a:prstGeom prst="rect">
            <a:avLst/>
          </a:prstGeom>
        </p:spPr>
        <p:txBody>
          <a:bodyPr/>
          <a:lstStyle/>
          <a:p>
            <a:pPr algn="just">
              <a:lnSpc>
                <a:spcPct val="150000"/>
              </a:lnSpc>
            </a:pPr>
            <a:r>
              <a:rPr lang="en-US" sz="2400" dirty="0">
                <a:solidFill>
                  <a:srgbClr val="FF0000"/>
                </a:solidFill>
                <a:latin typeface="Times New Roman" pitchFamily="18" charset="0"/>
                <a:cs typeface="Times New Roman" pitchFamily="18" charset="0"/>
              </a:rPr>
              <a:t>You can think of constants as a bag to store some books which cannot be replaced once placed inside the bag.</a:t>
            </a:r>
          </a:p>
          <a:p>
            <a:pPr algn="just">
              <a:lnSpc>
                <a:spcPct val="150000"/>
              </a:lnSpc>
            </a:pPr>
            <a:r>
              <a:rPr lang="en-US" sz="2400" dirty="0">
                <a:solidFill>
                  <a:srgbClr val="FF0000"/>
                </a:solidFill>
                <a:latin typeface="Times New Roman" pitchFamily="18" charset="0"/>
                <a:cs typeface="Times New Roman" pitchFamily="18" charset="0"/>
              </a:rPr>
              <a:t>Literals</a:t>
            </a:r>
          </a:p>
          <a:p>
            <a:pPr algn="just">
              <a:lnSpc>
                <a:spcPct val="150000"/>
              </a:lnSpc>
            </a:pPr>
            <a:r>
              <a:rPr lang="en-US" sz="2400" dirty="0">
                <a:latin typeface="Times New Roman" pitchFamily="18" charset="0"/>
                <a:cs typeface="Times New Roman" pitchFamily="18" charset="0"/>
              </a:rPr>
              <a:t>Literal is a raw data given in a variable or constant. In Python, there are various types of literals they are as follows:</a:t>
            </a:r>
          </a:p>
          <a:p>
            <a:pPr algn="just">
              <a:lnSpc>
                <a:spcPct val="150000"/>
              </a:lnSpc>
            </a:pPr>
            <a:r>
              <a:rPr lang="en-US" sz="2400" dirty="0" smtClean="0">
                <a:solidFill>
                  <a:srgbClr val="FF0000"/>
                </a:solidFill>
                <a:latin typeface="Times New Roman" pitchFamily="18" charset="0"/>
                <a:cs typeface="Times New Roman" pitchFamily="18" charset="0"/>
              </a:rPr>
              <a:t>Numeric </a:t>
            </a:r>
            <a:r>
              <a:rPr lang="en-US" sz="2400" dirty="0">
                <a:solidFill>
                  <a:srgbClr val="FF0000"/>
                </a:solidFill>
                <a:latin typeface="Times New Roman" pitchFamily="18" charset="0"/>
                <a:cs typeface="Times New Roman" pitchFamily="18" charset="0"/>
              </a:rPr>
              <a:t>Literals</a:t>
            </a:r>
          </a:p>
          <a:p>
            <a:pPr algn="just">
              <a:lnSpc>
                <a:spcPct val="150000"/>
              </a:lnSpc>
            </a:pPr>
            <a:r>
              <a:rPr lang="en-US" sz="2400" dirty="0">
                <a:latin typeface="Times New Roman" pitchFamily="18" charset="0"/>
                <a:cs typeface="Times New Roman" pitchFamily="18" charset="0"/>
              </a:rPr>
              <a:t>Numeric Literals are immutable (unchangeable). Numeric literals can belong to 3 different numerical types: Integer, Float, and Complex.</a:t>
            </a:r>
          </a:p>
          <a:p>
            <a:r>
              <a:rPr lang="en-US" sz="2400" dirty="0" smtClean="0"/>
              <a:t> </a:t>
            </a:r>
          </a:p>
        </p:txBody>
      </p:sp>
    </p:spTree>
    <p:extLst>
      <p:ext uri="{BB962C8B-B14F-4D97-AF65-F5344CB8AC3E}">
        <p14:creationId xmlns:p14="http://schemas.microsoft.com/office/powerpoint/2010/main" val="41486443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27</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381000" y="914400"/>
            <a:ext cx="8382000" cy="4343400"/>
          </a:xfrm>
          <a:prstGeom prst="rect">
            <a:avLst/>
          </a:prstGeom>
        </p:spPr>
        <p:txBody>
          <a:bodyPr/>
          <a:lstStyle/>
          <a:p>
            <a:pPr algn="just">
              <a:lnSpc>
                <a:spcPct val="150000"/>
              </a:lnSpc>
            </a:pPr>
            <a:r>
              <a:rPr lang="en-US" sz="2400" dirty="0">
                <a:solidFill>
                  <a:srgbClr val="FF0000"/>
                </a:solidFill>
                <a:latin typeface="Times New Roman" pitchFamily="18" charset="0"/>
                <a:cs typeface="Times New Roman" pitchFamily="18" charset="0"/>
              </a:rPr>
              <a:t>String literals</a:t>
            </a:r>
          </a:p>
          <a:p>
            <a:pPr algn="just">
              <a:lnSpc>
                <a:spcPct val="150000"/>
              </a:lnSpc>
            </a:pPr>
            <a:r>
              <a:rPr lang="en-US" sz="2400" dirty="0">
                <a:latin typeface="Times New Roman" pitchFamily="18" charset="0"/>
                <a:cs typeface="Times New Roman" pitchFamily="18" charset="0"/>
              </a:rPr>
              <a:t>A string literal is a sequence of characters surrounded by quotes. We can use both single, double, or triple quotes for a string. And, a character literal is a single character surrounded by single or double quotes.</a:t>
            </a:r>
            <a:r>
              <a:rPr lang="en-US" sz="24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29573189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28</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381000" y="762000"/>
            <a:ext cx="8229600" cy="5181599"/>
          </a:xfrm>
          <a:prstGeom prst="rect">
            <a:avLst/>
          </a:prstGeom>
        </p:spPr>
        <p:txBody>
          <a:bodyPr/>
          <a:lstStyle/>
          <a:p>
            <a:pPr algn="just">
              <a:lnSpc>
                <a:spcPct val="150000"/>
              </a:lnSpc>
            </a:pPr>
            <a:r>
              <a:rPr lang="en-US" sz="2400" dirty="0">
                <a:solidFill>
                  <a:srgbClr val="FF0000"/>
                </a:solidFill>
                <a:latin typeface="Times New Roman" pitchFamily="18" charset="0"/>
                <a:cs typeface="Times New Roman" pitchFamily="18" charset="0"/>
              </a:rPr>
              <a:t>A Boolean literal can have any of the two values: True or False.</a:t>
            </a:r>
          </a:p>
          <a:p>
            <a:pPr algn="just">
              <a:lnSpc>
                <a:spcPct val="150000"/>
              </a:lnSpc>
            </a:pPr>
            <a:r>
              <a:rPr lang="en-US" sz="2400" dirty="0">
                <a:latin typeface="Times New Roman" pitchFamily="18" charset="0"/>
                <a:cs typeface="Times New Roman" pitchFamily="18" charset="0"/>
              </a:rPr>
              <a:t>x = (1 == True)</a:t>
            </a:r>
          </a:p>
          <a:p>
            <a:pPr algn="just">
              <a:lnSpc>
                <a:spcPct val="150000"/>
              </a:lnSpc>
            </a:pPr>
            <a:r>
              <a:rPr lang="en-US" sz="2400" dirty="0">
                <a:latin typeface="Times New Roman" pitchFamily="18" charset="0"/>
                <a:cs typeface="Times New Roman" pitchFamily="18" charset="0"/>
              </a:rPr>
              <a:t>y = (1 == False)</a:t>
            </a:r>
          </a:p>
          <a:p>
            <a:pPr algn="just">
              <a:lnSpc>
                <a:spcPct val="150000"/>
              </a:lnSpc>
            </a:pPr>
            <a:r>
              <a:rPr lang="en-US" sz="2400" dirty="0">
                <a:latin typeface="Times New Roman" pitchFamily="18" charset="0"/>
                <a:cs typeface="Times New Roman" pitchFamily="18" charset="0"/>
              </a:rPr>
              <a:t>a = True + 4</a:t>
            </a:r>
          </a:p>
          <a:p>
            <a:pPr algn="just">
              <a:lnSpc>
                <a:spcPct val="150000"/>
              </a:lnSpc>
            </a:pPr>
            <a:r>
              <a:rPr lang="en-US" sz="2400" dirty="0">
                <a:latin typeface="Times New Roman" pitchFamily="18" charset="0"/>
                <a:cs typeface="Times New Roman" pitchFamily="18" charset="0"/>
              </a:rPr>
              <a:t>b = False + 10</a:t>
            </a:r>
          </a:p>
          <a:p>
            <a:pPr algn="just">
              <a:lnSpc>
                <a:spcPct val="150000"/>
              </a:lnSpc>
            </a:pPr>
            <a:r>
              <a:rPr lang="en-US" sz="2400" dirty="0" smtClean="0">
                <a:latin typeface="Times New Roman" pitchFamily="18" charset="0"/>
                <a:cs typeface="Times New Roman" pitchFamily="18" charset="0"/>
              </a:rPr>
              <a:t>print</a:t>
            </a:r>
            <a:r>
              <a:rPr lang="en-US" sz="2400" dirty="0">
                <a:latin typeface="Times New Roman" pitchFamily="18" charset="0"/>
                <a:cs typeface="Times New Roman" pitchFamily="18" charset="0"/>
              </a:rPr>
              <a:t>("x is", x</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print</a:t>
            </a:r>
            <a:r>
              <a:rPr lang="en-US" sz="2400" dirty="0">
                <a:latin typeface="Times New Roman" pitchFamily="18" charset="0"/>
                <a:cs typeface="Times New Roman" pitchFamily="18" charset="0"/>
              </a:rPr>
              <a:t>("y is", y)</a:t>
            </a:r>
          </a:p>
          <a:p>
            <a:pPr algn="just">
              <a:lnSpc>
                <a:spcPct val="150000"/>
              </a:lnSpc>
            </a:pPr>
            <a:r>
              <a:rPr lang="en-US" sz="2400" dirty="0" smtClean="0">
                <a:latin typeface="Times New Roman" pitchFamily="18" charset="0"/>
                <a:cs typeface="Times New Roman" pitchFamily="18" charset="0"/>
              </a:rPr>
              <a:t>print</a:t>
            </a:r>
            <a:r>
              <a:rPr lang="en-US" sz="2400" dirty="0">
                <a:latin typeface="Times New Roman" pitchFamily="18" charset="0"/>
                <a:cs typeface="Times New Roman" pitchFamily="18" charset="0"/>
              </a:rPr>
              <a:t>("a:", a)</a:t>
            </a:r>
          </a:p>
          <a:p>
            <a:pPr algn="just">
              <a:lnSpc>
                <a:spcPct val="150000"/>
              </a:lnSpc>
            </a:pPr>
            <a:r>
              <a:rPr lang="en-US" sz="2400" dirty="0">
                <a:latin typeface="Times New Roman" pitchFamily="18" charset="0"/>
                <a:cs typeface="Times New Roman" pitchFamily="18" charset="0"/>
              </a:rPr>
              <a:t>print("b:", b)</a:t>
            </a:r>
          </a:p>
        </p:txBody>
      </p:sp>
      <p:sp>
        <p:nvSpPr>
          <p:cNvPr id="2" name="Rectangle 1"/>
          <p:cNvSpPr/>
          <p:nvPr/>
        </p:nvSpPr>
        <p:spPr>
          <a:xfrm>
            <a:off x="381000" y="109815"/>
            <a:ext cx="2895600" cy="461665"/>
          </a:xfrm>
          <a:prstGeom prst="rect">
            <a:avLst/>
          </a:prstGeom>
        </p:spPr>
        <p:txBody>
          <a:bodyPr wrap="square">
            <a:spAutoFit/>
          </a:bodyPr>
          <a:lstStyle/>
          <a:p>
            <a:r>
              <a:rPr lang="en-US" sz="2400" dirty="0">
                <a:solidFill>
                  <a:srgbClr val="FF0000"/>
                </a:solidFill>
                <a:latin typeface="Times New Roman" pitchFamily="18" charset="0"/>
                <a:cs typeface="Times New Roman" pitchFamily="18" charset="0"/>
              </a:rPr>
              <a:t>Boolean literals</a:t>
            </a:r>
          </a:p>
        </p:txBody>
      </p:sp>
    </p:spTree>
    <p:extLst>
      <p:ext uri="{BB962C8B-B14F-4D97-AF65-F5344CB8AC3E}">
        <p14:creationId xmlns:p14="http://schemas.microsoft.com/office/powerpoint/2010/main" val="1318870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29</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381000" y="762000"/>
            <a:ext cx="8229600" cy="5181599"/>
          </a:xfrm>
          <a:prstGeom prst="rect">
            <a:avLst/>
          </a:prstGeom>
        </p:spPr>
        <p:txBody>
          <a:bodyPr/>
          <a:lstStyle/>
          <a:p>
            <a:pPr algn="just">
              <a:lnSpc>
                <a:spcPct val="150000"/>
              </a:lnSpc>
            </a:pPr>
            <a:r>
              <a:rPr lang="en-US" sz="2400" dirty="0">
                <a:solidFill>
                  <a:srgbClr val="FF0000"/>
                </a:solidFill>
                <a:latin typeface="Times New Roman" pitchFamily="18" charset="0"/>
                <a:cs typeface="Times New Roman" pitchFamily="18" charset="0"/>
              </a:rPr>
              <a:t>x is True</a:t>
            </a:r>
          </a:p>
          <a:p>
            <a:pPr algn="just">
              <a:lnSpc>
                <a:spcPct val="150000"/>
              </a:lnSpc>
            </a:pPr>
            <a:r>
              <a:rPr lang="en-US" sz="2400" dirty="0">
                <a:solidFill>
                  <a:srgbClr val="FF0000"/>
                </a:solidFill>
                <a:latin typeface="Times New Roman" pitchFamily="18" charset="0"/>
                <a:cs typeface="Times New Roman" pitchFamily="18" charset="0"/>
              </a:rPr>
              <a:t>y is False</a:t>
            </a:r>
          </a:p>
          <a:p>
            <a:pPr algn="just">
              <a:lnSpc>
                <a:spcPct val="150000"/>
              </a:lnSpc>
            </a:pPr>
            <a:r>
              <a:rPr lang="en-US" sz="2400" dirty="0">
                <a:solidFill>
                  <a:srgbClr val="FF0000"/>
                </a:solidFill>
                <a:latin typeface="Times New Roman" pitchFamily="18" charset="0"/>
                <a:cs typeface="Times New Roman" pitchFamily="18" charset="0"/>
              </a:rPr>
              <a:t>a: 5</a:t>
            </a:r>
          </a:p>
          <a:p>
            <a:pPr algn="just">
              <a:lnSpc>
                <a:spcPct val="150000"/>
              </a:lnSpc>
            </a:pPr>
            <a:r>
              <a:rPr lang="en-US" sz="2400" dirty="0">
                <a:solidFill>
                  <a:srgbClr val="FF0000"/>
                </a:solidFill>
                <a:latin typeface="Times New Roman" pitchFamily="18" charset="0"/>
                <a:cs typeface="Times New Roman" pitchFamily="18" charset="0"/>
              </a:rPr>
              <a:t>b: </a:t>
            </a:r>
            <a:r>
              <a:rPr lang="en-US" sz="2400" dirty="0" smtClean="0">
                <a:solidFill>
                  <a:srgbClr val="FF0000"/>
                </a:solidFill>
                <a:latin typeface="Times New Roman" pitchFamily="18" charset="0"/>
                <a:cs typeface="Times New Roman" pitchFamily="18" charset="0"/>
              </a:rPr>
              <a:t>10</a:t>
            </a:r>
          </a:p>
          <a:p>
            <a:r>
              <a:rPr lang="en-US" sz="2400" b="1" dirty="0">
                <a:latin typeface="Times New Roman" pitchFamily="18" charset="0"/>
                <a:cs typeface="Times New Roman" pitchFamily="18" charset="0"/>
              </a:rPr>
              <a:t>Special literals</a:t>
            </a:r>
          </a:p>
          <a:p>
            <a:r>
              <a:rPr lang="en-US" sz="2400" dirty="0">
                <a:latin typeface="Times New Roman" pitchFamily="18" charset="0"/>
                <a:cs typeface="Times New Roman" pitchFamily="18" charset="0"/>
              </a:rPr>
              <a:t>Python contains one special literal i.e. None. We use it to specify that the field has not been created.</a:t>
            </a:r>
          </a:p>
          <a:p>
            <a:pPr algn="just">
              <a:lnSpc>
                <a:spcPct val="150000"/>
              </a:lnSpc>
            </a:pPr>
            <a:endParaRPr lang="en-US" sz="2400" dirty="0">
              <a:latin typeface="Times New Roman" pitchFamily="18" charset="0"/>
              <a:cs typeface="Times New Roman" pitchFamily="18" charset="0"/>
            </a:endParaRPr>
          </a:p>
        </p:txBody>
      </p:sp>
      <p:sp>
        <p:nvSpPr>
          <p:cNvPr id="2" name="Rectangle 1"/>
          <p:cNvSpPr/>
          <p:nvPr/>
        </p:nvSpPr>
        <p:spPr>
          <a:xfrm>
            <a:off x="381000" y="109815"/>
            <a:ext cx="2895600" cy="461665"/>
          </a:xfrm>
          <a:prstGeom prst="rect">
            <a:avLst/>
          </a:prstGeom>
        </p:spPr>
        <p:txBody>
          <a:bodyPr wrap="square">
            <a:spAutoFit/>
          </a:bodyPr>
          <a:lstStyle/>
          <a:p>
            <a:r>
              <a:rPr lang="en-US" sz="2400" dirty="0">
                <a:solidFill>
                  <a:srgbClr val="FF0000"/>
                </a:solidFill>
                <a:latin typeface="Times New Roman" pitchFamily="18" charset="0"/>
                <a:cs typeface="Times New Roman" pitchFamily="18" charset="0"/>
              </a:rPr>
              <a:t>Boolean literals</a:t>
            </a:r>
          </a:p>
        </p:txBody>
      </p:sp>
    </p:spTree>
    <p:extLst>
      <p:ext uri="{BB962C8B-B14F-4D97-AF65-F5344CB8AC3E}">
        <p14:creationId xmlns:p14="http://schemas.microsoft.com/office/powerpoint/2010/main" val="1443701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3</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p:cNvSpPr txBox="1">
            <a:spLocks noChangeArrowheads="1"/>
          </p:cNvSpPr>
          <p:nvPr/>
        </p:nvSpPr>
        <p:spPr>
          <a:xfrm>
            <a:off x="381000" y="0"/>
            <a:ext cx="8226425" cy="576282"/>
          </a:xfrm>
          <a:prstGeom prst="rect">
            <a:avLst/>
          </a:prstGeom>
        </p:spPr>
        <p:txBody>
          <a:bodyPr/>
          <a:lstStyle/>
          <a:p>
            <a:endParaRPr lang="en-US" sz="4000" b="1" dirty="0">
              <a:solidFill>
                <a:srgbClr val="FF0000"/>
              </a:solidFill>
              <a:latin typeface="Times New Roman" pitchFamily="18" charset="0"/>
              <a:cs typeface="Times New Roman" pitchFamily="18" charset="0"/>
            </a:endParaRPr>
          </a:p>
        </p:txBody>
      </p:sp>
      <p:sp>
        <p:nvSpPr>
          <p:cNvPr id="12" name="Rectangle 11"/>
          <p:cNvSpPr>
            <a:spLocks noGrp="1" noChangeArrowheads="1"/>
          </p:cNvSpPr>
          <p:nvPr/>
        </p:nvSpPr>
        <p:spPr bwMode="auto">
          <a:xfrm>
            <a:off x="228600" y="685800"/>
            <a:ext cx="86868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50000"/>
              </a:lnSpc>
              <a:buNone/>
            </a:pPr>
            <a:r>
              <a:rPr lang="en-US" sz="2400" dirty="0" smtClean="0">
                <a:solidFill>
                  <a:srgbClr val="FF0000"/>
                </a:solidFill>
                <a:latin typeface="Times New Roman" pitchFamily="18" charset="0"/>
                <a:cs typeface="Times New Roman" pitchFamily="18" charset="0"/>
              </a:rPr>
              <a:t>At the end of this course, student will be able to: -</a:t>
            </a:r>
          </a:p>
          <a:p>
            <a:pPr lvl="0">
              <a:lnSpc>
                <a:spcPct val="150000"/>
              </a:lnSpc>
            </a:pPr>
            <a:r>
              <a:rPr lang="en-US" sz="2400" dirty="0" smtClean="0">
                <a:latin typeface="Times New Roman" pitchFamily="18" charset="0"/>
                <a:cs typeface="Times New Roman" pitchFamily="18" charset="0"/>
              </a:rPr>
              <a:t>Write and execute simple ‘Python’ programs.</a:t>
            </a:r>
          </a:p>
          <a:p>
            <a:pPr lvl="0">
              <a:lnSpc>
                <a:spcPct val="150000"/>
              </a:lnSpc>
            </a:pPr>
            <a:r>
              <a:rPr lang="en-US" sz="2400" dirty="0" smtClean="0">
                <a:latin typeface="Times New Roman" pitchFamily="18" charset="0"/>
                <a:cs typeface="Times New Roman" pitchFamily="18" charset="0"/>
              </a:rPr>
              <a:t>Write ‘Python’ programs using arithmetic expressions and control structure.</a:t>
            </a:r>
          </a:p>
          <a:p>
            <a:pPr lvl="0">
              <a:lnSpc>
                <a:spcPct val="150000"/>
              </a:lnSpc>
            </a:pPr>
            <a:r>
              <a:rPr lang="en-US" sz="2400" dirty="0" smtClean="0">
                <a:latin typeface="Times New Roman" pitchFamily="18" charset="0"/>
                <a:cs typeface="Times New Roman" pitchFamily="18" charset="0"/>
              </a:rPr>
              <a:t>Develop ‘Python’ programs using List, Tuples  and Dictionary.</a:t>
            </a:r>
          </a:p>
          <a:p>
            <a:pPr lvl="0">
              <a:lnSpc>
                <a:spcPct val="150000"/>
              </a:lnSpc>
            </a:pPr>
            <a:r>
              <a:rPr lang="en-US" sz="2400" dirty="0" smtClean="0">
                <a:latin typeface="Times New Roman" pitchFamily="18" charset="0"/>
                <a:cs typeface="Times New Roman" pitchFamily="18" charset="0"/>
              </a:rPr>
              <a:t>Develop/Use functions in Python programs for modular programming approach.</a:t>
            </a:r>
          </a:p>
          <a:p>
            <a:pPr lvl="0">
              <a:lnSpc>
                <a:spcPct val="150000"/>
              </a:lnSpc>
            </a:pPr>
            <a:r>
              <a:rPr lang="en-US" sz="2400" dirty="0" smtClean="0">
                <a:latin typeface="Times New Roman" pitchFamily="18" charset="0"/>
                <a:cs typeface="Times New Roman" pitchFamily="18" charset="0"/>
              </a:rPr>
              <a:t>Develop ‘Python’ programs using File Input/output operations.</a:t>
            </a:r>
          </a:p>
          <a:p>
            <a:pPr lvl="0">
              <a:lnSpc>
                <a:spcPct val="150000"/>
              </a:lnSpc>
            </a:pPr>
            <a:r>
              <a:rPr lang="en-US" sz="2400" dirty="0" smtClean="0">
                <a:latin typeface="Times New Roman" pitchFamily="18" charset="0"/>
                <a:cs typeface="Times New Roman" pitchFamily="18" charset="0"/>
              </a:rPr>
              <a:t>Write ‘Python’ code using Classes and  Objects.</a:t>
            </a:r>
          </a:p>
          <a:p>
            <a:pPr>
              <a:buNone/>
            </a:pPr>
            <a:endParaRPr lang="en-US" sz="2400" dirty="0">
              <a:latin typeface="Times New Roman" pitchFamily="18" charset="0"/>
              <a:cs typeface="Times New Roman" pitchFamily="18" charset="0"/>
            </a:endParaRPr>
          </a:p>
        </p:txBody>
      </p:sp>
      <p:sp>
        <p:nvSpPr>
          <p:cNvPr id="11" name="TextBox 10"/>
          <p:cNvSpPr txBox="1"/>
          <p:nvPr/>
        </p:nvSpPr>
        <p:spPr>
          <a:xfrm>
            <a:off x="304800" y="0"/>
            <a:ext cx="6172200" cy="584775"/>
          </a:xfrm>
          <a:prstGeom prst="rect">
            <a:avLst/>
          </a:prstGeom>
          <a:noFill/>
        </p:spPr>
        <p:txBody>
          <a:bodyPr wrap="square">
            <a:spAutoFit/>
          </a:bodyPr>
          <a:lstStyle/>
          <a:p>
            <a:r>
              <a:rPr lang="en-US" sz="32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COURSE OUTCOMES (COs)</a:t>
            </a:r>
            <a:endParaRPr lang="en-US" sz="32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30</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381000" y="762000"/>
            <a:ext cx="8229600" cy="5181599"/>
          </a:xfrm>
          <a:prstGeom prst="rect">
            <a:avLst/>
          </a:prstGeom>
        </p:spPr>
        <p:txBody>
          <a:bodyPr/>
          <a:lstStyle/>
          <a:p>
            <a:pPr algn="just">
              <a:lnSpc>
                <a:spcPct val="150000"/>
              </a:lnSpc>
            </a:pPr>
            <a:r>
              <a:rPr lang="en-US" sz="2400" dirty="0">
                <a:latin typeface="Times New Roman" pitchFamily="18" charset="0"/>
                <a:cs typeface="Times New Roman" pitchFamily="18" charset="0"/>
              </a:rPr>
              <a:t>drink = "Available" </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food </a:t>
            </a:r>
            <a:r>
              <a:rPr lang="en-US" sz="2400" dirty="0">
                <a:latin typeface="Times New Roman" pitchFamily="18" charset="0"/>
                <a:cs typeface="Times New Roman" pitchFamily="18" charset="0"/>
              </a:rPr>
              <a:t>= None </a:t>
            </a:r>
            <a:endParaRPr lang="en-US" sz="2400" dirty="0" smtClean="0">
              <a:latin typeface="Times New Roman" pitchFamily="18" charset="0"/>
              <a:cs typeface="Times New Roman" pitchFamily="18" charset="0"/>
            </a:endParaRPr>
          </a:p>
          <a:p>
            <a:pPr algn="just">
              <a:lnSpc>
                <a:spcPct val="150000"/>
              </a:lnSpc>
            </a:pPr>
            <a:r>
              <a:rPr lang="en-US" sz="2400" dirty="0" err="1" smtClean="0">
                <a:latin typeface="Times New Roman" pitchFamily="18" charset="0"/>
                <a:cs typeface="Times New Roman" pitchFamily="18" charset="0"/>
              </a:rPr>
              <a:t>def</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menu(x): </a:t>
            </a:r>
            <a:endParaRPr lang="en-US" sz="2400" dirty="0" smtClean="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x == drink: </a:t>
            </a:r>
            <a:endParaRPr lang="en-US" sz="2400" dirty="0" smtClean="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print(drink</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else</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print(food</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menu(drink)</a:t>
            </a:r>
          </a:p>
          <a:p>
            <a:pPr algn="just">
              <a:lnSpc>
                <a:spcPct val="150000"/>
              </a:lnSpc>
            </a:pPr>
            <a:r>
              <a:rPr lang="en-US" sz="2400" dirty="0" smtClean="0">
                <a:latin typeface="Times New Roman" pitchFamily="18" charset="0"/>
                <a:cs typeface="Times New Roman" pitchFamily="18" charset="0"/>
              </a:rPr>
              <a:t>menu(food</a:t>
            </a:r>
            <a:r>
              <a:rPr lang="en-US" sz="2400" dirty="0">
                <a:latin typeface="Times New Roman" pitchFamily="18" charset="0"/>
                <a:cs typeface="Times New Roman" pitchFamily="18" charset="0"/>
              </a:rPr>
              <a:t>)</a:t>
            </a:r>
          </a:p>
        </p:txBody>
      </p:sp>
      <p:sp>
        <p:nvSpPr>
          <p:cNvPr id="2" name="Rectangle 1"/>
          <p:cNvSpPr/>
          <p:nvPr/>
        </p:nvSpPr>
        <p:spPr>
          <a:xfrm>
            <a:off x="381000" y="109815"/>
            <a:ext cx="2895600" cy="461665"/>
          </a:xfrm>
          <a:prstGeom prst="rect">
            <a:avLst/>
          </a:prstGeom>
        </p:spPr>
        <p:txBody>
          <a:bodyPr wrap="square">
            <a:spAutoFit/>
          </a:bodyPr>
          <a:lstStyle/>
          <a:p>
            <a:r>
              <a:rPr lang="en-US" sz="2400" dirty="0" smtClean="0">
                <a:solidFill>
                  <a:srgbClr val="FF0000"/>
                </a:solidFill>
                <a:latin typeface="Times New Roman" pitchFamily="18" charset="0"/>
                <a:cs typeface="Times New Roman" pitchFamily="18" charset="0"/>
              </a:rPr>
              <a:t>Special </a:t>
            </a:r>
            <a:r>
              <a:rPr lang="en-US" sz="2400" dirty="0">
                <a:solidFill>
                  <a:srgbClr val="FF0000"/>
                </a:solidFill>
                <a:latin typeface="Times New Roman" pitchFamily="18" charset="0"/>
                <a:cs typeface="Times New Roman" pitchFamily="18" charset="0"/>
              </a:rPr>
              <a:t>literals</a:t>
            </a:r>
          </a:p>
        </p:txBody>
      </p:sp>
    </p:spTree>
    <p:extLst>
      <p:ext uri="{BB962C8B-B14F-4D97-AF65-F5344CB8AC3E}">
        <p14:creationId xmlns:p14="http://schemas.microsoft.com/office/powerpoint/2010/main" val="5925429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31</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381000" y="766549"/>
            <a:ext cx="8229600" cy="5181599"/>
          </a:xfrm>
          <a:prstGeom prst="rect">
            <a:avLst/>
          </a:prstGeom>
        </p:spPr>
        <p:txBody>
          <a:bodyPr/>
          <a:lstStyle/>
          <a:p>
            <a:pPr algn="just">
              <a:lnSpc>
                <a:spcPct val="150000"/>
              </a:lnSpc>
            </a:pPr>
            <a:r>
              <a:rPr lang="en-US" sz="2400" dirty="0">
                <a:latin typeface="Times New Roman" pitchFamily="18" charset="0"/>
                <a:cs typeface="Times New Roman" pitchFamily="18" charset="0"/>
              </a:rPr>
              <a:t>Python provides numerous built-in functions that are readily available to us at the Python prompt</a:t>
            </a:r>
            <a:r>
              <a:rPr lang="en-US" sz="2400" dirty="0" smtClean="0">
                <a:latin typeface="Times New Roman" pitchFamily="18" charset="0"/>
                <a:cs typeface="Times New Roman" pitchFamily="18" charset="0"/>
              </a:rPr>
              <a:t>.</a:t>
            </a:r>
          </a:p>
          <a:p>
            <a:pPr algn="just">
              <a:lnSpc>
                <a:spcPct val="150000"/>
              </a:lnSpc>
            </a:pPr>
            <a:r>
              <a:rPr lang="en-US" sz="2400" dirty="0">
                <a:latin typeface="Times New Roman" pitchFamily="18" charset="0"/>
                <a:cs typeface="Times New Roman" pitchFamily="18" charset="0"/>
              </a:rPr>
              <a:t>Some of the functions like input() and print() are widely used for standard input and output operations respectively. Let us see the output section first</a:t>
            </a:r>
            <a:r>
              <a:rPr lang="en-US" sz="2400" dirty="0" smtClean="0">
                <a:latin typeface="Times New Roman" pitchFamily="18" charset="0"/>
                <a:cs typeface="Times New Roman" pitchFamily="18" charset="0"/>
              </a:rPr>
              <a:t>.</a:t>
            </a:r>
          </a:p>
          <a:p>
            <a:r>
              <a:rPr lang="en-US" sz="2400" b="1" dirty="0"/>
              <a:t>Python Output Using print() function</a:t>
            </a:r>
          </a:p>
          <a:p>
            <a:pPr algn="just"/>
            <a:r>
              <a:rPr lang="en-US" sz="2400" dirty="0">
                <a:latin typeface="Times New Roman" pitchFamily="18" charset="0"/>
                <a:cs typeface="Times New Roman" pitchFamily="18" charset="0"/>
              </a:rPr>
              <a:t>We use the print() function to output data to the standard output device (</a:t>
            </a:r>
            <a:r>
              <a:rPr lang="en-US" sz="2400" dirty="0" smtClean="0">
                <a:latin typeface="Times New Roman" pitchFamily="18" charset="0"/>
                <a:cs typeface="Times New Roman" pitchFamily="18" charset="0"/>
              </a:rPr>
              <a:t>screen).</a:t>
            </a:r>
          </a:p>
          <a:p>
            <a:pPr algn="just"/>
            <a:r>
              <a:rPr lang="en-US" sz="2400" dirty="0">
                <a:latin typeface="Times New Roman" pitchFamily="18" charset="0"/>
                <a:cs typeface="Times New Roman" pitchFamily="18" charset="0"/>
              </a:rPr>
              <a:t>print('This sentence is output to the screen')</a:t>
            </a:r>
          </a:p>
          <a:p>
            <a:pPr algn="just">
              <a:lnSpc>
                <a:spcPct val="150000"/>
              </a:lnSpc>
            </a:pPr>
            <a:r>
              <a:rPr lang="en-US" sz="2400" dirty="0">
                <a:latin typeface="Times New Roman" pitchFamily="18" charset="0"/>
                <a:cs typeface="Times New Roman" pitchFamily="18" charset="0"/>
              </a:rPr>
              <a:t>a = 5 print('The value of a is', a)</a:t>
            </a:r>
          </a:p>
          <a:p>
            <a:pPr algn="just">
              <a:lnSpc>
                <a:spcPct val="150000"/>
              </a:lnSpc>
            </a:pPr>
            <a:endParaRPr lang="en-US" sz="2400" dirty="0">
              <a:latin typeface="Times New Roman" pitchFamily="18" charset="0"/>
              <a:cs typeface="Times New Roman" pitchFamily="18" charset="0"/>
            </a:endParaRPr>
          </a:p>
        </p:txBody>
      </p:sp>
      <p:sp>
        <p:nvSpPr>
          <p:cNvPr id="2" name="Rectangle 1"/>
          <p:cNvSpPr/>
          <p:nvPr/>
        </p:nvSpPr>
        <p:spPr>
          <a:xfrm>
            <a:off x="381000" y="109815"/>
            <a:ext cx="2895600" cy="461665"/>
          </a:xfrm>
          <a:prstGeom prst="rect">
            <a:avLst/>
          </a:prstGeom>
        </p:spPr>
        <p:txBody>
          <a:bodyPr wrap="square">
            <a:spAutoFit/>
          </a:bodyPr>
          <a:lstStyle/>
          <a:p>
            <a:r>
              <a:rPr lang="en-US" sz="2400" dirty="0" smtClean="0">
                <a:solidFill>
                  <a:srgbClr val="FF0000"/>
                </a:solidFill>
                <a:latin typeface="Times New Roman" pitchFamily="18" charset="0"/>
                <a:cs typeface="Times New Roman" pitchFamily="18" charset="0"/>
              </a:rPr>
              <a:t>Input and Output</a:t>
            </a:r>
            <a:endParaRPr lang="en-US"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4079824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32</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381000" y="642220"/>
            <a:ext cx="8382000" cy="5410200"/>
          </a:xfrm>
          <a:prstGeom prst="rect">
            <a:avLst/>
          </a:prstGeom>
        </p:spPr>
        <p:txBody>
          <a:bodyPr/>
          <a:lstStyle/>
          <a:p>
            <a:pPr algn="just">
              <a:lnSpc>
                <a:spcPct val="150000"/>
              </a:lnSpc>
            </a:pPr>
            <a:r>
              <a:rPr lang="en-US" sz="2400" dirty="0">
                <a:latin typeface="Times New Roman" pitchFamily="18" charset="0"/>
                <a:cs typeface="Times New Roman" pitchFamily="18" charset="0"/>
              </a:rPr>
              <a:t>In the second print() statement, we can notice that space was added between the string and the value of variable a. This is by default, but we can change it.</a:t>
            </a:r>
          </a:p>
          <a:p>
            <a:pPr algn="just">
              <a:lnSpc>
                <a:spcPct val="150000"/>
              </a:lnSpc>
            </a:pPr>
            <a:r>
              <a:rPr lang="en-US" sz="2400" dirty="0">
                <a:latin typeface="Times New Roman" pitchFamily="18" charset="0"/>
                <a:cs typeface="Times New Roman" pitchFamily="18" charset="0"/>
              </a:rPr>
              <a:t>The actual syntax of the print() function is:</a:t>
            </a:r>
          </a:p>
          <a:p>
            <a:pPr algn="just">
              <a:lnSpc>
                <a:spcPct val="150000"/>
              </a:lnSpc>
            </a:pPr>
            <a:r>
              <a:rPr lang="en-US" sz="2400" dirty="0">
                <a:latin typeface="Times New Roman" pitchFamily="18" charset="0"/>
                <a:cs typeface="Times New Roman" pitchFamily="18" charset="0"/>
              </a:rPr>
              <a:t>print(*objects, </a:t>
            </a:r>
            <a:r>
              <a:rPr lang="en-US" sz="2400" dirty="0" err="1">
                <a:latin typeface="Times New Roman" pitchFamily="18" charset="0"/>
                <a:cs typeface="Times New Roman" pitchFamily="18" charset="0"/>
              </a:rPr>
              <a:t>sep</a:t>
            </a:r>
            <a:r>
              <a:rPr lang="en-US" sz="2400" dirty="0">
                <a:latin typeface="Times New Roman" pitchFamily="18" charset="0"/>
                <a:cs typeface="Times New Roman" pitchFamily="18" charset="0"/>
              </a:rPr>
              <a:t>=' ', end='\n', file=</a:t>
            </a:r>
            <a:r>
              <a:rPr lang="en-US" sz="2400" dirty="0" err="1">
                <a:latin typeface="Times New Roman" pitchFamily="18" charset="0"/>
                <a:cs typeface="Times New Roman" pitchFamily="18" charset="0"/>
              </a:rPr>
              <a:t>sys.stdout</a:t>
            </a:r>
            <a:r>
              <a:rPr lang="en-US" sz="2400" dirty="0">
                <a:latin typeface="Times New Roman" pitchFamily="18" charset="0"/>
                <a:cs typeface="Times New Roman" pitchFamily="18" charset="0"/>
              </a:rPr>
              <a:t>, flush=False</a:t>
            </a:r>
            <a:r>
              <a:rPr lang="en-US" sz="2400" dirty="0" smtClean="0">
                <a:latin typeface="Times New Roman" pitchFamily="18" charset="0"/>
                <a:cs typeface="Times New Roman" pitchFamily="18" charset="0"/>
              </a:rPr>
              <a:t>)</a:t>
            </a:r>
          </a:p>
          <a:p>
            <a:pPr algn="just">
              <a:lnSpc>
                <a:spcPct val="150000"/>
              </a:lnSpc>
            </a:pPr>
            <a:r>
              <a:rPr lang="en-US" sz="2400" dirty="0">
                <a:latin typeface="Times New Roman" pitchFamily="18" charset="0"/>
                <a:cs typeface="Times New Roman" pitchFamily="18" charset="0"/>
              </a:rPr>
              <a:t>Here, objects is the value(s) to be printed.</a:t>
            </a:r>
          </a:p>
          <a:p>
            <a:pPr algn="just">
              <a:lnSpc>
                <a:spcPct val="150000"/>
              </a:lnSpc>
            </a:pPr>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sep</a:t>
            </a:r>
            <a:r>
              <a:rPr lang="en-US" sz="2400" dirty="0">
                <a:latin typeface="Times New Roman" pitchFamily="18" charset="0"/>
                <a:cs typeface="Times New Roman" pitchFamily="18" charset="0"/>
              </a:rPr>
              <a:t> separator is used between the values. It defaults into a space </a:t>
            </a:r>
            <a:r>
              <a:rPr lang="en-US" sz="2400" dirty="0" smtClean="0">
                <a:latin typeface="Times New Roman" pitchFamily="18" charset="0"/>
                <a:cs typeface="Times New Roman" pitchFamily="18" charset="0"/>
              </a:rPr>
              <a:t>character. After </a:t>
            </a:r>
            <a:r>
              <a:rPr lang="en-US" sz="2400" dirty="0">
                <a:latin typeface="Times New Roman" pitchFamily="18" charset="0"/>
                <a:cs typeface="Times New Roman" pitchFamily="18" charset="0"/>
              </a:rPr>
              <a:t>all values are printed, end is printed. It defaults into a new </a:t>
            </a:r>
            <a:r>
              <a:rPr lang="en-US" sz="2400" dirty="0" smtClean="0">
                <a:latin typeface="Times New Roman" pitchFamily="18" charset="0"/>
                <a:cs typeface="Times New Roman" pitchFamily="18" charset="0"/>
              </a:rPr>
              <a:t>line. The</a:t>
            </a:r>
            <a:r>
              <a:rPr lang="en-US" sz="2400" dirty="0">
                <a:latin typeface="Times New Roman" pitchFamily="18" charset="0"/>
                <a:cs typeface="Times New Roman" pitchFamily="18" charset="0"/>
              </a:rPr>
              <a:t> file is the object where the values are printed and its default value is </a:t>
            </a:r>
            <a:r>
              <a:rPr lang="en-US" sz="2400" dirty="0" err="1">
                <a:latin typeface="Times New Roman" pitchFamily="18" charset="0"/>
                <a:cs typeface="Times New Roman" pitchFamily="18" charset="0"/>
              </a:rPr>
              <a:t>sys.stdout</a:t>
            </a:r>
            <a:r>
              <a:rPr lang="en-US" sz="2400" dirty="0">
                <a:latin typeface="Times New Roman" pitchFamily="18" charset="0"/>
                <a:cs typeface="Times New Roman" pitchFamily="18" charset="0"/>
              </a:rPr>
              <a:t> (screen). </a:t>
            </a:r>
            <a:endParaRPr lang="en-US" sz="2400" dirty="0"/>
          </a:p>
        </p:txBody>
      </p:sp>
      <p:sp>
        <p:nvSpPr>
          <p:cNvPr id="2" name="Rectangle 1"/>
          <p:cNvSpPr/>
          <p:nvPr/>
        </p:nvSpPr>
        <p:spPr>
          <a:xfrm>
            <a:off x="381000" y="109815"/>
            <a:ext cx="2895600" cy="461665"/>
          </a:xfrm>
          <a:prstGeom prst="rect">
            <a:avLst/>
          </a:prstGeom>
        </p:spPr>
        <p:txBody>
          <a:bodyPr wrap="square">
            <a:spAutoFit/>
          </a:bodyPr>
          <a:lstStyle/>
          <a:p>
            <a:r>
              <a:rPr lang="en-US" sz="2400" dirty="0" smtClean="0">
                <a:solidFill>
                  <a:srgbClr val="FF0000"/>
                </a:solidFill>
                <a:latin typeface="Times New Roman" pitchFamily="18" charset="0"/>
                <a:cs typeface="Times New Roman" pitchFamily="18" charset="0"/>
              </a:rPr>
              <a:t>Input and Output</a:t>
            </a:r>
            <a:endParaRPr lang="en-US"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2317699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33</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381000" y="762000"/>
            <a:ext cx="8229600" cy="5181599"/>
          </a:xfrm>
          <a:prstGeom prst="rect">
            <a:avLst/>
          </a:prstGeom>
        </p:spPr>
        <p:txBody>
          <a:bodyPr/>
          <a:lstStyle/>
          <a:p>
            <a:pPr>
              <a:lnSpc>
                <a:spcPct val="150000"/>
              </a:lnSpc>
            </a:pPr>
            <a:r>
              <a:rPr lang="en-US" sz="2400" dirty="0">
                <a:latin typeface="Times New Roman" pitchFamily="18" charset="0"/>
                <a:cs typeface="Times New Roman" pitchFamily="18" charset="0"/>
              </a:rPr>
              <a:t>print(1, 2, 3, 4) </a:t>
            </a: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print(1</a:t>
            </a:r>
            <a:r>
              <a:rPr lang="en-US" sz="2400" dirty="0">
                <a:latin typeface="Times New Roman" pitchFamily="18" charset="0"/>
                <a:cs typeface="Times New Roman" pitchFamily="18" charset="0"/>
              </a:rPr>
              <a:t>, 2, 3, 4, </a:t>
            </a:r>
            <a:r>
              <a:rPr lang="en-US" sz="2400" dirty="0" err="1">
                <a:latin typeface="Times New Roman" pitchFamily="18" charset="0"/>
                <a:cs typeface="Times New Roman" pitchFamily="18" charset="0"/>
              </a:rPr>
              <a:t>sep</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print(1</a:t>
            </a:r>
            <a:r>
              <a:rPr lang="en-US" sz="2400" dirty="0">
                <a:latin typeface="Times New Roman" pitchFamily="18" charset="0"/>
                <a:cs typeface="Times New Roman" pitchFamily="18" charset="0"/>
              </a:rPr>
              <a:t>, 2, 3, 4, </a:t>
            </a:r>
            <a:r>
              <a:rPr lang="en-US" sz="2400" dirty="0" err="1">
                <a:latin typeface="Times New Roman" pitchFamily="18" charset="0"/>
                <a:cs typeface="Times New Roman" pitchFamily="18" charset="0"/>
              </a:rPr>
              <a:t>sep</a:t>
            </a:r>
            <a:r>
              <a:rPr lang="en-US" sz="2400" dirty="0">
                <a:latin typeface="Times New Roman" pitchFamily="18" charset="0"/>
                <a:cs typeface="Times New Roman" pitchFamily="18" charset="0"/>
              </a:rPr>
              <a:t>='#', end</a:t>
            </a:r>
            <a:r>
              <a:rPr lang="en-US" sz="2400" dirty="0" smtClean="0">
                <a:latin typeface="Times New Roman" pitchFamily="18" charset="0"/>
                <a:cs typeface="Times New Roman" pitchFamily="18" charset="0"/>
              </a:rPr>
              <a:t>='&amp;')</a:t>
            </a:r>
          </a:p>
          <a:p>
            <a:pPr>
              <a:lnSpc>
                <a:spcPct val="150000"/>
              </a:lnSpc>
            </a:pPr>
            <a:r>
              <a:rPr lang="en-US" sz="2400" dirty="0" smtClean="0">
                <a:latin typeface="Times New Roman" pitchFamily="18" charset="0"/>
                <a:cs typeface="Times New Roman" pitchFamily="18" charset="0"/>
              </a:rPr>
              <a:t>Output :</a:t>
            </a:r>
          </a:p>
          <a:p>
            <a:pPr>
              <a:lnSpc>
                <a:spcPct val="150000"/>
              </a:lnSpc>
            </a:pPr>
            <a:r>
              <a:rPr lang="en-US" sz="2400" dirty="0">
                <a:latin typeface="Times New Roman" pitchFamily="18" charset="0"/>
                <a:cs typeface="Times New Roman" pitchFamily="18" charset="0"/>
              </a:rPr>
              <a:t>1 2 3 4 </a:t>
            </a: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1*2*3*4 </a:t>
            </a:r>
          </a:p>
          <a:p>
            <a:pPr>
              <a:lnSpc>
                <a:spcPct val="150000"/>
              </a:lnSpc>
            </a:pPr>
            <a:r>
              <a:rPr lang="en-US" sz="2400" dirty="0" smtClean="0">
                <a:latin typeface="Times New Roman" pitchFamily="18" charset="0"/>
                <a:cs typeface="Times New Roman" pitchFamily="18" charset="0"/>
              </a:rPr>
              <a:t>1#2#3#4</a:t>
            </a:r>
            <a:r>
              <a:rPr lang="en-US" sz="2400" dirty="0">
                <a:latin typeface="Times New Roman" pitchFamily="18" charset="0"/>
                <a:cs typeface="Times New Roman" pitchFamily="18" charset="0"/>
              </a:rPr>
              <a:t>&amp;</a:t>
            </a:r>
          </a:p>
        </p:txBody>
      </p:sp>
      <p:sp>
        <p:nvSpPr>
          <p:cNvPr id="2" name="Rectangle 1"/>
          <p:cNvSpPr/>
          <p:nvPr/>
        </p:nvSpPr>
        <p:spPr>
          <a:xfrm>
            <a:off x="381000" y="109815"/>
            <a:ext cx="2895600" cy="461665"/>
          </a:xfrm>
          <a:prstGeom prst="rect">
            <a:avLst/>
          </a:prstGeom>
        </p:spPr>
        <p:txBody>
          <a:bodyPr wrap="square">
            <a:spAutoFit/>
          </a:bodyPr>
          <a:lstStyle/>
          <a:p>
            <a:r>
              <a:rPr lang="en-US" sz="2400" dirty="0" smtClean="0">
                <a:solidFill>
                  <a:srgbClr val="FF0000"/>
                </a:solidFill>
                <a:latin typeface="Times New Roman" pitchFamily="18" charset="0"/>
                <a:cs typeface="Times New Roman" pitchFamily="18" charset="0"/>
              </a:rPr>
              <a:t>Input and Output</a:t>
            </a:r>
            <a:endParaRPr lang="en-US"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583016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34</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381000" y="762000"/>
            <a:ext cx="8229600" cy="5181599"/>
          </a:xfrm>
          <a:prstGeom prst="rect">
            <a:avLst/>
          </a:prstGeom>
        </p:spPr>
        <p:txBody>
          <a:bodyPr/>
          <a:lstStyle/>
          <a:p>
            <a:r>
              <a:rPr lang="en-US" sz="2400" b="1" dirty="0"/>
              <a:t>Output formatting</a:t>
            </a:r>
          </a:p>
          <a:p>
            <a:pPr algn="just">
              <a:lnSpc>
                <a:spcPct val="150000"/>
              </a:lnSpc>
            </a:pPr>
            <a:r>
              <a:rPr lang="en-US" sz="2400" dirty="0">
                <a:latin typeface="Times New Roman" pitchFamily="18" charset="0"/>
                <a:cs typeface="Times New Roman" pitchFamily="18" charset="0"/>
              </a:rPr>
              <a:t>Sometimes we would like to format our output to make it look attractive. This can be done by using the </a:t>
            </a:r>
            <a:r>
              <a:rPr lang="en-US" sz="2400" dirty="0" err="1">
                <a:latin typeface="Times New Roman" pitchFamily="18" charset="0"/>
                <a:cs typeface="Times New Roman" pitchFamily="18" charset="0"/>
              </a:rPr>
              <a:t>str.format</a:t>
            </a:r>
            <a:r>
              <a:rPr lang="en-US" sz="2400" dirty="0">
                <a:latin typeface="Times New Roman" pitchFamily="18" charset="0"/>
                <a:cs typeface="Times New Roman" pitchFamily="18" charset="0"/>
              </a:rPr>
              <a:t>() method. This method is visible to any string object</a:t>
            </a:r>
            <a:r>
              <a:rPr lang="en-US" sz="2400" dirty="0" smtClean="0">
                <a:latin typeface="Times New Roman" pitchFamily="18" charset="0"/>
                <a:cs typeface="Times New Roman" pitchFamily="18" charset="0"/>
              </a:rPr>
              <a:t>.</a:t>
            </a:r>
          </a:p>
          <a:p>
            <a:pPr algn="just">
              <a:lnSpc>
                <a:spcPct val="150000"/>
              </a:lnSpc>
            </a:pPr>
            <a:r>
              <a:rPr lang="en-US" sz="2400" dirty="0">
                <a:latin typeface="Times New Roman" pitchFamily="18" charset="0"/>
                <a:cs typeface="Times New Roman" pitchFamily="18" charset="0"/>
              </a:rPr>
              <a:t>&gt;&gt;&gt; x = 5; y = 10 </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&gt;&gt;&gt; </a:t>
            </a:r>
            <a:r>
              <a:rPr lang="en-US" sz="2400" dirty="0">
                <a:latin typeface="Times New Roman" pitchFamily="18" charset="0"/>
                <a:cs typeface="Times New Roman" pitchFamily="18" charset="0"/>
              </a:rPr>
              <a:t>print('The value of x is {} and y is {}'.format(</a:t>
            </a:r>
            <a:r>
              <a:rPr lang="en-US" sz="2400" dirty="0" err="1">
                <a:latin typeface="Times New Roman" pitchFamily="18" charset="0"/>
                <a:cs typeface="Times New Roman" pitchFamily="18" charset="0"/>
              </a:rPr>
              <a:t>x,y</a:t>
            </a:r>
            <a:r>
              <a:rPr lang="en-US" sz="2400" dirty="0" smtClean="0">
                <a:latin typeface="Times New Roman" pitchFamily="18" charset="0"/>
                <a:cs typeface="Times New Roman" pitchFamily="18" charset="0"/>
              </a:rPr>
              <a:t>))</a:t>
            </a:r>
          </a:p>
          <a:p>
            <a:pPr algn="just">
              <a:lnSpc>
                <a:spcPct val="150000"/>
              </a:lnSpc>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value of x is 5 and y is 10</a:t>
            </a:r>
          </a:p>
        </p:txBody>
      </p:sp>
      <p:sp>
        <p:nvSpPr>
          <p:cNvPr id="2" name="Rectangle 1"/>
          <p:cNvSpPr/>
          <p:nvPr/>
        </p:nvSpPr>
        <p:spPr>
          <a:xfrm>
            <a:off x="381000" y="109815"/>
            <a:ext cx="2895600" cy="461665"/>
          </a:xfrm>
          <a:prstGeom prst="rect">
            <a:avLst/>
          </a:prstGeom>
        </p:spPr>
        <p:txBody>
          <a:bodyPr wrap="square">
            <a:spAutoFit/>
          </a:bodyPr>
          <a:lstStyle/>
          <a:p>
            <a:r>
              <a:rPr lang="en-US" sz="2400" dirty="0" smtClean="0">
                <a:solidFill>
                  <a:srgbClr val="FF0000"/>
                </a:solidFill>
                <a:latin typeface="Times New Roman" pitchFamily="18" charset="0"/>
                <a:cs typeface="Times New Roman" pitchFamily="18" charset="0"/>
              </a:rPr>
              <a:t>Input and Output</a:t>
            </a:r>
            <a:endParaRPr lang="en-US"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932624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35</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381000" y="762000"/>
            <a:ext cx="8229600" cy="5181599"/>
          </a:xfrm>
          <a:prstGeom prst="rect">
            <a:avLst/>
          </a:prstGeom>
        </p:spPr>
        <p:txBody>
          <a:bodyPr/>
          <a:lstStyle/>
          <a:p>
            <a:r>
              <a:rPr lang="en-US" sz="2400" b="1" dirty="0"/>
              <a:t>Output formatting</a:t>
            </a:r>
          </a:p>
          <a:p>
            <a:pPr algn="just">
              <a:lnSpc>
                <a:spcPct val="150000"/>
              </a:lnSpc>
            </a:pPr>
            <a:r>
              <a:rPr lang="en-US" sz="2400" dirty="0">
                <a:latin typeface="Times New Roman" pitchFamily="18" charset="0"/>
                <a:cs typeface="Times New Roman" pitchFamily="18" charset="0"/>
              </a:rPr>
              <a:t>Here, the curly braces {} are used as placeholders. We can specify the order in which they are printed by using numbers (tuple index).</a:t>
            </a:r>
          </a:p>
          <a:p>
            <a:pPr algn="just">
              <a:lnSpc>
                <a:spcPct val="150000"/>
              </a:lnSpc>
            </a:pPr>
            <a:r>
              <a:rPr lang="en-US" sz="2400" dirty="0">
                <a:latin typeface="Times New Roman" pitchFamily="18" charset="0"/>
                <a:cs typeface="Times New Roman" pitchFamily="18" charset="0"/>
              </a:rPr>
              <a:t>print('I love {0} and {1}'.format('</a:t>
            </a:r>
            <a:r>
              <a:rPr lang="en-US" sz="2400" dirty="0" err="1">
                <a:latin typeface="Times New Roman" pitchFamily="18" charset="0"/>
                <a:cs typeface="Times New Roman" pitchFamily="18" charset="0"/>
              </a:rPr>
              <a:t>bread','butter</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print</a:t>
            </a:r>
            <a:r>
              <a:rPr lang="en-US" sz="2400" dirty="0">
                <a:latin typeface="Times New Roman" pitchFamily="18" charset="0"/>
                <a:cs typeface="Times New Roman" pitchFamily="18" charset="0"/>
              </a:rPr>
              <a:t>('I love {1} and {0}'.format('</a:t>
            </a:r>
            <a:r>
              <a:rPr lang="en-US" sz="2400" dirty="0" err="1">
                <a:latin typeface="Times New Roman" pitchFamily="18" charset="0"/>
                <a:cs typeface="Times New Roman" pitchFamily="18" charset="0"/>
              </a:rPr>
              <a:t>bread','butter</a:t>
            </a:r>
            <a:r>
              <a:rPr lang="en-US" sz="2400" dirty="0" smtClean="0">
                <a:latin typeface="Times New Roman" pitchFamily="18" charset="0"/>
                <a:cs typeface="Times New Roman" pitchFamily="18" charset="0"/>
              </a:rPr>
              <a:t>'))</a:t>
            </a:r>
          </a:p>
          <a:p>
            <a:pPr algn="just">
              <a:lnSpc>
                <a:spcPct val="150000"/>
              </a:lnSpc>
            </a:pPr>
            <a:r>
              <a:rPr lang="en-US" sz="2400" dirty="0">
                <a:latin typeface="Times New Roman" pitchFamily="18" charset="0"/>
                <a:cs typeface="Times New Roman" pitchFamily="18" charset="0"/>
              </a:rPr>
              <a:t>I love bread and butter </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I </a:t>
            </a:r>
            <a:r>
              <a:rPr lang="en-US" sz="2400" dirty="0">
                <a:latin typeface="Times New Roman" pitchFamily="18" charset="0"/>
                <a:cs typeface="Times New Roman" pitchFamily="18" charset="0"/>
              </a:rPr>
              <a:t>love butter and bread</a:t>
            </a:r>
          </a:p>
        </p:txBody>
      </p:sp>
      <p:sp>
        <p:nvSpPr>
          <p:cNvPr id="2" name="Rectangle 1"/>
          <p:cNvSpPr/>
          <p:nvPr/>
        </p:nvSpPr>
        <p:spPr>
          <a:xfrm>
            <a:off x="381000" y="109815"/>
            <a:ext cx="2895600" cy="461665"/>
          </a:xfrm>
          <a:prstGeom prst="rect">
            <a:avLst/>
          </a:prstGeom>
        </p:spPr>
        <p:txBody>
          <a:bodyPr wrap="square">
            <a:spAutoFit/>
          </a:bodyPr>
          <a:lstStyle/>
          <a:p>
            <a:r>
              <a:rPr lang="en-US" sz="2400" dirty="0" smtClean="0">
                <a:solidFill>
                  <a:srgbClr val="FF0000"/>
                </a:solidFill>
                <a:latin typeface="Times New Roman" pitchFamily="18" charset="0"/>
                <a:cs typeface="Times New Roman" pitchFamily="18" charset="0"/>
              </a:rPr>
              <a:t>Input and Output</a:t>
            </a:r>
            <a:endParaRPr lang="en-US"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0583162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36</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381000" y="762000"/>
            <a:ext cx="8229600" cy="5181599"/>
          </a:xfrm>
          <a:prstGeom prst="rect">
            <a:avLst/>
          </a:prstGeom>
        </p:spPr>
        <p:txBody>
          <a:bodyPr/>
          <a:lstStyle/>
          <a:p>
            <a:pPr algn="just">
              <a:lnSpc>
                <a:spcPct val="150000"/>
              </a:lnSpc>
            </a:pPr>
            <a:r>
              <a:rPr lang="en-US" sz="2400" dirty="0" smtClean="0">
                <a:solidFill>
                  <a:srgbClr val="FF0000"/>
                </a:solidFill>
                <a:latin typeface="Times New Roman" pitchFamily="18" charset="0"/>
                <a:cs typeface="Times New Roman" pitchFamily="18" charset="0"/>
              </a:rPr>
              <a:t>We </a:t>
            </a:r>
            <a:r>
              <a:rPr lang="en-US" sz="2400" dirty="0">
                <a:solidFill>
                  <a:srgbClr val="FF0000"/>
                </a:solidFill>
                <a:latin typeface="Times New Roman" pitchFamily="18" charset="0"/>
                <a:cs typeface="Times New Roman" pitchFamily="18" charset="0"/>
              </a:rPr>
              <a:t>can even use keyword arguments to format the string.</a:t>
            </a:r>
          </a:p>
          <a:p>
            <a:pPr algn="just">
              <a:lnSpc>
                <a:spcPct val="150000"/>
              </a:lnSpc>
            </a:pPr>
            <a:r>
              <a:rPr lang="en-US" sz="2400" dirty="0" smtClean="0">
                <a:latin typeface="Times New Roman" pitchFamily="18" charset="0"/>
                <a:cs typeface="Times New Roman" pitchFamily="18" charset="0"/>
              </a:rPr>
              <a:t>&gt;&gt;&gt; </a:t>
            </a:r>
            <a:r>
              <a:rPr lang="en-US" sz="2400" dirty="0">
                <a:latin typeface="Times New Roman" pitchFamily="18" charset="0"/>
                <a:cs typeface="Times New Roman" pitchFamily="18" charset="0"/>
              </a:rPr>
              <a:t>print('Hello {name}, {greeting}'.format(greeting = </a:t>
            </a:r>
            <a:r>
              <a:rPr lang="en-US" sz="2400" dirty="0" smtClean="0">
                <a:latin typeface="Times New Roman" pitchFamily="18" charset="0"/>
                <a:cs typeface="Times New Roman" pitchFamily="18" charset="0"/>
              </a:rPr>
              <a:t>'Good morning</a:t>
            </a:r>
            <a:r>
              <a:rPr lang="en-US" sz="2400" dirty="0">
                <a:latin typeface="Times New Roman" pitchFamily="18" charset="0"/>
                <a:cs typeface="Times New Roman" pitchFamily="18" charset="0"/>
              </a:rPr>
              <a:t>', name = 'John'))</a:t>
            </a:r>
          </a:p>
          <a:p>
            <a:pPr algn="just">
              <a:lnSpc>
                <a:spcPct val="150000"/>
              </a:lnSpc>
            </a:pPr>
            <a:r>
              <a:rPr lang="en-US" sz="2400" dirty="0">
                <a:latin typeface="Times New Roman" pitchFamily="18" charset="0"/>
                <a:cs typeface="Times New Roman" pitchFamily="18" charset="0"/>
              </a:rPr>
              <a:t>Hello John, </a:t>
            </a:r>
            <a:r>
              <a:rPr lang="en-US" sz="2400" dirty="0" smtClean="0">
                <a:latin typeface="Times New Roman" pitchFamily="18" charset="0"/>
                <a:cs typeface="Times New Roman" pitchFamily="18" charset="0"/>
              </a:rPr>
              <a:t>Good morning</a:t>
            </a:r>
            <a:endParaRPr lang="en-US" sz="2400" dirty="0">
              <a:latin typeface="Times New Roman" pitchFamily="18" charset="0"/>
              <a:cs typeface="Times New Roman" pitchFamily="18" charset="0"/>
            </a:endParaRPr>
          </a:p>
        </p:txBody>
      </p:sp>
      <p:sp>
        <p:nvSpPr>
          <p:cNvPr id="2" name="Rectangle 1"/>
          <p:cNvSpPr/>
          <p:nvPr/>
        </p:nvSpPr>
        <p:spPr>
          <a:xfrm>
            <a:off x="381000" y="109815"/>
            <a:ext cx="2895600" cy="461665"/>
          </a:xfrm>
          <a:prstGeom prst="rect">
            <a:avLst/>
          </a:prstGeom>
        </p:spPr>
        <p:txBody>
          <a:bodyPr wrap="square">
            <a:spAutoFit/>
          </a:bodyPr>
          <a:lstStyle/>
          <a:p>
            <a:r>
              <a:rPr lang="en-US" sz="2400" dirty="0" smtClean="0">
                <a:solidFill>
                  <a:srgbClr val="FF0000"/>
                </a:solidFill>
                <a:latin typeface="Times New Roman" pitchFamily="18" charset="0"/>
                <a:cs typeface="Times New Roman" pitchFamily="18" charset="0"/>
              </a:rPr>
              <a:t>Input and Output</a:t>
            </a:r>
            <a:endParaRPr lang="en-US"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2611576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37</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381000" y="762000"/>
            <a:ext cx="8229600" cy="5181599"/>
          </a:xfrm>
          <a:prstGeom prst="rect">
            <a:avLst/>
          </a:prstGeom>
        </p:spPr>
        <p:txBody>
          <a:bodyPr/>
          <a:lstStyle/>
          <a:p>
            <a:pPr algn="just">
              <a:lnSpc>
                <a:spcPct val="150000"/>
              </a:lnSpc>
            </a:pPr>
            <a:r>
              <a:rPr lang="en-US" sz="2400" dirty="0" smtClean="0">
                <a:solidFill>
                  <a:srgbClr val="FF0000"/>
                </a:solidFill>
                <a:latin typeface="Times New Roman" pitchFamily="18" charset="0"/>
                <a:cs typeface="Times New Roman" pitchFamily="18" charset="0"/>
              </a:rPr>
              <a:t>Python Input</a:t>
            </a:r>
          </a:p>
          <a:p>
            <a:pPr algn="just">
              <a:lnSpc>
                <a:spcPct val="150000"/>
              </a:lnSpc>
            </a:pPr>
            <a:r>
              <a:rPr lang="en-US" sz="2400" dirty="0" smtClean="0">
                <a:latin typeface="Times New Roman" pitchFamily="18" charset="0"/>
                <a:cs typeface="Times New Roman" pitchFamily="18" charset="0"/>
              </a:rPr>
              <a:t>Up until now, our programs were static. The value of variables was defined or hard coded into the source code.</a:t>
            </a:r>
          </a:p>
          <a:p>
            <a:pPr algn="just">
              <a:lnSpc>
                <a:spcPct val="150000"/>
              </a:lnSpc>
            </a:pP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To allow flexibility, we might want to take the input from the user. In Python, we have the input() function to allow this. The syntax for input() is:</a:t>
            </a:r>
          </a:p>
          <a:p>
            <a:pPr algn="just">
              <a:lnSpc>
                <a:spcPct val="150000"/>
              </a:lnSpc>
            </a:pP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input([prompt])</a:t>
            </a:r>
            <a:endParaRPr lang="en-US" sz="2400" dirty="0">
              <a:latin typeface="Times New Roman" pitchFamily="18" charset="0"/>
              <a:cs typeface="Times New Roman" pitchFamily="18" charset="0"/>
            </a:endParaRPr>
          </a:p>
        </p:txBody>
      </p:sp>
      <p:sp>
        <p:nvSpPr>
          <p:cNvPr id="2" name="Rectangle 1"/>
          <p:cNvSpPr/>
          <p:nvPr/>
        </p:nvSpPr>
        <p:spPr>
          <a:xfrm>
            <a:off x="381000" y="109815"/>
            <a:ext cx="2895600" cy="461665"/>
          </a:xfrm>
          <a:prstGeom prst="rect">
            <a:avLst/>
          </a:prstGeom>
        </p:spPr>
        <p:txBody>
          <a:bodyPr wrap="square">
            <a:spAutoFit/>
          </a:bodyPr>
          <a:lstStyle/>
          <a:p>
            <a:r>
              <a:rPr lang="en-US" sz="2400" dirty="0" smtClean="0">
                <a:solidFill>
                  <a:srgbClr val="FF0000"/>
                </a:solidFill>
                <a:latin typeface="Times New Roman" pitchFamily="18" charset="0"/>
                <a:cs typeface="Times New Roman" pitchFamily="18" charset="0"/>
              </a:rPr>
              <a:t>Input and Output</a:t>
            </a:r>
            <a:endParaRPr lang="en-US"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1993897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38</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381000" y="762000"/>
            <a:ext cx="8229600" cy="5181599"/>
          </a:xfrm>
          <a:prstGeom prst="rect">
            <a:avLst/>
          </a:prstGeom>
        </p:spPr>
        <p:txBody>
          <a:bodyPr/>
          <a:lstStyle/>
          <a:p>
            <a:pPr algn="just">
              <a:lnSpc>
                <a:spcPct val="150000"/>
              </a:lnSpc>
            </a:pPr>
            <a:r>
              <a:rPr lang="en-US" sz="2400" dirty="0">
                <a:latin typeface="Times New Roman" pitchFamily="18" charset="0"/>
                <a:cs typeface="Times New Roman" pitchFamily="18" charset="0"/>
              </a:rPr>
              <a:t>where prompt is the string we wish to display on the screen. It is optional.</a:t>
            </a:r>
          </a:p>
          <a:p>
            <a:pPr algn="just">
              <a:lnSpc>
                <a:spcPct val="150000"/>
              </a:lnSpc>
            </a:pPr>
            <a:r>
              <a:rPr lang="en-US" sz="2400" dirty="0" smtClean="0">
                <a:latin typeface="Times New Roman" pitchFamily="18" charset="0"/>
                <a:cs typeface="Times New Roman" pitchFamily="18" charset="0"/>
              </a:rPr>
              <a:t>&gt;&gt;&gt; </a:t>
            </a:r>
            <a:r>
              <a:rPr lang="en-US" sz="2400" dirty="0" err="1">
                <a:latin typeface="Times New Roman" pitchFamily="18" charset="0"/>
                <a:cs typeface="Times New Roman" pitchFamily="18" charset="0"/>
              </a:rPr>
              <a:t>num</a:t>
            </a:r>
            <a:r>
              <a:rPr lang="en-US" sz="2400" dirty="0">
                <a:latin typeface="Times New Roman" pitchFamily="18" charset="0"/>
                <a:cs typeface="Times New Roman" pitchFamily="18" charset="0"/>
              </a:rPr>
              <a:t> = input('Enter a number: ')</a:t>
            </a:r>
          </a:p>
          <a:p>
            <a:pPr algn="just">
              <a:lnSpc>
                <a:spcPct val="150000"/>
              </a:lnSpc>
            </a:pPr>
            <a:r>
              <a:rPr lang="en-US" sz="2400" dirty="0">
                <a:latin typeface="Times New Roman" pitchFamily="18" charset="0"/>
                <a:cs typeface="Times New Roman" pitchFamily="18" charset="0"/>
              </a:rPr>
              <a:t>Enter a number: 10</a:t>
            </a:r>
          </a:p>
          <a:p>
            <a:pPr algn="just">
              <a:lnSpc>
                <a:spcPct val="150000"/>
              </a:lnSpc>
            </a:pPr>
            <a:r>
              <a:rPr lang="en-US" sz="2400" dirty="0">
                <a:latin typeface="Times New Roman" pitchFamily="18" charset="0"/>
                <a:cs typeface="Times New Roman" pitchFamily="18" charset="0"/>
              </a:rPr>
              <a:t>&gt;&gt;&gt; </a:t>
            </a:r>
            <a:r>
              <a:rPr lang="en-US" sz="2400" dirty="0" err="1">
                <a:latin typeface="Times New Roman" pitchFamily="18" charset="0"/>
                <a:cs typeface="Times New Roman" pitchFamily="18" charset="0"/>
              </a:rPr>
              <a:t>num</a:t>
            </a:r>
            <a:endParaRPr lang="en-US" sz="2400" dirty="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'10‘</a:t>
            </a:r>
          </a:p>
          <a:p>
            <a:pPr algn="just">
              <a:lnSpc>
                <a:spcPct val="150000"/>
              </a:lnSpc>
            </a:pPr>
            <a:r>
              <a:rPr lang="en-US" sz="2400" dirty="0">
                <a:latin typeface="Times New Roman" pitchFamily="18" charset="0"/>
                <a:cs typeface="Times New Roman" pitchFamily="18" charset="0"/>
              </a:rPr>
              <a:t>Here, we can see that the entered value 10 is a string, not a number. To convert this into a number we can use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or float() functions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2" name="Rectangle 1"/>
          <p:cNvSpPr/>
          <p:nvPr/>
        </p:nvSpPr>
        <p:spPr>
          <a:xfrm>
            <a:off x="381000" y="109815"/>
            <a:ext cx="2895600" cy="461665"/>
          </a:xfrm>
          <a:prstGeom prst="rect">
            <a:avLst/>
          </a:prstGeom>
        </p:spPr>
        <p:txBody>
          <a:bodyPr wrap="square">
            <a:spAutoFit/>
          </a:bodyPr>
          <a:lstStyle/>
          <a:p>
            <a:r>
              <a:rPr lang="en-US" sz="2400" dirty="0" smtClean="0">
                <a:solidFill>
                  <a:srgbClr val="FF0000"/>
                </a:solidFill>
                <a:latin typeface="Times New Roman" pitchFamily="18" charset="0"/>
                <a:cs typeface="Times New Roman" pitchFamily="18" charset="0"/>
              </a:rPr>
              <a:t>Input and Output</a:t>
            </a:r>
            <a:endParaRPr lang="en-US"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128334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39</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381000" y="762000"/>
            <a:ext cx="8229600" cy="5181599"/>
          </a:xfrm>
          <a:prstGeom prst="rect">
            <a:avLst/>
          </a:prstGeom>
        </p:spPr>
        <p:txBody>
          <a:bodyPr/>
          <a:lstStyle/>
          <a:p>
            <a:pPr algn="just">
              <a:lnSpc>
                <a:spcPct val="150000"/>
              </a:lnSpc>
            </a:pPr>
            <a:r>
              <a:rPr lang="en-US" sz="2400" dirty="0" smtClean="0">
                <a:latin typeface="Times New Roman" pitchFamily="18" charset="0"/>
                <a:cs typeface="Times New Roman" pitchFamily="18" charset="0"/>
              </a:rPr>
              <a:t>&gt;&gt;&gt;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('10')</a:t>
            </a:r>
          </a:p>
          <a:p>
            <a:pPr algn="just">
              <a:lnSpc>
                <a:spcPct val="150000"/>
              </a:lnSpc>
            </a:pPr>
            <a:r>
              <a:rPr lang="en-US" sz="2400" dirty="0">
                <a:latin typeface="Times New Roman" pitchFamily="18" charset="0"/>
                <a:cs typeface="Times New Roman" pitchFamily="18" charset="0"/>
              </a:rPr>
              <a:t>10</a:t>
            </a:r>
          </a:p>
          <a:p>
            <a:pPr algn="just">
              <a:lnSpc>
                <a:spcPct val="150000"/>
              </a:lnSpc>
            </a:pPr>
            <a:r>
              <a:rPr lang="en-US" sz="2400" dirty="0">
                <a:latin typeface="Times New Roman" pitchFamily="18" charset="0"/>
                <a:cs typeface="Times New Roman" pitchFamily="18" charset="0"/>
              </a:rPr>
              <a:t>&gt;&gt;&gt; float('10')</a:t>
            </a:r>
          </a:p>
          <a:p>
            <a:pPr algn="just">
              <a:lnSpc>
                <a:spcPct val="150000"/>
              </a:lnSpc>
            </a:pPr>
            <a:r>
              <a:rPr lang="en-US" sz="2400" dirty="0">
                <a:latin typeface="Times New Roman" pitchFamily="18" charset="0"/>
                <a:cs typeface="Times New Roman" pitchFamily="18" charset="0"/>
              </a:rPr>
              <a:t>10.0</a:t>
            </a:r>
          </a:p>
        </p:txBody>
      </p:sp>
      <p:sp>
        <p:nvSpPr>
          <p:cNvPr id="2" name="Rectangle 1"/>
          <p:cNvSpPr/>
          <p:nvPr/>
        </p:nvSpPr>
        <p:spPr>
          <a:xfrm>
            <a:off x="381000" y="109815"/>
            <a:ext cx="2895600" cy="461665"/>
          </a:xfrm>
          <a:prstGeom prst="rect">
            <a:avLst/>
          </a:prstGeom>
        </p:spPr>
        <p:txBody>
          <a:bodyPr wrap="square">
            <a:spAutoFit/>
          </a:bodyPr>
          <a:lstStyle/>
          <a:p>
            <a:r>
              <a:rPr lang="en-US" sz="2400" dirty="0" smtClean="0">
                <a:solidFill>
                  <a:srgbClr val="FF0000"/>
                </a:solidFill>
                <a:latin typeface="Times New Roman" pitchFamily="18" charset="0"/>
                <a:cs typeface="Times New Roman" pitchFamily="18" charset="0"/>
              </a:rPr>
              <a:t>Input and Output</a:t>
            </a:r>
            <a:endParaRPr lang="en-US"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789975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5000" y="0"/>
            <a:ext cx="5072082" cy="584775"/>
          </a:xfrm>
          <a:prstGeom prst="rect">
            <a:avLst/>
          </a:prstGeom>
          <a:noFill/>
        </p:spPr>
        <p:txBody>
          <a:bodyPr wrap="square">
            <a:spAutoFit/>
          </a:bodyPr>
          <a:lstStyle/>
          <a:p>
            <a:pPr algn="ctr">
              <a:defRPr/>
            </a:pPr>
            <a:r>
              <a:rPr lang="en-US" sz="3200" cap="all" dirty="0" smtClean="0">
                <a:latin typeface="Times New Roman" pitchFamily="18" charset="0"/>
                <a:cs typeface="Times New Roman" pitchFamily="18" charset="0"/>
              </a:rPr>
              <a:t>UNIT 1 :-  contents</a:t>
            </a:r>
            <a:endParaRPr lang="en-US" sz="3200" cap="all" dirty="0">
              <a:latin typeface="Times New Roman" pitchFamily="18" charset="0"/>
              <a:cs typeface="Times New Roman" pitchFamily="18" charset="0"/>
            </a:endParaRPr>
          </a:p>
        </p:txBody>
      </p:sp>
      <p:sp>
        <p:nvSpPr>
          <p:cNvPr id="5" name="Rectangle 2"/>
          <p:cNvSpPr txBox="1">
            <a:spLocks noChangeArrowheads="1"/>
          </p:cNvSpPr>
          <p:nvPr/>
        </p:nvSpPr>
        <p:spPr>
          <a:xfrm>
            <a:off x="0" y="6324600"/>
            <a:ext cx="990600" cy="53340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GPA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6" name="Right Arrow 5"/>
          <p:cNvSpPr/>
          <p:nvPr/>
        </p:nvSpPr>
        <p:spPr>
          <a:xfrm>
            <a:off x="0" y="63246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0" y="4572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3"/>
          <p:cNvGrpSpPr>
            <a:grpSpLocks/>
          </p:cNvGrpSpPr>
          <p:nvPr/>
        </p:nvGrpSpPr>
        <p:grpSpPr bwMode="auto">
          <a:xfrm>
            <a:off x="381001" y="838200"/>
            <a:ext cx="8230043" cy="665162"/>
            <a:chOff x="0" y="0"/>
            <a:chExt cx="4789" cy="419"/>
          </a:xfrm>
        </p:grpSpPr>
        <p:grpSp>
          <p:nvGrpSpPr>
            <p:cNvPr id="4" name="Group 4"/>
            <p:cNvGrpSpPr>
              <a:grpSpLocks/>
            </p:cNvGrpSpPr>
            <p:nvPr/>
          </p:nvGrpSpPr>
          <p:grpSpPr bwMode="auto">
            <a:xfrm>
              <a:off x="0" y="0"/>
              <a:ext cx="480" cy="419"/>
              <a:chOff x="0" y="0"/>
              <a:chExt cx="1549" cy="1351"/>
            </a:xfrm>
          </p:grpSpPr>
          <p:sp>
            <p:nvSpPr>
              <p:cNvPr id="46" name="AutoShape 5"/>
              <p:cNvSpPr>
                <a:spLocks noChangeArrowheads="1"/>
              </p:cNvSpPr>
              <p:nvPr/>
            </p:nvSpPr>
            <p:spPr bwMode="auto">
              <a:xfrm>
                <a:off x="13" y="23"/>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47" name="AutoShape 6"/>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cmpd="sng">
                <a:solidFill>
                  <a:srgbClr val="C0C0C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48" name="AutoShape 7"/>
              <p:cNvSpPr>
                <a:spLocks noChangeArrowheads="1"/>
              </p:cNvSpPr>
              <p:nvPr/>
            </p:nvSpPr>
            <p:spPr bwMode="auto">
              <a:xfrm>
                <a:off x="90" y="80"/>
                <a:ext cx="1350" cy="1168"/>
              </a:xfrm>
              <a:prstGeom prst="hexagon">
                <a:avLst>
                  <a:gd name="adj" fmla="val 28896"/>
                  <a:gd name="vf" fmla="val 115470"/>
                </a:avLst>
              </a:prstGeom>
              <a:solidFill>
                <a:srgbClr val="FFCC66"/>
              </a:solidFill>
              <a:ln w="9525" cmpd="sng">
                <a:solidFill>
                  <a:srgbClr val="225174"/>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grpSp>
        <p:sp>
          <p:nvSpPr>
            <p:cNvPr id="43" name="Line 8"/>
            <p:cNvSpPr>
              <a:spLocks noChangeShapeType="1"/>
            </p:cNvSpPr>
            <p:nvPr/>
          </p:nvSpPr>
          <p:spPr bwMode="auto">
            <a:xfrm flipV="1">
              <a:off x="384" y="355"/>
              <a:ext cx="4405" cy="29"/>
            </a:xfrm>
            <a:prstGeom prst="line">
              <a:avLst/>
            </a:prstGeom>
            <a:noFill/>
            <a:ln w="25400" cmpd="sng">
              <a:solidFill>
                <a:srgbClr val="225174"/>
              </a:solidFill>
              <a:prstDash val="sysDot"/>
              <a:round/>
              <a:headEnd/>
              <a:tailEnd type="oval"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a:t>
              </a:r>
              <a:endParaRPr kumimoji="0" lang="en-US" sz="18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44" name="Text Box 9"/>
            <p:cNvSpPr txBox="1">
              <a:spLocks noChangeArrowheads="1"/>
            </p:cNvSpPr>
            <p:nvPr/>
          </p:nvSpPr>
          <p:spPr bwMode="auto">
            <a:xfrm>
              <a:off x="864" y="14"/>
              <a:ext cx="107" cy="291"/>
            </a:xfrm>
            <a:prstGeom prst="rect">
              <a:avLst/>
            </a:prstGeom>
            <a:noFill/>
            <a:ln w="9525">
              <a:noFill/>
              <a:miter lim="800000"/>
              <a:headEnd/>
              <a:tailEnd/>
            </a:ln>
            <a:effectLst/>
          </p:spPr>
          <p:txBody>
            <a:bodyPr wrap="none">
              <a:spAutoFit/>
            </a:bodyPr>
            <a:lstStyle/>
            <a:p>
              <a:endParaRPr lang="en-US" sz="2400" dirty="0" smtClean="0">
                <a:latin typeface="Arial" pitchFamily="34" charset="0"/>
                <a:cs typeface="Arial" pitchFamily="34" charset="0"/>
              </a:endParaRPr>
            </a:p>
          </p:txBody>
        </p:sp>
        <p:sp>
          <p:nvSpPr>
            <p:cNvPr id="45" name="Text Box 10"/>
            <p:cNvSpPr txBox="1">
              <a:spLocks noChangeArrowheads="1"/>
            </p:cNvSpPr>
            <p:nvPr/>
          </p:nvSpPr>
          <p:spPr bwMode="auto">
            <a:xfrm>
              <a:off x="124" y="62"/>
              <a:ext cx="207" cy="291"/>
            </a:xfrm>
            <a:prstGeom prst="rect">
              <a:avLst/>
            </a:prstGeom>
            <a:noFill/>
            <a:ln w="9525">
              <a:noFill/>
              <a:miter lim="800000"/>
              <a:headEnd/>
              <a:tailEnd/>
            </a:ln>
            <a:effec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Arial" pitchFamily="34" charset="0"/>
                  <a:cs typeface="Arial" pitchFamily="34" charset="0"/>
                </a:rPr>
                <a:t>1</a:t>
              </a:r>
            </a:p>
          </p:txBody>
        </p:sp>
      </p:grpSp>
      <p:grpSp>
        <p:nvGrpSpPr>
          <p:cNvPr id="7" name="Group 11"/>
          <p:cNvGrpSpPr>
            <a:grpSpLocks/>
          </p:cNvGrpSpPr>
          <p:nvPr/>
        </p:nvGrpSpPr>
        <p:grpSpPr bwMode="auto">
          <a:xfrm>
            <a:off x="381000" y="1008063"/>
            <a:ext cx="8229724" cy="1409699"/>
            <a:chOff x="0" y="-469"/>
            <a:chExt cx="4771" cy="888"/>
          </a:xfrm>
        </p:grpSpPr>
        <p:grpSp>
          <p:nvGrpSpPr>
            <p:cNvPr id="9" name="Group 12"/>
            <p:cNvGrpSpPr>
              <a:grpSpLocks/>
            </p:cNvGrpSpPr>
            <p:nvPr/>
          </p:nvGrpSpPr>
          <p:grpSpPr bwMode="auto">
            <a:xfrm>
              <a:off x="0" y="0"/>
              <a:ext cx="480" cy="419"/>
              <a:chOff x="0" y="0"/>
              <a:chExt cx="1549" cy="1351"/>
            </a:xfrm>
          </p:grpSpPr>
          <p:sp>
            <p:nvSpPr>
              <p:cNvPr id="54" name="AutoShape 13"/>
              <p:cNvSpPr>
                <a:spLocks noChangeArrowheads="1"/>
              </p:cNvSpPr>
              <p:nvPr/>
            </p:nvSpPr>
            <p:spPr bwMode="auto">
              <a:xfrm>
                <a:off x="13" y="23"/>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55" name="AutoShape 14"/>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cmpd="sng">
                <a:solidFill>
                  <a:srgbClr val="C0C0C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56" name="AutoShape 15"/>
              <p:cNvSpPr>
                <a:spLocks noChangeArrowheads="1"/>
              </p:cNvSpPr>
              <p:nvPr/>
            </p:nvSpPr>
            <p:spPr bwMode="auto">
              <a:xfrm>
                <a:off x="90" y="80"/>
                <a:ext cx="1371" cy="1168"/>
              </a:xfrm>
              <a:prstGeom prst="hexagon">
                <a:avLst>
                  <a:gd name="adj" fmla="val 28896"/>
                  <a:gd name="vf" fmla="val 115470"/>
                </a:avLst>
              </a:prstGeom>
              <a:solidFill>
                <a:srgbClr val="FF9900"/>
              </a:solidFill>
              <a:ln w="9525" cmpd="sng">
                <a:solidFill>
                  <a:srgbClr val="225174"/>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grpSp>
        <p:sp>
          <p:nvSpPr>
            <p:cNvPr id="51" name="Line 16"/>
            <p:cNvSpPr>
              <a:spLocks noChangeShapeType="1"/>
            </p:cNvSpPr>
            <p:nvPr/>
          </p:nvSpPr>
          <p:spPr bwMode="auto">
            <a:xfrm flipV="1">
              <a:off x="384" y="355"/>
              <a:ext cx="4387" cy="29"/>
            </a:xfrm>
            <a:prstGeom prst="line">
              <a:avLst/>
            </a:prstGeom>
            <a:noFill/>
            <a:ln w="25400" cmpd="sng">
              <a:solidFill>
                <a:srgbClr val="225174"/>
              </a:solidFill>
              <a:prstDash val="sysDot"/>
              <a:round/>
              <a:headEnd/>
              <a:tailEnd type="oval"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52" name="Text Box 17"/>
            <p:cNvSpPr txBox="1">
              <a:spLocks noChangeArrowheads="1"/>
            </p:cNvSpPr>
            <p:nvPr/>
          </p:nvSpPr>
          <p:spPr bwMode="auto">
            <a:xfrm>
              <a:off x="730" y="-469"/>
              <a:ext cx="3855" cy="291"/>
            </a:xfrm>
            <a:prstGeom prst="rect">
              <a:avLst/>
            </a:prstGeom>
            <a:noFill/>
            <a:ln w="9525">
              <a:noFill/>
              <a:miter lim="800000"/>
              <a:headEnd/>
              <a:tailEnd/>
            </a:ln>
            <a:effectLst/>
          </p:spPr>
          <p:txBody>
            <a:bodyPr wrap="square">
              <a:spAutoFit/>
            </a:bodyPr>
            <a:lstStyle/>
            <a:p>
              <a:r>
                <a:rPr lang="en-US" sz="2400" dirty="0" smtClean="0">
                  <a:latin typeface="Times New Roman" pitchFamily="18" charset="0"/>
                  <a:cs typeface="Times New Roman" pitchFamily="18" charset="0"/>
                </a:rPr>
                <a:t>Introduction: History of Python</a:t>
              </a:r>
            </a:p>
          </p:txBody>
        </p:sp>
        <p:sp>
          <p:nvSpPr>
            <p:cNvPr id="53" name="Text Box 18"/>
            <p:cNvSpPr txBox="1">
              <a:spLocks noChangeArrowheads="1"/>
            </p:cNvSpPr>
            <p:nvPr/>
          </p:nvSpPr>
          <p:spPr bwMode="auto">
            <a:xfrm>
              <a:off x="124" y="62"/>
              <a:ext cx="206" cy="291"/>
            </a:xfrm>
            <a:prstGeom prst="rect">
              <a:avLst/>
            </a:prstGeom>
            <a:noFill/>
            <a:ln w="9525">
              <a:noFill/>
              <a:miter lim="800000"/>
              <a:headEnd/>
              <a:tailEnd/>
            </a:ln>
            <a:effec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Arial" pitchFamily="34" charset="0"/>
                  <a:cs typeface="Arial" pitchFamily="34" charset="0"/>
                </a:rPr>
                <a:t>2</a:t>
              </a:r>
            </a:p>
          </p:txBody>
        </p:sp>
      </p:grpSp>
      <p:grpSp>
        <p:nvGrpSpPr>
          <p:cNvPr id="10" name="Group 19"/>
          <p:cNvGrpSpPr>
            <a:grpSpLocks/>
          </p:cNvGrpSpPr>
          <p:nvPr/>
        </p:nvGrpSpPr>
        <p:grpSpPr bwMode="auto">
          <a:xfrm>
            <a:off x="381000" y="2590800"/>
            <a:ext cx="8230127" cy="665162"/>
            <a:chOff x="0" y="0"/>
            <a:chExt cx="4757" cy="419"/>
          </a:xfrm>
        </p:grpSpPr>
        <p:grpSp>
          <p:nvGrpSpPr>
            <p:cNvPr id="11" name="Group 20"/>
            <p:cNvGrpSpPr>
              <a:grpSpLocks/>
            </p:cNvGrpSpPr>
            <p:nvPr/>
          </p:nvGrpSpPr>
          <p:grpSpPr bwMode="auto">
            <a:xfrm>
              <a:off x="0" y="0"/>
              <a:ext cx="480" cy="419"/>
              <a:chOff x="0" y="0"/>
              <a:chExt cx="1549" cy="1351"/>
            </a:xfrm>
          </p:grpSpPr>
          <p:sp>
            <p:nvSpPr>
              <p:cNvPr id="62" name="AutoShape 21"/>
              <p:cNvSpPr>
                <a:spLocks noChangeArrowheads="1"/>
              </p:cNvSpPr>
              <p:nvPr/>
            </p:nvSpPr>
            <p:spPr bwMode="auto">
              <a:xfrm>
                <a:off x="13" y="23"/>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3" name="AutoShape 22"/>
              <p:cNvSpPr>
                <a:spLocks noChangeArrowheads="1"/>
              </p:cNvSpPr>
              <p:nvPr/>
            </p:nvSpPr>
            <p:spPr bwMode="auto">
              <a:xfrm>
                <a:off x="0" y="0"/>
                <a:ext cx="1421"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cmpd="sng">
                <a:solidFill>
                  <a:srgbClr val="C0C0C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4" name="AutoShape 23"/>
              <p:cNvSpPr>
                <a:spLocks noChangeArrowheads="1"/>
              </p:cNvSpPr>
              <p:nvPr/>
            </p:nvSpPr>
            <p:spPr bwMode="auto">
              <a:xfrm>
                <a:off x="90" y="80"/>
                <a:ext cx="1350" cy="1168"/>
              </a:xfrm>
              <a:prstGeom prst="hexagon">
                <a:avLst>
                  <a:gd name="adj" fmla="val 28896"/>
                  <a:gd name="vf" fmla="val 115470"/>
                </a:avLst>
              </a:prstGeom>
              <a:solidFill>
                <a:srgbClr val="C07200"/>
              </a:solidFill>
              <a:ln w="9525" cmpd="sng">
                <a:solidFill>
                  <a:srgbClr val="225174"/>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grpSp>
        <p:sp>
          <p:nvSpPr>
            <p:cNvPr id="59" name="Line 24"/>
            <p:cNvSpPr>
              <a:spLocks noChangeShapeType="1"/>
            </p:cNvSpPr>
            <p:nvPr/>
          </p:nvSpPr>
          <p:spPr bwMode="auto">
            <a:xfrm flipV="1">
              <a:off x="384" y="336"/>
              <a:ext cx="4373" cy="48"/>
            </a:xfrm>
            <a:prstGeom prst="line">
              <a:avLst/>
            </a:prstGeom>
            <a:noFill/>
            <a:ln w="25400" cmpd="sng">
              <a:solidFill>
                <a:srgbClr val="225174"/>
              </a:solidFill>
              <a:prstDash val="sysDot"/>
              <a:round/>
              <a:headEnd/>
              <a:tailEnd type="oval"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0" name="Text Box 25"/>
            <p:cNvSpPr txBox="1">
              <a:spLocks noChangeArrowheads="1"/>
            </p:cNvSpPr>
            <p:nvPr/>
          </p:nvSpPr>
          <p:spPr bwMode="auto">
            <a:xfrm>
              <a:off x="749" y="14"/>
              <a:ext cx="3006" cy="291"/>
            </a:xfrm>
            <a:prstGeom prst="rect">
              <a:avLst/>
            </a:prstGeom>
            <a:noFill/>
            <a:ln w="9525">
              <a:noFill/>
              <a:miter lim="800000"/>
              <a:headEnd/>
              <a:tailEnd/>
            </a:ln>
            <a:effectLst/>
          </p:spPr>
          <p:txBody>
            <a:bodyPr wrap="none">
              <a:spAutoFit/>
            </a:bodyPr>
            <a:lstStyle/>
            <a:p>
              <a:r>
                <a:rPr lang="en-US" sz="2400" dirty="0" smtClean="0">
                  <a:latin typeface="Times New Roman" pitchFamily="18" charset="0"/>
                  <a:cs typeface="Times New Roman" pitchFamily="18" charset="0"/>
                </a:rPr>
                <a:t>Basics of Python: Running Python script</a:t>
              </a:r>
            </a:p>
          </p:txBody>
        </p:sp>
        <p:sp>
          <p:nvSpPr>
            <p:cNvPr id="61" name="Text Box 26"/>
            <p:cNvSpPr txBox="1">
              <a:spLocks noChangeArrowheads="1"/>
            </p:cNvSpPr>
            <p:nvPr/>
          </p:nvSpPr>
          <p:spPr bwMode="auto">
            <a:xfrm>
              <a:off x="124" y="62"/>
              <a:ext cx="206" cy="291"/>
            </a:xfrm>
            <a:prstGeom prst="rect">
              <a:avLst/>
            </a:prstGeom>
            <a:noFill/>
            <a:ln w="9525">
              <a:noFill/>
              <a:miter lim="800000"/>
              <a:headEnd/>
              <a:tailEnd/>
            </a:ln>
            <a:effec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Arial" pitchFamily="34" charset="0"/>
                  <a:cs typeface="Arial" pitchFamily="34" charset="0"/>
                </a:rPr>
                <a:t>3</a:t>
              </a:r>
            </a:p>
          </p:txBody>
        </p:sp>
      </p:grpSp>
      <p:grpSp>
        <p:nvGrpSpPr>
          <p:cNvPr id="12" name="Group 27"/>
          <p:cNvGrpSpPr>
            <a:grpSpLocks/>
          </p:cNvGrpSpPr>
          <p:nvPr/>
        </p:nvGrpSpPr>
        <p:grpSpPr bwMode="auto">
          <a:xfrm>
            <a:off x="381000" y="3429000"/>
            <a:ext cx="8229600" cy="665162"/>
            <a:chOff x="0" y="0"/>
            <a:chExt cx="5184" cy="419"/>
          </a:xfrm>
        </p:grpSpPr>
        <p:grpSp>
          <p:nvGrpSpPr>
            <p:cNvPr id="13" name="Group 28"/>
            <p:cNvGrpSpPr>
              <a:grpSpLocks/>
            </p:cNvGrpSpPr>
            <p:nvPr/>
          </p:nvGrpSpPr>
          <p:grpSpPr bwMode="auto">
            <a:xfrm>
              <a:off x="0" y="0"/>
              <a:ext cx="480" cy="419"/>
              <a:chOff x="0" y="0"/>
              <a:chExt cx="1549" cy="1351"/>
            </a:xfrm>
          </p:grpSpPr>
          <p:sp>
            <p:nvSpPr>
              <p:cNvPr id="70" name="AutoShape 29"/>
              <p:cNvSpPr>
                <a:spLocks noChangeArrowheads="1"/>
              </p:cNvSpPr>
              <p:nvPr/>
            </p:nvSpPr>
            <p:spPr bwMode="auto">
              <a:xfrm>
                <a:off x="13" y="23"/>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AutoShape 30"/>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cmpd="sng">
                <a:solidFill>
                  <a:srgbClr val="C0C0C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2" name="AutoShape 31"/>
              <p:cNvSpPr>
                <a:spLocks noChangeArrowheads="1"/>
              </p:cNvSpPr>
              <p:nvPr/>
            </p:nvSpPr>
            <p:spPr bwMode="auto">
              <a:xfrm>
                <a:off x="90" y="80"/>
                <a:ext cx="1350" cy="1168"/>
              </a:xfrm>
              <a:prstGeom prst="hexagon">
                <a:avLst>
                  <a:gd name="adj" fmla="val 28896"/>
                  <a:gd name="vf" fmla="val 115470"/>
                </a:avLst>
              </a:prstGeom>
              <a:solidFill>
                <a:srgbClr val="996600"/>
              </a:solidFill>
              <a:ln w="9525" cmpd="sng">
                <a:solidFill>
                  <a:srgbClr val="225174"/>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grpSp>
        <p:sp>
          <p:nvSpPr>
            <p:cNvPr id="67" name="Line 32"/>
            <p:cNvSpPr>
              <a:spLocks noChangeShapeType="1"/>
            </p:cNvSpPr>
            <p:nvPr/>
          </p:nvSpPr>
          <p:spPr bwMode="auto">
            <a:xfrm flipV="1">
              <a:off x="384" y="355"/>
              <a:ext cx="4800" cy="29"/>
            </a:xfrm>
            <a:prstGeom prst="line">
              <a:avLst/>
            </a:prstGeom>
            <a:noFill/>
            <a:ln w="25400" cmpd="sng">
              <a:solidFill>
                <a:srgbClr val="225174"/>
              </a:solidFill>
              <a:prstDash val="sysDot"/>
              <a:round/>
              <a:headEnd/>
              <a:tailEnd type="oval"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Box 33"/>
            <p:cNvSpPr txBox="1">
              <a:spLocks noChangeArrowheads="1"/>
            </p:cNvSpPr>
            <p:nvPr/>
          </p:nvSpPr>
          <p:spPr bwMode="auto">
            <a:xfrm>
              <a:off x="835" y="0"/>
              <a:ext cx="3677" cy="291"/>
            </a:xfrm>
            <a:prstGeom prst="rect">
              <a:avLst/>
            </a:prstGeom>
            <a:noFill/>
            <a:ln w="9525">
              <a:noFill/>
              <a:miter lim="800000"/>
              <a:headEnd/>
              <a:tailEnd/>
            </a:ln>
            <a:effectLst/>
          </p:spPr>
          <p:txBody>
            <a:bodyPr wrap="none">
              <a:spAutoFit/>
            </a:bodyPr>
            <a:lstStyle/>
            <a:p>
              <a:pPr lvl="0"/>
              <a:r>
                <a:rPr lang="en-US" sz="2400" dirty="0" smtClean="0">
                  <a:latin typeface="Times New Roman" pitchFamily="18" charset="0"/>
                  <a:cs typeface="Times New Roman" pitchFamily="18" charset="0"/>
                </a:rPr>
                <a:t>Identifiers, Keywords, Indentation, Variables. </a:t>
              </a:r>
              <a:endParaRPr lang="en-US" sz="2400" dirty="0">
                <a:latin typeface="Times New Roman" pitchFamily="18" charset="0"/>
                <a:cs typeface="Times New Roman" pitchFamily="18" charset="0"/>
              </a:endParaRPr>
            </a:p>
          </p:txBody>
        </p:sp>
        <p:sp>
          <p:nvSpPr>
            <p:cNvPr id="69" name="Text Box 34"/>
            <p:cNvSpPr txBox="1">
              <a:spLocks noChangeArrowheads="1"/>
            </p:cNvSpPr>
            <p:nvPr/>
          </p:nvSpPr>
          <p:spPr bwMode="auto">
            <a:xfrm>
              <a:off x="124" y="62"/>
              <a:ext cx="224" cy="291"/>
            </a:xfrm>
            <a:prstGeom prst="rect">
              <a:avLst/>
            </a:prstGeom>
            <a:noFill/>
            <a:ln w="9525">
              <a:noFill/>
              <a:miter lim="800000"/>
              <a:headEnd/>
              <a:tailEnd/>
            </a:ln>
            <a:effec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Arial" pitchFamily="34" charset="0"/>
                  <a:cs typeface="Arial" pitchFamily="34" charset="0"/>
                </a:rPr>
                <a:t>4</a:t>
              </a:r>
            </a:p>
          </p:txBody>
        </p:sp>
      </p:grpSp>
      <p:sp>
        <p:nvSpPr>
          <p:cNvPr id="39"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49" name="Text Box 17"/>
          <p:cNvSpPr txBox="1">
            <a:spLocks noChangeArrowheads="1"/>
          </p:cNvSpPr>
          <p:nvPr/>
        </p:nvSpPr>
        <p:spPr bwMode="auto">
          <a:xfrm>
            <a:off x="1640212" y="1840112"/>
            <a:ext cx="6838901" cy="461665"/>
          </a:xfrm>
          <a:prstGeom prst="rect">
            <a:avLst/>
          </a:prstGeom>
          <a:noFill/>
          <a:ln w="9525">
            <a:noFill/>
            <a:miter lim="800000"/>
            <a:headEnd/>
            <a:tailEnd/>
          </a:ln>
          <a:effectLst/>
        </p:spPr>
        <p:txBody>
          <a:bodyPr wrap="square">
            <a:spAutoFit/>
          </a:bodyPr>
          <a:lstStyle/>
          <a:p>
            <a:r>
              <a:rPr lang="en-US" sz="2400" dirty="0" smtClean="0">
                <a:latin typeface="Times New Roman" pitchFamily="18" charset="0"/>
                <a:cs typeface="Times New Roman" pitchFamily="18" charset="0"/>
              </a:rPr>
              <a:t>Python features.</a:t>
            </a:r>
          </a:p>
        </p:txBody>
      </p:sp>
      <p:sp>
        <p:nvSpPr>
          <p:cNvPr id="57" name="Slide Number Placeholder 56"/>
          <p:cNvSpPr>
            <a:spLocks noGrp="1"/>
          </p:cNvSpPr>
          <p:nvPr>
            <p:ph type="sldNum" sz="quarter" idx="12"/>
          </p:nvPr>
        </p:nvSpPr>
        <p:spPr/>
        <p:txBody>
          <a:bodyPr/>
          <a:lstStyle/>
          <a:p>
            <a:fld id="{61D5EBBA-B937-4C18-B48E-92818BB1268A}" type="slidenum">
              <a:rPr lang="en-US" smtClean="0"/>
              <a:pPr/>
              <a:t>4</a:t>
            </a:fld>
            <a:endParaRPr lang="en-US" dirty="0"/>
          </a:p>
        </p:txBody>
      </p:sp>
      <p:grpSp>
        <p:nvGrpSpPr>
          <p:cNvPr id="41" name="Group 27"/>
          <p:cNvGrpSpPr>
            <a:grpSpLocks/>
          </p:cNvGrpSpPr>
          <p:nvPr/>
        </p:nvGrpSpPr>
        <p:grpSpPr bwMode="auto">
          <a:xfrm>
            <a:off x="381000" y="4267200"/>
            <a:ext cx="8229600" cy="685799"/>
            <a:chOff x="0" y="0"/>
            <a:chExt cx="5184" cy="432"/>
          </a:xfrm>
        </p:grpSpPr>
        <p:grpSp>
          <p:nvGrpSpPr>
            <p:cNvPr id="42" name="Group 28"/>
            <p:cNvGrpSpPr>
              <a:grpSpLocks/>
            </p:cNvGrpSpPr>
            <p:nvPr/>
          </p:nvGrpSpPr>
          <p:grpSpPr bwMode="auto">
            <a:xfrm>
              <a:off x="0" y="0"/>
              <a:ext cx="480" cy="432"/>
              <a:chOff x="0" y="0"/>
              <a:chExt cx="1549" cy="1393"/>
            </a:xfrm>
          </p:grpSpPr>
          <p:sp>
            <p:nvSpPr>
              <p:cNvPr id="66" name="AutoShape 29"/>
              <p:cNvSpPr>
                <a:spLocks noChangeArrowheads="1"/>
              </p:cNvSpPr>
              <p:nvPr/>
            </p:nvSpPr>
            <p:spPr bwMode="auto">
              <a:xfrm>
                <a:off x="13" y="23"/>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3" name="AutoShape 30"/>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cmpd="sng">
                <a:solidFill>
                  <a:srgbClr val="C0C0C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AutoShape 31"/>
              <p:cNvSpPr>
                <a:spLocks noChangeArrowheads="1"/>
              </p:cNvSpPr>
              <p:nvPr/>
            </p:nvSpPr>
            <p:spPr bwMode="auto">
              <a:xfrm>
                <a:off x="90" y="80"/>
                <a:ext cx="1350" cy="1313"/>
              </a:xfrm>
              <a:prstGeom prst="hexagon">
                <a:avLst>
                  <a:gd name="adj" fmla="val 28896"/>
                  <a:gd name="vf" fmla="val 115470"/>
                </a:avLst>
              </a:prstGeom>
              <a:solidFill>
                <a:srgbClr val="996600"/>
              </a:solidFill>
              <a:ln w="9525" cmpd="sng">
                <a:solidFill>
                  <a:srgbClr val="225174"/>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grpSp>
        <p:sp>
          <p:nvSpPr>
            <p:cNvPr id="50" name="Line 32"/>
            <p:cNvSpPr>
              <a:spLocks noChangeShapeType="1"/>
            </p:cNvSpPr>
            <p:nvPr/>
          </p:nvSpPr>
          <p:spPr bwMode="auto">
            <a:xfrm flipV="1">
              <a:off x="384" y="355"/>
              <a:ext cx="4800" cy="29"/>
            </a:xfrm>
            <a:prstGeom prst="line">
              <a:avLst/>
            </a:prstGeom>
            <a:noFill/>
            <a:ln w="25400" cmpd="sng">
              <a:solidFill>
                <a:srgbClr val="225174"/>
              </a:solidFill>
              <a:prstDash val="sysDot"/>
              <a:round/>
              <a:headEnd/>
              <a:tailEnd type="oval" w="med" len="me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58" name="Text Box 33"/>
            <p:cNvSpPr txBox="1">
              <a:spLocks noChangeArrowheads="1"/>
            </p:cNvSpPr>
            <p:nvPr/>
          </p:nvSpPr>
          <p:spPr bwMode="auto">
            <a:xfrm>
              <a:off x="835" y="0"/>
              <a:ext cx="1483" cy="291"/>
            </a:xfrm>
            <a:prstGeom prst="rect">
              <a:avLst/>
            </a:prstGeom>
            <a:noFill/>
            <a:ln w="9525">
              <a:noFill/>
              <a:miter lim="800000"/>
              <a:headEnd/>
              <a:tailEnd/>
            </a:ln>
            <a:effectLst/>
          </p:spPr>
          <p:txBody>
            <a:bodyPr wrap="none">
              <a:spAutoFit/>
            </a:bodyPr>
            <a:lstStyle/>
            <a:p>
              <a:pPr lvl="0"/>
              <a:r>
                <a:rPr lang="en-US" sz="2400" dirty="0" smtClean="0">
                  <a:latin typeface="Times New Roman" pitchFamily="18" charset="0"/>
                  <a:cs typeface="Times New Roman" pitchFamily="18" charset="0"/>
                </a:rPr>
                <a:t>Input and Output</a:t>
              </a:r>
              <a:endParaRPr lang="en-US" sz="2400" dirty="0">
                <a:latin typeface="Times New Roman" pitchFamily="18" charset="0"/>
                <a:cs typeface="Times New Roman" pitchFamily="18" charset="0"/>
              </a:endParaRPr>
            </a:p>
          </p:txBody>
        </p:sp>
        <p:sp>
          <p:nvSpPr>
            <p:cNvPr id="65" name="Text Box 34"/>
            <p:cNvSpPr txBox="1">
              <a:spLocks noChangeArrowheads="1"/>
            </p:cNvSpPr>
            <p:nvPr/>
          </p:nvSpPr>
          <p:spPr bwMode="auto">
            <a:xfrm>
              <a:off x="124" y="62"/>
              <a:ext cx="224" cy="291"/>
            </a:xfrm>
            <a:prstGeom prst="rect">
              <a:avLst/>
            </a:prstGeom>
            <a:noFill/>
            <a:ln w="9525">
              <a:noFill/>
              <a:miter lim="800000"/>
              <a:headEnd/>
              <a:tailEnd/>
            </a:ln>
            <a:effec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400" b="1" kern="0" dirty="0">
                  <a:solidFill>
                    <a:sysClr val="windowText" lastClr="000000"/>
                  </a:solidFill>
                  <a:latin typeface="Arial" pitchFamily="34" charset="0"/>
                  <a:cs typeface="Arial" pitchFamily="34" charset="0"/>
                </a:rPr>
                <a:t>5</a:t>
              </a:r>
              <a:endParaRPr kumimoji="0" lang="en-US" sz="2400" b="1"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40</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338919" y="762000"/>
            <a:ext cx="8229600" cy="5181599"/>
          </a:xfrm>
          <a:prstGeom prst="rect">
            <a:avLst/>
          </a:prstGeom>
        </p:spPr>
        <p:txBody>
          <a:bodyPr/>
          <a:lstStyle/>
          <a:p>
            <a:pPr algn="just">
              <a:lnSpc>
                <a:spcPct val="150000"/>
              </a:lnSpc>
            </a:pPr>
            <a:r>
              <a:rPr lang="en-US" sz="2400" dirty="0">
                <a:latin typeface="Times New Roman" pitchFamily="18" charset="0"/>
                <a:cs typeface="Times New Roman" pitchFamily="18" charset="0"/>
              </a:rPr>
              <a:t>Python Import</a:t>
            </a:r>
          </a:p>
          <a:p>
            <a:pPr algn="just">
              <a:lnSpc>
                <a:spcPct val="150000"/>
              </a:lnSpc>
            </a:pPr>
            <a:r>
              <a:rPr lang="en-US" sz="2400" dirty="0">
                <a:latin typeface="Times New Roman" pitchFamily="18" charset="0"/>
                <a:cs typeface="Times New Roman" pitchFamily="18" charset="0"/>
              </a:rPr>
              <a:t>When our program grows bigger, it is a good idea to break it into different modules.</a:t>
            </a:r>
          </a:p>
          <a:p>
            <a:pPr algn="just">
              <a:lnSpc>
                <a:spcPct val="150000"/>
              </a:lnSpc>
            </a:pP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module is a file containing Python definitions and statements. Python modules have a filename and end with the extension .</a:t>
            </a:r>
            <a:r>
              <a:rPr lang="en-US" sz="2400" dirty="0" err="1">
                <a:latin typeface="Times New Roman" pitchFamily="18" charset="0"/>
                <a:cs typeface="Times New Roman" pitchFamily="18" charset="0"/>
              </a:rPr>
              <a:t>py</a:t>
            </a:r>
            <a:r>
              <a:rPr lang="en-US" sz="2400" dirty="0">
                <a:latin typeface="Times New Roman" pitchFamily="18" charset="0"/>
                <a:cs typeface="Times New Roman" pitchFamily="18" charset="0"/>
              </a:rPr>
              <a:t>.</a:t>
            </a:r>
          </a:p>
          <a:p>
            <a:pPr algn="just">
              <a:lnSpc>
                <a:spcPct val="150000"/>
              </a:lnSpc>
            </a:pPr>
            <a:r>
              <a:rPr lang="en-US" sz="2400" dirty="0" smtClean="0">
                <a:latin typeface="Times New Roman" pitchFamily="18" charset="0"/>
                <a:cs typeface="Times New Roman" pitchFamily="18" charset="0"/>
              </a:rPr>
              <a:t>Definitions </a:t>
            </a:r>
            <a:r>
              <a:rPr lang="en-US" sz="2400" dirty="0">
                <a:latin typeface="Times New Roman" pitchFamily="18" charset="0"/>
                <a:cs typeface="Times New Roman" pitchFamily="18" charset="0"/>
              </a:rPr>
              <a:t>inside a module can be imported to another module or the interactive interpreter in Python. We use the import keyword to do </a:t>
            </a:r>
            <a:r>
              <a:rPr lang="en-US" sz="2400" dirty="0" smtClean="0">
                <a:latin typeface="Times New Roman" pitchFamily="18" charset="0"/>
                <a:cs typeface="Times New Roman" pitchFamily="18" charset="0"/>
              </a:rPr>
              <a:t>this. For </a:t>
            </a:r>
            <a:r>
              <a:rPr lang="en-US" sz="2400" dirty="0">
                <a:latin typeface="Times New Roman" pitchFamily="18" charset="0"/>
                <a:cs typeface="Times New Roman" pitchFamily="18" charset="0"/>
              </a:rPr>
              <a:t>example, we can import the math module by typing the following line:</a:t>
            </a:r>
          </a:p>
        </p:txBody>
      </p:sp>
      <p:sp>
        <p:nvSpPr>
          <p:cNvPr id="2" name="Rectangle 1"/>
          <p:cNvSpPr/>
          <p:nvPr/>
        </p:nvSpPr>
        <p:spPr>
          <a:xfrm>
            <a:off x="381000" y="109815"/>
            <a:ext cx="2895600" cy="461665"/>
          </a:xfrm>
          <a:prstGeom prst="rect">
            <a:avLst/>
          </a:prstGeom>
        </p:spPr>
        <p:txBody>
          <a:bodyPr wrap="square">
            <a:spAutoFit/>
          </a:bodyPr>
          <a:lstStyle/>
          <a:p>
            <a:r>
              <a:rPr lang="en-US" sz="2400" dirty="0" smtClean="0">
                <a:solidFill>
                  <a:srgbClr val="FF0000"/>
                </a:solidFill>
                <a:latin typeface="Times New Roman" pitchFamily="18" charset="0"/>
                <a:cs typeface="Times New Roman" pitchFamily="18" charset="0"/>
              </a:rPr>
              <a:t>Input and Output</a:t>
            </a:r>
            <a:endParaRPr lang="en-US"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4429317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41</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
          <p:cNvSpPr txBox="1">
            <a:spLocks noChangeArrowheads="1"/>
          </p:cNvSpPr>
          <p:nvPr/>
        </p:nvSpPr>
        <p:spPr>
          <a:xfrm>
            <a:off x="381000" y="762000"/>
            <a:ext cx="8229600" cy="5410200"/>
          </a:xfrm>
          <a:prstGeom prst="rect">
            <a:avLst/>
          </a:prstGeom>
        </p:spPr>
        <p:txBody>
          <a:bodyPr/>
          <a:lstStyle/>
          <a:p>
            <a:pPr algn="just">
              <a:lnSpc>
                <a:spcPct val="150000"/>
              </a:lnSpc>
            </a:pPr>
            <a:r>
              <a:rPr lang="en-US" sz="2400" dirty="0">
                <a:latin typeface="Times New Roman" pitchFamily="18" charset="0"/>
                <a:cs typeface="Times New Roman" pitchFamily="18" charset="0"/>
              </a:rPr>
              <a:t>import math</a:t>
            </a:r>
          </a:p>
          <a:p>
            <a:pPr algn="just">
              <a:lnSpc>
                <a:spcPct val="150000"/>
              </a:lnSpc>
            </a:pPr>
            <a:r>
              <a:rPr lang="en-US" sz="2400" dirty="0">
                <a:latin typeface="Times New Roman" pitchFamily="18" charset="0"/>
                <a:cs typeface="Times New Roman" pitchFamily="18" charset="0"/>
              </a:rPr>
              <a:t>We can use the module in the following ways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import math</a:t>
            </a:r>
          </a:p>
          <a:p>
            <a:pPr algn="just">
              <a:lnSpc>
                <a:spcPct val="150000"/>
              </a:lnSpc>
            </a:pPr>
            <a:r>
              <a:rPr lang="en-US" sz="2400" dirty="0">
                <a:latin typeface="Times New Roman" pitchFamily="18" charset="0"/>
                <a:cs typeface="Times New Roman" pitchFamily="18" charset="0"/>
              </a:rPr>
              <a:t>print(</a:t>
            </a:r>
            <a:r>
              <a:rPr lang="en-US" sz="2400" dirty="0" err="1">
                <a:latin typeface="Times New Roman" pitchFamily="18" charset="0"/>
                <a:cs typeface="Times New Roman" pitchFamily="18" charset="0"/>
              </a:rPr>
              <a:t>math.pi</a:t>
            </a:r>
            <a:r>
              <a:rPr lang="en-US" sz="2400" dirty="0">
                <a:latin typeface="Times New Roman" pitchFamily="18" charset="0"/>
                <a:cs typeface="Times New Roman" pitchFamily="18" charset="0"/>
              </a:rPr>
              <a:t>)</a:t>
            </a:r>
          </a:p>
          <a:p>
            <a:pPr algn="just">
              <a:lnSpc>
                <a:spcPct val="150000"/>
              </a:lnSpc>
            </a:pPr>
            <a:r>
              <a:rPr lang="en-US" sz="2400" dirty="0" smtClean="0">
                <a:latin typeface="Times New Roman" pitchFamily="18" charset="0"/>
                <a:cs typeface="Times New Roman" pitchFamily="18" charset="0"/>
              </a:rPr>
              <a:t>3.141592653589793</a:t>
            </a:r>
            <a:endParaRPr lang="en-US" sz="2400"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Now all the definitions inside math module are available in our scope. We can also import some specific attributes and functions only, using the from keyword. For example:</a:t>
            </a:r>
          </a:p>
          <a:p>
            <a:pPr algn="just">
              <a:lnSpc>
                <a:spcPct val="150000"/>
              </a:lnSpc>
            </a:pPr>
            <a:r>
              <a:rPr lang="en-US" sz="2400" dirty="0" smtClean="0">
                <a:latin typeface="Times New Roman" pitchFamily="18" charset="0"/>
                <a:cs typeface="Times New Roman" pitchFamily="18" charset="0"/>
              </a:rPr>
              <a:t>&gt;&gt;&gt; </a:t>
            </a:r>
            <a:r>
              <a:rPr lang="en-US" sz="2400" dirty="0">
                <a:latin typeface="Times New Roman" pitchFamily="18" charset="0"/>
                <a:cs typeface="Times New Roman" pitchFamily="18" charset="0"/>
              </a:rPr>
              <a:t>from math import pi</a:t>
            </a:r>
          </a:p>
          <a:p>
            <a:pPr algn="just">
              <a:lnSpc>
                <a:spcPct val="150000"/>
              </a:lnSpc>
            </a:pPr>
            <a:r>
              <a:rPr lang="en-US" sz="2400" dirty="0">
                <a:latin typeface="Times New Roman" pitchFamily="18" charset="0"/>
                <a:cs typeface="Times New Roman" pitchFamily="18" charset="0"/>
              </a:rPr>
              <a:t>&gt;&gt;&gt; pi</a:t>
            </a:r>
          </a:p>
          <a:p>
            <a:pPr algn="just">
              <a:lnSpc>
                <a:spcPct val="150000"/>
              </a:lnSpc>
            </a:pPr>
            <a:r>
              <a:rPr lang="en-US" sz="2400" dirty="0">
                <a:latin typeface="Times New Roman" pitchFamily="18" charset="0"/>
                <a:cs typeface="Times New Roman" pitchFamily="18" charset="0"/>
              </a:rPr>
              <a:t>3.141592653589793</a:t>
            </a:r>
          </a:p>
        </p:txBody>
      </p:sp>
      <p:sp>
        <p:nvSpPr>
          <p:cNvPr id="2" name="Rectangle 1"/>
          <p:cNvSpPr/>
          <p:nvPr/>
        </p:nvSpPr>
        <p:spPr>
          <a:xfrm>
            <a:off x="381000" y="109815"/>
            <a:ext cx="2895600" cy="461665"/>
          </a:xfrm>
          <a:prstGeom prst="rect">
            <a:avLst/>
          </a:prstGeom>
        </p:spPr>
        <p:txBody>
          <a:bodyPr wrap="square">
            <a:spAutoFit/>
          </a:bodyPr>
          <a:lstStyle/>
          <a:p>
            <a:r>
              <a:rPr lang="en-US" sz="2400" dirty="0" smtClean="0">
                <a:solidFill>
                  <a:srgbClr val="FF0000"/>
                </a:solidFill>
                <a:latin typeface="Times New Roman" pitchFamily="18" charset="0"/>
                <a:cs typeface="Times New Roman" pitchFamily="18" charset="0"/>
              </a:rPr>
              <a:t>Input and Output</a:t>
            </a:r>
            <a:endParaRPr lang="en-US"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52933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5</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p:cNvSpPr txBox="1">
            <a:spLocks noChangeArrowheads="1"/>
          </p:cNvSpPr>
          <p:nvPr/>
        </p:nvSpPr>
        <p:spPr>
          <a:xfrm>
            <a:off x="458787" y="0"/>
            <a:ext cx="8226425" cy="457200"/>
          </a:xfrm>
          <a:prstGeom prst="rect">
            <a:avLst/>
          </a:prstGeom>
        </p:spPr>
        <p:txBody>
          <a:bodyPr/>
          <a:lstStyle/>
          <a:p>
            <a:r>
              <a:rPr lang="en-US" sz="4000" b="1" dirty="0" smtClean="0">
                <a:solidFill>
                  <a:srgbClr val="FF0000"/>
                </a:solidFill>
                <a:latin typeface="Times New Roman" pitchFamily="18" charset="0"/>
                <a:cs typeface="Times New Roman" pitchFamily="18" charset="0"/>
              </a:rPr>
              <a:t>Why Learn Python?</a:t>
            </a:r>
            <a:endParaRPr lang="en-US" sz="4000" b="1" dirty="0">
              <a:solidFill>
                <a:srgbClr val="FF0000"/>
              </a:solidFill>
              <a:latin typeface="Times New Roman" pitchFamily="18" charset="0"/>
              <a:cs typeface="Times New Roman" pitchFamily="18" charset="0"/>
            </a:endParaRPr>
          </a:p>
        </p:txBody>
      </p:sp>
      <p:sp>
        <p:nvSpPr>
          <p:cNvPr id="12" name="Rectangle 11"/>
          <p:cNvSpPr>
            <a:spLocks noGrp="1" noChangeArrowheads="1"/>
          </p:cNvSpPr>
          <p:nvPr/>
        </p:nvSpPr>
        <p:spPr bwMode="auto">
          <a:xfrm>
            <a:off x="533400" y="762000"/>
            <a:ext cx="8229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a:lstStyle>
          <a:p>
            <a:pPr algn="just">
              <a:lnSpc>
                <a:spcPct val="150000"/>
              </a:lnSpc>
            </a:pPr>
            <a:r>
              <a:rPr lang="en-US" sz="2400" dirty="0" smtClean="0">
                <a:latin typeface="Times New Roman" pitchFamily="18" charset="0"/>
                <a:cs typeface="Times New Roman" pitchFamily="18" charset="0"/>
              </a:rPr>
              <a:t>Python is easy to </a:t>
            </a:r>
            <a:r>
              <a:rPr lang="en-US" sz="2400" dirty="0" err="1" smtClean="0">
                <a:latin typeface="Times New Roman" pitchFamily="18" charset="0"/>
                <a:cs typeface="Times New Roman" pitchFamily="18" charset="0"/>
              </a:rPr>
              <a:t>learn.Its</a:t>
            </a:r>
            <a:r>
              <a:rPr lang="en-US" sz="2400" dirty="0" smtClean="0">
                <a:latin typeface="Times New Roman" pitchFamily="18" charset="0"/>
                <a:cs typeface="Times New Roman" pitchFamily="18" charset="0"/>
              </a:rPr>
              <a:t> syntax is easy and code is very readable.</a:t>
            </a:r>
          </a:p>
          <a:p>
            <a:pPr algn="just">
              <a:lnSpc>
                <a:spcPct val="150000"/>
              </a:lnSpc>
            </a:pPr>
            <a:r>
              <a:rPr lang="en-US" sz="2400" dirty="0" smtClean="0">
                <a:latin typeface="Times New Roman" pitchFamily="18" charset="0"/>
                <a:cs typeface="Times New Roman" pitchFamily="18" charset="0"/>
              </a:rPr>
              <a:t>Python has a lot of applications. It's used for developing web applications, data science, rapid application development, and so on.</a:t>
            </a:r>
          </a:p>
          <a:p>
            <a:pPr algn="just">
              <a:lnSpc>
                <a:spcPct val="150000"/>
              </a:lnSpc>
            </a:pPr>
            <a:r>
              <a:rPr lang="en-US" sz="2400" dirty="0" smtClean="0">
                <a:latin typeface="Times New Roman" pitchFamily="18" charset="0"/>
                <a:cs typeface="Times New Roman" pitchFamily="18" charset="0"/>
              </a:rPr>
              <a:t>Python allows you to write programs in fewer lines of code than most of the programming languages.</a:t>
            </a:r>
          </a:p>
          <a:p>
            <a:pPr algn="just">
              <a:lnSpc>
                <a:spcPct val="150000"/>
              </a:lnSpc>
            </a:pPr>
            <a:r>
              <a:rPr lang="en-US" sz="2400" dirty="0" smtClean="0">
                <a:latin typeface="Times New Roman" pitchFamily="18" charset="0"/>
                <a:cs typeface="Times New Roman" pitchFamily="18" charset="0"/>
              </a:rPr>
              <a:t>The popularity of Python is growing rapidly. Now it's one of the most popular programming languages.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6</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p:cNvSpPr txBox="1">
            <a:spLocks noChangeArrowheads="1"/>
          </p:cNvSpPr>
          <p:nvPr/>
        </p:nvSpPr>
        <p:spPr>
          <a:xfrm>
            <a:off x="381000" y="0"/>
            <a:ext cx="8226425" cy="576282"/>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b="1" dirty="0" smtClean="0">
                <a:solidFill>
                  <a:srgbClr val="FF0000"/>
                </a:solidFill>
                <a:latin typeface="Times New Roman" pitchFamily="18" charset="0"/>
                <a:ea typeface="+mj-ea"/>
                <a:cs typeface="Times New Roman" pitchFamily="18" charset="0"/>
              </a:rPr>
              <a:t>History of Python</a:t>
            </a:r>
            <a:endParaRPr kumimoji="0" lang="en-US" sz="28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17" name="Rectangle 3"/>
          <p:cNvSpPr txBox="1">
            <a:spLocks noChangeArrowheads="1"/>
          </p:cNvSpPr>
          <p:nvPr/>
        </p:nvSpPr>
        <p:spPr>
          <a:xfrm>
            <a:off x="533400" y="914400"/>
            <a:ext cx="8305800" cy="4972050"/>
          </a:xfrm>
          <a:prstGeom prst="rect">
            <a:avLst/>
          </a:prstGeom>
        </p:spPr>
        <p:txBody>
          <a:bodyPr/>
          <a:lstStyle/>
          <a:p>
            <a:pPr marL="342900" lvl="0" indent="-342900" algn="just">
              <a:lnSpc>
                <a:spcPct val="150000"/>
              </a:lnSpc>
              <a:spcBef>
                <a:spcPct val="20000"/>
              </a:spcBef>
              <a:buFont typeface="Arial" pitchFamily="34" charset="0"/>
              <a:buChar char="•"/>
              <a:defRPr/>
            </a:pPr>
            <a:r>
              <a:rPr lang="en-US" sz="2400" dirty="0" smtClean="0">
                <a:latin typeface="Times New Roman" pitchFamily="18" charset="0"/>
                <a:cs typeface="Times New Roman" pitchFamily="18" charset="0"/>
              </a:rPr>
              <a:t>Python is a widely used general-purpose, high-level programming language. It was initially designed by Guido van </a:t>
            </a:r>
            <a:r>
              <a:rPr lang="en-US" sz="2400" dirty="0" err="1" smtClean="0">
                <a:latin typeface="Times New Roman" pitchFamily="18" charset="0"/>
                <a:cs typeface="Times New Roman" pitchFamily="18" charset="0"/>
              </a:rPr>
              <a:t>Rossum</a:t>
            </a:r>
            <a:r>
              <a:rPr lang="en-US" sz="2400" dirty="0" smtClean="0">
                <a:latin typeface="Times New Roman" pitchFamily="18" charset="0"/>
                <a:cs typeface="Times New Roman" pitchFamily="18" charset="0"/>
              </a:rPr>
              <a:t> in 1991 and developed by Python Software Foundation. </a:t>
            </a:r>
          </a:p>
          <a:p>
            <a:pPr marL="342900" lvl="0" indent="-342900" algn="just">
              <a:lnSpc>
                <a:spcPct val="150000"/>
              </a:lnSpc>
              <a:spcBef>
                <a:spcPct val="20000"/>
              </a:spcBef>
              <a:buFont typeface="Arial" pitchFamily="34" charset="0"/>
              <a:buChar char="•"/>
              <a:defRPr/>
            </a:pPr>
            <a:r>
              <a:rPr lang="en-US" sz="2400" dirty="0" smtClean="0">
                <a:latin typeface="Times New Roman" pitchFamily="18" charset="0"/>
                <a:cs typeface="Times New Roman" pitchFamily="18" charset="0"/>
              </a:rPr>
              <a:t>It was mainly developed for emphasis on code readability, and its syntax allows programmers to express concepts in fewer lines of code. </a:t>
            </a:r>
            <a:endParaRPr kumimoji="0" lang="en-US" sz="2400" b="0" i="0"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R="0" lvl="0" algn="l" defTabSz="914400" rtl="0" eaLnBrk="1" fontAlgn="auto" latinLnBrk="0" hangingPunct="1">
              <a:lnSpc>
                <a:spcPct val="110000"/>
              </a:lnSpc>
              <a:spcBef>
                <a:spcPct val="20000"/>
              </a:spcBef>
              <a:spcAft>
                <a:spcPts val="0"/>
              </a:spcAft>
              <a:buClrTx/>
              <a:buSzTx/>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10000"/>
              </a:lnSpc>
              <a:spcBef>
                <a:spcPct val="20000"/>
              </a:spcBef>
              <a:spcAft>
                <a:spcPts val="0"/>
              </a:spcAft>
              <a:buClrTx/>
              <a:buSzTx/>
              <a:buFont typeface="Arial" pitchFamily="34" charset="0"/>
              <a:buChar char="•"/>
              <a:tabLst/>
              <a:defRPr/>
            </a:pPr>
            <a:endParaRPr kumimoji="0" lang="en-US" sz="2600" b="1" i="0" u="none" strike="noStrike" kern="1200" cap="none" spc="0" normalizeH="0" baseline="0" noProof="0" dirty="0" smtClean="0">
              <a:ln>
                <a:noFill/>
              </a:ln>
              <a:solidFill>
                <a:srgbClr val="3333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7</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p:cNvSpPr txBox="1">
            <a:spLocks noChangeArrowheads="1"/>
          </p:cNvSpPr>
          <p:nvPr/>
        </p:nvSpPr>
        <p:spPr>
          <a:xfrm>
            <a:off x="381000" y="0"/>
            <a:ext cx="8226425" cy="576282"/>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b="1" dirty="0" smtClean="0">
                <a:solidFill>
                  <a:srgbClr val="FF0000"/>
                </a:solidFill>
                <a:latin typeface="Times New Roman" pitchFamily="18" charset="0"/>
                <a:ea typeface="+mj-ea"/>
                <a:cs typeface="Times New Roman" pitchFamily="18" charset="0"/>
              </a:rPr>
              <a:t>History of Python</a:t>
            </a:r>
            <a:endParaRPr kumimoji="0" lang="en-US" sz="28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17" name="Rectangle 3"/>
          <p:cNvSpPr txBox="1">
            <a:spLocks noChangeArrowheads="1"/>
          </p:cNvSpPr>
          <p:nvPr/>
        </p:nvSpPr>
        <p:spPr>
          <a:xfrm>
            <a:off x="381000" y="914400"/>
            <a:ext cx="8458200" cy="4972050"/>
          </a:xfrm>
          <a:prstGeom prst="rect">
            <a:avLst/>
          </a:prstGeom>
        </p:spPr>
        <p:txBody>
          <a:bodyPr/>
          <a:lstStyle/>
          <a:p>
            <a:pPr lvl="0" algn="just">
              <a:lnSpc>
                <a:spcPct val="150000"/>
              </a:lnSpc>
              <a:spcBef>
                <a:spcPct val="20000"/>
              </a:spcBef>
              <a:defRPr/>
            </a:pPr>
            <a:r>
              <a:rPr lang="en-US" sz="2400" dirty="0" smtClean="0">
                <a:latin typeface="Times New Roman" pitchFamily="18" charset="0"/>
                <a:cs typeface="Times New Roman" pitchFamily="18" charset="0"/>
              </a:rPr>
              <a:t>The language was finally released in 1991. When it was released, it used a lot fewer codes to express the concepts, when we compare it with Java, C++ &amp; C. Its design philosophy was quite good too. Its main objective is to provide code readability and advanced developer productivity. When it was released it had more than enough capability to provide classes with inheritance, several core data types exception handling and functions.</a:t>
            </a:r>
            <a:endPar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10000"/>
              </a:lnSpc>
              <a:spcBef>
                <a:spcPct val="20000"/>
              </a:spcBef>
              <a:spcAft>
                <a:spcPts val="0"/>
              </a:spcAft>
              <a:buClrTx/>
              <a:buSzTx/>
              <a:buFont typeface="Arial" pitchFamily="34" charset="0"/>
              <a:buChar char="•"/>
              <a:tabLst/>
              <a:defRPr/>
            </a:pPr>
            <a:endParaRPr kumimoji="0" lang="en-US" sz="2600" b="1" i="0" u="none" strike="noStrike" kern="1200" cap="none" spc="0" normalizeH="0" baseline="0" noProof="0" dirty="0" smtClean="0">
              <a:ln>
                <a:noFill/>
              </a:ln>
              <a:solidFill>
                <a:srgbClr val="3333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8</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p:cNvSpPr txBox="1">
            <a:spLocks noChangeArrowheads="1"/>
          </p:cNvSpPr>
          <p:nvPr/>
        </p:nvSpPr>
        <p:spPr>
          <a:xfrm>
            <a:off x="381000" y="0"/>
            <a:ext cx="3200399" cy="576282"/>
          </a:xfrm>
          <a:prstGeom prst="rect">
            <a:avLst/>
          </a:prstGeom>
        </p:spPr>
        <p:txBody>
          <a:bodyPr/>
          <a:lstStyle/>
          <a:p>
            <a:pPr lvl="0">
              <a:spcBef>
                <a:spcPct val="0"/>
              </a:spcBef>
              <a:defRPr/>
            </a:pPr>
            <a:r>
              <a:rPr lang="en-US" sz="2800" b="1" dirty="0" smtClean="0">
                <a:solidFill>
                  <a:srgbClr val="FF0000"/>
                </a:solidFill>
                <a:latin typeface="Times New Roman" pitchFamily="18" charset="0"/>
                <a:cs typeface="Times New Roman" pitchFamily="18" charset="0"/>
              </a:rPr>
              <a:t>Python Features</a:t>
            </a:r>
            <a:endParaRPr kumimoji="0" lang="en-US" sz="28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17" name="Rectangle 3"/>
          <p:cNvSpPr txBox="1">
            <a:spLocks noChangeArrowheads="1"/>
          </p:cNvSpPr>
          <p:nvPr/>
        </p:nvSpPr>
        <p:spPr>
          <a:xfrm>
            <a:off x="533400" y="914400"/>
            <a:ext cx="8305800" cy="4972050"/>
          </a:xfrm>
          <a:prstGeom prst="rect">
            <a:avLst/>
          </a:prstGeom>
        </p:spPr>
        <p:txBody>
          <a:bodyPr/>
          <a:lstStyle/>
          <a:p>
            <a:pPr marL="342900" marR="0" lvl="0" indent="-342900" algn="l" defTabSz="914400" rtl="0" eaLnBrk="1" fontAlgn="auto" latinLnBrk="0" hangingPunct="1">
              <a:lnSpc>
                <a:spcPct val="110000"/>
              </a:lnSpc>
              <a:spcBef>
                <a:spcPct val="20000"/>
              </a:spcBef>
              <a:spcAft>
                <a:spcPts val="0"/>
              </a:spcAft>
              <a:buClrTx/>
              <a:buSzTx/>
              <a:buFont typeface="Arial" pitchFamily="34" charset="0"/>
              <a:buChar char="•"/>
              <a:tabLst/>
              <a:defRPr/>
            </a:pPr>
            <a:endParaRPr kumimoji="0" lang="en-US" sz="2600" b="1" i="0" u="none" strike="noStrike" kern="1200" cap="none" spc="0" normalizeH="0" baseline="0" noProof="0" dirty="0" smtClean="0">
              <a:ln>
                <a:noFill/>
              </a:ln>
              <a:solidFill>
                <a:srgbClr val="3333FF"/>
              </a:solidFill>
              <a:effectLst/>
              <a:uLnTx/>
              <a:uFillTx/>
              <a:latin typeface="+mn-lt"/>
              <a:ea typeface="+mn-ea"/>
              <a:cs typeface="+mn-cs"/>
            </a:endParaRPr>
          </a:p>
        </p:txBody>
      </p:sp>
      <p:sp>
        <p:nvSpPr>
          <p:cNvPr id="12" name="Rectangle 3"/>
          <p:cNvSpPr txBox="1">
            <a:spLocks noChangeArrowheads="1"/>
          </p:cNvSpPr>
          <p:nvPr/>
        </p:nvSpPr>
        <p:spPr>
          <a:xfrm>
            <a:off x="381000" y="838200"/>
            <a:ext cx="8305800" cy="4972050"/>
          </a:xfrm>
          <a:prstGeom prst="rect">
            <a:avLst/>
          </a:prstGeom>
        </p:spPr>
        <p:txBody>
          <a:bodyPr/>
          <a:lstStyle/>
          <a:p>
            <a:pPr marL="342900" lvl="0" indent="-342900" algn="just">
              <a:lnSpc>
                <a:spcPct val="150000"/>
              </a:lnSpc>
              <a:spcBef>
                <a:spcPct val="20000"/>
              </a:spcBef>
              <a:buFont typeface="Arial" pitchFamily="34" charset="0"/>
              <a:buChar char="•"/>
              <a:defRPr/>
            </a:pPr>
            <a:r>
              <a:rPr lang="en-US" sz="2400" dirty="0" smtClean="0">
                <a:latin typeface="Times New Roman" pitchFamily="18" charset="0"/>
                <a:cs typeface="Times New Roman" pitchFamily="18" charset="0"/>
              </a:rPr>
              <a:t>Python is a dynamic, high level, free open source and interpreted programming language. It supports object-oriented programming as well as procedural oriented programming. In Python, we don’t need to declare the type of variable because it is a dynamically typed language. For example, x = 10 Here, x can be anything such as  string, int, etc.</a:t>
            </a:r>
            <a:endParaRPr kumimoji="0" lang="en-US" sz="2400" b="1" i="0" u="none" strike="noStrike" kern="1200" cap="none" spc="0" normalizeH="0" baseline="0" noProof="0" dirty="0" smtClean="0">
              <a:ln>
                <a:noFill/>
              </a:ln>
              <a:solidFill>
                <a:srgbClr val="3333FF"/>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dirty="0"/>
              <a:t>10.</a:t>
            </a:r>
            <a:fld id="{E2985503-5A34-4D66-92E4-FDF202B960A9}" type="slidenum">
              <a:rPr lang="en-US"/>
              <a:pPr/>
              <a:t>9</a:t>
            </a:fld>
            <a:endParaRPr lang="en-US" dirty="0"/>
          </a:p>
        </p:txBody>
      </p:sp>
      <p:sp>
        <p:nvSpPr>
          <p:cNvPr id="614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6151" name="Line 6"/>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IN"/>
          </a:p>
        </p:txBody>
      </p:sp>
      <p:sp>
        <p:nvSpPr>
          <p:cNvPr id="13" name="Rectangle 2"/>
          <p:cNvSpPr txBox="1">
            <a:spLocks noChangeArrowheads="1"/>
          </p:cNvSpPr>
          <p:nvPr/>
        </p:nvSpPr>
        <p:spPr>
          <a:xfrm>
            <a:off x="0" y="6286520"/>
            <a:ext cx="990600" cy="571480"/>
          </a:xfrm>
          <a:prstGeom prst="rect">
            <a:avLst/>
          </a:prstGeom>
          <a:solidFill>
            <a:srgbClr val="CC3300"/>
          </a:solidFill>
        </p:spPr>
        <p:txBody>
          <a:bodyPr vert="horz" lIns="91440" tIns="45720" rIns="91440" bIns="45720" rtlCol="0" anchor="ctr">
            <a:normAutofit/>
          </a:bodyPr>
          <a:lstStyle>
            <a:lvl1pPr>
              <a:defRPr sz="4000">
                <a:solidFill>
                  <a:srgbClr val="FFFFFF"/>
                </a:solidFill>
                <a:effectLst>
                  <a:outerShdw blurRad="50800" dist="38100" dir="2700000">
                    <a:srgbClr val="000000">
                      <a:alpha val="43000"/>
                    </a:srgbClr>
                  </a:outerShdw>
                </a:effectLs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ea typeface="+mj-ea"/>
                <a:cs typeface="+mj-cs"/>
              </a:rPr>
              <a:t>GPA</a:t>
            </a:r>
            <a:r>
              <a:rPr kumimoji="0" lang="en-US" sz="2000" b="0" i="0" u="none" strike="noStrike" kern="1200" cap="none" spc="0" normalizeH="0" baseline="0" noProof="0" dirty="0" smtClean="0">
                <a:ln>
                  <a:noFill/>
                </a:ln>
                <a:solidFill>
                  <a:srgbClr val="FFFFFF"/>
                </a:solidFill>
                <a:effectLst>
                  <a:outerShdw blurRad="50800" dist="38100" dir="2700000">
                    <a:srgbClr val="000000">
                      <a:alpha val="43000"/>
                    </a:srgbClr>
                  </a:outerShdw>
                </a:effectLst>
                <a:uLnTx/>
                <a:uFillTx/>
                <a:latin typeface="+mn-lt"/>
                <a:ea typeface="+mj-ea"/>
                <a:cs typeface="+mj-cs"/>
              </a:rPr>
              <a:t>   </a:t>
            </a:r>
            <a:endParaRPr kumimoji="0" lang="en-US" sz="2000" b="0" i="0" u="none" strike="noStrike" kern="1200" cap="none" spc="0" normalizeH="0" baseline="0" noProof="0" dirty="0">
              <a:ln>
                <a:noFill/>
              </a:ln>
              <a:solidFill>
                <a:srgbClr val="FFFFFF"/>
              </a:solidFill>
              <a:effectLst>
                <a:outerShdw blurRad="50800" dist="38100" dir="2700000">
                  <a:srgbClr val="000000">
                    <a:alpha val="43000"/>
                  </a:srgbClr>
                </a:outerShdw>
              </a:effectLst>
              <a:uLnTx/>
              <a:uFillTx/>
              <a:latin typeface="+mn-lt"/>
              <a:ea typeface="+mj-ea"/>
              <a:cs typeface="+mj-cs"/>
            </a:endParaRPr>
          </a:p>
        </p:txBody>
      </p:sp>
      <p:sp>
        <p:nvSpPr>
          <p:cNvPr id="14" name="Right Arrow 13"/>
          <p:cNvSpPr/>
          <p:nvPr/>
        </p:nvSpPr>
        <p:spPr>
          <a:xfrm>
            <a:off x="0" y="624840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p:cNvSpPr txBox="1">
            <a:spLocks/>
          </p:cNvSpPr>
          <p:nvPr/>
        </p:nvSpPr>
        <p:spPr>
          <a:xfrm>
            <a:off x="8763000" y="6324601"/>
            <a:ext cx="381000" cy="533400"/>
          </a:xfrm>
          <a:prstGeom prst="rect">
            <a:avLst/>
          </a:prstGeom>
          <a:solidFill>
            <a:srgbClr val="CC3300"/>
          </a:solid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Arial" charset="0"/>
                <a:ea typeface="+mn-ea"/>
                <a:cs typeface="+mn-cs"/>
              </a:rPr>
              <a:t>3</a:t>
            </a:r>
            <a:endParaRPr kumimoji="0" lang="en-US" sz="1200" b="0" i="0" u="none" strike="noStrike" kern="1200" cap="none" spc="0" normalizeH="0" baseline="0" noProof="0" dirty="0">
              <a:ln>
                <a:noFill/>
              </a:ln>
              <a:solidFill>
                <a:schemeClr val="bg1"/>
              </a:solidFill>
              <a:effectLst/>
              <a:uLnTx/>
              <a:uFillTx/>
              <a:latin typeface="Arial" charset="0"/>
              <a:ea typeface="+mn-ea"/>
              <a:cs typeface="+mn-cs"/>
            </a:endParaRPr>
          </a:p>
        </p:txBody>
      </p:sp>
      <p:sp>
        <p:nvSpPr>
          <p:cNvPr id="16" name="Right Arrow 15"/>
          <p:cNvSpPr/>
          <p:nvPr/>
        </p:nvSpPr>
        <p:spPr>
          <a:xfrm>
            <a:off x="0" y="571480"/>
            <a:ext cx="9144000" cy="45719"/>
          </a:xfrm>
          <a:prstGeom prst="rightArrow">
            <a:avLst/>
          </a:prstGeom>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p:cNvSpPr txBox="1">
            <a:spLocks noChangeArrowheads="1"/>
          </p:cNvSpPr>
          <p:nvPr/>
        </p:nvSpPr>
        <p:spPr>
          <a:xfrm>
            <a:off x="381000" y="0"/>
            <a:ext cx="3200399" cy="576282"/>
          </a:xfrm>
          <a:prstGeom prst="rect">
            <a:avLst/>
          </a:prstGeom>
        </p:spPr>
        <p:txBody>
          <a:bodyPr/>
          <a:lstStyle/>
          <a:p>
            <a:pPr fontAlgn="base"/>
            <a:r>
              <a:rPr lang="en-US" sz="2800" dirty="0" smtClean="0">
                <a:solidFill>
                  <a:srgbClr val="FF0000"/>
                </a:solidFill>
                <a:latin typeface="Times New Roman" pitchFamily="18" charset="0"/>
                <a:cs typeface="Times New Roman" pitchFamily="18" charset="0"/>
              </a:rPr>
              <a:t>Features in Python</a:t>
            </a:r>
            <a:endParaRPr lang="en-US" sz="2800" dirty="0">
              <a:solidFill>
                <a:srgbClr val="FF0000"/>
              </a:solidFill>
              <a:latin typeface="Times New Roman" pitchFamily="18" charset="0"/>
              <a:cs typeface="Times New Roman" pitchFamily="18" charset="0"/>
            </a:endParaRPr>
          </a:p>
        </p:txBody>
      </p:sp>
      <p:sp>
        <p:nvSpPr>
          <p:cNvPr id="17" name="Rectangle 3"/>
          <p:cNvSpPr txBox="1">
            <a:spLocks noChangeArrowheads="1"/>
          </p:cNvSpPr>
          <p:nvPr/>
        </p:nvSpPr>
        <p:spPr>
          <a:xfrm>
            <a:off x="533400" y="914400"/>
            <a:ext cx="8305800" cy="4972050"/>
          </a:xfrm>
          <a:prstGeom prst="rect">
            <a:avLst/>
          </a:prstGeom>
        </p:spPr>
        <p:txBody>
          <a:bodyPr/>
          <a:lstStyle/>
          <a:p>
            <a:pPr marL="342900" marR="0" lvl="0" indent="-342900" algn="l" defTabSz="914400" rtl="0" eaLnBrk="1" fontAlgn="auto" latinLnBrk="0" hangingPunct="1">
              <a:lnSpc>
                <a:spcPct val="110000"/>
              </a:lnSpc>
              <a:spcBef>
                <a:spcPct val="20000"/>
              </a:spcBef>
              <a:spcAft>
                <a:spcPts val="0"/>
              </a:spcAft>
              <a:buClrTx/>
              <a:buSzTx/>
              <a:buFont typeface="Arial" pitchFamily="34" charset="0"/>
              <a:buChar char="•"/>
              <a:tabLst/>
              <a:defRPr/>
            </a:pPr>
            <a:endParaRPr kumimoji="0" lang="en-US" sz="2600" b="1" i="0" u="none" strike="noStrike" kern="1200" cap="none" spc="0" normalizeH="0" baseline="0" noProof="0" dirty="0" smtClean="0">
              <a:ln>
                <a:noFill/>
              </a:ln>
              <a:solidFill>
                <a:srgbClr val="3333FF"/>
              </a:solidFill>
              <a:effectLst/>
              <a:uLnTx/>
              <a:uFillTx/>
              <a:latin typeface="+mn-lt"/>
              <a:ea typeface="+mn-ea"/>
              <a:cs typeface="+mn-cs"/>
            </a:endParaRPr>
          </a:p>
        </p:txBody>
      </p:sp>
      <p:sp>
        <p:nvSpPr>
          <p:cNvPr id="12" name="Rectangle 3"/>
          <p:cNvSpPr txBox="1">
            <a:spLocks noChangeArrowheads="1"/>
          </p:cNvSpPr>
          <p:nvPr/>
        </p:nvSpPr>
        <p:spPr>
          <a:xfrm>
            <a:off x="228600" y="685800"/>
            <a:ext cx="8610600" cy="5334000"/>
          </a:xfrm>
          <a:prstGeom prst="rect">
            <a:avLst/>
          </a:prstGeom>
        </p:spPr>
        <p:txBody>
          <a:bodyPr/>
          <a:lstStyle/>
          <a:p>
            <a:pPr algn="just" fontAlgn="base"/>
            <a:r>
              <a:rPr lang="en-US" sz="2600" dirty="0" smtClean="0">
                <a:latin typeface="Times New Roman" pitchFamily="18" charset="0"/>
                <a:cs typeface="Times New Roman" pitchFamily="18" charset="0"/>
              </a:rPr>
              <a:t>There are many features in Python, some of which are discussed below –</a:t>
            </a:r>
          </a:p>
          <a:p>
            <a:pPr marL="514350" indent="-514350" algn="just" fontAlgn="base">
              <a:buAutoNum type="arabicPeriod"/>
            </a:pPr>
            <a:r>
              <a:rPr lang="en-US" sz="2600" dirty="0" smtClean="0">
                <a:solidFill>
                  <a:srgbClr val="FF0000"/>
                </a:solidFill>
                <a:latin typeface="Times New Roman" pitchFamily="18" charset="0"/>
                <a:cs typeface="Times New Roman" pitchFamily="18" charset="0"/>
              </a:rPr>
              <a:t>Easy to code:</a:t>
            </a:r>
          </a:p>
          <a:p>
            <a:pPr marL="514350" indent="-514350" algn="just" fontAlgn="base">
              <a:lnSpc>
                <a:spcPct val="150000"/>
              </a:lnSpc>
            </a:pPr>
            <a:r>
              <a:rPr lang="en-US" sz="2600" dirty="0" smtClean="0">
                <a:latin typeface="Times New Roman" pitchFamily="18" charset="0"/>
                <a:cs typeface="Times New Roman" pitchFamily="18" charset="0"/>
              </a:rPr>
              <a:t>	Python is a high-level programming </a:t>
            </a:r>
            <a:r>
              <a:rPr lang="en-US" sz="2600" dirty="0" err="1" smtClean="0">
                <a:latin typeface="Times New Roman" pitchFamily="18" charset="0"/>
                <a:cs typeface="Times New Roman" pitchFamily="18" charset="0"/>
              </a:rPr>
              <a:t>language.Python</a:t>
            </a:r>
            <a:r>
              <a:rPr lang="en-US" sz="2600" dirty="0" smtClean="0">
                <a:latin typeface="Times New Roman" pitchFamily="18" charset="0"/>
                <a:cs typeface="Times New Roman" pitchFamily="18" charset="0"/>
              </a:rPr>
              <a:t> is very easy to learn the language as compared to other languages like C, C#, Java script, Java, etc. It is very easy to code in python language and anybody can learn python basics in a few hours or days. It is also a developer-friendly language.</a:t>
            </a: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4850259</TotalTime>
  <Words>2356</Words>
  <Application>Microsoft Office PowerPoint</Application>
  <PresentationFormat>On-screen Show (4:3)</PresentationFormat>
  <Paragraphs>411</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NO.3</dc:title>
  <dc:creator>cm_mrt</dc:creator>
  <cp:lastModifiedBy>sharvil</cp:lastModifiedBy>
  <cp:revision>173</cp:revision>
  <dcterms:created xsi:type="dcterms:W3CDTF">2006-08-16T00:00:00Z</dcterms:created>
  <dcterms:modified xsi:type="dcterms:W3CDTF">2022-02-24T05:44:36Z</dcterms:modified>
</cp:coreProperties>
</file>