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22ef75aa7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22ef75aa7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22ef75aa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22ef75aa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22ee442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22ee442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0c16b0de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0c16b0de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0c16b0de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0c16b0de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07de122d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07de122d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0c16b0de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0c16b0d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0c16b0de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0c16b0d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22ef75aa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22ef75aa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0c16b0d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0c16b0d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07de122d3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07de122d3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Consumption and Food Security: An Examination</a:t>
            </a:r>
            <a:endParaRPr/>
          </a:p>
        </p:txBody>
      </p:sp>
      <p:sp>
        <p:nvSpPr>
          <p:cNvPr id="65" name="Google Shape;65;p13"/>
          <p:cNvSpPr txBox="1"/>
          <p:nvPr>
            <p:ph idx="1" type="subTitle"/>
          </p:nvPr>
        </p:nvSpPr>
        <p:spPr>
          <a:xfrm>
            <a:off x="311700" y="1979226"/>
            <a:ext cx="4242600" cy="6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AJ, Ben, David, Swaraj for QAC380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173575" y="500925"/>
            <a:ext cx="40656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(Multivariate)</a:t>
            </a:r>
            <a:endParaRPr/>
          </a:p>
        </p:txBody>
      </p:sp>
      <p:sp>
        <p:nvSpPr>
          <p:cNvPr id="136" name="Google Shape;136;p22"/>
          <p:cNvSpPr txBox="1"/>
          <p:nvPr/>
        </p:nvSpPr>
        <p:spPr>
          <a:xfrm>
            <a:off x="5270625" y="1881825"/>
            <a:ext cx="23307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latin typeface="Roboto"/>
                <a:ea typeface="Roboto"/>
                <a:cs typeface="Roboto"/>
                <a:sym typeface="Roboto"/>
              </a:rPr>
              <a:t>Redacted due to confidentiality</a:t>
            </a:r>
            <a:endParaRPr i="1"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Implications</a:t>
            </a:r>
            <a:endParaRPr/>
          </a:p>
        </p:txBody>
      </p:sp>
      <p:sp>
        <p:nvSpPr>
          <p:cNvPr id="142" name="Google Shape;142;p23"/>
          <p:cNvSpPr txBox="1"/>
          <p:nvPr/>
        </p:nvSpPr>
        <p:spPr>
          <a:xfrm>
            <a:off x="603700" y="1786950"/>
            <a:ext cx="7305000" cy="2873700"/>
          </a:xfrm>
          <a:prstGeom prst="rect">
            <a:avLst/>
          </a:prstGeom>
          <a:noFill/>
          <a:ln>
            <a:noFill/>
          </a:ln>
        </p:spPr>
        <p:txBody>
          <a:bodyPr anchorCtr="0" anchor="t" bIns="91425" lIns="91425" spcFirstLastPara="1" rIns="91425" wrap="square" tIns="91425">
            <a:noAutofit/>
          </a:bodyPr>
          <a:lstStyle/>
          <a:p>
            <a:pPr indent="-311150" lvl="0" marL="457200" rtl="0" algn="l">
              <a:spcBef>
                <a:spcPts val="1000"/>
              </a:spcBef>
              <a:spcAft>
                <a:spcPts val="0"/>
              </a:spcAft>
              <a:buSzPts val="1300"/>
              <a:buFont typeface="Roboto"/>
              <a:buChar char="●"/>
            </a:pPr>
            <a:r>
              <a:rPr lang="en" sz="1300">
                <a:highlight>
                  <a:srgbClr val="000000"/>
                </a:highlight>
                <a:latin typeface="Roboto"/>
                <a:ea typeface="Roboto"/>
                <a:cs typeface="Roboto"/>
                <a:sym typeface="Roboto"/>
              </a:rPr>
              <a:t>Because of the impact of COVID-19, a good </a:t>
            </a:r>
            <a:r>
              <a:rPr lang="en" sz="1300">
                <a:highlight>
                  <a:srgbClr val="000000"/>
                </a:highlight>
                <a:latin typeface="Roboto"/>
                <a:ea typeface="Roboto"/>
                <a:cs typeface="Roboto"/>
                <a:sym typeface="Roboto"/>
              </a:rPr>
              <a:t>portion</a:t>
            </a:r>
            <a:r>
              <a:rPr lang="en" sz="1300">
                <a:highlight>
                  <a:srgbClr val="000000"/>
                </a:highlight>
                <a:latin typeface="Roboto"/>
                <a:ea typeface="Roboto"/>
                <a:cs typeface="Roboto"/>
                <a:sym typeface="Roboto"/>
              </a:rPr>
              <a:t> of the data was </a:t>
            </a:r>
            <a:r>
              <a:rPr lang="en" sz="1300">
                <a:highlight>
                  <a:srgbClr val="000000"/>
                </a:highlight>
                <a:latin typeface="Roboto"/>
                <a:ea typeface="Roboto"/>
                <a:cs typeface="Roboto"/>
                <a:sym typeface="Roboto"/>
              </a:rPr>
              <a:t>largely</a:t>
            </a:r>
            <a:r>
              <a:rPr lang="en" sz="1300">
                <a:highlight>
                  <a:srgbClr val="000000"/>
                </a:highlight>
                <a:latin typeface="Roboto"/>
                <a:ea typeface="Roboto"/>
                <a:cs typeface="Roboto"/>
                <a:sym typeface="Roboto"/>
              </a:rPr>
              <a:t> affected. In </a:t>
            </a:r>
            <a:r>
              <a:rPr lang="en" sz="1300">
                <a:highlight>
                  <a:srgbClr val="000000"/>
                </a:highlight>
                <a:latin typeface="Roboto"/>
                <a:ea typeface="Roboto"/>
                <a:cs typeface="Roboto"/>
                <a:sym typeface="Roboto"/>
              </a:rPr>
              <a:t>the</a:t>
            </a:r>
            <a:r>
              <a:rPr lang="en" sz="1300">
                <a:highlight>
                  <a:srgbClr val="000000"/>
                </a:highlight>
                <a:latin typeface="Roboto"/>
                <a:ea typeface="Roboto"/>
                <a:cs typeface="Roboto"/>
                <a:sym typeface="Roboto"/>
              </a:rPr>
              <a:t> future, this can be remedied by keeping strict deadlines in </a:t>
            </a:r>
            <a:r>
              <a:rPr lang="en" sz="1300">
                <a:highlight>
                  <a:srgbClr val="000000"/>
                </a:highlight>
                <a:latin typeface="Roboto"/>
                <a:ea typeface="Roboto"/>
                <a:cs typeface="Roboto"/>
                <a:sym typeface="Roboto"/>
              </a:rPr>
              <a:t>terms</a:t>
            </a:r>
            <a:r>
              <a:rPr lang="en" sz="1300">
                <a:highlight>
                  <a:srgbClr val="000000"/>
                </a:highlight>
                <a:latin typeface="Roboto"/>
                <a:ea typeface="Roboto"/>
                <a:cs typeface="Roboto"/>
                <a:sym typeface="Roboto"/>
              </a:rPr>
              <a:t> of collection of the survey data</a:t>
            </a:r>
            <a:endParaRPr sz="1300">
              <a:highlight>
                <a:srgbClr val="000000"/>
              </a:highlight>
              <a:latin typeface="Roboto"/>
              <a:ea typeface="Roboto"/>
              <a:cs typeface="Roboto"/>
              <a:sym typeface="Roboto"/>
            </a:endParaRPr>
          </a:p>
          <a:p>
            <a:pPr indent="-311150" lvl="0" marL="457200" rtl="0" algn="l">
              <a:spcBef>
                <a:spcPts val="1000"/>
              </a:spcBef>
              <a:spcAft>
                <a:spcPts val="0"/>
              </a:spcAft>
              <a:buSzPts val="1300"/>
              <a:buFont typeface="Roboto"/>
              <a:buChar char="●"/>
            </a:pPr>
            <a:r>
              <a:rPr lang="en" sz="1300">
                <a:highlight>
                  <a:srgbClr val="000000"/>
                </a:highlight>
                <a:latin typeface="Roboto"/>
                <a:ea typeface="Roboto"/>
                <a:cs typeface="Roboto"/>
                <a:sym typeface="Roboto"/>
              </a:rPr>
              <a:t>This solution can help keep survey data in line with POS data in terms of timing (allow for an analysis that can </a:t>
            </a:r>
            <a:r>
              <a:rPr lang="en" sz="1300">
                <a:highlight>
                  <a:srgbClr val="000000"/>
                </a:highlight>
                <a:latin typeface="Roboto"/>
                <a:ea typeface="Roboto"/>
                <a:cs typeface="Roboto"/>
                <a:sym typeface="Roboto"/>
              </a:rPr>
              <a:t>conclude 6mo &amp; 12mo results)</a:t>
            </a:r>
            <a:endParaRPr sz="1300">
              <a:highlight>
                <a:srgbClr val="000000"/>
              </a:highlight>
              <a:latin typeface="Roboto"/>
              <a:ea typeface="Roboto"/>
              <a:cs typeface="Roboto"/>
              <a:sym typeface="Roboto"/>
            </a:endParaRPr>
          </a:p>
          <a:p>
            <a:pPr indent="-311150" lvl="0" marL="457200" rtl="0" algn="l">
              <a:spcBef>
                <a:spcPts val="1000"/>
              </a:spcBef>
              <a:spcAft>
                <a:spcPts val="0"/>
              </a:spcAft>
              <a:buSzPts val="1300"/>
              <a:buFont typeface="Roboto"/>
              <a:buChar char="●"/>
            </a:pPr>
            <a:r>
              <a:rPr lang="en" sz="1300">
                <a:highlight>
                  <a:srgbClr val="000000"/>
                </a:highlight>
                <a:latin typeface="Roboto"/>
                <a:ea typeface="Roboto"/>
                <a:cs typeface="Roboto"/>
                <a:sym typeface="Roboto"/>
              </a:rPr>
              <a:t>Further data collection </a:t>
            </a:r>
            <a:r>
              <a:rPr lang="en" sz="1300">
                <a:highlight>
                  <a:srgbClr val="000000"/>
                </a:highlight>
                <a:latin typeface="Roboto"/>
                <a:ea typeface="Roboto"/>
                <a:cs typeface="Roboto"/>
                <a:sym typeface="Roboto"/>
              </a:rPr>
              <a:t>would</a:t>
            </a:r>
            <a:r>
              <a:rPr lang="en" sz="1300">
                <a:highlight>
                  <a:srgbClr val="000000"/>
                </a:highlight>
                <a:latin typeface="Roboto"/>
                <a:ea typeface="Roboto"/>
                <a:cs typeface="Roboto"/>
                <a:sym typeface="Roboto"/>
              </a:rPr>
              <a:t> be needed to fully prove our </a:t>
            </a:r>
            <a:r>
              <a:rPr lang="en" sz="1300">
                <a:highlight>
                  <a:srgbClr val="000000"/>
                </a:highlight>
                <a:latin typeface="Roboto"/>
                <a:ea typeface="Roboto"/>
                <a:cs typeface="Roboto"/>
                <a:sym typeface="Roboto"/>
              </a:rPr>
              <a:t>hypothesis, signs in our analysis demonstrate that SNAP has and will continue to be a useful aid in reducing food insecurity and incentivizing fruit and vegetable consumption</a:t>
            </a:r>
            <a:endParaRPr sz="1300">
              <a:highlight>
                <a:srgbClr val="000000"/>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t>
            </a:r>
            <a:endParaRPr/>
          </a:p>
        </p:txBody>
      </p:sp>
      <p:sp>
        <p:nvSpPr>
          <p:cNvPr id="148" name="Google Shape;148;p24"/>
          <p:cNvSpPr txBox="1"/>
          <p:nvPr/>
        </p:nvSpPr>
        <p:spPr>
          <a:xfrm>
            <a:off x="507100" y="1702425"/>
            <a:ext cx="8325300" cy="3042600"/>
          </a:xfrm>
          <a:prstGeom prst="rect">
            <a:avLst/>
          </a:prstGeom>
          <a:noFill/>
          <a:ln>
            <a:noFill/>
          </a:ln>
        </p:spPr>
        <p:txBody>
          <a:bodyPr anchorCtr="0" anchor="t" bIns="91425" lIns="91425" spcFirstLastPara="1" rIns="91425" wrap="square" tIns="91425">
            <a:noAutofit/>
          </a:bodyPr>
          <a:lstStyle/>
          <a:p>
            <a:pPr indent="-311150" lvl="0" marL="457200" rtl="0" algn="l">
              <a:spcBef>
                <a:spcPts val="1000"/>
              </a:spcBef>
              <a:spcAft>
                <a:spcPts val="0"/>
              </a:spcAft>
              <a:buSzPts val="1300"/>
              <a:buFont typeface="Roboto"/>
              <a:buChar char="●"/>
            </a:pPr>
            <a:r>
              <a:rPr lang="en" sz="1300">
                <a:highlight>
                  <a:srgbClr val="000000"/>
                </a:highlight>
                <a:latin typeface="Roboto"/>
                <a:ea typeface="Roboto"/>
                <a:cs typeface="Roboto"/>
                <a:sym typeface="Roboto"/>
              </a:rPr>
              <a:t>We are not </a:t>
            </a:r>
            <a:r>
              <a:rPr lang="en" sz="1300">
                <a:highlight>
                  <a:srgbClr val="000000"/>
                </a:highlight>
                <a:latin typeface="Roboto"/>
                <a:ea typeface="Roboto"/>
                <a:cs typeface="Roboto"/>
                <a:sym typeface="Roboto"/>
              </a:rPr>
              <a:t>able</a:t>
            </a:r>
            <a:r>
              <a:rPr lang="en" sz="1300">
                <a:highlight>
                  <a:srgbClr val="000000"/>
                </a:highlight>
                <a:latin typeface="Roboto"/>
                <a:ea typeface="Roboto"/>
                <a:cs typeface="Roboto"/>
                <a:sym typeface="Roboto"/>
              </a:rPr>
              <a:t> to generalize our findings amongst all FOTM shoppers, as we had to drop many POS observations in the </a:t>
            </a:r>
            <a:r>
              <a:rPr lang="en" sz="1300">
                <a:highlight>
                  <a:srgbClr val="000000"/>
                </a:highlight>
                <a:latin typeface="Roboto"/>
                <a:ea typeface="Roboto"/>
                <a:cs typeface="Roboto"/>
                <a:sym typeface="Roboto"/>
              </a:rPr>
              <a:t>original</a:t>
            </a:r>
            <a:r>
              <a:rPr lang="en" sz="1300">
                <a:highlight>
                  <a:srgbClr val="000000"/>
                </a:highlight>
                <a:latin typeface="Roboto"/>
                <a:ea typeface="Roboto"/>
                <a:cs typeface="Roboto"/>
                <a:sym typeface="Roboto"/>
              </a:rPr>
              <a:t> POS data set due to lack of survey responses. Our findings only represent FOTM participants that </a:t>
            </a:r>
            <a:r>
              <a:rPr lang="en" sz="1300">
                <a:highlight>
                  <a:srgbClr val="000000"/>
                </a:highlight>
                <a:latin typeface="Roboto"/>
                <a:ea typeface="Roboto"/>
                <a:cs typeface="Roboto"/>
                <a:sym typeface="Roboto"/>
              </a:rPr>
              <a:t>responded</a:t>
            </a:r>
            <a:r>
              <a:rPr lang="en" sz="1300">
                <a:highlight>
                  <a:srgbClr val="000000"/>
                </a:highlight>
                <a:latin typeface="Roboto"/>
                <a:ea typeface="Roboto"/>
                <a:cs typeface="Roboto"/>
                <a:sym typeface="Roboto"/>
              </a:rPr>
              <a:t> to all three surveys during the three separate time periods </a:t>
            </a:r>
            <a:endParaRPr sz="1300">
              <a:highlight>
                <a:srgbClr val="000000"/>
              </a:highlight>
              <a:latin typeface="Roboto"/>
              <a:ea typeface="Roboto"/>
              <a:cs typeface="Roboto"/>
              <a:sym typeface="Roboto"/>
            </a:endParaRPr>
          </a:p>
          <a:p>
            <a:pPr indent="-311150" lvl="0" marL="457200" rtl="0" algn="l">
              <a:spcBef>
                <a:spcPts val="1000"/>
              </a:spcBef>
              <a:spcAft>
                <a:spcPts val="0"/>
              </a:spcAft>
              <a:buSzPts val="1300"/>
              <a:buFont typeface="Roboto"/>
              <a:buChar char="●"/>
            </a:pPr>
            <a:r>
              <a:rPr lang="en" sz="1300">
                <a:highlight>
                  <a:srgbClr val="000000"/>
                </a:highlight>
                <a:latin typeface="Roboto"/>
                <a:ea typeface="Roboto"/>
                <a:cs typeface="Roboto"/>
                <a:sym typeface="Roboto"/>
              </a:rPr>
              <a:t>We are not able to assign specific dates to our time periods, since the result date greatly varied for all three of the </a:t>
            </a:r>
            <a:r>
              <a:rPr lang="en" sz="1300">
                <a:highlight>
                  <a:srgbClr val="000000"/>
                </a:highlight>
                <a:latin typeface="Roboto"/>
                <a:ea typeface="Roboto"/>
                <a:cs typeface="Roboto"/>
                <a:sym typeface="Roboto"/>
              </a:rPr>
              <a:t>survey</a:t>
            </a:r>
            <a:r>
              <a:rPr lang="en" sz="1300">
                <a:highlight>
                  <a:srgbClr val="000000"/>
                </a:highlight>
                <a:latin typeface="Roboto"/>
                <a:ea typeface="Roboto"/>
                <a:cs typeface="Roboto"/>
                <a:sym typeface="Roboto"/>
              </a:rPr>
              <a:t> responses</a:t>
            </a:r>
            <a:endParaRPr sz="1300">
              <a:highlight>
                <a:srgbClr val="000000"/>
              </a:highlight>
              <a:latin typeface="Roboto"/>
              <a:ea typeface="Roboto"/>
              <a:cs typeface="Roboto"/>
              <a:sym typeface="Roboto"/>
            </a:endParaRPr>
          </a:p>
          <a:p>
            <a:pPr indent="-311150" lvl="0" marL="457200" rtl="0" algn="l">
              <a:spcBef>
                <a:spcPts val="1000"/>
              </a:spcBef>
              <a:spcAft>
                <a:spcPts val="0"/>
              </a:spcAft>
              <a:buSzPts val="1300"/>
              <a:buFont typeface="Roboto"/>
              <a:buChar char="●"/>
            </a:pPr>
            <a:r>
              <a:rPr lang="en" sz="1300">
                <a:highlight>
                  <a:srgbClr val="000000"/>
                </a:highlight>
                <a:latin typeface="Roboto"/>
                <a:ea typeface="Roboto"/>
                <a:cs typeface="Roboto"/>
                <a:sym typeface="Roboto"/>
              </a:rPr>
              <a:t>As a result of this, we have </a:t>
            </a:r>
            <a:r>
              <a:rPr lang="en" sz="1300">
                <a:highlight>
                  <a:srgbClr val="000000"/>
                </a:highlight>
                <a:latin typeface="Roboto"/>
                <a:ea typeface="Roboto"/>
                <a:cs typeface="Roboto"/>
                <a:sym typeface="Roboto"/>
              </a:rPr>
              <a:t>categorized the data into three categories: Time 0, 1, and 2, which are meant to represent chronological variations in the data with no specific start or end date. </a:t>
            </a:r>
            <a:endParaRPr sz="1300">
              <a:highlight>
                <a:srgbClr val="000000"/>
              </a:highlight>
              <a:latin typeface="Roboto"/>
              <a:ea typeface="Roboto"/>
              <a:cs typeface="Roboto"/>
              <a:sym typeface="Roboto"/>
            </a:endParaRPr>
          </a:p>
          <a:p>
            <a:pPr indent="-311150" lvl="0" marL="457200" rtl="0" algn="l">
              <a:spcBef>
                <a:spcPts val="1000"/>
              </a:spcBef>
              <a:spcAft>
                <a:spcPts val="0"/>
              </a:spcAft>
              <a:buSzPts val="1300"/>
              <a:buFont typeface="Roboto"/>
              <a:buChar char="●"/>
            </a:pPr>
            <a:r>
              <a:rPr lang="en" sz="1300">
                <a:highlight>
                  <a:srgbClr val="000000"/>
                </a:highlight>
                <a:latin typeface="Roboto"/>
                <a:ea typeface="Roboto"/>
                <a:cs typeface="Roboto"/>
                <a:sym typeface="Roboto"/>
              </a:rPr>
              <a:t>The responses of the food security variable come from the individual participants’ self reports, which can be susceptible to response bias </a:t>
            </a:r>
            <a:endParaRPr sz="1300">
              <a:highlight>
                <a:srgbClr val="000000"/>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RESEARCH QUESTION:</a:t>
            </a:r>
            <a:endParaRPr sz="5500"/>
          </a:p>
        </p:txBody>
      </p:sp>
      <p:sp>
        <p:nvSpPr>
          <p:cNvPr id="71" name="Google Shape;71;p14"/>
          <p:cNvSpPr txBox="1"/>
          <p:nvPr>
            <p:ph idx="1" type="body"/>
          </p:nvPr>
        </p:nvSpPr>
        <p:spPr>
          <a:xfrm>
            <a:off x="311750" y="2571750"/>
            <a:ext cx="8832300" cy="94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18"/>
              <a:buNone/>
            </a:pPr>
            <a:r>
              <a:rPr lang="en" sz="1480">
                <a:solidFill>
                  <a:schemeClr val="lt1"/>
                </a:solidFill>
                <a:latin typeface="Merriweather"/>
                <a:ea typeface="Merriweather"/>
                <a:cs typeface="Merriweather"/>
                <a:sym typeface="Merriweather"/>
              </a:rPr>
              <a:t>Does an increase in total consumption in dollars significantly impact food security for participants in the Rhode Island Public Health Institute (RIPHI) Food on the Move program?</a:t>
            </a:r>
            <a:endParaRPr sz="1480">
              <a:solidFill>
                <a:schemeClr val="lt1"/>
              </a:solidFill>
              <a:latin typeface="Merriweather"/>
              <a:ea typeface="Merriweather"/>
              <a:cs typeface="Merriweather"/>
              <a:sym typeface="Merriweather"/>
            </a:endParaRPr>
          </a:p>
          <a:p>
            <a:pPr indent="0" lvl="0" marL="0" rtl="0" algn="l">
              <a:spcBef>
                <a:spcPts val="0"/>
              </a:spcBef>
              <a:spcAft>
                <a:spcPts val="1200"/>
              </a:spcAft>
              <a:buSzPts val="1018"/>
              <a:buNone/>
            </a:pPr>
            <a:r>
              <a:t/>
            </a:r>
            <a:endParaRPr sz="120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a:t>
            </a:r>
            <a:endParaRPr/>
          </a:p>
        </p:txBody>
      </p:sp>
      <p:sp>
        <p:nvSpPr>
          <p:cNvPr id="77" name="Google Shape;77;p15"/>
          <p:cNvSpPr txBox="1"/>
          <p:nvPr>
            <p:ph idx="1" type="body"/>
          </p:nvPr>
        </p:nvSpPr>
        <p:spPr>
          <a:xfrm>
            <a:off x="311700" y="1505700"/>
            <a:ext cx="3999900" cy="2870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a:solidFill>
                  <a:schemeClr val="dk1"/>
                </a:solidFill>
              </a:rPr>
              <a:t>POS Data:</a:t>
            </a:r>
            <a:endParaRPr b="1">
              <a:solidFill>
                <a:schemeClr val="dk1"/>
              </a:solidFill>
            </a:endParaRPr>
          </a:p>
          <a:p>
            <a:pPr indent="-311150" lvl="0" marL="457200" rtl="0" algn="l">
              <a:lnSpc>
                <a:spcPct val="150000"/>
              </a:lnSpc>
              <a:spcBef>
                <a:spcPts val="1200"/>
              </a:spcBef>
              <a:spcAft>
                <a:spcPts val="0"/>
              </a:spcAft>
              <a:buClr>
                <a:schemeClr val="dk1"/>
              </a:buClr>
              <a:buSzPts val="1300"/>
              <a:buChar char="●"/>
            </a:pPr>
            <a:r>
              <a:rPr lang="en">
                <a:solidFill>
                  <a:schemeClr val="dk1"/>
                </a:solidFill>
              </a:rPr>
              <a:t>Transactions at FOTM locations (2020-2023)</a:t>
            </a:r>
            <a:endParaRPr>
              <a:solidFill>
                <a:schemeClr val="dk1"/>
              </a:solidFill>
            </a:endParaRPr>
          </a:p>
          <a:p>
            <a:pPr indent="-311150" lvl="0" marL="457200" rtl="0" algn="l">
              <a:lnSpc>
                <a:spcPct val="150000"/>
              </a:lnSpc>
              <a:spcBef>
                <a:spcPts val="0"/>
              </a:spcBef>
              <a:spcAft>
                <a:spcPts val="0"/>
              </a:spcAft>
              <a:buClr>
                <a:schemeClr val="dk1"/>
              </a:buClr>
              <a:buSzPts val="1300"/>
              <a:buChar char="●"/>
            </a:pPr>
            <a:r>
              <a:rPr lang="en">
                <a:solidFill>
                  <a:schemeClr val="dk1"/>
                </a:solidFill>
              </a:rPr>
              <a:t>Observations: </a:t>
            </a:r>
            <a:r>
              <a:rPr lang="en">
                <a:solidFill>
                  <a:srgbClr val="000000"/>
                </a:solidFill>
                <a:highlight>
                  <a:srgbClr val="000000"/>
                </a:highlight>
              </a:rPr>
              <a:t>772              379</a:t>
            </a:r>
            <a:r>
              <a:rPr lang="en">
                <a:solidFill>
                  <a:schemeClr val="dk1"/>
                </a:solidFill>
              </a:rPr>
              <a:t> </a:t>
            </a:r>
            <a:r>
              <a:rPr lang="en">
                <a:solidFill>
                  <a:schemeClr val="dk1"/>
                </a:solidFill>
              </a:rPr>
              <a:t>after merge</a:t>
            </a:r>
            <a:endParaRPr>
              <a:solidFill>
                <a:schemeClr val="dk1"/>
              </a:solidFill>
            </a:endParaRPr>
          </a:p>
          <a:p>
            <a:pPr indent="-311150" lvl="0" marL="457200" rtl="0" algn="l">
              <a:lnSpc>
                <a:spcPct val="150000"/>
              </a:lnSpc>
              <a:spcBef>
                <a:spcPts val="0"/>
              </a:spcBef>
              <a:spcAft>
                <a:spcPts val="0"/>
              </a:spcAft>
              <a:buClr>
                <a:schemeClr val="dk1"/>
              </a:buClr>
              <a:buSzPts val="1300"/>
              <a:buChar char="●"/>
            </a:pPr>
            <a:r>
              <a:rPr lang="en">
                <a:solidFill>
                  <a:schemeClr val="dk1"/>
                </a:solidFill>
              </a:rPr>
              <a:t>Transactions recorded loyalty card numbers, how much each transaction was (in dollars), and method of payment </a:t>
            </a:r>
            <a:endParaRPr>
              <a:solidFill>
                <a:schemeClr val="dk1"/>
              </a:solidFill>
            </a:endParaRPr>
          </a:p>
        </p:txBody>
      </p:sp>
      <p:sp>
        <p:nvSpPr>
          <p:cNvPr id="78" name="Google Shape;78;p15"/>
          <p:cNvSpPr txBox="1"/>
          <p:nvPr>
            <p:ph idx="2" type="body"/>
          </p:nvPr>
        </p:nvSpPr>
        <p:spPr>
          <a:xfrm>
            <a:off x="4644800" y="1505700"/>
            <a:ext cx="4187400" cy="1848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chemeClr val="dk1"/>
                </a:solidFill>
              </a:rPr>
              <a:t>Survey Data:</a:t>
            </a:r>
            <a:endParaRPr b="1">
              <a:solidFill>
                <a:schemeClr val="dk1"/>
              </a:solidFill>
            </a:endParaRPr>
          </a:p>
          <a:p>
            <a:pPr indent="-311150" lvl="0" marL="457200" rtl="0" algn="l">
              <a:lnSpc>
                <a:spcPct val="150000"/>
              </a:lnSpc>
              <a:spcBef>
                <a:spcPts val="1200"/>
              </a:spcBef>
              <a:spcAft>
                <a:spcPts val="0"/>
              </a:spcAft>
              <a:buClr>
                <a:schemeClr val="dk1"/>
              </a:buClr>
              <a:buSzPts val="1300"/>
              <a:buChar char="●"/>
            </a:pPr>
            <a:r>
              <a:rPr lang="en">
                <a:solidFill>
                  <a:schemeClr val="dk1"/>
                </a:solidFill>
              </a:rPr>
              <a:t>3 Survey datasets of separate periods of time: </a:t>
            </a:r>
            <a:endParaRPr>
              <a:solidFill>
                <a:schemeClr val="dk1"/>
              </a:solidFill>
            </a:endParaRPr>
          </a:p>
          <a:p>
            <a:pPr indent="-311150" lvl="1" marL="914400" rtl="0" algn="l">
              <a:lnSpc>
                <a:spcPct val="150000"/>
              </a:lnSpc>
              <a:spcBef>
                <a:spcPts val="0"/>
              </a:spcBef>
              <a:spcAft>
                <a:spcPts val="0"/>
              </a:spcAft>
              <a:buClr>
                <a:schemeClr val="dk1"/>
              </a:buClr>
              <a:buSzPts val="1300"/>
              <a:buChar char="○"/>
            </a:pPr>
            <a:r>
              <a:rPr lang="en" sz="1300">
                <a:solidFill>
                  <a:schemeClr val="dk1"/>
                </a:solidFill>
              </a:rPr>
              <a:t>1) Baseline</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 sz="1300">
                <a:solidFill>
                  <a:schemeClr val="dk1"/>
                </a:solidFill>
              </a:rPr>
              <a:t>2) 6 month</a:t>
            </a:r>
            <a:endParaRPr sz="1300">
              <a:solidFill>
                <a:schemeClr val="dk1"/>
              </a:solidFill>
            </a:endParaRPr>
          </a:p>
          <a:p>
            <a:pPr indent="-311150" lvl="1" marL="914400" rtl="0" algn="l">
              <a:lnSpc>
                <a:spcPct val="150000"/>
              </a:lnSpc>
              <a:spcBef>
                <a:spcPts val="0"/>
              </a:spcBef>
              <a:spcAft>
                <a:spcPts val="0"/>
              </a:spcAft>
              <a:buClr>
                <a:schemeClr val="dk1"/>
              </a:buClr>
              <a:buSzPts val="1300"/>
              <a:buChar char="○"/>
            </a:pPr>
            <a:r>
              <a:rPr lang="en" sz="1300">
                <a:solidFill>
                  <a:schemeClr val="dk1"/>
                </a:solidFill>
              </a:rPr>
              <a:t>3) 12 month</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a:solidFill>
                  <a:schemeClr val="dk1"/>
                </a:solidFill>
              </a:rPr>
              <a:t>Observations: </a:t>
            </a:r>
            <a:r>
              <a:rPr lang="en">
                <a:solidFill>
                  <a:srgbClr val="000000"/>
                </a:solidFill>
                <a:highlight>
                  <a:srgbClr val="000000"/>
                </a:highlight>
              </a:rPr>
              <a:t>284 (baseline) + 162 (6 month) + 98 (12 month) = 544               379 after merge</a:t>
            </a:r>
            <a:endParaRPr>
              <a:solidFill>
                <a:srgbClr val="000000"/>
              </a:solidFill>
              <a:highlight>
                <a:srgbClr val="000000"/>
              </a:highlight>
            </a:endParaRPr>
          </a:p>
        </p:txBody>
      </p:sp>
      <p:cxnSp>
        <p:nvCxnSpPr>
          <p:cNvPr id="79" name="Google Shape;79;p15"/>
          <p:cNvCxnSpPr/>
          <p:nvPr/>
        </p:nvCxnSpPr>
        <p:spPr>
          <a:xfrm flipH="1" rot="10800000">
            <a:off x="2268650" y="2424900"/>
            <a:ext cx="410700" cy="99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5"/>
          <p:cNvCxnSpPr/>
          <p:nvPr/>
        </p:nvCxnSpPr>
        <p:spPr>
          <a:xfrm flipH="1" rot="10800000">
            <a:off x="6792025" y="3643325"/>
            <a:ext cx="410700" cy="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Management/ Methodology</a:t>
            </a:r>
            <a:endParaRPr/>
          </a:p>
        </p:txBody>
      </p:sp>
      <p:sp>
        <p:nvSpPr>
          <p:cNvPr id="86" name="Google Shape;86;p16"/>
          <p:cNvSpPr txBox="1"/>
          <p:nvPr>
            <p:ph idx="1" type="body"/>
          </p:nvPr>
        </p:nvSpPr>
        <p:spPr>
          <a:xfrm>
            <a:off x="4644675" y="392850"/>
            <a:ext cx="4166400" cy="47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FOTM Survey Dataset</a:t>
            </a:r>
            <a:endParaRPr b="1"/>
          </a:p>
          <a:p>
            <a:pPr indent="-298767" lvl="0" marL="457200" rtl="0" algn="l">
              <a:spcBef>
                <a:spcPts val="1200"/>
              </a:spcBef>
              <a:spcAft>
                <a:spcPts val="0"/>
              </a:spcAft>
              <a:buSzPct val="100000"/>
              <a:buChar char="●"/>
            </a:pPr>
            <a:r>
              <a:rPr lang="en"/>
              <a:t>This survey gave feedback from individual users on their self reported food security, as well as vegetable and fruit consumption</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POS Dataset</a:t>
            </a:r>
            <a:endParaRPr b="1"/>
          </a:p>
          <a:p>
            <a:pPr indent="-298767" lvl="0" marL="457200" rtl="0" algn="l">
              <a:lnSpc>
                <a:spcPct val="100000"/>
              </a:lnSpc>
              <a:spcBef>
                <a:spcPts val="1200"/>
              </a:spcBef>
              <a:spcAft>
                <a:spcPts val="0"/>
              </a:spcAft>
              <a:buSzPct val="100000"/>
              <a:buChar char="●"/>
            </a:pPr>
            <a:r>
              <a:rPr lang="en"/>
              <a:t>Combined consumption over specific time periods to get total consumption (for t=1,2, &amp; 3).</a:t>
            </a:r>
            <a:endParaRPr/>
          </a:p>
          <a:p>
            <a:pPr indent="-298767" lvl="0" marL="457200" rtl="0" algn="l">
              <a:lnSpc>
                <a:spcPct val="100000"/>
              </a:lnSpc>
              <a:spcBef>
                <a:spcPts val="1200"/>
              </a:spcBef>
              <a:spcAft>
                <a:spcPts val="0"/>
              </a:spcAft>
              <a:buSzPct val="100000"/>
              <a:buChar char="●"/>
            </a:pPr>
            <a:r>
              <a:rPr lang="en"/>
              <a:t>Total observations </a:t>
            </a:r>
            <a:r>
              <a:rPr lang="en"/>
              <a:t>down</a:t>
            </a:r>
            <a:r>
              <a:rPr lang="en"/>
              <a:t> from </a:t>
            </a:r>
            <a:r>
              <a:rPr lang="en">
                <a:solidFill>
                  <a:srgbClr val="000000"/>
                </a:solidFill>
                <a:highlight>
                  <a:srgbClr val="000000"/>
                </a:highlight>
              </a:rPr>
              <a:t>11507 to 772</a:t>
            </a:r>
            <a:r>
              <a:rPr lang="en"/>
              <a:t> after combination of all time periods</a:t>
            </a:r>
            <a:endParaRPr/>
          </a:p>
          <a:p>
            <a:pPr indent="-298767" lvl="0" marL="457200" rtl="0" algn="l">
              <a:lnSpc>
                <a:spcPct val="100000"/>
              </a:lnSpc>
              <a:spcBef>
                <a:spcPts val="1200"/>
              </a:spcBef>
              <a:spcAft>
                <a:spcPts val="0"/>
              </a:spcAft>
              <a:buSzPct val="100000"/>
              <a:buChar char="●"/>
            </a:pPr>
            <a:r>
              <a:rPr lang="en"/>
              <a:t>Isolated “loyaltycardnumber” to be used as our ID merge variable.</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Merged </a:t>
            </a:r>
            <a:r>
              <a:rPr b="1" lang="en"/>
              <a:t>Dataset</a:t>
            </a:r>
            <a:endParaRPr b="1"/>
          </a:p>
          <a:p>
            <a:pPr indent="-298767" lvl="0" marL="457200" rtl="0" algn="l">
              <a:spcBef>
                <a:spcPts val="1200"/>
              </a:spcBef>
              <a:spcAft>
                <a:spcPts val="0"/>
              </a:spcAft>
              <a:buSzPct val="100000"/>
              <a:buChar char="●"/>
            </a:pPr>
            <a:r>
              <a:rPr lang="en"/>
              <a:t>Combined total consumption and food security variables based on loyalty card number of participants</a:t>
            </a:r>
            <a:endParaRPr/>
          </a:p>
          <a:p>
            <a:pPr indent="-298767" lvl="0" marL="457200" rtl="0" algn="l">
              <a:spcBef>
                <a:spcPts val="1200"/>
              </a:spcBef>
              <a:spcAft>
                <a:spcPts val="1200"/>
              </a:spcAft>
              <a:buSzPct val="100000"/>
              <a:buChar char="●"/>
            </a:pPr>
            <a:r>
              <a:rPr lang="en"/>
              <a:t>Diminished our total observations from </a:t>
            </a:r>
            <a:r>
              <a:rPr lang="en">
                <a:solidFill>
                  <a:srgbClr val="000000"/>
                </a:solidFill>
                <a:highlight>
                  <a:srgbClr val="000000"/>
                </a:highlight>
              </a:rPr>
              <a:t>772 to 379</a:t>
            </a:r>
            <a:r>
              <a:rPr lang="en"/>
              <a:t> for POS and </a:t>
            </a:r>
            <a:r>
              <a:rPr lang="en">
                <a:solidFill>
                  <a:srgbClr val="000000"/>
                </a:solidFill>
                <a:highlight>
                  <a:srgbClr val="000000"/>
                </a:highlight>
              </a:rPr>
              <a:t>544 to 379</a:t>
            </a:r>
            <a:r>
              <a:rPr lang="en"/>
              <a:t> for FOTM Survey.</a:t>
            </a:r>
            <a:endParaRPr/>
          </a:p>
        </p:txBody>
      </p:sp>
      <p:sp>
        <p:nvSpPr>
          <p:cNvPr id="87" name="Google Shape;87;p16"/>
          <p:cNvSpPr/>
          <p:nvPr/>
        </p:nvSpPr>
        <p:spPr>
          <a:xfrm>
            <a:off x="4768925" y="1553100"/>
            <a:ext cx="210000" cy="192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8" name="Google Shape;88;p16"/>
          <p:cNvSpPr/>
          <p:nvPr/>
        </p:nvSpPr>
        <p:spPr>
          <a:xfrm>
            <a:off x="4736975" y="3607400"/>
            <a:ext cx="273900" cy="1920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94" name="Google Shape;94;p17"/>
          <p:cNvSpPr txBox="1"/>
          <p:nvPr>
            <p:ph idx="1" type="body"/>
          </p:nvPr>
        </p:nvSpPr>
        <p:spPr>
          <a:xfrm>
            <a:off x="311725" y="1505700"/>
            <a:ext cx="3999900" cy="3076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rPr>
              <a:t>We hypothesized that an increase in amount of dollars spent at FOTM markets for different survey assessments (baseline (0), first follow up (1), and second follow up (2)) would be associated with improved food security when controlling for key demographic variables.</a:t>
            </a:r>
            <a:endParaRPr sz="1600"/>
          </a:p>
        </p:txBody>
      </p:sp>
      <p:sp>
        <p:nvSpPr>
          <p:cNvPr id="95" name="Google Shape;95;p17"/>
          <p:cNvSpPr txBox="1"/>
          <p:nvPr>
            <p:ph idx="2" type="body"/>
          </p:nvPr>
        </p:nvSpPr>
        <p:spPr>
          <a:xfrm>
            <a:off x="4731700" y="1505700"/>
            <a:ext cx="3999900" cy="318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chemeClr val="dk1"/>
                </a:solidFill>
              </a:rPr>
              <a:t>What this means:</a:t>
            </a:r>
            <a:endParaRPr b="1">
              <a:solidFill>
                <a:schemeClr val="dk1"/>
              </a:solidFill>
            </a:endParaRPr>
          </a:p>
          <a:p>
            <a:pPr indent="0" lvl="0" marL="457200" rtl="0" algn="l">
              <a:spcBef>
                <a:spcPts val="1200"/>
              </a:spcBef>
              <a:spcAft>
                <a:spcPts val="0"/>
              </a:spcAft>
              <a:buNone/>
            </a:pPr>
            <a:r>
              <a:rPr b="1" lang="en">
                <a:solidFill>
                  <a:schemeClr val="dk1"/>
                </a:solidFill>
              </a:rPr>
              <a:t>Consumption $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457200" lvl="0" marL="0" rtl="0" algn="l">
              <a:spcBef>
                <a:spcPts val="1200"/>
              </a:spcBef>
              <a:spcAft>
                <a:spcPts val="1200"/>
              </a:spcAft>
              <a:buNone/>
            </a:pPr>
            <a:r>
              <a:rPr b="1" lang="en">
                <a:solidFill>
                  <a:schemeClr val="dk1"/>
                </a:solidFill>
              </a:rPr>
              <a:t>U</a:t>
            </a:r>
            <a:r>
              <a:rPr b="1" lang="en">
                <a:solidFill>
                  <a:schemeClr val="dk1"/>
                </a:solidFill>
              </a:rPr>
              <a:t>SDA</a:t>
            </a:r>
            <a:r>
              <a:rPr b="1" lang="en">
                <a:solidFill>
                  <a:schemeClr val="dk1"/>
                </a:solidFill>
              </a:rPr>
              <a:t> Food Security </a:t>
            </a:r>
            <a:endParaRPr b="1">
              <a:solidFill>
                <a:schemeClr val="dk1"/>
              </a:solidFill>
            </a:endParaRPr>
          </a:p>
        </p:txBody>
      </p:sp>
      <p:sp>
        <p:nvSpPr>
          <p:cNvPr id="96" name="Google Shape;96;p17"/>
          <p:cNvSpPr/>
          <p:nvPr/>
        </p:nvSpPr>
        <p:spPr>
          <a:xfrm>
            <a:off x="6627000" y="2452050"/>
            <a:ext cx="410700" cy="430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cxnSp>
        <p:nvCxnSpPr>
          <p:cNvPr id="97" name="Google Shape;97;p17"/>
          <p:cNvCxnSpPr/>
          <p:nvPr/>
        </p:nvCxnSpPr>
        <p:spPr>
          <a:xfrm>
            <a:off x="6283000" y="2972675"/>
            <a:ext cx="9900" cy="71400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7"/>
          <p:cNvSpPr/>
          <p:nvPr/>
        </p:nvSpPr>
        <p:spPr>
          <a:xfrm>
            <a:off x="6974700" y="3603550"/>
            <a:ext cx="410700" cy="430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to Key Variables</a:t>
            </a:r>
            <a:endParaRPr/>
          </a:p>
        </p:txBody>
      </p:sp>
      <p:sp>
        <p:nvSpPr>
          <p:cNvPr id="104" name="Google Shape;104;p18"/>
          <p:cNvSpPr txBox="1"/>
          <p:nvPr>
            <p:ph idx="1" type="subTitle"/>
          </p:nvPr>
        </p:nvSpPr>
        <p:spPr>
          <a:xfrm>
            <a:off x="141625" y="1623825"/>
            <a:ext cx="42606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rPr>
              <a:t>Dependent (Response) </a:t>
            </a:r>
            <a:r>
              <a:rPr lang="en" sz="1300">
                <a:solidFill>
                  <a:schemeClr val="lt1"/>
                </a:solidFill>
              </a:rPr>
              <a:t>         USDA Food Security</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Key consideration: Higher foodsecurityrawscore indicates being less food secure, and vice versa</a:t>
            </a:r>
            <a:endParaRPr sz="1300">
              <a:solidFill>
                <a:schemeClr val="lt1"/>
              </a:solidFill>
            </a:endParaRPr>
          </a:p>
          <a:p>
            <a:pPr indent="0" lvl="0" marL="0" rtl="0" algn="l">
              <a:lnSpc>
                <a:spcPct val="115000"/>
              </a:lnSpc>
              <a:spcBef>
                <a:spcPts val="0"/>
              </a:spcBef>
              <a:spcAft>
                <a:spcPts val="0"/>
              </a:spcAft>
              <a:buNone/>
            </a:pPr>
            <a:r>
              <a:t/>
            </a:r>
            <a:endParaRPr i="1" sz="1300">
              <a:solidFill>
                <a:schemeClr val="lt1"/>
              </a:solidFill>
            </a:endParaRPr>
          </a:p>
        </p:txBody>
      </p:sp>
      <p:sp>
        <p:nvSpPr>
          <p:cNvPr id="105" name="Google Shape;105;p18"/>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Independent (Explanatory) </a:t>
            </a:r>
            <a:endParaRPr b="1">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Consumption ($ - aka Totalamount) at any FOTM locations (2020-2023)</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rPr b="1" lang="en">
                <a:solidFill>
                  <a:schemeClr val="dk1"/>
                </a:solidFill>
              </a:rPr>
              <a:t>Other variables of interest (Control)</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rPr lang="en">
                <a:solidFill>
                  <a:schemeClr val="dk1"/>
                </a:solidFill>
              </a:rPr>
              <a:t>Age, Household Size, Retired, Fruit/Veggie Consumption, Physical Activity Frequency </a:t>
            </a:r>
            <a:endParaRPr>
              <a:solidFill>
                <a:schemeClr val="dk1"/>
              </a:solidFill>
            </a:endParaRPr>
          </a:p>
          <a:p>
            <a:pPr indent="0" lvl="0" marL="0" rtl="0" algn="l">
              <a:spcBef>
                <a:spcPts val="1200"/>
              </a:spcBef>
              <a:spcAft>
                <a:spcPts val="1200"/>
              </a:spcAft>
              <a:buNone/>
            </a:pPr>
            <a:r>
              <a:t/>
            </a:r>
            <a:endParaRPr>
              <a:solidFill>
                <a:schemeClr val="dk1"/>
              </a:solidFill>
            </a:endParaRPr>
          </a:p>
        </p:txBody>
      </p:sp>
      <p:cxnSp>
        <p:nvCxnSpPr>
          <p:cNvPr id="106" name="Google Shape;106;p18"/>
          <p:cNvCxnSpPr/>
          <p:nvPr/>
        </p:nvCxnSpPr>
        <p:spPr>
          <a:xfrm>
            <a:off x="1979300" y="1831700"/>
            <a:ext cx="283500" cy="0"/>
          </a:xfrm>
          <a:prstGeom prst="straightConnector1">
            <a:avLst/>
          </a:prstGeom>
          <a:noFill/>
          <a:ln cap="flat" cmpd="sng" w="9525">
            <a:solidFill>
              <a:schemeClr val="lt1"/>
            </a:solidFill>
            <a:prstDash val="solid"/>
            <a:round/>
            <a:headEnd len="med" w="med" type="none"/>
            <a:tailEnd len="med" w="med" type="triangle"/>
          </a:ln>
        </p:spPr>
      </p:cxnSp>
      <p:cxnSp>
        <p:nvCxnSpPr>
          <p:cNvPr id="107" name="Google Shape;107;p18"/>
          <p:cNvCxnSpPr/>
          <p:nvPr/>
        </p:nvCxnSpPr>
        <p:spPr>
          <a:xfrm>
            <a:off x="6258225" y="860500"/>
            <a:ext cx="9900" cy="283500"/>
          </a:xfrm>
          <a:prstGeom prst="straightConnector1">
            <a:avLst/>
          </a:prstGeom>
          <a:noFill/>
          <a:ln cap="flat" cmpd="sng" w="9525">
            <a:solidFill>
              <a:schemeClr val="dk1"/>
            </a:solidFill>
            <a:prstDash val="solid"/>
            <a:round/>
            <a:headEnd len="med" w="med" type="none"/>
            <a:tailEnd len="med" w="med" type="triangle"/>
          </a:ln>
        </p:spPr>
      </p:cxnSp>
      <p:cxnSp>
        <p:nvCxnSpPr>
          <p:cNvPr id="108" name="Google Shape;108;p18"/>
          <p:cNvCxnSpPr/>
          <p:nvPr/>
        </p:nvCxnSpPr>
        <p:spPr>
          <a:xfrm>
            <a:off x="6258225" y="3111700"/>
            <a:ext cx="9900" cy="283500"/>
          </a:xfrm>
          <a:prstGeom prst="straightConnector1">
            <a:avLst/>
          </a:prstGeom>
          <a:noFill/>
          <a:ln cap="flat" cmpd="sng" w="9525">
            <a:solidFill>
              <a:schemeClr val="dk2"/>
            </a:solidFill>
            <a:prstDash val="solid"/>
            <a:round/>
            <a:headEnd len="med" w="med" type="none"/>
            <a:tailEnd len="med" w="med" type="triangle"/>
          </a:ln>
        </p:spPr>
      </p:cxnSp>
      <p:pic>
        <p:nvPicPr>
          <p:cNvPr id="109" name="Google Shape;109;p18"/>
          <p:cNvPicPr preferRelativeResize="0"/>
          <p:nvPr/>
        </p:nvPicPr>
        <p:blipFill>
          <a:blip r:embed="rId3">
            <a:alphaModFix/>
          </a:blip>
          <a:stretch>
            <a:fillRect/>
          </a:stretch>
        </p:blipFill>
        <p:spPr>
          <a:xfrm>
            <a:off x="29950" y="2774175"/>
            <a:ext cx="4483950" cy="183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Figures 1 &amp; 2 (Univariate)</a:t>
            </a:r>
            <a:endParaRPr/>
          </a:p>
        </p:txBody>
      </p:sp>
      <p:sp>
        <p:nvSpPr>
          <p:cNvPr id="115" name="Google Shape;115;p19"/>
          <p:cNvSpPr txBox="1"/>
          <p:nvPr/>
        </p:nvSpPr>
        <p:spPr>
          <a:xfrm flipH="1">
            <a:off x="520725" y="2896075"/>
            <a:ext cx="18300" cy="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500">
              <a:solidFill>
                <a:schemeClr val="dk2"/>
              </a:solidFill>
              <a:latin typeface="Roboto"/>
              <a:ea typeface="Roboto"/>
              <a:cs typeface="Roboto"/>
              <a:sym typeface="Roboto"/>
            </a:endParaRPr>
          </a:p>
        </p:txBody>
      </p:sp>
      <p:sp>
        <p:nvSpPr>
          <p:cNvPr id="116" name="Google Shape;116;p19"/>
          <p:cNvSpPr txBox="1"/>
          <p:nvPr/>
        </p:nvSpPr>
        <p:spPr>
          <a:xfrm>
            <a:off x="5577850" y="1969425"/>
            <a:ext cx="2694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17" name="Google Shape;117;p19"/>
          <p:cNvSpPr txBox="1"/>
          <p:nvPr/>
        </p:nvSpPr>
        <p:spPr>
          <a:xfrm>
            <a:off x="2904225" y="1744950"/>
            <a:ext cx="23307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latin typeface="Roboto"/>
                <a:ea typeface="Roboto"/>
                <a:cs typeface="Roboto"/>
                <a:sym typeface="Roboto"/>
              </a:rPr>
              <a:t>Redacted due to confidentiality</a:t>
            </a:r>
            <a:endParaRPr i="1" sz="18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Figures 3 &amp; 4 (Univariate)</a:t>
            </a:r>
            <a:endParaRPr/>
          </a:p>
        </p:txBody>
      </p:sp>
      <p:sp>
        <p:nvSpPr>
          <p:cNvPr id="123" name="Google Shape;123;p20"/>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i="1" sz="1200">
              <a:latin typeface="Times New Roman"/>
              <a:ea typeface="Times New Roman"/>
              <a:cs typeface="Times New Roman"/>
              <a:sym typeface="Times New Roman"/>
            </a:endParaRPr>
          </a:p>
        </p:txBody>
      </p:sp>
      <p:sp>
        <p:nvSpPr>
          <p:cNvPr id="124" name="Google Shape;124;p20"/>
          <p:cNvSpPr txBox="1"/>
          <p:nvPr/>
        </p:nvSpPr>
        <p:spPr>
          <a:xfrm>
            <a:off x="2904225" y="1744950"/>
            <a:ext cx="23307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latin typeface="Roboto"/>
                <a:ea typeface="Roboto"/>
                <a:cs typeface="Roboto"/>
                <a:sym typeface="Roboto"/>
              </a:rPr>
              <a:t>Redacted due to confidentiality</a:t>
            </a:r>
            <a:endParaRPr i="1"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(Bivariate)</a:t>
            </a:r>
            <a:endParaRPr/>
          </a:p>
        </p:txBody>
      </p:sp>
      <p:sp>
        <p:nvSpPr>
          <p:cNvPr id="130" name="Google Shape;130;p21"/>
          <p:cNvSpPr txBox="1"/>
          <p:nvPr/>
        </p:nvSpPr>
        <p:spPr>
          <a:xfrm>
            <a:off x="5436875" y="1809025"/>
            <a:ext cx="23307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latin typeface="Roboto"/>
                <a:ea typeface="Roboto"/>
                <a:cs typeface="Roboto"/>
                <a:sym typeface="Roboto"/>
              </a:rPr>
              <a:t>Redacted due to confidentiality</a:t>
            </a:r>
            <a:endParaRPr i="1"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