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7" r:id="rId2"/>
    <p:sldId id="258" r:id="rId3"/>
    <p:sldId id="259" r:id="rId4"/>
    <p:sldId id="262" r:id="rId5"/>
    <p:sldId id="263"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4706" autoAdjust="0"/>
  </p:normalViewPr>
  <p:slideViewPr>
    <p:cSldViewPr snapToGrid="0" showGuides="1">
      <p:cViewPr varScale="1">
        <p:scale>
          <a:sx n="59" d="100"/>
          <a:sy n="59" d="100"/>
        </p:scale>
        <p:origin x="90" y="126"/>
      </p:cViewPr>
      <p:guideLst>
        <p:guide orient="horz" pos="2160"/>
        <p:guide pos="3840"/>
      </p:guideLst>
    </p:cSldViewPr>
  </p:slideViewPr>
  <p:notesTextViewPr>
    <p:cViewPr>
      <p:scale>
        <a:sx n="1" d="1"/>
        <a:sy n="1" d="1"/>
      </p:scale>
      <p:origin x="0" y="0"/>
    </p:cViewPr>
  </p:notesTextViewPr>
  <p:notesViewPr>
    <p:cSldViewPr snapToGrid="0" showGuides="1">
      <p:cViewPr varScale="1">
        <p:scale>
          <a:sx n="79" d="100"/>
          <a:sy n="79"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CBB0D6-6D06-4BD3-AB31-E8869D874B02}" type="datetimeFigureOut">
              <a:rPr lang="en-US" smtClean="0"/>
              <a:t>12/3/2023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39DED2-DCCF-4B97-AD20-2724CDB6C582}" type="slidenum">
              <a:rPr lang="en-US" smtClean="0"/>
              <a:t>‹#›</a:t>
            </a:fld>
            <a:endParaRPr lang="en-US" dirty="0"/>
          </a:p>
        </p:txBody>
      </p:sp>
    </p:spTree>
    <p:extLst>
      <p:ext uri="{BB962C8B-B14F-4D97-AF65-F5344CB8AC3E}">
        <p14:creationId xmlns:p14="http://schemas.microsoft.com/office/powerpoint/2010/main" val="521868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409EA-C7DB-44FA-89E8-1410E2A9549A}" type="datetimeFigureOut">
              <a:rPr lang="en-US" smtClean="0"/>
              <a:t>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E91F2-10CE-41A6-AD49-30D4CB692F4F}" type="slidenum">
              <a:rPr lang="en-US" smtClean="0"/>
              <a:t>‹#›</a:t>
            </a:fld>
            <a:endParaRPr lang="en-US" dirty="0"/>
          </a:p>
        </p:txBody>
      </p:sp>
    </p:spTree>
    <p:extLst>
      <p:ext uri="{BB962C8B-B14F-4D97-AF65-F5344CB8AC3E}">
        <p14:creationId xmlns:p14="http://schemas.microsoft.com/office/powerpoint/2010/main" val="156419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603346" cy="1828800"/>
          </a:xfrm>
        </p:spPr>
        <p:txBody>
          <a:bodyPr anchor="b"/>
          <a:lstStyle>
            <a:lvl1pPr algn="r">
              <a:lnSpc>
                <a:spcPct val="100000"/>
              </a:lnSpc>
              <a:defRPr sz="6000">
                <a:solidFill>
                  <a:schemeClr val="tx2">
                    <a:lumMod val="20000"/>
                    <a:lumOff val="8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6709892" y="1981083"/>
            <a:ext cx="4417453"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3B2A8E-2924-46CB-8A3D-E6C838C23300}" type="datetimeFigureOut">
              <a:rPr lang="en-US" smtClean="0"/>
              <a:t>12/3/2023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dirty="0"/>
          </a:p>
        </p:txBody>
      </p:sp>
    </p:spTree>
    <p:extLst>
      <p:ext uri="{BB962C8B-B14F-4D97-AF65-F5344CB8AC3E}">
        <p14:creationId xmlns:p14="http://schemas.microsoft.com/office/powerpoint/2010/main" val="164185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057327"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3B2A8E-2924-46CB-8A3D-E6C838C23300}" type="datetimeFigureOut">
              <a:rPr lang="en-US" smtClean="0"/>
              <a:t>12/3/2023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dirty="0"/>
          </a:p>
        </p:txBody>
      </p:sp>
    </p:spTree>
    <p:extLst>
      <p:ext uri="{BB962C8B-B14F-4D97-AF65-F5344CB8AC3E}">
        <p14:creationId xmlns:p14="http://schemas.microsoft.com/office/powerpoint/2010/main" val="319646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427"/>
            <a:ext cx="2628900" cy="55845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592427"/>
            <a:ext cx="7734300" cy="55845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3B2A8E-2924-46CB-8A3D-E6C838C23300}" type="datetimeFigureOut">
              <a:rPr lang="en-US" smtClean="0"/>
              <a:t>12/3/2023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dirty="0"/>
          </a:p>
        </p:txBody>
      </p:sp>
    </p:spTree>
    <p:extLst>
      <p:ext uri="{BB962C8B-B14F-4D97-AF65-F5344CB8AC3E}">
        <p14:creationId xmlns:p14="http://schemas.microsoft.com/office/powerpoint/2010/main" val="106953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B2A8E-2924-46CB-8A3D-E6C838C23300}" type="datetimeFigureOut">
              <a:rPr lang="en-US" smtClean="0"/>
              <a:t>12/3/2023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dirty="0"/>
          </a:p>
        </p:txBody>
      </p:sp>
    </p:spTree>
    <p:extLst>
      <p:ext uri="{BB962C8B-B14F-4D97-AF65-F5344CB8AC3E}">
        <p14:creationId xmlns:p14="http://schemas.microsoft.com/office/powerpoint/2010/main" val="188163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026650" cy="2862262"/>
          </a:xfrm>
        </p:spPr>
        <p:txBody>
          <a:bodyPr anchor="b"/>
          <a:lstStyle>
            <a:lvl1pPr>
              <a:defRPr sz="6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02665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E33B2A8E-2924-46CB-8A3D-E6C838C23300}" type="datetimeFigureOut">
              <a:rPr lang="en-US" smtClean="0"/>
              <a:t>12/3/2023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dirty="0"/>
          </a:p>
        </p:txBody>
      </p:sp>
    </p:spTree>
    <p:extLst>
      <p:ext uri="{BB962C8B-B14F-4D97-AF65-F5344CB8AC3E}">
        <p14:creationId xmlns:p14="http://schemas.microsoft.com/office/powerpoint/2010/main" val="417911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484632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6086" y="1825625"/>
            <a:ext cx="484632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3B2A8E-2924-46CB-8A3D-E6C838C23300}" type="datetimeFigureOut">
              <a:rPr lang="en-US" smtClean="0"/>
              <a:t>12/3/2023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5B42CFBD-2225-44FB-8E2E-7BC9B9D5CD10}" type="slidenum">
              <a:rPr lang="en-US" smtClean="0"/>
              <a:t>‹#›</a:t>
            </a:fld>
            <a:endParaRPr lang="en-US" dirty="0"/>
          </a:p>
        </p:txBody>
      </p:sp>
    </p:spTree>
    <p:extLst>
      <p:ext uri="{BB962C8B-B14F-4D97-AF65-F5344CB8AC3E}">
        <p14:creationId xmlns:p14="http://schemas.microsoft.com/office/powerpoint/2010/main" val="205246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1248" y="365760"/>
            <a:ext cx="10515600" cy="132588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1850" y="1755057"/>
            <a:ext cx="4846320" cy="5965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418735"/>
            <a:ext cx="4846320" cy="37534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11247" y="1755057"/>
            <a:ext cx="4846320" cy="5965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11247" y="2418735"/>
            <a:ext cx="4846320" cy="37534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3B2A8E-2924-46CB-8A3D-E6C838C23300}" type="datetimeFigureOut">
              <a:rPr lang="en-US" smtClean="0"/>
              <a:t>12/3/2023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5B42CFBD-2225-44FB-8E2E-7BC9B9D5CD10}" type="slidenum">
              <a:rPr lang="en-US" smtClean="0"/>
              <a:t>‹#›</a:t>
            </a:fld>
            <a:endParaRPr lang="en-US" dirty="0"/>
          </a:p>
        </p:txBody>
      </p:sp>
    </p:spTree>
    <p:extLst>
      <p:ext uri="{BB962C8B-B14F-4D97-AF65-F5344CB8AC3E}">
        <p14:creationId xmlns:p14="http://schemas.microsoft.com/office/powerpoint/2010/main" val="152014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3B2A8E-2924-46CB-8A3D-E6C838C23300}" type="datetimeFigureOut">
              <a:rPr lang="en-US" smtClean="0"/>
              <a:t>12/3/2023</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5B42CFBD-2225-44FB-8E2E-7BC9B9D5CD10}" type="slidenum">
              <a:rPr lang="en-US" smtClean="0"/>
              <a:t>‹#›</a:t>
            </a:fld>
            <a:endParaRPr lang="en-US" dirty="0"/>
          </a:p>
        </p:txBody>
      </p:sp>
    </p:spTree>
    <p:extLst>
      <p:ext uri="{BB962C8B-B14F-4D97-AF65-F5344CB8AC3E}">
        <p14:creationId xmlns:p14="http://schemas.microsoft.com/office/powerpoint/2010/main" val="371011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B2A8E-2924-46CB-8A3D-E6C838C23300}" type="datetimeFigureOut">
              <a:rPr lang="en-US" smtClean="0"/>
              <a:t>12/3/2023</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5B42CFBD-2225-44FB-8E2E-7BC9B9D5CD10}" type="slidenum">
              <a:rPr lang="en-US" smtClean="0"/>
              <a:t>‹#›</a:t>
            </a:fld>
            <a:endParaRPr lang="en-US" dirty="0"/>
          </a:p>
        </p:txBody>
      </p:sp>
    </p:spTree>
    <p:extLst>
      <p:ext uri="{BB962C8B-B14F-4D97-AF65-F5344CB8AC3E}">
        <p14:creationId xmlns:p14="http://schemas.microsoft.com/office/powerpoint/2010/main" val="354861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21826"/>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1683834"/>
            <a:ext cx="5675312" cy="44002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3300761"/>
            <a:ext cx="3932237" cy="278330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B2A8E-2924-46CB-8A3D-E6C838C23300}" type="datetimeFigureOut">
              <a:rPr lang="en-US" smtClean="0"/>
              <a:t>12/3/2023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5B42CFBD-2225-44FB-8E2E-7BC9B9D5CD10}" type="slidenum">
              <a:rPr lang="en-US" smtClean="0"/>
              <a:t>‹#›</a:t>
            </a:fld>
            <a:endParaRPr lang="en-US" dirty="0"/>
          </a:p>
        </p:txBody>
      </p:sp>
    </p:spTree>
    <p:extLst>
      <p:ext uri="{BB962C8B-B14F-4D97-AF65-F5344CB8AC3E}">
        <p14:creationId xmlns:p14="http://schemas.microsoft.com/office/powerpoint/2010/main" val="319385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594624"/>
            <a:ext cx="3932237"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5183188" y="1594624"/>
            <a:ext cx="5675312" cy="45006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3323062"/>
            <a:ext cx="3932237" cy="26762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B2A8E-2924-46CB-8A3D-E6C838C23300}" type="datetimeFigureOut">
              <a:rPr lang="en-US" smtClean="0"/>
              <a:t>12/3/2023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5B42CFBD-2225-44FB-8E2E-7BC9B9D5CD10}" type="slidenum">
              <a:rPr lang="en-US" smtClean="0"/>
              <a:t>‹#›</a:t>
            </a:fld>
            <a:endParaRPr lang="en-US" dirty="0"/>
          </a:p>
        </p:txBody>
      </p:sp>
    </p:spTree>
    <p:extLst>
      <p:ext uri="{BB962C8B-B14F-4D97-AF65-F5344CB8AC3E}">
        <p14:creationId xmlns:p14="http://schemas.microsoft.com/office/powerpoint/2010/main" val="79146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23492" y="6498019"/>
            <a:ext cx="2891307" cy="365125"/>
          </a:xfrm>
          <a:prstGeom prst="rect">
            <a:avLst/>
          </a:prstGeom>
        </p:spPr>
        <p:txBody>
          <a:bodyPr vert="horz" lIns="91440" tIns="45720" rIns="91440" bIns="45720" rtlCol="0" anchor="ctr"/>
          <a:lstStyle>
            <a:lvl1pPr algn="l">
              <a:defRPr sz="1200">
                <a:solidFill>
                  <a:schemeClr val="tx2"/>
                </a:solidFill>
              </a:defRPr>
            </a:lvl1pPr>
          </a:lstStyle>
          <a:p>
            <a:fld id="{E33B2A8E-2924-46CB-8A3D-E6C838C23300}" type="datetimeFigureOut">
              <a:rPr lang="en-US" smtClean="0"/>
              <a:pPr/>
              <a:t>12/3/2023</a:t>
            </a:fld>
            <a:endParaRPr lang="en-US" dirty="0"/>
          </a:p>
        </p:txBody>
      </p:sp>
      <p:sp>
        <p:nvSpPr>
          <p:cNvPr id="5" name="Footer Placeholder 4"/>
          <p:cNvSpPr>
            <a:spLocks noGrp="1"/>
          </p:cNvSpPr>
          <p:nvPr>
            <p:ph type="ftr" sz="quarter" idx="3"/>
          </p:nvPr>
        </p:nvSpPr>
        <p:spPr>
          <a:xfrm>
            <a:off x="4648200" y="6498019"/>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dirty="0"/>
              <a:t>Add a footer</a:t>
            </a:r>
          </a:p>
        </p:txBody>
      </p:sp>
      <p:sp>
        <p:nvSpPr>
          <p:cNvPr id="6" name="Slide Number Placeholder 5"/>
          <p:cNvSpPr>
            <a:spLocks noGrp="1"/>
          </p:cNvSpPr>
          <p:nvPr>
            <p:ph type="sldNum" sz="quarter" idx="4"/>
          </p:nvPr>
        </p:nvSpPr>
        <p:spPr>
          <a:xfrm>
            <a:off x="8077200" y="6498019"/>
            <a:ext cx="3276600" cy="365125"/>
          </a:xfrm>
          <a:prstGeom prst="rect">
            <a:avLst/>
          </a:prstGeom>
        </p:spPr>
        <p:txBody>
          <a:bodyPr vert="horz" lIns="91440" tIns="45720" rIns="91440" bIns="45720" rtlCol="0" anchor="ctr"/>
          <a:lstStyle>
            <a:lvl1pPr algn="r">
              <a:defRPr sz="1200">
                <a:solidFill>
                  <a:schemeClr val="tx2"/>
                </a:solidFill>
              </a:defRPr>
            </a:lvl1pPr>
          </a:lstStyle>
          <a:p>
            <a:fld id="{5B42CFBD-2225-44FB-8E2E-7BC9B9D5CD10}" type="slidenum">
              <a:rPr lang="en-US" smtClean="0"/>
              <a:pPr/>
              <a:t>‹#›</a:t>
            </a:fld>
            <a:endParaRPr lang="en-US" dirty="0"/>
          </a:p>
        </p:txBody>
      </p:sp>
    </p:spTree>
    <p:extLst>
      <p:ext uri="{BB962C8B-B14F-4D97-AF65-F5344CB8AC3E}">
        <p14:creationId xmlns:p14="http://schemas.microsoft.com/office/powerpoint/2010/main" val="75957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tx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tx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tx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tx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Trash Attack                                 </a:t>
            </a:r>
          </a:p>
        </p:txBody>
      </p:sp>
      <p:sp>
        <p:nvSpPr>
          <p:cNvPr id="3" name="Subtitle 2"/>
          <p:cNvSpPr>
            <a:spLocks noGrp="1"/>
          </p:cNvSpPr>
          <p:nvPr>
            <p:ph idx="1"/>
          </p:nvPr>
        </p:nvSpPr>
        <p:spPr/>
        <p:txBody>
          <a:bodyPr/>
          <a:lstStyle/>
          <a:p>
            <a:pPr marL="0" indent="0">
              <a:buNone/>
            </a:pPr>
            <a:r>
              <a:rPr lang="en-US" dirty="0"/>
              <a:t>TEAM MEMBERS:</a:t>
            </a:r>
          </a:p>
          <a:p>
            <a:pPr marL="0" indent="0">
              <a:buNone/>
            </a:pPr>
            <a:r>
              <a:rPr lang="en-US" dirty="0"/>
              <a:t>Tessa Lehong </a:t>
            </a:r>
          </a:p>
          <a:p>
            <a:pPr marL="0" indent="0">
              <a:buNone/>
            </a:pPr>
            <a:r>
              <a:rPr lang="en-US" dirty="0"/>
              <a:t>Relebogile Lebitsa</a:t>
            </a:r>
          </a:p>
          <a:p>
            <a:pPr marL="0" indent="0">
              <a:buNone/>
            </a:pPr>
            <a:r>
              <a:rPr lang="en-US"/>
              <a:t>Nyaniso </a:t>
            </a:r>
            <a:r>
              <a:rPr lang="en-US" dirty="0"/>
              <a:t>Tukani</a:t>
            </a:r>
          </a:p>
        </p:txBody>
      </p:sp>
      <p:pic>
        <p:nvPicPr>
          <p:cNvPr id="6" name="Picture 5" descr="A group of people sitting together smiling">
            <a:extLst>
              <a:ext uri="{FF2B5EF4-FFF2-40B4-BE49-F238E27FC236}">
                <a16:creationId xmlns:a16="http://schemas.microsoft.com/office/drawing/2014/main" id="{8C16154E-1ECA-8326-03B4-87106427F6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8727" y="2117075"/>
            <a:ext cx="4128653" cy="3768437"/>
          </a:xfrm>
          <a:prstGeom prst="rect">
            <a:avLst/>
          </a:prstGeom>
        </p:spPr>
      </p:pic>
    </p:spTree>
    <p:extLst>
      <p:ext uri="{BB962C8B-B14F-4D97-AF65-F5344CB8AC3E}">
        <p14:creationId xmlns:p14="http://schemas.microsoft.com/office/powerpoint/2010/main" val="3977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8200" y="365125"/>
            <a:ext cx="10515600" cy="1325563"/>
          </a:xfrm>
        </p:spPr>
        <p:txBody>
          <a:bodyPr anchor="ctr">
            <a:normAutofit/>
          </a:bodyPr>
          <a:lstStyle/>
          <a:p>
            <a:r>
              <a:rPr lang="en-US" dirty="0"/>
              <a:t>PROBLEM STATEMENT:</a:t>
            </a:r>
          </a:p>
        </p:txBody>
      </p:sp>
      <p:pic>
        <p:nvPicPr>
          <p:cNvPr id="7" name="Picture 6" descr="A person walking on a sidewalk with debris&#10;&#10;Description automatically generated">
            <a:extLst>
              <a:ext uri="{FF2B5EF4-FFF2-40B4-BE49-F238E27FC236}">
                <a16:creationId xmlns:a16="http://schemas.microsoft.com/office/drawing/2014/main" id="{3C6CE8FF-9B01-909E-5BD5-6DC95543DFF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40" t="20995" r="5114" b="8666"/>
          <a:stretch/>
        </p:blipFill>
        <p:spPr>
          <a:xfrm>
            <a:off x="838200" y="2843695"/>
            <a:ext cx="4846320" cy="2078659"/>
          </a:xfrm>
          <a:prstGeom prst="rect">
            <a:avLst/>
          </a:prstGeom>
          <a:noFill/>
        </p:spPr>
      </p:pic>
      <p:sp>
        <p:nvSpPr>
          <p:cNvPr id="14" name="Content Placeholder 13"/>
          <p:cNvSpPr>
            <a:spLocks noGrp="1"/>
          </p:cNvSpPr>
          <p:nvPr>
            <p:ph sz="half" idx="2"/>
          </p:nvPr>
        </p:nvSpPr>
        <p:spPr>
          <a:xfrm>
            <a:off x="6016086" y="1825625"/>
            <a:ext cx="4846320" cy="4114800"/>
          </a:xfrm>
        </p:spPr>
        <p:txBody>
          <a:bodyPr>
            <a:normAutofit/>
          </a:bodyPr>
          <a:lstStyle/>
          <a:p>
            <a:pPr algn="l"/>
            <a:r>
              <a:rPr lang="en-US" b="0" i="0" dirty="0">
                <a:solidFill>
                  <a:srgbClr val="212121"/>
                </a:solidFill>
                <a:effectLst/>
                <a:latin typeface="proximanova-regular"/>
              </a:rPr>
              <a:t>According to the The City of Cape Town, littering and illegal dumping remain a major challenge throughout the city.</a:t>
            </a:r>
          </a:p>
          <a:p>
            <a:pPr algn="l"/>
            <a:r>
              <a:rPr lang="en-US" b="0" i="0" dirty="0">
                <a:solidFill>
                  <a:srgbClr val="212121"/>
                </a:solidFill>
                <a:effectLst/>
                <a:latin typeface="proximanova-regular"/>
              </a:rPr>
              <a:t>More than 180 000 tons of waste are cleared annually from illegal dumping sites citywide. Illegal dumping costs the City R350 million annually.</a:t>
            </a:r>
          </a:p>
        </p:txBody>
      </p:sp>
    </p:spTree>
    <p:extLst>
      <p:ext uri="{BB962C8B-B14F-4D97-AF65-F5344CB8AC3E}">
        <p14:creationId xmlns:p14="http://schemas.microsoft.com/office/powerpoint/2010/main" val="297580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a:t>OUR SOLUTION</a:t>
            </a:r>
          </a:p>
        </p:txBody>
      </p:sp>
      <p:sp>
        <p:nvSpPr>
          <p:cNvPr id="4" name="Content Placeholder 3">
            <a:extLst>
              <a:ext uri="{FF2B5EF4-FFF2-40B4-BE49-F238E27FC236}">
                <a16:creationId xmlns:a16="http://schemas.microsoft.com/office/drawing/2014/main" id="{98CD061F-C9EC-F294-CAAF-7AA39F9F63A7}"/>
              </a:ext>
            </a:extLst>
          </p:cNvPr>
          <p:cNvSpPr>
            <a:spLocks noGrp="1"/>
          </p:cNvSpPr>
          <p:nvPr>
            <p:ph idx="1"/>
          </p:nvPr>
        </p:nvSpPr>
        <p:spPr/>
        <p:txBody>
          <a:bodyPr>
            <a:normAutofit/>
          </a:bodyPr>
          <a:lstStyle/>
          <a:p>
            <a:r>
              <a:rPr lang="en-US" dirty="0"/>
              <a:t>We are working together with schools to tackle waste management in communities. Schools  in a certain area compete by recycling waste products then Trash Attack goes and collects the waste which we  sort and proceed to sell to companies that require waste e.g. Greentech technologies which uses plastics to make eco-friendly and affordable bricks . The top students who collected the most waste get prices such as goodie bags, vouchers and even school bags. We will be collaborating with a lot of organizations to make it as fun and sustainable as possible. </a:t>
            </a:r>
          </a:p>
          <a:p>
            <a:pPr marL="0" indent="0">
              <a:buNone/>
            </a:pPr>
            <a:endParaRPr lang="en-US" dirty="0"/>
          </a:p>
        </p:txBody>
      </p:sp>
    </p:spTree>
    <p:extLst>
      <p:ext uri="{BB962C8B-B14F-4D97-AF65-F5344CB8AC3E}">
        <p14:creationId xmlns:p14="http://schemas.microsoft.com/office/powerpoint/2010/main" val="175878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9FBB-5810-A0D9-0885-C61F4367B872}"/>
              </a:ext>
            </a:extLst>
          </p:cNvPr>
          <p:cNvSpPr>
            <a:spLocks noGrp="1"/>
          </p:cNvSpPr>
          <p:nvPr>
            <p:ph type="title"/>
          </p:nvPr>
        </p:nvSpPr>
        <p:spPr/>
        <p:txBody>
          <a:bodyPr/>
          <a:lstStyle/>
          <a:p>
            <a:r>
              <a:rPr lang="en-US" dirty="0"/>
              <a:t>TARGET</a:t>
            </a:r>
          </a:p>
        </p:txBody>
      </p:sp>
      <p:sp>
        <p:nvSpPr>
          <p:cNvPr id="3" name="Content Placeholder 2">
            <a:extLst>
              <a:ext uri="{FF2B5EF4-FFF2-40B4-BE49-F238E27FC236}">
                <a16:creationId xmlns:a16="http://schemas.microsoft.com/office/drawing/2014/main" id="{6B3D6526-8554-4704-789B-F098722221B7}"/>
              </a:ext>
            </a:extLst>
          </p:cNvPr>
          <p:cNvSpPr>
            <a:spLocks noGrp="1"/>
          </p:cNvSpPr>
          <p:nvPr>
            <p:ph idx="1"/>
          </p:nvPr>
        </p:nvSpPr>
        <p:spPr>
          <a:xfrm>
            <a:off x="838200" y="1825625"/>
            <a:ext cx="9525000" cy="4351338"/>
          </a:xfrm>
        </p:spPr>
        <p:txBody>
          <a:bodyPr>
            <a:normAutofit/>
          </a:bodyPr>
          <a:lstStyle/>
          <a:p>
            <a:r>
              <a:rPr lang="en-US" dirty="0"/>
              <a:t>Our target market is learners because we know how competitive kids can be . We aim to make the community cleaner in a fun way and still be able to promote a circular economy by selling to companies that require waste since they are going to reuse the </a:t>
            </a:r>
            <a:r>
              <a:rPr lang="en-US"/>
              <a:t>material. </a:t>
            </a:r>
            <a:r>
              <a:rPr lang="en-US" dirty="0"/>
              <a:t>We are using geo tagging and machine learning to validate that there is indeed a difference in the community since Trash attack was introduced. We aim to go to different townships and improve the sense of living.</a:t>
            </a:r>
          </a:p>
        </p:txBody>
      </p:sp>
    </p:spTree>
    <p:extLst>
      <p:ext uri="{BB962C8B-B14F-4D97-AF65-F5344CB8AC3E}">
        <p14:creationId xmlns:p14="http://schemas.microsoft.com/office/powerpoint/2010/main" val="105936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F5FB-9A66-256E-9945-B5CD98355303}"/>
              </a:ext>
            </a:extLst>
          </p:cNvPr>
          <p:cNvSpPr>
            <a:spLocks noGrp="1"/>
          </p:cNvSpPr>
          <p:nvPr>
            <p:ph type="title"/>
          </p:nvPr>
        </p:nvSpPr>
        <p:spPr>
          <a:xfrm>
            <a:off x="839788" y="1621826"/>
            <a:ext cx="3932237" cy="1600200"/>
          </a:xfrm>
        </p:spPr>
        <p:txBody>
          <a:bodyPr anchor="b">
            <a:normAutofit/>
          </a:bodyPr>
          <a:lstStyle/>
          <a:p>
            <a:r>
              <a:rPr lang="en-US" dirty="0"/>
              <a:t>HOW WE ARE GOING TO MAKE MONEY </a:t>
            </a:r>
          </a:p>
        </p:txBody>
      </p:sp>
      <p:sp>
        <p:nvSpPr>
          <p:cNvPr id="3" name="Content Placeholder 2">
            <a:extLst>
              <a:ext uri="{FF2B5EF4-FFF2-40B4-BE49-F238E27FC236}">
                <a16:creationId xmlns:a16="http://schemas.microsoft.com/office/drawing/2014/main" id="{1518D283-83F4-8A2F-B10E-A92AAD72F6D5}"/>
              </a:ext>
            </a:extLst>
          </p:cNvPr>
          <p:cNvSpPr>
            <a:spLocks noGrp="1"/>
          </p:cNvSpPr>
          <p:nvPr>
            <p:ph idx="1"/>
          </p:nvPr>
        </p:nvSpPr>
        <p:spPr>
          <a:xfrm>
            <a:off x="5183188" y="1683834"/>
            <a:ext cx="5675312" cy="4400236"/>
          </a:xfrm>
        </p:spPr>
        <p:txBody>
          <a:bodyPr>
            <a:normAutofit/>
          </a:bodyPr>
          <a:lstStyle/>
          <a:p>
            <a:pPr marL="0" indent="0">
              <a:buNone/>
            </a:pPr>
            <a:r>
              <a:rPr lang="en-US" dirty="0"/>
              <a:t>By collecting the waste and sorting it we sell the waste and create eco-friendly products.  We also advertise these businesses and brands that will be collaborating with us when giving away rewards and vouchers.</a:t>
            </a:r>
          </a:p>
        </p:txBody>
      </p:sp>
      <p:sp>
        <p:nvSpPr>
          <p:cNvPr id="9" name="Text Placeholder 3">
            <a:extLst>
              <a:ext uri="{FF2B5EF4-FFF2-40B4-BE49-F238E27FC236}">
                <a16:creationId xmlns:a16="http://schemas.microsoft.com/office/drawing/2014/main" id="{8203B48F-0D3B-44BA-FBA3-0AD4CD55BE56}"/>
              </a:ext>
            </a:extLst>
          </p:cNvPr>
          <p:cNvSpPr>
            <a:spLocks noGrp="1"/>
          </p:cNvSpPr>
          <p:nvPr>
            <p:ph type="body" sz="half" idx="2"/>
          </p:nvPr>
        </p:nvSpPr>
        <p:spPr>
          <a:xfrm>
            <a:off x="839788" y="3300761"/>
            <a:ext cx="3932237" cy="2783309"/>
          </a:xfrm>
        </p:spPr>
        <p:txBody>
          <a:bodyPr/>
          <a:lstStyle/>
          <a:p>
            <a:endParaRPr lang="en-US" dirty="0"/>
          </a:p>
        </p:txBody>
      </p:sp>
    </p:spTree>
    <p:extLst>
      <p:ext uri="{BB962C8B-B14F-4D97-AF65-F5344CB8AC3E}">
        <p14:creationId xmlns:p14="http://schemas.microsoft.com/office/powerpoint/2010/main" val="324673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a:xfrm>
            <a:off x="838200" y="1260764"/>
            <a:ext cx="10932886" cy="4679661"/>
          </a:xfrm>
        </p:spPr>
        <p:txBody>
          <a:bodyPr>
            <a:normAutofit lnSpcReduction="10000"/>
          </a:bodyPr>
          <a:lstStyle/>
          <a:p>
            <a:pPr marL="0" indent="0">
              <a:buNone/>
            </a:pPr>
            <a:r>
              <a:rPr lang="en-US" dirty="0"/>
              <a:t>Conclusion</a:t>
            </a:r>
          </a:p>
          <a:p>
            <a:pPr marL="0" indent="0">
              <a:buNone/>
            </a:pPr>
            <a:endParaRPr lang="en-US" dirty="0"/>
          </a:p>
          <a:p>
            <a:r>
              <a:rPr lang="en-US" dirty="0"/>
              <a:t>The aim of Trash Attack is to instill the importance of waste management and  also to make competition  fun and something that is a positive change , not just for the kids but for the community as a whole.</a:t>
            </a:r>
          </a:p>
          <a:p>
            <a:r>
              <a:rPr lang="en-US" b="0" i="0" dirty="0">
                <a:solidFill>
                  <a:srgbClr val="212121"/>
                </a:solidFill>
                <a:effectLst/>
                <a:latin typeface="proximanova-regular"/>
              </a:rPr>
              <a:t> It is key that we reach the children with this message as early as possible if we want to change the culture around waste in communities where littering and dumping is a challenge. They can be agents of positive change.</a:t>
            </a:r>
            <a:endParaRPr lang="en-US" dirty="0"/>
          </a:p>
          <a:p>
            <a:endParaRPr lang="en-US" dirty="0"/>
          </a:p>
          <a:p>
            <a:r>
              <a:rPr lang="en-US" dirty="0"/>
              <a:t>-”A clean man in a dirty town is a dirty man” </a:t>
            </a:r>
          </a:p>
        </p:txBody>
      </p:sp>
    </p:spTree>
    <p:extLst>
      <p:ext uri="{BB962C8B-B14F-4D97-AF65-F5344CB8AC3E}">
        <p14:creationId xmlns:p14="http://schemas.microsoft.com/office/powerpoint/2010/main" val="356930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asons in Sage Design Templat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asons in sage design slides.potx" id="{20B2578C-A058-49A0-BF74-1D8EE2CBF7F1}" vid="{6013AC06-0964-4A95-8D65-BA949AA843E2}"/>
    </a:ext>
  </a:extLst>
</a:theme>
</file>

<file path=ppt/theme/theme2.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Seasons in sage design slides</Template>
  <TotalTime>1140</TotalTime>
  <Words>391</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proximanova-regular</vt:lpstr>
      <vt:lpstr>Wingdings</vt:lpstr>
      <vt:lpstr>Seasons in Sage Design Template</vt:lpstr>
      <vt:lpstr>Trash Attack                                 </vt:lpstr>
      <vt:lpstr>PROBLEM STATEMENT:</vt:lpstr>
      <vt:lpstr>OUR SOLUTION</vt:lpstr>
      <vt:lpstr>TARGET</vt:lpstr>
      <vt:lpstr>HOW WE ARE GOING TO MAKE MONEY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Trash Attack</dc:title>
  <dc:creator>kopano lehong</dc:creator>
  <cp:lastModifiedBy>N Tukani</cp:lastModifiedBy>
  <cp:revision>8</cp:revision>
  <dcterms:created xsi:type="dcterms:W3CDTF">2023-12-02T11:36:43Z</dcterms:created>
  <dcterms:modified xsi:type="dcterms:W3CDTF">2023-12-03T12:22:08Z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