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2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7994-780C-463A-BA10-98ED31B410EE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F808-68D3-4BE2-81B1-3C3D106B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Ultrasonic waves</a:t>
            </a:r>
            <a:endParaRPr lang="en-US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Piezoelectric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 thin slices of piezoelectric crystals develop a potential difference across the two opposite faces when subjected to a mechanical stress in a perpendicular direction. This is known as </a:t>
            </a:r>
            <a:r>
              <a:rPr lang="en-US" dirty="0" smtClean="0">
                <a:solidFill>
                  <a:srgbClr val="FF0000"/>
                </a:solidFill>
              </a:rPr>
              <a:t>piezoelectric effect.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3" b="49140"/>
          <a:stretch/>
        </p:blipFill>
        <p:spPr>
          <a:xfrm>
            <a:off x="457200" y="3429000"/>
            <a:ext cx="8001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0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1"/>
            <a:ext cx="9067800" cy="2895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If a voltage is applied across a pair of opposite faces of a piezoelectric crystal it experiences mechanical stress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If the polarity of the applied voltage is reversed the nature of the mechanical stress is also reversed.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-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Inverse Piezoelectric effect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" t="11164" r="2324" b="44366"/>
          <a:stretch/>
        </p:blipFill>
        <p:spPr>
          <a:xfrm>
            <a:off x="255181" y="3579628"/>
            <a:ext cx="8676168" cy="30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Quartz Crystal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23099" b="29923"/>
          <a:stretch/>
        </p:blipFill>
        <p:spPr>
          <a:xfrm>
            <a:off x="457200" y="1552353"/>
            <a:ext cx="8458200" cy="49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96400" cy="5867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 natural quartz crystal has the shape of a hexagonal prism with two pyramids attached to each end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The line joining the end points of the pyramids is called the </a:t>
            </a:r>
            <a:r>
              <a:rPr lang="en-US" dirty="0" smtClean="0">
                <a:solidFill>
                  <a:srgbClr val="FF0000"/>
                </a:solidFill>
              </a:rPr>
              <a:t>Optic axis or </a:t>
            </a:r>
            <a:r>
              <a:rPr lang="en-US" dirty="0">
                <a:solidFill>
                  <a:srgbClr val="FF0000"/>
                </a:solidFill>
              </a:rPr>
              <a:t>z-axis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The line joining opposite corner of a cross section is called </a:t>
            </a:r>
            <a:r>
              <a:rPr lang="en-US" dirty="0" smtClean="0">
                <a:solidFill>
                  <a:srgbClr val="FF0000"/>
                </a:solidFill>
              </a:rPr>
              <a:t>electrical axis or X-axis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line joining </a:t>
            </a:r>
            <a:r>
              <a:rPr lang="en-US" dirty="0" smtClean="0">
                <a:solidFill>
                  <a:srgbClr val="0070C0"/>
                </a:solidFill>
              </a:rPr>
              <a:t>mid point of opposite sides </a:t>
            </a:r>
            <a:r>
              <a:rPr lang="en-US" dirty="0">
                <a:solidFill>
                  <a:srgbClr val="0070C0"/>
                </a:solidFill>
              </a:rPr>
              <a:t>of a cross section is called </a:t>
            </a:r>
            <a:r>
              <a:rPr lang="en-US" dirty="0" smtClean="0">
                <a:solidFill>
                  <a:srgbClr val="FF0000"/>
                </a:solidFill>
              </a:rPr>
              <a:t>Mechanical axis or Y-axis.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If the voltage is applied across the electrical axis, a mechanical stress will be produced across the mechanical axis or Y-axis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Quartz Crystal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The strips cut along electrical axis is called as       </a:t>
            </a:r>
            <a:r>
              <a:rPr lang="en-US" dirty="0" smtClean="0">
                <a:solidFill>
                  <a:srgbClr val="FF0000"/>
                </a:solidFill>
              </a:rPr>
              <a:t>y-cut crystal or y-cut plate.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strips cut along </a:t>
            </a:r>
            <a:r>
              <a:rPr lang="en-US" dirty="0" smtClean="0">
                <a:solidFill>
                  <a:srgbClr val="0070C0"/>
                </a:solidFill>
              </a:rPr>
              <a:t>mechanical </a:t>
            </a:r>
            <a:r>
              <a:rPr lang="en-US" dirty="0">
                <a:solidFill>
                  <a:srgbClr val="0070C0"/>
                </a:solidFill>
              </a:rPr>
              <a:t>axis is called as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x-cut </a:t>
            </a:r>
            <a:r>
              <a:rPr lang="en-US" dirty="0">
                <a:solidFill>
                  <a:srgbClr val="FF0000"/>
                </a:solidFill>
              </a:rPr>
              <a:t>crystal or </a:t>
            </a:r>
            <a:r>
              <a:rPr lang="en-US" dirty="0" smtClean="0">
                <a:solidFill>
                  <a:srgbClr val="FF0000"/>
                </a:solidFill>
              </a:rPr>
              <a:t>x-cut </a:t>
            </a:r>
            <a:r>
              <a:rPr lang="en-US" dirty="0">
                <a:solidFill>
                  <a:srgbClr val="FF0000"/>
                </a:solidFill>
              </a:rPr>
              <a:t>plate.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Quartz Crystal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Piezoelectric Oscillator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4651" r="3256" b="28372"/>
          <a:stretch/>
        </p:blipFill>
        <p:spPr>
          <a:xfrm>
            <a:off x="228600" y="1350334"/>
            <a:ext cx="8676168" cy="49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 thin slice of quartz crystal ‘Q’ is placed in between two electrodes a and b which are connected to the coil L</a:t>
            </a:r>
            <a:r>
              <a:rPr lang="en-US" baseline="-25000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baseline="-250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The coil L1 and L2 are connected to the plate-cathode and grid-cathode circuits respectively.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The coil L1, L2 and L3 are inductively coupled.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As the switch S is closed the triode valve oscillator produces oscillations of the frequency,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Piezoelectric Oscillator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21752"/>
              </p:ext>
            </p:extLst>
          </p:nvPr>
        </p:nvGraphicFramePr>
        <p:xfrm>
          <a:off x="1423988" y="5334000"/>
          <a:ext cx="350996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5334000"/>
                        <a:ext cx="3509962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63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594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By transformer action an alternating </a:t>
            </a:r>
            <a:r>
              <a:rPr lang="en-US" dirty="0" err="1" smtClean="0">
                <a:solidFill>
                  <a:srgbClr val="0070C0"/>
                </a:solidFill>
              </a:rPr>
              <a:t>emf</a:t>
            </a:r>
            <a:r>
              <a:rPr lang="en-US" dirty="0" smtClean="0">
                <a:solidFill>
                  <a:srgbClr val="0070C0"/>
                </a:solidFill>
              </a:rPr>
              <a:t> is produced in the secondary coil L3. The </a:t>
            </a:r>
            <a:r>
              <a:rPr lang="en-US" dirty="0" err="1" smtClean="0">
                <a:solidFill>
                  <a:srgbClr val="0070C0"/>
                </a:solidFill>
              </a:rPr>
              <a:t>emf</a:t>
            </a:r>
            <a:r>
              <a:rPr lang="en-US" dirty="0" smtClean="0">
                <a:solidFill>
                  <a:srgbClr val="0070C0"/>
                </a:solidFill>
              </a:rPr>
              <a:t> excites the crystal into the vibrations.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The frequency of mechanical vibrations of the crystal is given by,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Where, </a:t>
            </a:r>
            <a:r>
              <a:rPr lang="en-US" i="1" dirty="0" smtClean="0">
                <a:solidFill>
                  <a:srgbClr val="0070C0"/>
                </a:solidFill>
              </a:rPr>
              <a:t>t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thickness of crystal.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              </a:t>
            </a:r>
            <a:r>
              <a:rPr lang="en-US" i="1" dirty="0" smtClean="0">
                <a:solidFill>
                  <a:srgbClr val="0070C0"/>
                </a:solidFill>
              </a:rPr>
              <a:t>Y </a:t>
            </a:r>
            <a:r>
              <a:rPr lang="en-US" i="1" dirty="0">
                <a:solidFill>
                  <a:srgbClr val="0070C0"/>
                </a:solidFill>
              </a:rPr>
              <a:t>= </a:t>
            </a:r>
            <a:r>
              <a:rPr lang="en-US" dirty="0">
                <a:solidFill>
                  <a:srgbClr val="0070C0"/>
                </a:solidFill>
              </a:rPr>
              <a:t>Young’s modulus of the </a:t>
            </a:r>
            <a:r>
              <a:rPr lang="en-US" dirty="0" smtClean="0">
                <a:solidFill>
                  <a:srgbClr val="0070C0"/>
                </a:solidFill>
              </a:rPr>
              <a:t>crystal.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              </a:t>
            </a:r>
            <a:r>
              <a:rPr lang="el-GR" i="1" dirty="0" smtClean="0">
                <a:solidFill>
                  <a:srgbClr val="0070C0"/>
                </a:solidFill>
              </a:rPr>
              <a:t>ρ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= </a:t>
            </a:r>
            <a:r>
              <a:rPr lang="en-US" dirty="0">
                <a:solidFill>
                  <a:srgbClr val="0070C0"/>
                </a:solidFill>
              </a:rPr>
              <a:t>density of the material of the </a:t>
            </a:r>
            <a:r>
              <a:rPr lang="en-US" dirty="0" smtClean="0">
                <a:solidFill>
                  <a:srgbClr val="0070C0"/>
                </a:solidFill>
              </a:rPr>
              <a:t>crystal.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Piezoelectric Oscillator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16970"/>
              </p:ext>
            </p:extLst>
          </p:nvPr>
        </p:nvGraphicFramePr>
        <p:xfrm>
          <a:off x="2178050" y="3276600"/>
          <a:ext cx="3467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977760" imgH="469800" progId="Equation.3">
                  <p:embed/>
                </p:oleObj>
              </mc:Choice>
              <mc:Fallback>
                <p:oleObj name="Equation" r:id="rId3" imgW="9777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276600"/>
                        <a:ext cx="34671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79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by adjusting the capacitance of the capacitor C the crystal is set into the resonance  when,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</a:rPr>
              <a:t>f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crystal</a:t>
            </a:r>
            <a:r>
              <a:rPr lang="en-US" b="1" dirty="0" smtClean="0">
                <a:solidFill>
                  <a:srgbClr val="0070C0"/>
                </a:solidFill>
              </a:rPr>
              <a:t>= </a:t>
            </a:r>
            <a:r>
              <a:rPr lang="en-US" b="1" dirty="0" err="1">
                <a:solidFill>
                  <a:srgbClr val="0070C0"/>
                </a:solidFill>
              </a:rPr>
              <a:t>f</a:t>
            </a:r>
            <a:r>
              <a:rPr lang="en-US" b="1" baseline="-25000" dirty="0" err="1">
                <a:solidFill>
                  <a:srgbClr val="0070C0"/>
                </a:solidFill>
              </a:rPr>
              <a:t>oscillator</a:t>
            </a:r>
            <a:r>
              <a:rPr lang="en-US" baseline="-250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baseline="-25000" dirty="0">
                <a:solidFill>
                  <a:srgbClr val="0070C0"/>
                </a:solidFill>
              </a:rPr>
              <a:t> </a:t>
            </a:r>
            <a:r>
              <a:rPr lang="en-US" baseline="-25000" dirty="0" smtClean="0">
                <a:solidFill>
                  <a:srgbClr val="0070C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baseline="-25000" dirty="0">
                <a:solidFill>
                  <a:srgbClr val="0070C0"/>
                </a:solidFill>
              </a:rPr>
              <a:t> </a:t>
            </a:r>
            <a:r>
              <a:rPr lang="en-US" baseline="-25000" dirty="0" smtClean="0">
                <a:solidFill>
                  <a:srgbClr val="0070C0"/>
                </a:solidFill>
              </a:rPr>
              <a:t>      </a:t>
            </a:r>
            <a:r>
              <a:rPr lang="en-US" dirty="0" smtClean="0">
                <a:solidFill>
                  <a:srgbClr val="0070C0"/>
                </a:solidFill>
              </a:rPr>
              <a:t>and crystal vibrates with high frequency producing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ultrasonic waves of frequency above 100kHz from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its both sides.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Piezoelectric Oscillator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5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Comparison between 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</a:rPr>
              <a:t>Magnetostriction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and Piezoelectric Oscillator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0235"/>
              </p:ext>
            </p:extLst>
          </p:nvPr>
        </p:nvGraphicFramePr>
        <p:xfrm>
          <a:off x="152400" y="1752600"/>
          <a:ext cx="8839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733800"/>
                <a:gridCol w="4114800"/>
              </a:tblGrid>
              <a:tr h="8839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Sr. no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bg1"/>
                          </a:solidFill>
                        </a:rPr>
                        <a:t>Magnetostriction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Oscillator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Piezoelectric Oscillator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Large power handling capacity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Low  power handling capacity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Fit foe smaller frequency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Fit foe higher frequency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Large in size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Small in size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Ferromagnetic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material is used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Quartz crystal is used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3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Ultrasonic waves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The frequency range of the waves below 20Hz is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called as infrasonic waves.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The frequency range of the waves between 20Hz to 20KHz is audible range.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The frequency range of the waves above 20KHz is called as Ultrasonic waves or supersonic waves.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Echo sounding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A set of transmitter and a receiver of ultrasonic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waves are used. The transmitter contains a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piezoelectric oscillator from which an ultrasonic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waves is sent through a medium in a particular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direction and wave reflected from object is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collected by the transmitter.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if time interval is ‘t’ and ‘v’ is velocity, then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distance of the object can be written as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85803"/>
              </p:ext>
            </p:extLst>
          </p:nvPr>
        </p:nvGraphicFramePr>
        <p:xfrm>
          <a:off x="4368800" y="3232150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3232150"/>
                        <a:ext cx="406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78435"/>
              </p:ext>
            </p:extLst>
          </p:nvPr>
        </p:nvGraphicFramePr>
        <p:xfrm>
          <a:off x="2590800" y="5638800"/>
          <a:ext cx="2057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5638800"/>
                        <a:ext cx="20574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6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296400" cy="640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SONAR – Sound navigation and Ranging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This is a marine application in which the velocity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of ultrasonic waves in sea water is given by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Where, S=Salinity of sea water and,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t= Temperature of sea water in </a:t>
            </a:r>
            <a:r>
              <a:rPr lang="en-US" baseline="30000" dirty="0" smtClean="0">
                <a:solidFill>
                  <a:srgbClr val="0070C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C.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Thickness measurement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In metal industry generally to measure the thickness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of plates , ultrasonic waves are used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185043"/>
              </p:ext>
            </p:extLst>
          </p:nvPr>
        </p:nvGraphicFramePr>
        <p:xfrm>
          <a:off x="1295400" y="2057400"/>
          <a:ext cx="685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2095200" imgH="203040" progId="Equation.3">
                  <p:embed/>
                </p:oleObj>
              </mc:Choice>
              <mc:Fallback>
                <p:oleObj name="Equation" r:id="rId3" imgW="20952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057400"/>
                        <a:ext cx="6858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88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991600" cy="655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Non destructive testing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Big concrete slabs, big metal castings like guarders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can easily be tested for cracks, cavities by using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ultrasonic waves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When ultrasonic waves are passed through a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flawless metal it should go to the bottom of the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block from where it is reflected back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If there is flaw , the ultrasonic waves get reflected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from the flaw due to change in medium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2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662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Cavitation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0070C0"/>
                </a:solidFill>
              </a:rPr>
              <a:t>Liquid contain microscopic bubbles. Ultrasonic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waves propagate longitudinally through liquids.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The molecules of the medium move back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forth in the direction of propagation of the wave.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This movement induces alternate regions of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compression and rarefaction. A decrease in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pressure at the area of rarefaction causes local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boiling of the liquid. This causes an intense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evaporation in the bubbles and bubbles grow in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size.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1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670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70C0"/>
                </a:solidFill>
              </a:rPr>
              <a:t>The growth of the bubbles leads to their collapse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within a very  short span of one millisecond.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The collapse of bubbles results into a large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number of shockwaves due to which the local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temperature increases.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The shockwaves develop high crushing power of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liquid due to which cavitation effect has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application like,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Ultrasonic cleaning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Alloy formation 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78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91600" cy="6477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Industrial Application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Drilling</a:t>
            </a:r>
            <a:r>
              <a:rPr lang="en-US" dirty="0" smtClean="0">
                <a:solidFill>
                  <a:srgbClr val="0070C0"/>
                </a:solidFill>
              </a:rPr>
              <a:t>: Ultrasonic waves are used to drill fine    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holes in hard materials like glass and diamond.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Welding</a:t>
            </a:r>
            <a:r>
              <a:rPr lang="en-US" dirty="0" smtClean="0">
                <a:solidFill>
                  <a:srgbClr val="0070C0"/>
                </a:solidFill>
              </a:rPr>
              <a:t>: It is the process of joining metals which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can be done by using ultrasonic waves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Soldering</a:t>
            </a:r>
            <a:r>
              <a:rPr lang="en-US" dirty="0" smtClean="0">
                <a:solidFill>
                  <a:srgbClr val="0070C0"/>
                </a:solidFill>
              </a:rPr>
              <a:t>: Ultrasonic waves are extremely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effective in soldering aluminum which can not be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done by ordinary techniques.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Medical Application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Ultra sonography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Ultrasonic imaging					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Dental cutting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2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Ultrasonic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Properties of Ultrasonic waves: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The speed of propagation of ultrasonic waves increases with increase in frequency.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W</a:t>
            </a:r>
            <a:r>
              <a:rPr lang="en-US" dirty="0" smtClean="0">
                <a:solidFill>
                  <a:srgbClr val="7030A0"/>
                </a:solidFill>
              </a:rPr>
              <a:t>avelength of ultrasonic waves is very small so diffraction is negligible.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Ultrasonic waves can travel over a long range with out loss of any energy.   </a:t>
            </a:r>
          </a:p>
        </p:txBody>
      </p:sp>
    </p:spTree>
    <p:extLst>
      <p:ext uri="{BB962C8B-B14F-4D97-AF65-F5344CB8AC3E}">
        <p14:creationId xmlns:p14="http://schemas.microsoft.com/office/powerpoint/2010/main" val="23236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Ultrasonic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Difficulties with production of ultrasonic waves: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Generally sound waves are produced by vibrating surfaces so it is difficult to produced high frequency sound waves, because inertia will never allow any surface to vibrate at such a high frequency.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Inertia is resistance of any physical object to a change in it’s state of motion.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			OR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smtClean="0">
                <a:solidFill>
                  <a:srgbClr val="7030A0"/>
                </a:solidFill>
              </a:rPr>
              <a:t>The tendency of an object to resist any change in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it’s motion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Ultrasonic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33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Mainly two methods are used to produced ultrasonic waves.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Magnetostriction effect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Piezoelectric effect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Magnetostriction effect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When a rod of ferromagnetic material is placed in a steady magnetic field parallel to it’s length, then rod undergoes a small change in length. This phenomenon is called as </a:t>
            </a:r>
            <a:r>
              <a:rPr lang="en-US" dirty="0" smtClean="0">
                <a:solidFill>
                  <a:srgbClr val="FF0000"/>
                </a:solidFill>
              </a:rPr>
              <a:t>Magnetostriction effect.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The change in length is independent of the direction of applied magnetic field.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The change in length is found to proportional to the intensity of magnetization, when the magnetic field is well above the magnetic saturation.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The change in length is also depends on the nature of material.  </a:t>
            </a:r>
          </a:p>
        </p:txBody>
      </p:sp>
    </p:spTree>
    <p:extLst>
      <p:ext uri="{BB962C8B-B14F-4D97-AF65-F5344CB8AC3E}">
        <p14:creationId xmlns:p14="http://schemas.microsoft.com/office/powerpoint/2010/main" val="37139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Magnetostriction Oscillator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6" b="19834"/>
          <a:stretch/>
        </p:blipFill>
        <p:spPr>
          <a:xfrm>
            <a:off x="1219200" y="961292"/>
            <a:ext cx="6705600" cy="4296508"/>
          </a:xfrm>
        </p:spPr>
      </p:pic>
      <p:sp>
        <p:nvSpPr>
          <p:cNvPr id="5" name="TextBox 4"/>
          <p:cNvSpPr txBox="1"/>
          <p:nvPr/>
        </p:nvSpPr>
        <p:spPr>
          <a:xfrm>
            <a:off x="0" y="51054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Principle: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  </a:t>
            </a:r>
            <a:r>
              <a:rPr lang="en-US" sz="2800" dirty="0" smtClean="0">
                <a:solidFill>
                  <a:srgbClr val="0070C0"/>
                </a:solidFill>
              </a:rPr>
              <a:t>When natural frequency of ferromagnetic material is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equal to the frequency of magnetostriction oscillator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then resonance will obtained 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437"/>
            <a:ext cx="9144000" cy="66595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As the circuit is switched on the plate current start flowing through coil L2 producing a magnetic field B along the axis of the rod 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Now the rod is placed in a magnetic field along its length, as a result of which its overall length will change  by a small amount.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As the length changes the flux linked with L1 and L2 also changes which results an induced emf,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	across L1.                 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The induced emf is fed to grid  and grid voltage will change which caused change in plate current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Due to alternating current flowing through coil L2, the magnetic field becomes an alternating magnetic field giving rise to the vibrations of the rod 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18345"/>
              </p:ext>
            </p:extLst>
          </p:nvPr>
        </p:nvGraphicFramePr>
        <p:xfrm>
          <a:off x="1085850" y="3886200"/>
          <a:ext cx="12763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850" y="3886200"/>
                        <a:ext cx="12763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The frequency of mechanical vibration of the rod is given by,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where, </a:t>
            </a:r>
            <a:r>
              <a:rPr lang="en-US" sz="2800" i="1" dirty="0" smtClean="0">
                <a:solidFill>
                  <a:srgbClr val="0070C0"/>
                </a:solidFill>
              </a:rPr>
              <a:t>L </a:t>
            </a:r>
            <a:r>
              <a:rPr lang="en-US" sz="2800" dirty="0" smtClean="0">
                <a:solidFill>
                  <a:srgbClr val="0070C0"/>
                </a:solidFill>
              </a:rPr>
              <a:t>= length of rod.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</a:rPr>
              <a:t>                 Y = </a:t>
            </a:r>
            <a:r>
              <a:rPr lang="en-US" sz="2800" dirty="0" smtClean="0">
                <a:solidFill>
                  <a:srgbClr val="0070C0"/>
                </a:solidFill>
              </a:rPr>
              <a:t>Young’s modulus of the material of the rod.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</a:rPr>
              <a:t>                 </a:t>
            </a:r>
            <a:r>
              <a:rPr lang="el-GR" sz="2800" i="1" dirty="0" smtClean="0">
                <a:solidFill>
                  <a:srgbClr val="0070C0"/>
                </a:solidFill>
              </a:rPr>
              <a:t>ρ</a:t>
            </a:r>
            <a:r>
              <a:rPr lang="en-US" sz="2800" i="1" dirty="0" smtClean="0">
                <a:solidFill>
                  <a:srgbClr val="0070C0"/>
                </a:solidFill>
              </a:rPr>
              <a:t> = </a:t>
            </a:r>
            <a:r>
              <a:rPr lang="en-US" sz="2800" dirty="0" smtClean="0">
                <a:solidFill>
                  <a:srgbClr val="0070C0"/>
                </a:solidFill>
              </a:rPr>
              <a:t>density of the material of the rod.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The frequency of oscillator is given by,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By varying the capacitance C of the variable capacitor  the oscillator frequency,    </a:t>
            </a:r>
            <a:r>
              <a:rPr lang="en-US" b="1" dirty="0" err="1" smtClean="0">
                <a:solidFill>
                  <a:srgbClr val="0070C0"/>
                </a:solidFill>
              </a:rPr>
              <a:t>f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rod</a:t>
            </a:r>
            <a:r>
              <a:rPr lang="en-US" b="1" dirty="0" smtClean="0">
                <a:solidFill>
                  <a:srgbClr val="0070C0"/>
                </a:solidFill>
              </a:rPr>
              <a:t>= </a:t>
            </a:r>
            <a:r>
              <a:rPr lang="en-US" b="1" dirty="0" err="1" smtClean="0">
                <a:solidFill>
                  <a:srgbClr val="0070C0"/>
                </a:solidFill>
              </a:rPr>
              <a:t>f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oscillator</a:t>
            </a:r>
            <a:r>
              <a:rPr lang="en-US" baseline="-25000" dirty="0" smtClean="0">
                <a:solidFill>
                  <a:srgbClr val="0070C0"/>
                </a:solidFill>
              </a:rPr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and resonance takes place.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At resonance the rod vibrates emitting ultrasonic waves from both its ends.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</a:rPr>
              <a:t>   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875277"/>
              </p:ext>
            </p:extLst>
          </p:nvPr>
        </p:nvGraphicFramePr>
        <p:xfrm>
          <a:off x="1168400" y="457200"/>
          <a:ext cx="23891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3" imgW="888840" imgH="469800" progId="Equation.3">
                  <p:embed/>
                </p:oleObj>
              </mc:Choice>
              <mc:Fallback>
                <p:oleObj name="Equation" r:id="rId3" imgW="888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400" y="457200"/>
                        <a:ext cx="238918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64039"/>
              </p:ext>
            </p:extLst>
          </p:nvPr>
        </p:nvGraphicFramePr>
        <p:xfrm>
          <a:off x="893763" y="3124200"/>
          <a:ext cx="32432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5" imgW="1206360" imgH="457200" progId="Equation.3">
                  <p:embed/>
                </p:oleObj>
              </mc:Choice>
              <mc:Fallback>
                <p:oleObj name="Equation" r:id="rId5" imgW="12063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124200"/>
                        <a:ext cx="324326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1373</Words>
  <Application>Microsoft Office PowerPoint</Application>
  <PresentationFormat>On-screen Show (4:3)</PresentationFormat>
  <Paragraphs>171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Ultrasonic waves</vt:lpstr>
      <vt:lpstr>Ultrasonic waves</vt:lpstr>
      <vt:lpstr>Ultrasonic waves</vt:lpstr>
      <vt:lpstr>Ultrasonic waves</vt:lpstr>
      <vt:lpstr>Ultrasonic waves</vt:lpstr>
      <vt:lpstr>Magnetostriction effect</vt:lpstr>
      <vt:lpstr>Magnetostriction Oscillator</vt:lpstr>
      <vt:lpstr>PowerPoint Presentation</vt:lpstr>
      <vt:lpstr>PowerPoint Presentation</vt:lpstr>
      <vt:lpstr>Piezoelectric effect</vt:lpstr>
      <vt:lpstr>PowerPoint Presentation</vt:lpstr>
      <vt:lpstr>Quartz Crystal</vt:lpstr>
      <vt:lpstr>Quartz Crystal</vt:lpstr>
      <vt:lpstr>Quartz Crystal</vt:lpstr>
      <vt:lpstr>Piezoelectric Oscillator</vt:lpstr>
      <vt:lpstr>Piezoelectric Oscillator</vt:lpstr>
      <vt:lpstr>Piezoelectric Oscillator</vt:lpstr>
      <vt:lpstr>Piezoelectric Oscillator</vt:lpstr>
      <vt:lpstr>Comparison between Magnetostriction and Piezoelectric Oscillator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Ultrasonics</dc:title>
  <dc:creator>vit1</dc:creator>
  <cp:lastModifiedBy>pravin</cp:lastModifiedBy>
  <cp:revision>48</cp:revision>
  <dcterms:created xsi:type="dcterms:W3CDTF">2014-10-28T04:05:53Z</dcterms:created>
  <dcterms:modified xsi:type="dcterms:W3CDTF">2015-10-21T05:22:01Z</dcterms:modified>
</cp:coreProperties>
</file>