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
      <p:font typeface="Merriweather"/>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2" roundtripDataSignature="AMtx7mibyByTM6qk4GYMQneZ5aZzQH0f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05AFFC2-737D-494F-A9E1-AFB23FDE6E51}">
  <a:tblStyle styleId="{205AFFC2-737D-494F-A9E1-AFB23FDE6E5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erriweather-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erriweather-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boldItalic.fntdata"/><Relationship Id="rId30" Type="http://schemas.openxmlformats.org/officeDocument/2006/relationships/font" Target="fonts/Merriweather-italic.fntdata"/><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19"/>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19"/>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19"/>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28"/>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8"/>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5" name="Google Shape;5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6" name="Shape 56"/>
        <p:cNvGrpSpPr/>
        <p:nvPr/>
      </p:nvGrpSpPr>
      <p:grpSpPr>
        <a:xfrm>
          <a:off x="0" y="0"/>
          <a:ext cx="0" cy="0"/>
          <a:chOff x="0" y="0"/>
          <a:chExt cx="0" cy="0"/>
        </a:xfrm>
      </p:grpSpPr>
      <p:sp>
        <p:nvSpPr>
          <p:cNvPr id="57" name="Google Shape;57;p29"/>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8" name="Google Shape;58;p29"/>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59" name="Google Shape;5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 name="Shape 14"/>
        <p:cNvGrpSpPr/>
        <p:nvPr/>
      </p:nvGrpSpPr>
      <p:grpSpPr>
        <a:xfrm>
          <a:off x="0" y="0"/>
          <a:ext cx="0" cy="0"/>
          <a:chOff x="0" y="0"/>
          <a:chExt cx="0" cy="0"/>
        </a:xfrm>
      </p:grpSpPr>
      <p:sp>
        <p:nvSpPr>
          <p:cNvPr id="15" name="Google Shape;15;p20"/>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7" name="Google Shape;1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20" name="Shape 20"/>
        <p:cNvGrpSpPr/>
        <p:nvPr/>
      </p:nvGrpSpPr>
      <p:grpSpPr>
        <a:xfrm>
          <a:off x="0" y="0"/>
          <a:ext cx="0" cy="0"/>
          <a:chOff x="0" y="0"/>
          <a:chExt cx="0" cy="0"/>
        </a:xfrm>
      </p:grpSpPr>
      <p:sp>
        <p:nvSpPr>
          <p:cNvPr id="21" name="Google Shape;21;p22"/>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2" name="Google Shape;22;p22"/>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3" name="Google Shape;23;p22"/>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4" name="Google Shape;2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23"/>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3"/>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8" name="Google Shape;28;p23"/>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9" name="Google Shape;29;p23"/>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0" name="Google Shape;30;p23"/>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1" name="Google Shape;3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24"/>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5" name="Google Shape;35;p24"/>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6" name="Google Shape;36;p24"/>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7" name="Google Shape;3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25"/>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5"/>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1" name="Google Shape;41;p25"/>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42" name="Google Shape;4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3" name="Shape 43"/>
        <p:cNvGrpSpPr/>
        <p:nvPr/>
      </p:nvGrpSpPr>
      <p:grpSpPr>
        <a:xfrm>
          <a:off x="0" y="0"/>
          <a:ext cx="0" cy="0"/>
          <a:chOff x="0" y="0"/>
          <a:chExt cx="0" cy="0"/>
        </a:xfrm>
      </p:grpSpPr>
      <p:sp>
        <p:nvSpPr>
          <p:cNvPr id="44" name="Google Shape;44;p26"/>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5" name="Google Shape;45;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27"/>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7"/>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9" name="Google Shape;49;p27"/>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50" name="Google Shape;50;p27"/>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1" name="Google Shape;51;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1600"/>
              </a:spcBef>
              <a:spcAft>
                <a:spcPts val="160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quantib.com/blog/diagnosing-covid-19-using-ai-based-medical-image-analyses" TargetMode="External"/><Relationship Id="rId4" Type="http://schemas.openxmlformats.org/officeDocument/2006/relationships/hyperlink" Target="https://www.quantib.com/blog/diagnosing-covid-19-using-ai-based-medical-image-analyses" TargetMode="External"/><Relationship Id="rId5" Type="http://schemas.openxmlformats.org/officeDocument/2006/relationships/hyperlink" Target="https://www.medicaldevice-network.com/news/coronavirus-ct-sca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github.com/ieee8023/covid-chestxray-dataset" TargetMode="External"/><Relationship Id="rId4" Type="http://schemas.openxmlformats.org/officeDocument/2006/relationships/hyperlink" Target="https://github.com/agchung/Figure1-COVID-chestxray-dataset" TargetMode="External"/><Relationship Id="rId5" Type="http://schemas.openxmlformats.org/officeDocument/2006/relationships/hyperlink" Target="https://www.kaggle.com/praveengovi/coronahack-chest-xraydatase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3" name="Shape 63"/>
        <p:cNvGrpSpPr/>
        <p:nvPr/>
      </p:nvGrpSpPr>
      <p:grpSpPr>
        <a:xfrm>
          <a:off x="0" y="0"/>
          <a:ext cx="0" cy="0"/>
          <a:chOff x="0" y="0"/>
          <a:chExt cx="0" cy="0"/>
        </a:xfrm>
      </p:grpSpPr>
      <p:sp>
        <p:nvSpPr>
          <p:cNvPr id="64" name="Google Shape;64;p1"/>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solidFill>
                  <a:srgbClr val="073763"/>
                </a:solidFill>
                <a:latin typeface="Times New Roman"/>
                <a:ea typeface="Times New Roman"/>
                <a:cs typeface="Times New Roman"/>
                <a:sym typeface="Times New Roman"/>
              </a:rPr>
              <a:t>Diagnosing COVID-19 Using AI-based Medical Image Analysis</a:t>
            </a:r>
            <a:endParaRPr>
              <a:solidFill>
                <a:srgbClr val="073763"/>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3600"/>
              <a:buNone/>
            </a:pPr>
            <a:r>
              <a:t/>
            </a:r>
            <a:endParaRPr/>
          </a:p>
        </p:txBody>
      </p:sp>
      <p:sp>
        <p:nvSpPr>
          <p:cNvPr id="65" name="Google Shape;65;p1"/>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sz="2000">
                <a:solidFill>
                  <a:srgbClr val="000000"/>
                </a:solidFill>
                <a:latin typeface="Times New Roman"/>
                <a:ea typeface="Times New Roman"/>
                <a:cs typeface="Times New Roman"/>
                <a:sym typeface="Times New Roman"/>
              </a:rPr>
              <a:t>Domain : Artificial Intelligence</a:t>
            </a:r>
            <a:endParaRPr sz="2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600"/>
              <a:buNone/>
            </a:pPr>
            <a:r>
              <a:t/>
            </a:r>
            <a:endParaRPr sz="2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600"/>
              <a:buNone/>
            </a:pPr>
            <a:r>
              <a:rPr lang="en" sz="2000">
                <a:solidFill>
                  <a:srgbClr val="000000"/>
                </a:solidFill>
                <a:latin typeface="Times New Roman"/>
                <a:ea typeface="Times New Roman"/>
                <a:cs typeface="Times New Roman"/>
                <a:sym typeface="Times New Roman"/>
              </a:rPr>
              <a:t>Name:  1. Swarangi Gaurkar</a:t>
            </a:r>
            <a:endParaRPr sz="2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600"/>
              <a:buNone/>
            </a:pPr>
            <a:r>
              <a:rPr lang="en" sz="2000">
                <a:solidFill>
                  <a:srgbClr val="000000"/>
                </a:solidFill>
                <a:latin typeface="Times New Roman"/>
                <a:ea typeface="Times New Roman"/>
                <a:cs typeface="Times New Roman"/>
                <a:sym typeface="Times New Roman"/>
              </a:rPr>
              <a:t>	      2. </a:t>
            </a:r>
            <a:r>
              <a:rPr lang="en" sz="2000">
                <a:solidFill>
                  <a:srgbClr val="000000"/>
                </a:solidFill>
                <a:latin typeface="Times New Roman"/>
                <a:ea typeface="Times New Roman"/>
                <a:cs typeface="Times New Roman"/>
                <a:sym typeface="Times New Roman"/>
              </a:rPr>
              <a:t>Pranali Bora</a:t>
            </a:r>
            <a:r>
              <a:rPr lang="en" sz="2000">
                <a:solidFill>
                  <a:srgbClr val="000000"/>
                </a:solidFill>
                <a:latin typeface="Times New Roman"/>
                <a:ea typeface="Times New Roman"/>
                <a:cs typeface="Times New Roman"/>
                <a:sym typeface="Times New Roman"/>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0"/>
          <p:cNvSpPr txBox="1"/>
          <p:nvPr>
            <p:ph idx="4294967295" type="title"/>
          </p:nvPr>
        </p:nvSpPr>
        <p:spPr>
          <a:xfrm>
            <a:off x="311725" y="263500"/>
            <a:ext cx="8520600" cy="46887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000000"/>
              </a:buClr>
              <a:buSzPts val="1600"/>
              <a:buFont typeface="Roboto"/>
              <a:buAutoNum type="arabicPeriod"/>
            </a:pPr>
            <a:r>
              <a:rPr b="1" lang="en" sz="1600">
                <a:solidFill>
                  <a:srgbClr val="000000"/>
                </a:solidFill>
                <a:latin typeface="Times New Roman"/>
                <a:ea typeface="Times New Roman"/>
                <a:cs typeface="Times New Roman"/>
                <a:sym typeface="Times New Roman"/>
              </a:rPr>
              <a:t>Image Preprocessing - </a:t>
            </a:r>
            <a:r>
              <a:rPr lang="en" sz="1600">
                <a:solidFill>
                  <a:srgbClr val="000000"/>
                </a:solidFill>
                <a:latin typeface="Times New Roman"/>
                <a:ea typeface="Times New Roman"/>
                <a:cs typeface="Times New Roman"/>
                <a:sym typeface="Times New Roman"/>
              </a:rPr>
              <a:t>The processes involved in this stage are image enhancement, smoothing, segmentation and augmentation.</a:t>
            </a:r>
            <a:endParaRPr sz="1600">
              <a:solidFill>
                <a:srgbClr val="000000"/>
              </a:solidFill>
              <a:latin typeface="Times New Roman"/>
              <a:ea typeface="Times New Roman"/>
              <a:cs typeface="Times New Roman"/>
              <a:sym typeface="Times New Roman"/>
            </a:endParaRPr>
          </a:p>
          <a:p>
            <a:pPr indent="0" lvl="0" marL="914400" rtl="0" algn="l">
              <a:lnSpc>
                <a:spcPct val="100000"/>
              </a:lnSpc>
              <a:spcBef>
                <a:spcPts val="0"/>
              </a:spcBef>
              <a:spcAft>
                <a:spcPts val="0"/>
              </a:spcAft>
              <a:buSzPts val="2800"/>
              <a:buNone/>
            </a:pPr>
            <a:r>
              <a:t/>
            </a:r>
            <a:endParaRPr sz="1600">
              <a:solidFill>
                <a:srgbClr val="000000"/>
              </a:solidFill>
              <a:latin typeface="Times New Roman"/>
              <a:ea typeface="Times New Roman"/>
              <a:cs typeface="Times New Roman"/>
              <a:sym typeface="Times New Roman"/>
            </a:endParaRPr>
          </a:p>
          <a:p>
            <a:pPr indent="-330200" lvl="0" marL="457200" rtl="0" algn="l">
              <a:lnSpc>
                <a:spcPct val="100000"/>
              </a:lnSpc>
              <a:spcBef>
                <a:spcPts val="0"/>
              </a:spcBef>
              <a:spcAft>
                <a:spcPts val="0"/>
              </a:spcAft>
              <a:buClr>
                <a:srgbClr val="000000"/>
              </a:buClr>
              <a:buSzPts val="1600"/>
              <a:buFont typeface="Roboto"/>
              <a:buAutoNum type="alphaLcPeriod"/>
            </a:pPr>
            <a:r>
              <a:rPr b="1" lang="en" sz="1600">
                <a:solidFill>
                  <a:srgbClr val="000000"/>
                </a:solidFill>
                <a:latin typeface="Times New Roman"/>
                <a:ea typeface="Times New Roman"/>
                <a:cs typeface="Times New Roman"/>
                <a:sym typeface="Times New Roman"/>
              </a:rPr>
              <a:t>Image Enhancement</a:t>
            </a:r>
            <a:r>
              <a:rPr lang="en" sz="1600">
                <a:solidFill>
                  <a:srgbClr val="000000"/>
                </a:solidFill>
                <a:latin typeface="Times New Roman"/>
                <a:ea typeface="Times New Roman"/>
                <a:cs typeface="Times New Roman"/>
                <a:sym typeface="Times New Roman"/>
              </a:rPr>
              <a:t> - Enhancement techniques are used to make the image better and enhance it from noise or interference.  We have used the </a:t>
            </a:r>
            <a:r>
              <a:rPr b="1" lang="en" sz="1600">
                <a:solidFill>
                  <a:srgbClr val="000000"/>
                </a:solidFill>
                <a:latin typeface="Times New Roman"/>
                <a:ea typeface="Times New Roman"/>
                <a:cs typeface="Times New Roman"/>
                <a:sym typeface="Times New Roman"/>
              </a:rPr>
              <a:t>Gabor filter enhancement </a:t>
            </a:r>
            <a:r>
              <a:rPr lang="en" sz="1600">
                <a:solidFill>
                  <a:srgbClr val="000000"/>
                </a:solidFill>
                <a:latin typeface="Times New Roman"/>
                <a:ea typeface="Times New Roman"/>
                <a:cs typeface="Times New Roman"/>
                <a:sym typeface="Times New Roman"/>
              </a:rPr>
              <a:t>technique to increase the quality of the images i.e texture of the CT scan image, and therefore, the accuracy of prediction. The Gabor function is a very useful tool due to its optimal localization properties in both spatial and frequency domain. We are using </a:t>
            </a:r>
            <a:r>
              <a:rPr lang="en" sz="1600">
                <a:solidFill>
                  <a:srgbClr val="000000"/>
                </a:solidFill>
                <a:highlight>
                  <a:srgbClr val="FFFFFF"/>
                </a:highlight>
                <a:latin typeface="Times New Roman"/>
                <a:ea typeface="Times New Roman"/>
                <a:cs typeface="Times New Roman"/>
                <a:sym typeface="Times New Roman"/>
              </a:rPr>
              <a:t>Gabor filter as it gives highest response at edges and points where texture changes, so that we can get clear boundaries.</a:t>
            </a:r>
            <a:endParaRPr sz="1600">
              <a:solidFill>
                <a:srgbClr val="000000"/>
              </a:solidFill>
              <a:highlight>
                <a:srgbClr val="FFFFFF"/>
              </a:highlight>
              <a:latin typeface="Times New Roman"/>
              <a:ea typeface="Times New Roman"/>
              <a:cs typeface="Times New Roman"/>
              <a:sym typeface="Times New Roman"/>
            </a:endParaRPr>
          </a:p>
          <a:p>
            <a:pPr indent="-330200" lvl="0" marL="457200" rtl="0" algn="l">
              <a:lnSpc>
                <a:spcPct val="100000"/>
              </a:lnSpc>
              <a:spcBef>
                <a:spcPts val="0"/>
              </a:spcBef>
              <a:spcAft>
                <a:spcPts val="0"/>
              </a:spcAft>
              <a:buClr>
                <a:srgbClr val="000000"/>
              </a:buClr>
              <a:buSzPts val="1600"/>
              <a:buFont typeface="Roboto"/>
              <a:buAutoNum type="alphaLcPeriod"/>
            </a:pPr>
            <a:r>
              <a:rPr b="1" lang="en" sz="1600">
                <a:solidFill>
                  <a:srgbClr val="000000"/>
                </a:solidFill>
                <a:latin typeface="Times New Roman"/>
                <a:ea typeface="Times New Roman"/>
                <a:cs typeface="Times New Roman"/>
                <a:sym typeface="Times New Roman"/>
              </a:rPr>
              <a:t>Image Segmentation - </a:t>
            </a:r>
            <a:r>
              <a:rPr lang="en" sz="1600">
                <a:solidFill>
                  <a:srgbClr val="000000"/>
                </a:solidFill>
                <a:latin typeface="Times New Roman"/>
                <a:ea typeface="Times New Roman"/>
                <a:cs typeface="Times New Roman"/>
                <a:sym typeface="Times New Roman"/>
              </a:rPr>
              <a:t>Segmentation divides an image into its constituent regions or objects. To get a better accuracy we found the ROI(region of interest) using the </a:t>
            </a:r>
            <a:r>
              <a:rPr b="1" lang="en" sz="1600">
                <a:solidFill>
                  <a:srgbClr val="000000"/>
                </a:solidFill>
                <a:latin typeface="Times New Roman"/>
                <a:ea typeface="Times New Roman"/>
                <a:cs typeface="Times New Roman"/>
                <a:sym typeface="Times New Roman"/>
              </a:rPr>
              <a:t>Rib Suppression</a:t>
            </a:r>
            <a:r>
              <a:rPr lang="en" sz="1600">
                <a:solidFill>
                  <a:srgbClr val="000000"/>
                </a:solidFill>
                <a:latin typeface="Times New Roman"/>
                <a:ea typeface="Times New Roman"/>
                <a:cs typeface="Times New Roman"/>
                <a:sym typeface="Times New Roman"/>
              </a:rPr>
              <a:t> approach.  In this method,  the image of lungs is enhanced by suppressing the chest bones in the image so that the algorithm gets a clear picture of the lungs to predict the respective classes.</a:t>
            </a:r>
            <a:endParaRPr sz="1600">
              <a:solidFill>
                <a:srgbClr val="000000"/>
              </a:solidFill>
              <a:latin typeface="Times New Roman"/>
              <a:ea typeface="Times New Roman"/>
              <a:cs typeface="Times New Roman"/>
              <a:sym typeface="Times New Roman"/>
            </a:endParaRPr>
          </a:p>
          <a:p>
            <a:pPr indent="-330200" lvl="0" marL="457200" rtl="0" algn="l">
              <a:lnSpc>
                <a:spcPct val="100000"/>
              </a:lnSpc>
              <a:spcBef>
                <a:spcPts val="0"/>
              </a:spcBef>
              <a:spcAft>
                <a:spcPts val="0"/>
              </a:spcAft>
              <a:buClr>
                <a:srgbClr val="000000"/>
              </a:buClr>
              <a:buSzPts val="1600"/>
              <a:buFont typeface="Roboto"/>
              <a:buAutoNum type="alphaLcPeriod"/>
            </a:pPr>
            <a:r>
              <a:rPr b="1" lang="en" sz="1600">
                <a:solidFill>
                  <a:srgbClr val="000000"/>
                </a:solidFill>
                <a:latin typeface="Times New Roman"/>
                <a:ea typeface="Times New Roman"/>
                <a:cs typeface="Times New Roman"/>
                <a:sym typeface="Times New Roman"/>
              </a:rPr>
              <a:t>Data Augmentation - </a:t>
            </a:r>
            <a:r>
              <a:rPr lang="en" sz="1600">
                <a:solidFill>
                  <a:srgbClr val="000000"/>
                </a:solidFill>
                <a:latin typeface="Times New Roman"/>
                <a:ea typeface="Times New Roman"/>
                <a:cs typeface="Times New Roman"/>
                <a:sym typeface="Times New Roman"/>
              </a:rPr>
              <a:t>After enhancement, the data was augmented to increase the number of images. We used augmentation because training a model on larger data always gives better results. Techniques like rotation, and mirroring were used while augmenting. A total of 15000 images were obtained with a total of 5000 per class.</a:t>
            </a:r>
            <a:endParaRPr sz="16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2800"/>
              <a:buNone/>
            </a:pPr>
            <a:r>
              <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1"/>
          <p:cNvSpPr txBox="1"/>
          <p:nvPr>
            <p:ph idx="4294967295" type="title"/>
          </p:nvPr>
        </p:nvSpPr>
        <p:spPr>
          <a:xfrm>
            <a:off x="311725" y="263500"/>
            <a:ext cx="8520600" cy="458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1400">
                <a:solidFill>
                  <a:srgbClr val="000000"/>
                </a:solidFill>
                <a:latin typeface="Roboto"/>
                <a:ea typeface="Roboto"/>
                <a:cs typeface="Roboto"/>
                <a:sym typeface="Roboto"/>
              </a:rPr>
              <a:t>2</a:t>
            </a:r>
            <a:r>
              <a:rPr lang="en" sz="1400">
                <a:solidFill>
                  <a:srgbClr val="000000"/>
                </a:solidFill>
                <a:latin typeface="Roboto"/>
                <a:ea typeface="Roboto"/>
                <a:cs typeface="Roboto"/>
                <a:sym typeface="Roboto"/>
              </a:rPr>
              <a:t>.   </a:t>
            </a:r>
            <a:r>
              <a:rPr b="1" lang="en" sz="1600">
                <a:solidFill>
                  <a:srgbClr val="000000"/>
                </a:solidFill>
                <a:latin typeface="Times New Roman"/>
                <a:ea typeface="Times New Roman"/>
                <a:cs typeface="Times New Roman"/>
                <a:sym typeface="Times New Roman"/>
              </a:rPr>
              <a:t>Feature Extraction </a:t>
            </a:r>
            <a:r>
              <a:rPr lang="en" sz="1600">
                <a:solidFill>
                  <a:srgbClr val="000000"/>
                </a:solidFill>
                <a:latin typeface="Times New Roman"/>
                <a:ea typeface="Times New Roman"/>
                <a:cs typeface="Times New Roman"/>
                <a:sym typeface="Times New Roman"/>
              </a:rPr>
              <a:t>- After image preprocessing, a neural network model was used to train the                  Chest CT scan images and extract features from it. Feature extraction is an essential stage that represents the final results to determine the normality or abnormality of an image. </a:t>
            </a:r>
            <a:endParaRPr sz="16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 sz="1600">
                <a:solidFill>
                  <a:srgbClr val="000000"/>
                </a:solidFill>
                <a:latin typeface="Times New Roman"/>
                <a:ea typeface="Times New Roman"/>
                <a:cs typeface="Times New Roman"/>
                <a:sym typeface="Times New Roman"/>
              </a:rPr>
              <a:t>We used </a:t>
            </a:r>
            <a:r>
              <a:rPr b="1" lang="en" sz="1600">
                <a:solidFill>
                  <a:srgbClr val="000000"/>
                </a:solidFill>
                <a:latin typeface="Times New Roman"/>
                <a:ea typeface="Times New Roman"/>
                <a:cs typeface="Times New Roman"/>
                <a:sym typeface="Times New Roman"/>
              </a:rPr>
              <a:t>transfer learning</a:t>
            </a:r>
            <a:r>
              <a:rPr lang="en" sz="1600">
                <a:solidFill>
                  <a:srgbClr val="000000"/>
                </a:solidFill>
                <a:latin typeface="Times New Roman"/>
                <a:ea typeface="Times New Roman"/>
                <a:cs typeface="Times New Roman"/>
                <a:sym typeface="Times New Roman"/>
              </a:rPr>
              <a:t> on the pre-trained </a:t>
            </a:r>
            <a:r>
              <a:rPr b="1" lang="en" sz="1600">
                <a:solidFill>
                  <a:srgbClr val="000000"/>
                </a:solidFill>
                <a:latin typeface="Times New Roman"/>
                <a:ea typeface="Times New Roman"/>
                <a:cs typeface="Times New Roman"/>
                <a:sym typeface="Times New Roman"/>
              </a:rPr>
              <a:t>VGG16 </a:t>
            </a:r>
            <a:r>
              <a:rPr lang="en" sz="1600">
                <a:solidFill>
                  <a:srgbClr val="000000"/>
                </a:solidFill>
                <a:latin typeface="Times New Roman"/>
                <a:ea typeface="Times New Roman"/>
                <a:cs typeface="Times New Roman"/>
                <a:sym typeface="Times New Roman"/>
              </a:rPr>
              <a:t>model to extract features from the images. VGG16 has 16 layers consisting of convolutional, max-pool and dense layers. The features extracted from this model will further be classified to detect whether the patient is corona infected or not.</a:t>
            </a:r>
            <a:endParaRPr sz="16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t/>
            </a:r>
            <a:endParaRPr sz="1400">
              <a:solidFill>
                <a:srgbClr val="000000"/>
              </a:solidFill>
              <a:latin typeface="Roboto"/>
              <a:ea typeface="Roboto"/>
              <a:cs typeface="Roboto"/>
              <a:sym typeface="Roboto"/>
            </a:endParaRPr>
          </a:p>
          <a:p>
            <a:pPr indent="0" lvl="0" marL="0" rtl="0" algn="l">
              <a:lnSpc>
                <a:spcPct val="100000"/>
              </a:lnSpc>
              <a:spcBef>
                <a:spcPts val="0"/>
              </a:spcBef>
              <a:spcAft>
                <a:spcPts val="0"/>
              </a:spcAft>
              <a:buSzPts val="2800"/>
              <a:buNone/>
            </a:pPr>
            <a:r>
              <a:t/>
            </a:r>
            <a:endParaRPr sz="1400">
              <a:solidFill>
                <a:srgbClr val="000000"/>
              </a:solidFill>
              <a:latin typeface="Roboto"/>
              <a:ea typeface="Roboto"/>
              <a:cs typeface="Roboto"/>
              <a:sym typeface="Roboto"/>
            </a:endParaRPr>
          </a:p>
          <a:p>
            <a:pPr indent="0" lvl="0" marL="0" rtl="0" algn="l">
              <a:lnSpc>
                <a:spcPct val="100000"/>
              </a:lnSpc>
              <a:spcBef>
                <a:spcPts val="0"/>
              </a:spcBef>
              <a:spcAft>
                <a:spcPts val="0"/>
              </a:spcAft>
              <a:buSzPts val="2800"/>
              <a:buNone/>
            </a:pPr>
            <a:r>
              <a:t/>
            </a:r>
            <a:endParaRPr sz="1400">
              <a:solidFill>
                <a:srgbClr val="000000"/>
              </a:solidFill>
              <a:latin typeface="Roboto"/>
              <a:ea typeface="Roboto"/>
              <a:cs typeface="Roboto"/>
              <a:sym typeface="Roboto"/>
            </a:endParaRPr>
          </a:p>
          <a:p>
            <a:pPr indent="0" lvl="0" marL="0" rtl="0" algn="l">
              <a:lnSpc>
                <a:spcPct val="100000"/>
              </a:lnSpc>
              <a:spcBef>
                <a:spcPts val="0"/>
              </a:spcBef>
              <a:spcAft>
                <a:spcPts val="0"/>
              </a:spcAft>
              <a:buSzPts val="2800"/>
              <a:buNone/>
            </a:pPr>
            <a:r>
              <a:t/>
            </a:r>
            <a:endParaRPr sz="1400">
              <a:solidFill>
                <a:srgbClr val="000000"/>
              </a:solidFill>
              <a:latin typeface="Roboto"/>
              <a:ea typeface="Roboto"/>
              <a:cs typeface="Roboto"/>
              <a:sym typeface="Roboto"/>
            </a:endParaRPr>
          </a:p>
          <a:p>
            <a:pPr indent="0" lvl="0" marL="0" rtl="0" algn="l">
              <a:lnSpc>
                <a:spcPct val="100000"/>
              </a:lnSpc>
              <a:spcBef>
                <a:spcPts val="0"/>
              </a:spcBef>
              <a:spcAft>
                <a:spcPts val="0"/>
              </a:spcAft>
              <a:buSzPts val="2800"/>
              <a:buNone/>
            </a:pPr>
            <a:r>
              <a:t/>
            </a:r>
            <a:endParaRPr sz="1400">
              <a:solidFill>
                <a:srgbClr val="000000"/>
              </a:solidFill>
              <a:latin typeface="Roboto"/>
              <a:ea typeface="Roboto"/>
              <a:cs typeface="Roboto"/>
              <a:sym typeface="Roboto"/>
            </a:endParaRPr>
          </a:p>
          <a:p>
            <a:pPr indent="0" lvl="0" marL="0" rtl="0" algn="l">
              <a:lnSpc>
                <a:spcPct val="100000"/>
              </a:lnSpc>
              <a:spcBef>
                <a:spcPts val="0"/>
              </a:spcBef>
              <a:spcAft>
                <a:spcPts val="0"/>
              </a:spcAft>
              <a:buSzPts val="2800"/>
              <a:buNone/>
            </a:pPr>
            <a:r>
              <a:t/>
            </a:r>
            <a:endParaRPr sz="1400">
              <a:solidFill>
                <a:srgbClr val="000000"/>
              </a:solidFill>
              <a:latin typeface="Roboto"/>
              <a:ea typeface="Roboto"/>
              <a:cs typeface="Roboto"/>
              <a:sym typeface="Roboto"/>
            </a:endParaRPr>
          </a:p>
          <a:p>
            <a:pPr indent="0" lvl="0" marL="0" rtl="0" algn="l">
              <a:lnSpc>
                <a:spcPct val="100000"/>
              </a:lnSpc>
              <a:spcBef>
                <a:spcPts val="0"/>
              </a:spcBef>
              <a:spcAft>
                <a:spcPts val="0"/>
              </a:spcAft>
              <a:buSzPts val="2800"/>
              <a:buNone/>
            </a:pPr>
            <a:r>
              <a:t/>
            </a:r>
            <a:endParaRPr sz="1400">
              <a:solidFill>
                <a:srgbClr val="000000"/>
              </a:solidFill>
              <a:latin typeface="Roboto"/>
              <a:ea typeface="Roboto"/>
              <a:cs typeface="Roboto"/>
              <a:sym typeface="Roboto"/>
            </a:endParaRPr>
          </a:p>
          <a:p>
            <a:pPr indent="0" lvl="0" marL="0" rtl="0" algn="l">
              <a:lnSpc>
                <a:spcPct val="100000"/>
              </a:lnSpc>
              <a:spcBef>
                <a:spcPts val="0"/>
              </a:spcBef>
              <a:spcAft>
                <a:spcPts val="0"/>
              </a:spcAft>
              <a:buSzPts val="2800"/>
              <a:buNone/>
            </a:pPr>
            <a:r>
              <a:t/>
            </a:r>
            <a:endParaRPr sz="1400">
              <a:solidFill>
                <a:srgbClr val="000000"/>
              </a:solidFill>
              <a:latin typeface="Roboto"/>
              <a:ea typeface="Roboto"/>
              <a:cs typeface="Roboto"/>
              <a:sym typeface="Roboto"/>
            </a:endParaRPr>
          </a:p>
          <a:p>
            <a:pPr indent="0" lvl="0" marL="0" rtl="0" algn="l">
              <a:lnSpc>
                <a:spcPct val="100000"/>
              </a:lnSpc>
              <a:spcBef>
                <a:spcPts val="0"/>
              </a:spcBef>
              <a:spcAft>
                <a:spcPts val="0"/>
              </a:spcAft>
              <a:buSzPts val="2800"/>
              <a:buNone/>
            </a:pPr>
            <a:r>
              <a:t/>
            </a:r>
            <a:endParaRPr sz="1400">
              <a:solidFill>
                <a:srgbClr val="000000"/>
              </a:solidFill>
              <a:latin typeface="Roboto"/>
              <a:ea typeface="Roboto"/>
              <a:cs typeface="Roboto"/>
              <a:sym typeface="Roboto"/>
            </a:endParaRPr>
          </a:p>
          <a:p>
            <a:pPr indent="0" lvl="0" marL="0" rtl="0" algn="l">
              <a:lnSpc>
                <a:spcPct val="100000"/>
              </a:lnSpc>
              <a:spcBef>
                <a:spcPts val="0"/>
              </a:spcBef>
              <a:spcAft>
                <a:spcPts val="0"/>
              </a:spcAft>
              <a:buSzPts val="2800"/>
              <a:buNone/>
            </a:pPr>
            <a:r>
              <a:t/>
            </a:r>
            <a:endParaRPr sz="1400">
              <a:solidFill>
                <a:srgbClr val="000000"/>
              </a:solidFill>
              <a:latin typeface="Roboto"/>
              <a:ea typeface="Roboto"/>
              <a:cs typeface="Roboto"/>
              <a:sym typeface="Roboto"/>
            </a:endParaRPr>
          </a:p>
        </p:txBody>
      </p:sp>
      <p:pic>
        <p:nvPicPr>
          <p:cNvPr id="125" name="Google Shape;125;p11"/>
          <p:cNvPicPr preferRelativeResize="0"/>
          <p:nvPr/>
        </p:nvPicPr>
        <p:blipFill rotWithShape="1">
          <a:blip r:embed="rId3">
            <a:alphaModFix/>
          </a:blip>
          <a:srcRect b="0" l="0" r="0" t="0"/>
          <a:stretch/>
        </p:blipFill>
        <p:spPr>
          <a:xfrm>
            <a:off x="622900" y="2036350"/>
            <a:ext cx="7654424" cy="2811750"/>
          </a:xfrm>
          <a:prstGeom prst="rect">
            <a:avLst/>
          </a:prstGeom>
          <a:noFill/>
          <a:ln>
            <a:noFill/>
          </a:ln>
        </p:spPr>
      </p:pic>
      <p:sp>
        <p:nvSpPr>
          <p:cNvPr id="126" name="Google Shape;126;p11"/>
          <p:cNvSpPr txBox="1"/>
          <p:nvPr/>
        </p:nvSpPr>
        <p:spPr>
          <a:xfrm>
            <a:off x="2466625" y="4468925"/>
            <a:ext cx="3383400" cy="50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F</a:t>
            </a:r>
            <a:r>
              <a:rPr b="0" i="0" lang="en" sz="1600" u="none" cap="none" strike="noStrike">
                <a:solidFill>
                  <a:srgbClr val="000000"/>
                </a:solidFill>
                <a:latin typeface="Times New Roman"/>
                <a:ea typeface="Times New Roman"/>
                <a:cs typeface="Times New Roman"/>
                <a:sym typeface="Times New Roman"/>
              </a:rPr>
              <a:t>igure 1.   VGG-16 Architecture</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2"/>
          <p:cNvSpPr txBox="1"/>
          <p:nvPr/>
        </p:nvSpPr>
        <p:spPr>
          <a:xfrm>
            <a:off x="234300" y="155900"/>
            <a:ext cx="8453100" cy="479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3</a:t>
            </a:r>
            <a:r>
              <a:rPr b="0" i="0" lang="en" sz="1400" u="none" cap="none" strike="noStrike">
                <a:solidFill>
                  <a:srgbClr val="000000"/>
                </a:solidFill>
                <a:latin typeface="Roboto"/>
                <a:ea typeface="Roboto"/>
                <a:cs typeface="Roboto"/>
                <a:sym typeface="Roboto"/>
              </a:rPr>
              <a:t>.  </a:t>
            </a:r>
            <a:r>
              <a:rPr b="1" i="0" lang="en" sz="1600" u="none" cap="none" strike="noStrike">
                <a:solidFill>
                  <a:srgbClr val="000000"/>
                </a:solidFill>
                <a:latin typeface="Times New Roman"/>
                <a:ea typeface="Times New Roman"/>
                <a:cs typeface="Times New Roman"/>
                <a:sym typeface="Times New Roman"/>
              </a:rPr>
              <a:t>Classification </a:t>
            </a:r>
            <a:r>
              <a:rPr b="0" i="0" lang="en" sz="1600" u="none" cap="none" strike="noStrike">
                <a:solidFill>
                  <a:srgbClr val="000000"/>
                </a:solidFill>
                <a:latin typeface="Times New Roman"/>
                <a:ea typeface="Times New Roman"/>
                <a:cs typeface="Times New Roman"/>
                <a:sym typeface="Times New Roman"/>
              </a:rPr>
              <a:t>- Finally, the feature vector extracted from the previous stage is passed to the </a:t>
            </a:r>
            <a:r>
              <a:rPr b="1" i="0" lang="en" sz="1600" u="none" cap="none" strike="noStrike">
                <a:solidFill>
                  <a:srgbClr val="000000"/>
                </a:solidFill>
                <a:latin typeface="Times New Roman"/>
                <a:ea typeface="Times New Roman"/>
                <a:cs typeface="Times New Roman"/>
                <a:sym typeface="Times New Roman"/>
              </a:rPr>
              <a:t>softmax</a:t>
            </a:r>
            <a:r>
              <a:rPr b="0" i="0" lang="en" sz="1600" u="none" cap="none" strike="noStrike">
                <a:solidFill>
                  <a:srgbClr val="000000"/>
                </a:solidFill>
                <a:latin typeface="Times New Roman"/>
                <a:ea typeface="Times New Roman"/>
                <a:cs typeface="Times New Roman"/>
                <a:sym typeface="Times New Roman"/>
              </a:rPr>
              <a:t> layer to classify the images to be either normal, infected with pneumonia or COVID-19.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Times New Roman"/>
                <a:ea typeface="Times New Roman"/>
                <a:cs typeface="Times New Roman"/>
                <a:sym typeface="Times New Roman"/>
              </a:rPr>
              <a:t>Therefore, the proposed solution can be used to detect the novel coronavirus(COVID-19) using the Chest CT scans.</a:t>
            </a:r>
            <a:endParaRPr b="0" i="0" sz="1600" u="none" cap="none" strike="noStrike">
              <a:solidFill>
                <a:srgbClr val="000000"/>
              </a:solidFill>
              <a:latin typeface="Times New Roman"/>
              <a:ea typeface="Times New Roman"/>
              <a:cs typeface="Times New Roman"/>
              <a:sym typeface="Times New Roman"/>
            </a:endParaRPr>
          </a:p>
        </p:txBody>
      </p:sp>
      <p:cxnSp>
        <p:nvCxnSpPr>
          <p:cNvPr id="132" name="Google Shape;132;p12"/>
          <p:cNvCxnSpPr/>
          <p:nvPr/>
        </p:nvCxnSpPr>
        <p:spPr>
          <a:xfrm>
            <a:off x="1106909" y="3007725"/>
            <a:ext cx="0" cy="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3"/>
          <p:cNvSpPr txBox="1"/>
          <p:nvPr>
            <p:ph type="title"/>
          </p:nvPr>
        </p:nvSpPr>
        <p:spPr>
          <a:xfrm>
            <a:off x="311700"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000">
                <a:latin typeface="Times New Roman"/>
                <a:ea typeface="Times New Roman"/>
                <a:cs typeface="Times New Roman"/>
                <a:sym typeface="Times New Roman"/>
              </a:rPr>
              <a:t>System Architecture</a:t>
            </a:r>
            <a:endParaRPr sz="3000">
              <a:latin typeface="Times New Roman"/>
              <a:ea typeface="Times New Roman"/>
              <a:cs typeface="Times New Roman"/>
              <a:sym typeface="Times New Roman"/>
            </a:endParaRPr>
          </a:p>
        </p:txBody>
      </p:sp>
      <p:sp>
        <p:nvSpPr>
          <p:cNvPr id="138" name="Google Shape;138;p13"/>
          <p:cNvSpPr txBox="1"/>
          <p:nvPr/>
        </p:nvSpPr>
        <p:spPr>
          <a:xfrm>
            <a:off x="0" y="1289775"/>
            <a:ext cx="9144000" cy="369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graphicFrame>
        <p:nvGraphicFramePr>
          <p:cNvPr id="139" name="Google Shape;139;p13"/>
          <p:cNvGraphicFramePr/>
          <p:nvPr/>
        </p:nvGraphicFramePr>
        <p:xfrm>
          <a:off x="85925" y="2302625"/>
          <a:ext cx="3000000" cy="3000000"/>
        </p:xfrm>
        <a:graphic>
          <a:graphicData uri="http://schemas.openxmlformats.org/drawingml/2006/table">
            <a:tbl>
              <a:tblPr>
                <a:noFill/>
                <a:tableStyleId>{205AFFC2-737D-494F-A9E1-AFB23FDE6E51}</a:tableStyleId>
              </a:tblPr>
              <a:tblGrid>
                <a:gridCol w="1167400"/>
              </a:tblGrid>
              <a:tr h="761900">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imes New Roman"/>
                          <a:ea typeface="Times New Roman"/>
                          <a:cs typeface="Times New Roman"/>
                          <a:sym typeface="Times New Roman"/>
                        </a:rPr>
                        <a:t>Image- CT scan of chest</a:t>
                      </a:r>
                      <a:endParaRPr sz="1600" u="none" cap="none" strike="noStrike">
                        <a:latin typeface="Times New Roman"/>
                        <a:ea typeface="Times New Roman"/>
                        <a:cs typeface="Times New Roman"/>
                        <a:sym typeface="Times New Roman"/>
                      </a:endParaRPr>
                    </a:p>
                  </a:txBody>
                  <a:tcPr marT="91425" marB="91425" marR="91425" marL="91425">
                    <a:lnL cap="flat" cmpd="sng" w="28575">
                      <a:solidFill>
                        <a:srgbClr val="999999"/>
                      </a:solidFill>
                      <a:prstDash val="solid"/>
                      <a:round/>
                      <a:headEnd len="sm" w="sm" type="none"/>
                      <a:tailEnd len="sm" w="sm" type="none"/>
                    </a:lnL>
                    <a:lnR cap="flat" cmpd="sng" w="28575">
                      <a:solidFill>
                        <a:srgbClr val="999999"/>
                      </a:solidFill>
                      <a:prstDash val="solid"/>
                      <a:round/>
                      <a:headEnd len="sm" w="sm" type="none"/>
                      <a:tailEnd len="sm" w="sm" type="none"/>
                    </a:lnR>
                    <a:lnT cap="flat" cmpd="sng" w="28575">
                      <a:solidFill>
                        <a:srgbClr val="999999"/>
                      </a:solidFill>
                      <a:prstDash val="solid"/>
                      <a:round/>
                      <a:headEnd len="sm" w="sm" type="none"/>
                      <a:tailEnd len="sm" w="sm" type="none"/>
                    </a:lnT>
                    <a:lnB cap="flat" cmpd="sng" w="28575">
                      <a:solidFill>
                        <a:srgbClr val="999999"/>
                      </a:solidFill>
                      <a:prstDash val="solid"/>
                      <a:round/>
                      <a:headEnd len="sm" w="sm" type="none"/>
                      <a:tailEnd len="sm" w="sm" type="none"/>
                    </a:lnB>
                  </a:tcPr>
                </a:tc>
              </a:tr>
            </a:tbl>
          </a:graphicData>
        </a:graphic>
      </p:graphicFrame>
      <p:cxnSp>
        <p:nvCxnSpPr>
          <p:cNvPr id="140" name="Google Shape;140;p13"/>
          <p:cNvCxnSpPr/>
          <p:nvPr/>
        </p:nvCxnSpPr>
        <p:spPr>
          <a:xfrm flipH="1" rot="10800000">
            <a:off x="1253313" y="2657013"/>
            <a:ext cx="559800" cy="3300"/>
          </a:xfrm>
          <a:prstGeom prst="straightConnector1">
            <a:avLst/>
          </a:prstGeom>
          <a:noFill/>
          <a:ln cap="flat" cmpd="sng" w="9525">
            <a:solidFill>
              <a:schemeClr val="dk2"/>
            </a:solidFill>
            <a:prstDash val="solid"/>
            <a:round/>
            <a:headEnd len="sm" w="sm" type="none"/>
            <a:tailEnd len="med" w="med" type="triangle"/>
          </a:ln>
        </p:spPr>
      </p:cxnSp>
      <p:graphicFrame>
        <p:nvGraphicFramePr>
          <p:cNvPr id="141" name="Google Shape;141;p13"/>
          <p:cNvGraphicFramePr/>
          <p:nvPr/>
        </p:nvGraphicFramePr>
        <p:xfrm>
          <a:off x="1828013" y="1642275"/>
          <a:ext cx="3000000" cy="3000000"/>
        </p:xfrm>
        <a:graphic>
          <a:graphicData uri="http://schemas.openxmlformats.org/drawingml/2006/table">
            <a:tbl>
              <a:tblPr>
                <a:noFill/>
                <a:tableStyleId>{205AFFC2-737D-494F-A9E1-AFB23FDE6E51}</a:tableStyleId>
              </a:tblPr>
              <a:tblGrid>
                <a:gridCol w="1596225"/>
              </a:tblGrid>
              <a:tr h="710725">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imes New Roman"/>
                          <a:ea typeface="Times New Roman"/>
                          <a:cs typeface="Times New Roman"/>
                          <a:sym typeface="Times New Roman"/>
                        </a:rPr>
                        <a:t>Image Enhancement</a:t>
                      </a:r>
                      <a:endParaRPr sz="1600" u="none" cap="none" strike="noStrike">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710725">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imes New Roman"/>
                          <a:ea typeface="Times New Roman"/>
                          <a:cs typeface="Times New Roman"/>
                          <a:sym typeface="Times New Roman"/>
                        </a:rPr>
                        <a:t>Image Segmentation</a:t>
                      </a:r>
                      <a:endParaRPr sz="1600" u="none" cap="none" strike="noStrike">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lnR cap="flat" cmpd="sng" w="28575">
                      <a:solidFill>
                        <a:srgbClr val="999999"/>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710725">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imes New Roman"/>
                          <a:ea typeface="Times New Roman"/>
                          <a:cs typeface="Times New Roman"/>
                          <a:sym typeface="Times New Roman"/>
                        </a:rPr>
                        <a:t>Data Augmentation</a:t>
                      </a:r>
                      <a:endParaRPr sz="1600" u="none" cap="none" strike="noStrike">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cxnSp>
        <p:nvCxnSpPr>
          <p:cNvPr id="142" name="Google Shape;142;p13"/>
          <p:cNvCxnSpPr/>
          <p:nvPr/>
        </p:nvCxnSpPr>
        <p:spPr>
          <a:xfrm>
            <a:off x="3424250" y="2571925"/>
            <a:ext cx="511500" cy="8700"/>
          </a:xfrm>
          <a:prstGeom prst="straightConnector1">
            <a:avLst/>
          </a:prstGeom>
          <a:noFill/>
          <a:ln cap="flat" cmpd="sng" w="9525">
            <a:solidFill>
              <a:schemeClr val="dk2"/>
            </a:solidFill>
            <a:prstDash val="solid"/>
            <a:round/>
            <a:headEnd len="sm" w="sm" type="none"/>
            <a:tailEnd len="med" w="med" type="triangle"/>
          </a:ln>
        </p:spPr>
      </p:cxnSp>
      <p:graphicFrame>
        <p:nvGraphicFramePr>
          <p:cNvPr id="143" name="Google Shape;143;p13"/>
          <p:cNvGraphicFramePr/>
          <p:nvPr/>
        </p:nvGraphicFramePr>
        <p:xfrm>
          <a:off x="3937450" y="2122438"/>
          <a:ext cx="3000000" cy="3000000"/>
        </p:xfrm>
        <a:graphic>
          <a:graphicData uri="http://schemas.openxmlformats.org/drawingml/2006/table">
            <a:tbl>
              <a:tblPr>
                <a:noFill/>
                <a:tableStyleId>{205AFFC2-737D-494F-A9E1-AFB23FDE6E51}</a:tableStyleId>
              </a:tblPr>
              <a:tblGrid>
                <a:gridCol w="1347300"/>
              </a:tblGrid>
              <a:tr h="898625">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imes New Roman"/>
                          <a:ea typeface="Times New Roman"/>
                          <a:cs typeface="Times New Roman"/>
                          <a:sym typeface="Times New Roman"/>
                        </a:rPr>
                        <a:t>Feature Extraction:</a:t>
                      </a:r>
                      <a:endParaRPr sz="16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imes New Roman"/>
                          <a:ea typeface="Times New Roman"/>
                          <a:cs typeface="Times New Roman"/>
                          <a:sym typeface="Times New Roman"/>
                        </a:rPr>
                        <a:t>VGG -16 model</a:t>
                      </a:r>
                      <a:endParaRPr sz="1600" u="none" cap="none" strike="noStrike">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cxnSp>
        <p:nvCxnSpPr>
          <p:cNvPr id="144" name="Google Shape;144;p13"/>
          <p:cNvCxnSpPr/>
          <p:nvPr/>
        </p:nvCxnSpPr>
        <p:spPr>
          <a:xfrm>
            <a:off x="5284750" y="2566050"/>
            <a:ext cx="530100" cy="11400"/>
          </a:xfrm>
          <a:prstGeom prst="straightConnector1">
            <a:avLst/>
          </a:prstGeom>
          <a:noFill/>
          <a:ln cap="flat" cmpd="sng" w="9525">
            <a:solidFill>
              <a:schemeClr val="dk2"/>
            </a:solidFill>
            <a:prstDash val="solid"/>
            <a:round/>
            <a:headEnd len="sm" w="sm" type="none"/>
            <a:tailEnd len="med" w="med" type="triangle"/>
          </a:ln>
        </p:spPr>
      </p:cxnSp>
      <p:graphicFrame>
        <p:nvGraphicFramePr>
          <p:cNvPr id="145" name="Google Shape;145;p13"/>
          <p:cNvGraphicFramePr/>
          <p:nvPr/>
        </p:nvGraphicFramePr>
        <p:xfrm>
          <a:off x="5797950" y="1928925"/>
          <a:ext cx="3000000" cy="3000000"/>
        </p:xfrm>
        <a:graphic>
          <a:graphicData uri="http://schemas.openxmlformats.org/drawingml/2006/table">
            <a:tbl>
              <a:tblPr>
                <a:noFill/>
                <a:tableStyleId>{205AFFC2-737D-494F-A9E1-AFB23FDE6E51}</a:tableStyleId>
              </a:tblPr>
              <a:tblGrid>
                <a:gridCol w="1307800"/>
              </a:tblGrid>
              <a:tr h="898625">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imes New Roman"/>
                          <a:ea typeface="Times New Roman"/>
                          <a:cs typeface="Times New Roman"/>
                          <a:sym typeface="Times New Roman"/>
                        </a:rPr>
                        <a:t>Softmax layer to support Classification</a:t>
                      </a:r>
                      <a:endParaRPr sz="1600" u="none" cap="none" strike="noStrike">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
        <p:nvSpPr>
          <p:cNvPr id="146" name="Google Shape;146;p13"/>
          <p:cNvSpPr txBox="1"/>
          <p:nvPr/>
        </p:nvSpPr>
        <p:spPr>
          <a:xfrm>
            <a:off x="381350" y="3523725"/>
            <a:ext cx="1347300" cy="24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47" name="Google Shape;147;p13"/>
          <p:cNvSpPr txBox="1"/>
          <p:nvPr/>
        </p:nvSpPr>
        <p:spPr>
          <a:xfrm>
            <a:off x="1728638" y="3869825"/>
            <a:ext cx="1974900" cy="41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Times New Roman"/>
                <a:ea typeface="Times New Roman"/>
                <a:cs typeface="Times New Roman"/>
                <a:sym typeface="Times New Roman"/>
              </a:rPr>
              <a:t>Image Preprocessing</a:t>
            </a:r>
            <a:endParaRPr b="0" i="0" sz="1600" u="none" cap="none" strike="noStrike">
              <a:solidFill>
                <a:srgbClr val="000000"/>
              </a:solidFill>
              <a:latin typeface="Times New Roman"/>
              <a:ea typeface="Times New Roman"/>
              <a:cs typeface="Times New Roman"/>
              <a:sym typeface="Times New Roman"/>
            </a:endParaRPr>
          </a:p>
        </p:txBody>
      </p:sp>
      <p:cxnSp>
        <p:nvCxnSpPr>
          <p:cNvPr id="148" name="Google Shape;148;p13"/>
          <p:cNvCxnSpPr/>
          <p:nvPr/>
        </p:nvCxnSpPr>
        <p:spPr>
          <a:xfrm flipH="1" rot="10800000">
            <a:off x="7105750" y="2567400"/>
            <a:ext cx="327000" cy="8700"/>
          </a:xfrm>
          <a:prstGeom prst="straightConnector1">
            <a:avLst/>
          </a:prstGeom>
          <a:noFill/>
          <a:ln cap="flat" cmpd="sng" w="9525">
            <a:solidFill>
              <a:schemeClr val="dk2"/>
            </a:solidFill>
            <a:prstDash val="solid"/>
            <a:round/>
            <a:headEnd len="sm" w="sm" type="none"/>
            <a:tailEnd len="med" w="med" type="triangle"/>
          </a:ln>
        </p:spPr>
      </p:cxnSp>
      <p:sp>
        <p:nvSpPr>
          <p:cNvPr id="149" name="Google Shape;149;p13"/>
          <p:cNvSpPr txBox="1"/>
          <p:nvPr/>
        </p:nvSpPr>
        <p:spPr>
          <a:xfrm>
            <a:off x="7985000" y="2002425"/>
            <a:ext cx="1974900" cy="176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50" name="Google Shape;150;p13"/>
          <p:cNvSpPr/>
          <p:nvPr/>
        </p:nvSpPr>
        <p:spPr>
          <a:xfrm>
            <a:off x="7489550" y="1747675"/>
            <a:ext cx="1596300" cy="1916400"/>
          </a:xfrm>
          <a:prstGeom prst="rect">
            <a:avLst/>
          </a:prstGeom>
          <a:noFill/>
          <a:ln cap="flat" cmpd="sng" w="381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Times New Roman"/>
                <a:ea typeface="Times New Roman"/>
                <a:cs typeface="Times New Roman"/>
                <a:sym typeface="Times New Roman"/>
              </a:rPr>
              <a:t>1. Normal</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Times New Roman"/>
                <a:ea typeface="Times New Roman"/>
                <a:cs typeface="Times New Roman"/>
                <a:sym typeface="Times New Roman"/>
              </a:rPr>
              <a:t>2.Pneumonia</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Times New Roman"/>
                <a:ea typeface="Times New Roman"/>
                <a:cs typeface="Times New Roman"/>
                <a:sym typeface="Times New Roman"/>
              </a:rPr>
              <a:t>3. COVID-19</a:t>
            </a:r>
            <a:endParaRPr b="0" i="0" sz="1600" u="none" cap="none" strike="noStrike">
              <a:solidFill>
                <a:srgbClr val="000000"/>
              </a:solidFill>
              <a:latin typeface="Times New Roman"/>
              <a:ea typeface="Times New Roman"/>
              <a:cs typeface="Times New Roman"/>
              <a:sym typeface="Times New Roman"/>
            </a:endParaRPr>
          </a:p>
        </p:txBody>
      </p:sp>
      <p:sp>
        <p:nvSpPr>
          <p:cNvPr id="151" name="Google Shape;151;p13"/>
          <p:cNvSpPr txBox="1"/>
          <p:nvPr/>
        </p:nvSpPr>
        <p:spPr>
          <a:xfrm>
            <a:off x="7549850" y="3869825"/>
            <a:ext cx="1475700" cy="411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Times New Roman"/>
                <a:ea typeface="Times New Roman"/>
                <a:cs typeface="Times New Roman"/>
                <a:sym typeface="Times New Roman"/>
              </a:rPr>
              <a:t>Output labels</a:t>
            </a:r>
            <a:endParaRPr b="0" i="0" sz="1600" u="none" cap="none" strike="noStrike">
              <a:solidFill>
                <a:srgbClr val="000000"/>
              </a:solidFill>
              <a:latin typeface="Times New Roman"/>
              <a:ea typeface="Times New Roman"/>
              <a:cs typeface="Times New Roman"/>
              <a:sym typeface="Times New Roman"/>
            </a:endParaRPr>
          </a:p>
        </p:txBody>
      </p:sp>
      <p:sp>
        <p:nvSpPr>
          <p:cNvPr id="152" name="Google Shape;152;p13"/>
          <p:cNvSpPr txBox="1"/>
          <p:nvPr/>
        </p:nvSpPr>
        <p:spPr>
          <a:xfrm>
            <a:off x="2445525" y="4426775"/>
            <a:ext cx="3836700" cy="411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Times New Roman"/>
                <a:ea typeface="Times New Roman"/>
                <a:cs typeface="Times New Roman"/>
                <a:sym typeface="Times New Roman"/>
              </a:rPr>
              <a:t>Figure 3: System Architecture</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4"/>
          <p:cNvSpPr txBox="1"/>
          <p:nvPr/>
        </p:nvSpPr>
        <p:spPr>
          <a:xfrm>
            <a:off x="310325" y="1577150"/>
            <a:ext cx="8520600" cy="32823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rgbClr val="000000"/>
              </a:buClr>
              <a:buSzPts val="1600"/>
              <a:buFont typeface="Times New Roman"/>
              <a:buChar char="●"/>
            </a:pPr>
            <a:r>
              <a:rPr b="0" i="0" lang="en" sz="1600" u="none" cap="none" strike="noStrike">
                <a:solidFill>
                  <a:srgbClr val="000000"/>
                </a:solidFill>
                <a:latin typeface="Times New Roman"/>
                <a:ea typeface="Times New Roman"/>
                <a:cs typeface="Times New Roman"/>
                <a:sym typeface="Times New Roman"/>
              </a:rPr>
              <a:t>We have developed a </a:t>
            </a:r>
            <a:r>
              <a:rPr b="1" i="0" lang="en" sz="1600" u="none" cap="none" strike="noStrike">
                <a:solidFill>
                  <a:srgbClr val="000000"/>
                </a:solidFill>
                <a:latin typeface="Times New Roman"/>
                <a:ea typeface="Times New Roman"/>
                <a:cs typeface="Times New Roman"/>
                <a:sym typeface="Times New Roman"/>
              </a:rPr>
              <a:t>web portal </a:t>
            </a:r>
            <a:r>
              <a:rPr b="0" i="0" lang="en" sz="1600" u="none" cap="none" strike="noStrike">
                <a:solidFill>
                  <a:srgbClr val="000000"/>
                </a:solidFill>
                <a:latin typeface="Times New Roman"/>
                <a:ea typeface="Times New Roman"/>
                <a:cs typeface="Times New Roman"/>
                <a:sym typeface="Times New Roman"/>
              </a:rPr>
              <a:t>which can be  provided to various hospitals for their use. </a:t>
            </a:r>
            <a:endParaRPr b="1" i="0" sz="1600" u="none" cap="none" strike="noStrike">
              <a:solidFill>
                <a:srgbClr val="000000"/>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Times New Roman"/>
              <a:buChar char="●"/>
            </a:pPr>
            <a:r>
              <a:rPr b="0" i="0" lang="en" sz="1600" u="none" cap="none" strike="noStrike">
                <a:solidFill>
                  <a:srgbClr val="000000"/>
                </a:solidFill>
                <a:latin typeface="Times New Roman"/>
                <a:ea typeface="Times New Roman"/>
                <a:cs typeface="Times New Roman"/>
                <a:sym typeface="Times New Roman"/>
              </a:rPr>
              <a:t>The users(doctors/any concerned person) will have to create an account on the portal.</a:t>
            </a:r>
            <a:endParaRPr b="0" i="0" sz="1600" u="none" cap="none" strike="noStrike">
              <a:solidFill>
                <a:srgbClr val="000000"/>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Times New Roman"/>
              <a:buChar char="●"/>
            </a:pPr>
            <a:r>
              <a:rPr b="0" i="0" lang="en" sz="1600" u="none" cap="none" strike="noStrike">
                <a:solidFill>
                  <a:srgbClr val="000000"/>
                </a:solidFill>
                <a:latin typeface="Times New Roman"/>
                <a:ea typeface="Times New Roman"/>
                <a:cs typeface="Times New Roman"/>
                <a:sym typeface="Times New Roman"/>
              </a:rPr>
              <a:t>The portal have a dashboard to keep record of the currently infected coronavirus patients in the hospital.</a:t>
            </a:r>
            <a:endParaRPr b="0" i="0" sz="1600" u="none" cap="none" strike="noStrike">
              <a:solidFill>
                <a:srgbClr val="000000"/>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Times New Roman"/>
              <a:buChar char="●"/>
            </a:pPr>
            <a:r>
              <a:rPr b="0" i="0" lang="en" sz="1600" u="none" cap="none" strike="noStrike">
                <a:solidFill>
                  <a:srgbClr val="000000"/>
                </a:solidFill>
                <a:latin typeface="Times New Roman"/>
                <a:ea typeface="Times New Roman"/>
                <a:cs typeface="Times New Roman"/>
                <a:sym typeface="Times New Roman"/>
              </a:rPr>
              <a:t>The portal also have the following functionalities :-</a:t>
            </a:r>
            <a:endParaRPr b="0" i="0" sz="1600" u="none" cap="none" strike="noStrike">
              <a:solidFill>
                <a:srgbClr val="000000"/>
              </a:solidFill>
              <a:latin typeface="Times New Roman"/>
              <a:ea typeface="Times New Roman"/>
              <a:cs typeface="Times New Roman"/>
              <a:sym typeface="Times New Roman"/>
            </a:endParaRPr>
          </a:p>
          <a:p>
            <a:pPr indent="-330200" lvl="1" marL="914400" marR="0" rtl="0" algn="l">
              <a:lnSpc>
                <a:spcPct val="100000"/>
              </a:lnSpc>
              <a:spcBef>
                <a:spcPts val="0"/>
              </a:spcBef>
              <a:spcAft>
                <a:spcPts val="0"/>
              </a:spcAft>
              <a:buClr>
                <a:srgbClr val="000000"/>
              </a:buClr>
              <a:buSzPts val="1600"/>
              <a:buFont typeface="Times New Roman"/>
              <a:buChar char="○"/>
            </a:pPr>
            <a:r>
              <a:rPr b="1" i="0" lang="en" sz="1600" u="none" cap="none" strike="noStrike">
                <a:solidFill>
                  <a:srgbClr val="000000"/>
                </a:solidFill>
                <a:latin typeface="Times New Roman"/>
                <a:ea typeface="Times New Roman"/>
                <a:cs typeface="Times New Roman"/>
                <a:sym typeface="Times New Roman"/>
              </a:rPr>
              <a:t>Upload Image</a:t>
            </a:r>
            <a:r>
              <a:rPr b="0" i="0" lang="en" sz="1600" u="none" cap="none" strike="noStrike">
                <a:solidFill>
                  <a:srgbClr val="000000"/>
                </a:solidFill>
                <a:latin typeface="Times New Roman"/>
                <a:ea typeface="Times New Roman"/>
                <a:cs typeface="Times New Roman"/>
                <a:sym typeface="Times New Roman"/>
              </a:rPr>
              <a:t> -Grayscale image of Chest CT scan of patients has to be uploaded and the probability of whether the patient is infected / not infected with COVID-19 will be displayed. </a:t>
            </a:r>
            <a:endParaRPr b="0" i="0" sz="1600" u="none" cap="none" strike="noStrike">
              <a:solidFill>
                <a:srgbClr val="000000"/>
              </a:solidFill>
              <a:latin typeface="Times New Roman"/>
              <a:ea typeface="Times New Roman"/>
              <a:cs typeface="Times New Roman"/>
              <a:sym typeface="Times New Roman"/>
            </a:endParaRPr>
          </a:p>
          <a:p>
            <a:pPr indent="-330200" lvl="1" marL="914400" marR="0" rtl="0" algn="l">
              <a:lnSpc>
                <a:spcPct val="100000"/>
              </a:lnSpc>
              <a:spcBef>
                <a:spcPts val="0"/>
              </a:spcBef>
              <a:spcAft>
                <a:spcPts val="0"/>
              </a:spcAft>
              <a:buClr>
                <a:srgbClr val="000000"/>
              </a:buClr>
              <a:buSzPts val="1600"/>
              <a:buFont typeface="Times New Roman"/>
              <a:buChar char="○"/>
            </a:pPr>
            <a:r>
              <a:rPr b="1" i="0" lang="en" sz="1600" u="none" cap="none" strike="noStrike">
                <a:solidFill>
                  <a:srgbClr val="000000"/>
                </a:solidFill>
                <a:latin typeface="Times New Roman"/>
                <a:ea typeface="Times New Roman"/>
                <a:cs typeface="Times New Roman"/>
                <a:sym typeface="Times New Roman"/>
              </a:rPr>
              <a:t>Adding CT scan image to the database</a:t>
            </a:r>
            <a:r>
              <a:rPr b="0" i="0" lang="en" sz="1600" u="none" cap="none" strike="noStrike">
                <a:solidFill>
                  <a:srgbClr val="000000"/>
                </a:solidFill>
                <a:latin typeface="Times New Roman"/>
                <a:ea typeface="Times New Roman"/>
                <a:cs typeface="Times New Roman"/>
                <a:sym typeface="Times New Roman"/>
              </a:rPr>
              <a:t> - This results are added to the database only after verification from the doctor. By doing this we aim to increase the number of samples in the dataset, thereby helping the model to learn better and further increase its accuracy.</a:t>
            </a:r>
            <a:endParaRPr b="0" i="0" sz="1600" u="none" cap="none" strike="noStrike">
              <a:solidFill>
                <a:srgbClr val="000000"/>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Times New Roman"/>
              <a:buChar char="●"/>
            </a:pPr>
            <a:r>
              <a:rPr b="0" i="0" lang="en" sz="1600" u="none" cap="none" strike="noStrike">
                <a:solidFill>
                  <a:srgbClr val="000000"/>
                </a:solidFill>
                <a:latin typeface="Times New Roman"/>
                <a:ea typeface="Times New Roman"/>
                <a:cs typeface="Times New Roman"/>
                <a:sym typeface="Times New Roman"/>
              </a:rPr>
              <a:t>Therefore, our system will provide an easy way of diagnosing COVID-19 in patients.</a:t>
            </a:r>
            <a:endParaRPr b="0" i="0" sz="1600" u="none" cap="none" strike="noStrike">
              <a:solidFill>
                <a:srgbClr val="000000"/>
              </a:solidFill>
              <a:latin typeface="Times New Roman"/>
              <a:ea typeface="Times New Roman"/>
              <a:cs typeface="Times New Roman"/>
              <a:sym typeface="Times New Roman"/>
            </a:endParaRPr>
          </a:p>
        </p:txBody>
      </p:sp>
      <p:sp>
        <p:nvSpPr>
          <p:cNvPr id="158" name="Google Shape;158;p1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457200" lvl="0" marL="1828800" rtl="0" algn="l">
              <a:lnSpc>
                <a:spcPct val="100000"/>
              </a:lnSpc>
              <a:spcBef>
                <a:spcPts val="0"/>
              </a:spcBef>
              <a:spcAft>
                <a:spcPts val="0"/>
              </a:spcAft>
              <a:buSzPts val="2800"/>
              <a:buNone/>
            </a:pPr>
            <a:r>
              <a:rPr lang="en"/>
              <a:t>Deployment Details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5"/>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3200400" rtl="0" algn="l">
              <a:lnSpc>
                <a:spcPct val="100000"/>
              </a:lnSpc>
              <a:spcBef>
                <a:spcPts val="0"/>
              </a:spcBef>
              <a:spcAft>
                <a:spcPts val="0"/>
              </a:spcAft>
              <a:buSzPts val="2800"/>
              <a:buNone/>
            </a:pPr>
            <a:r>
              <a:rPr lang="en"/>
              <a:t>Results</a:t>
            </a:r>
            <a:endParaRPr/>
          </a:p>
        </p:txBody>
      </p:sp>
      <p:sp>
        <p:nvSpPr>
          <p:cNvPr id="164" name="Google Shape;164;p15"/>
          <p:cNvSpPr txBox="1"/>
          <p:nvPr/>
        </p:nvSpPr>
        <p:spPr>
          <a:xfrm>
            <a:off x="296975" y="1517575"/>
            <a:ext cx="8520600" cy="33363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rgbClr val="000000"/>
              </a:buClr>
              <a:buSzPts val="1600"/>
              <a:buFont typeface="Roboto"/>
              <a:buChar char="●"/>
            </a:pPr>
            <a:r>
              <a:rPr b="0" i="0" lang="en" sz="1600" u="none" cap="none" strike="noStrike">
                <a:solidFill>
                  <a:srgbClr val="000000"/>
                </a:solidFill>
                <a:latin typeface="Roboto"/>
                <a:ea typeface="Roboto"/>
                <a:cs typeface="Roboto"/>
                <a:sym typeface="Roboto"/>
              </a:rPr>
              <a:t>Our model when trained on a augmented and preprocessed  dataset of 15000 images , gave a striking </a:t>
            </a:r>
            <a:r>
              <a:rPr b="1" i="0" lang="en" sz="1600" u="none" cap="none" strike="noStrike">
                <a:solidFill>
                  <a:srgbClr val="000000"/>
                </a:solidFill>
                <a:latin typeface="Roboto"/>
                <a:ea typeface="Roboto"/>
                <a:cs typeface="Roboto"/>
                <a:sym typeface="Roboto"/>
              </a:rPr>
              <a:t>training accuracy of 99.8%</a:t>
            </a:r>
            <a:r>
              <a:rPr b="0" i="0" lang="en" sz="1600" u="none" cap="none" strike="noStrike">
                <a:solidFill>
                  <a:srgbClr val="000000"/>
                </a:solidFill>
                <a:latin typeface="Roboto"/>
                <a:ea typeface="Roboto"/>
                <a:cs typeface="Roboto"/>
                <a:sym typeface="Roboto"/>
              </a:rPr>
              <a:t> and </a:t>
            </a:r>
            <a:r>
              <a:rPr b="1" i="0" lang="en" sz="1600" u="none" cap="none" strike="noStrike">
                <a:solidFill>
                  <a:srgbClr val="000000"/>
                </a:solidFill>
                <a:latin typeface="Roboto"/>
                <a:ea typeface="Roboto"/>
                <a:cs typeface="Roboto"/>
                <a:sym typeface="Roboto"/>
              </a:rPr>
              <a:t>validation accuracy of 98.3%</a:t>
            </a:r>
            <a:r>
              <a:rPr b="0" i="0" lang="en" sz="1600" u="none" cap="none" strike="noStrike">
                <a:solidFill>
                  <a:srgbClr val="000000"/>
                </a:solidFill>
                <a:latin typeface="Roboto"/>
                <a:ea typeface="Roboto"/>
                <a:cs typeface="Roboto"/>
                <a:sym typeface="Roboto"/>
              </a:rPr>
              <a:t>.</a:t>
            </a:r>
            <a:endParaRPr b="0"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Char char="●"/>
            </a:pPr>
            <a:r>
              <a:rPr b="0" i="0" lang="en" sz="1600" u="none" cap="none" strike="noStrike">
                <a:solidFill>
                  <a:srgbClr val="000000"/>
                </a:solidFill>
                <a:latin typeface="Roboto"/>
                <a:ea typeface="Roboto"/>
                <a:cs typeface="Roboto"/>
                <a:sym typeface="Roboto"/>
              </a:rPr>
              <a:t>An easy to use </a:t>
            </a:r>
            <a:r>
              <a:rPr b="1" i="0" lang="en" sz="1600" u="none" cap="none" strike="noStrike">
                <a:solidFill>
                  <a:srgbClr val="000000"/>
                </a:solidFill>
                <a:latin typeface="Roboto"/>
                <a:ea typeface="Roboto"/>
                <a:cs typeface="Roboto"/>
                <a:sym typeface="Roboto"/>
              </a:rPr>
              <a:t>web interface</a:t>
            </a:r>
            <a:r>
              <a:rPr b="0" i="0" lang="en" sz="1600" u="none" cap="none" strike="noStrike">
                <a:solidFill>
                  <a:srgbClr val="000000"/>
                </a:solidFill>
                <a:latin typeface="Roboto"/>
                <a:ea typeface="Roboto"/>
                <a:cs typeface="Roboto"/>
                <a:sym typeface="Roboto"/>
              </a:rPr>
              <a:t> has also been developed for users to easily detect the presence of COVID-19 within a few seconds.</a:t>
            </a:r>
            <a:endParaRPr b="0"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Char char="●"/>
            </a:pPr>
            <a:r>
              <a:rPr b="0" i="0" lang="en" sz="1600" u="none" cap="none" strike="noStrike">
                <a:solidFill>
                  <a:srgbClr val="000000"/>
                </a:solidFill>
                <a:latin typeface="Roboto"/>
                <a:ea typeface="Roboto"/>
                <a:cs typeface="Roboto"/>
                <a:sym typeface="Roboto"/>
              </a:rPr>
              <a:t>A facility to add</a:t>
            </a:r>
            <a:r>
              <a:rPr b="1" i="0" lang="en" sz="1600" u="none" cap="none" strike="noStrike">
                <a:solidFill>
                  <a:srgbClr val="000000"/>
                </a:solidFill>
                <a:latin typeface="Roboto"/>
                <a:ea typeface="Roboto"/>
                <a:cs typeface="Roboto"/>
                <a:sym typeface="Roboto"/>
              </a:rPr>
              <a:t> images</a:t>
            </a:r>
            <a:r>
              <a:rPr b="0" i="0" lang="en" sz="1600" u="none" cap="none" strike="noStrike">
                <a:solidFill>
                  <a:srgbClr val="000000"/>
                </a:solidFill>
                <a:latin typeface="Roboto"/>
                <a:ea typeface="Roboto"/>
                <a:cs typeface="Roboto"/>
                <a:sym typeface="Roboto"/>
              </a:rPr>
              <a:t> to train database is also provided so the model can extract and learn from new images overtime.</a:t>
            </a:r>
            <a:endParaRPr b="0" i="0" sz="1600" u="none" cap="none" strike="noStrike">
              <a:solidFill>
                <a:srgbClr val="000000"/>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6"/>
          <p:cNvSpPr txBox="1"/>
          <p:nvPr/>
        </p:nvSpPr>
        <p:spPr>
          <a:xfrm>
            <a:off x="311725" y="1508150"/>
            <a:ext cx="8642700" cy="3478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Times New Roman"/>
              <a:buChar char="●"/>
            </a:pPr>
            <a:r>
              <a:rPr b="0" i="0" lang="en" sz="1800" u="none" cap="none" strike="noStrike">
                <a:solidFill>
                  <a:srgbClr val="000000"/>
                </a:solidFill>
                <a:latin typeface="Times New Roman"/>
                <a:ea typeface="Times New Roman"/>
                <a:cs typeface="Times New Roman"/>
                <a:sym typeface="Times New Roman"/>
              </a:rPr>
              <a:t>Thus , we have proposed a solution for diagnosis of COVID-19 using AI-based Medical Image Analysis.</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n" sz="1800" u="none" cap="none" strike="noStrike">
                <a:solidFill>
                  <a:srgbClr val="000000"/>
                </a:solidFill>
                <a:latin typeface="Times New Roman"/>
                <a:ea typeface="Times New Roman"/>
                <a:cs typeface="Times New Roman"/>
                <a:sym typeface="Times New Roman"/>
              </a:rPr>
              <a:t>The solution uses VGG-16 for feature extraction.</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n" sz="1800" u="none" cap="none" strike="noStrike">
                <a:solidFill>
                  <a:srgbClr val="000000"/>
                </a:solidFill>
                <a:latin typeface="Times New Roman"/>
                <a:ea typeface="Times New Roman"/>
                <a:cs typeface="Times New Roman"/>
                <a:sym typeface="Times New Roman"/>
              </a:rPr>
              <a:t>Our model is able to distinguish the presence or absence of the novel coronavirus.</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n" sz="1800" u="none" cap="none" strike="noStrike">
                <a:solidFill>
                  <a:srgbClr val="000000"/>
                </a:solidFill>
                <a:latin typeface="Times New Roman"/>
                <a:ea typeface="Times New Roman"/>
                <a:cs typeface="Times New Roman"/>
                <a:sym typeface="Times New Roman"/>
              </a:rPr>
              <a:t>With the help of this project we aim to ease the task of diagnosing coronavirus by using the Chest CT scans of patients.</a:t>
            </a:r>
            <a:endParaRPr b="0" i="0" sz="1800" u="none" cap="none" strike="noStrike">
              <a:solidFill>
                <a:srgbClr val="000000"/>
              </a:solidFill>
              <a:latin typeface="Times New Roman"/>
              <a:ea typeface="Times New Roman"/>
              <a:cs typeface="Times New Roman"/>
              <a:sym typeface="Times New Roman"/>
            </a:endParaRPr>
          </a:p>
        </p:txBody>
      </p:sp>
      <p:sp>
        <p:nvSpPr>
          <p:cNvPr id="170" name="Google Shape;170;p16"/>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000">
                <a:latin typeface="Times New Roman"/>
                <a:ea typeface="Times New Roman"/>
                <a:cs typeface="Times New Roman"/>
                <a:sym typeface="Times New Roman"/>
              </a:rPr>
              <a:t>Conclusion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7"/>
          <p:cNvSpPr txBox="1"/>
          <p:nvPr/>
        </p:nvSpPr>
        <p:spPr>
          <a:xfrm>
            <a:off x="311725" y="1508150"/>
            <a:ext cx="8642700" cy="3478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b="1" i="0" lang="en" sz="1600" u="none" cap="none" strike="noStrike">
                <a:solidFill>
                  <a:srgbClr val="222222"/>
                </a:solidFill>
                <a:highlight>
                  <a:schemeClr val="lt1"/>
                </a:highlight>
                <a:latin typeface="Times New Roman"/>
                <a:ea typeface="Times New Roman"/>
                <a:cs typeface="Times New Roman"/>
                <a:sym typeface="Times New Roman"/>
              </a:rPr>
              <a:t>[1] </a:t>
            </a:r>
            <a:r>
              <a:rPr b="0" i="0" lang="en" sz="1600" u="none" cap="none" strike="noStrike">
                <a:solidFill>
                  <a:srgbClr val="222222"/>
                </a:solidFill>
                <a:highlight>
                  <a:schemeClr val="lt1"/>
                </a:highlight>
                <a:latin typeface="Times New Roman"/>
                <a:ea typeface="Times New Roman"/>
                <a:cs typeface="Times New Roman"/>
                <a:sym typeface="Times New Roman"/>
              </a:rPr>
              <a:t>Md. Badrul Alam Miah, Mohammad Abu Yousuf , “Detection of Lung Cancer from CT Image Using Image Processing and Neural Network” in </a:t>
            </a:r>
            <a:r>
              <a:rPr b="0" i="1" lang="en" sz="1600" u="none" cap="none" strike="noStrike">
                <a:solidFill>
                  <a:srgbClr val="222222"/>
                </a:solidFill>
                <a:highlight>
                  <a:schemeClr val="lt1"/>
                </a:highlight>
                <a:latin typeface="Times New Roman"/>
                <a:ea typeface="Times New Roman"/>
                <a:cs typeface="Times New Roman"/>
                <a:sym typeface="Times New Roman"/>
              </a:rPr>
              <a:t>Int'l Conf on Electrical Engineering and Information &amp; Communication Technology</a:t>
            </a:r>
            <a:r>
              <a:rPr b="0" i="0" lang="en" sz="1600" u="none" cap="none" strike="noStrike">
                <a:solidFill>
                  <a:srgbClr val="222222"/>
                </a:solidFill>
                <a:highlight>
                  <a:schemeClr val="lt1"/>
                </a:highlight>
                <a:latin typeface="Times New Roman"/>
                <a:ea typeface="Times New Roman"/>
                <a:cs typeface="Times New Roman"/>
                <a:sym typeface="Times New Roman"/>
              </a:rPr>
              <a:t>, 2015.   </a:t>
            </a:r>
            <a:endParaRPr b="0" i="0" sz="1600" u="none" cap="none" strike="noStrike">
              <a:solidFill>
                <a:srgbClr val="222222"/>
              </a:solidFill>
              <a:highlight>
                <a:schemeClr val="lt1"/>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600"/>
              <a:buFont typeface="Arial"/>
              <a:buNone/>
            </a:pPr>
            <a:r>
              <a:rPr b="0" i="0" lang="en" sz="1600" u="none" cap="none" strike="noStrike">
                <a:solidFill>
                  <a:srgbClr val="222222"/>
                </a:solidFill>
                <a:highlight>
                  <a:schemeClr val="lt1"/>
                </a:highlight>
                <a:latin typeface="Times New Roman"/>
                <a:ea typeface="Times New Roman"/>
                <a:cs typeface="Times New Roman"/>
                <a:sym typeface="Times New Roman"/>
              </a:rPr>
              <a:t>[</a:t>
            </a:r>
            <a:r>
              <a:rPr b="1" i="0" lang="en" sz="1600" u="none" cap="none" strike="noStrike">
                <a:solidFill>
                  <a:srgbClr val="222222"/>
                </a:solidFill>
                <a:highlight>
                  <a:schemeClr val="lt1"/>
                </a:highlight>
                <a:latin typeface="Times New Roman"/>
                <a:ea typeface="Times New Roman"/>
                <a:cs typeface="Times New Roman"/>
                <a:sym typeface="Times New Roman"/>
              </a:rPr>
              <a:t>2</a:t>
            </a:r>
            <a:r>
              <a:rPr b="0" i="0" lang="en" sz="1600" u="none" cap="none" strike="noStrike">
                <a:solidFill>
                  <a:srgbClr val="222222"/>
                </a:solidFill>
                <a:highlight>
                  <a:schemeClr val="lt1"/>
                </a:highlight>
                <a:latin typeface="Times New Roman"/>
                <a:ea typeface="Times New Roman"/>
                <a:cs typeface="Times New Roman"/>
                <a:sym typeface="Times New Roman"/>
              </a:rPr>
              <a:t>] Anita Choudhary, Sonit Sukhraj Singh, "Lung Cancer Detection on CT Images by using Image Processing," in </a:t>
            </a:r>
            <a:r>
              <a:rPr b="0" i="1" lang="en" sz="1600" u="none" cap="none" strike="noStrike">
                <a:solidFill>
                  <a:srgbClr val="222222"/>
                </a:solidFill>
                <a:highlight>
                  <a:schemeClr val="lt1"/>
                </a:highlight>
                <a:latin typeface="Times New Roman"/>
                <a:ea typeface="Times New Roman"/>
                <a:cs typeface="Times New Roman"/>
                <a:sym typeface="Times New Roman"/>
              </a:rPr>
              <a:t>International Conference of Computing Sciences</a:t>
            </a:r>
            <a:r>
              <a:rPr b="0" i="0" lang="en" sz="1600" u="none" cap="none" strike="noStrike">
                <a:solidFill>
                  <a:srgbClr val="222222"/>
                </a:solidFill>
                <a:highlight>
                  <a:schemeClr val="lt1"/>
                </a:highlight>
                <a:latin typeface="Times New Roman"/>
                <a:ea typeface="Times New Roman"/>
                <a:cs typeface="Times New Roman"/>
                <a:sym typeface="Times New Roman"/>
              </a:rPr>
              <a:t>,  2012.  </a:t>
            </a:r>
            <a:endParaRPr b="0" i="0" sz="1600" u="none" cap="none" strike="noStrike">
              <a:solidFill>
                <a:srgbClr val="222222"/>
              </a:solidFill>
              <a:highlight>
                <a:schemeClr val="lt1"/>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600"/>
              <a:buFont typeface="Arial"/>
              <a:buNone/>
            </a:pPr>
            <a:r>
              <a:rPr b="1" i="0" lang="en" sz="1600" u="none" cap="none" strike="noStrike">
                <a:solidFill>
                  <a:srgbClr val="222222"/>
                </a:solidFill>
                <a:highlight>
                  <a:schemeClr val="lt1"/>
                </a:highlight>
                <a:latin typeface="Times New Roman"/>
                <a:ea typeface="Times New Roman"/>
                <a:cs typeface="Times New Roman"/>
                <a:sym typeface="Times New Roman"/>
              </a:rPr>
              <a:t>[3]</a:t>
            </a:r>
            <a:r>
              <a:rPr b="0" i="0" lang="en" sz="1600" u="none" cap="none" strike="noStrike">
                <a:solidFill>
                  <a:srgbClr val="222222"/>
                </a:solidFill>
                <a:highlight>
                  <a:schemeClr val="lt1"/>
                </a:highlight>
                <a:latin typeface="Times New Roman"/>
                <a:ea typeface="Times New Roman"/>
                <a:cs typeface="Times New Roman"/>
                <a:sym typeface="Times New Roman"/>
              </a:rPr>
              <a:t> G. Bhat, V. G. Biradar , H. S. Nalini, "Artificial Neural Network based Cancer Cell Classification (ANN - C3)",  </a:t>
            </a:r>
            <a:r>
              <a:rPr b="0" i="1" lang="en" sz="1600" u="none" cap="none" strike="noStrike">
                <a:solidFill>
                  <a:srgbClr val="222222"/>
                </a:solidFill>
                <a:highlight>
                  <a:schemeClr val="lt1"/>
                </a:highlight>
                <a:latin typeface="Times New Roman"/>
                <a:ea typeface="Times New Roman"/>
                <a:cs typeface="Times New Roman"/>
                <a:sym typeface="Times New Roman"/>
              </a:rPr>
              <a:t>Computer Engineering and Intelligent Systems</a:t>
            </a:r>
            <a:r>
              <a:rPr b="0" i="0" lang="en" sz="1600" u="none" cap="none" strike="noStrike">
                <a:solidFill>
                  <a:srgbClr val="222222"/>
                </a:solidFill>
                <a:highlight>
                  <a:schemeClr val="lt1"/>
                </a:highlight>
                <a:latin typeface="Times New Roman"/>
                <a:ea typeface="Times New Roman"/>
                <a:cs typeface="Times New Roman"/>
                <a:sym typeface="Times New Roman"/>
              </a:rPr>
              <a:t>, vol. 3, no. 2, 2012</a:t>
            </a:r>
            <a:endParaRPr b="0" i="0" sz="1600" u="none" cap="none" strike="noStrike">
              <a:solidFill>
                <a:srgbClr val="222222"/>
              </a:solidFill>
              <a:highlight>
                <a:schemeClr val="lt1"/>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600"/>
              <a:buFont typeface="Arial"/>
              <a:buNone/>
            </a:pPr>
            <a:r>
              <a:rPr b="0" i="0" lang="en" sz="1600" u="none" cap="none" strike="noStrike">
                <a:solidFill>
                  <a:srgbClr val="222222"/>
                </a:solidFill>
                <a:highlight>
                  <a:schemeClr val="lt1"/>
                </a:highlight>
                <a:latin typeface="Times New Roman"/>
                <a:ea typeface="Times New Roman"/>
                <a:cs typeface="Times New Roman"/>
                <a:sym typeface="Times New Roman"/>
              </a:rPr>
              <a:t>[</a:t>
            </a:r>
            <a:r>
              <a:rPr b="1" i="0" lang="en" sz="1600" u="none" cap="none" strike="noStrike">
                <a:solidFill>
                  <a:srgbClr val="222222"/>
                </a:solidFill>
                <a:highlight>
                  <a:schemeClr val="lt1"/>
                </a:highlight>
                <a:latin typeface="Times New Roman"/>
                <a:ea typeface="Times New Roman"/>
                <a:cs typeface="Times New Roman"/>
                <a:sym typeface="Times New Roman"/>
              </a:rPr>
              <a:t>4</a:t>
            </a:r>
            <a:r>
              <a:rPr b="0" i="0" lang="en" sz="1600" u="none" cap="none" strike="noStrike">
                <a:solidFill>
                  <a:srgbClr val="222222"/>
                </a:solidFill>
                <a:highlight>
                  <a:schemeClr val="lt1"/>
                </a:highlight>
                <a:latin typeface="Times New Roman"/>
                <a:ea typeface="Times New Roman"/>
                <a:cs typeface="Times New Roman"/>
                <a:sym typeface="Times New Roman"/>
              </a:rPr>
              <a:t>] </a:t>
            </a:r>
            <a:r>
              <a:rPr b="0" i="0" lang="en" sz="1600" u="none" cap="none" strike="noStrike">
                <a:solidFill>
                  <a:srgbClr val="000000"/>
                </a:solidFill>
                <a:uFill>
                  <a:noFill/>
                </a:uFill>
                <a:latin typeface="Times New Roman"/>
                <a:ea typeface="Times New Roman"/>
                <a:cs typeface="Times New Roman"/>
                <a:sym typeface="Times New Roman"/>
                <a:hlinkClick r:id="rId3">
                  <a:extLst>
                    <a:ext uri="{A12FA001-AC4F-418D-AE19-62706E023703}">
                      <ahyp:hlinkClr val="tx"/>
                    </a:ext>
                  </a:extLst>
                </a:hlinkClick>
              </a:rPr>
              <a:t>Diagnosing COVID-19 using AI-based medical image analyses</a:t>
            </a:r>
            <a:r>
              <a:rPr b="0" i="0" lang="en" sz="1600" u="none" cap="none" strike="noStrike">
                <a:solidFill>
                  <a:srgbClr val="000000"/>
                </a:solidFill>
                <a:highlight>
                  <a:schemeClr val="lt1"/>
                </a:highlight>
                <a:latin typeface="Times New Roman"/>
                <a:ea typeface="Times New Roman"/>
                <a:cs typeface="Times New Roman"/>
                <a:sym typeface="Times New Roman"/>
              </a:rPr>
              <a:t> </a:t>
            </a:r>
            <a:r>
              <a:rPr b="0" i="0" lang="en" sz="1600" u="none" cap="none" strike="noStrike">
                <a:solidFill>
                  <a:srgbClr val="4A86E8"/>
                </a:solidFill>
                <a:highlight>
                  <a:schemeClr val="lt1"/>
                </a:highlight>
                <a:latin typeface="Times New Roman"/>
                <a:ea typeface="Times New Roman"/>
                <a:cs typeface="Times New Roman"/>
                <a:sym typeface="Times New Roman"/>
              </a:rPr>
              <a:t>- </a:t>
            </a:r>
            <a:r>
              <a:rPr b="0" i="0" lang="en" sz="1600" u="sng" cap="none" strike="noStrike">
                <a:solidFill>
                  <a:srgbClr val="4A86E8"/>
                </a:solidFill>
                <a:latin typeface="Times New Roman"/>
                <a:ea typeface="Times New Roman"/>
                <a:cs typeface="Times New Roman"/>
                <a:sym typeface="Times New Roman"/>
                <a:hlinkClick r:id="rId4">
                  <a:extLst>
                    <a:ext uri="{A12FA001-AC4F-418D-AE19-62706E023703}">
                      <ahyp:hlinkClr val="tx"/>
                    </a:ext>
                  </a:extLst>
                </a:hlinkClick>
              </a:rPr>
              <a:t>https://www.quantib.com/blog/diagnosing-covid-19-using-ai-based-medical-image-analyses</a:t>
            </a:r>
            <a:endParaRPr b="0" i="0" sz="1600" u="none" cap="none" strike="noStrike">
              <a:solidFill>
                <a:srgbClr val="4A86E8"/>
              </a:solidFill>
              <a:highlight>
                <a:schemeClr val="lt1"/>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600"/>
              <a:buFont typeface="Arial"/>
              <a:buNone/>
            </a:pPr>
            <a:r>
              <a:rPr b="1" i="0" lang="en" sz="1600" u="none" cap="none" strike="noStrike">
                <a:solidFill>
                  <a:srgbClr val="000000"/>
                </a:solidFill>
                <a:highlight>
                  <a:schemeClr val="lt1"/>
                </a:highlight>
                <a:latin typeface="Times New Roman"/>
                <a:ea typeface="Times New Roman"/>
                <a:cs typeface="Times New Roman"/>
                <a:sym typeface="Times New Roman"/>
              </a:rPr>
              <a:t>[</a:t>
            </a:r>
            <a:r>
              <a:rPr b="1" i="0" lang="en" sz="1600" u="none" cap="none" strike="noStrike">
                <a:solidFill>
                  <a:srgbClr val="222222"/>
                </a:solidFill>
                <a:highlight>
                  <a:schemeClr val="lt1"/>
                </a:highlight>
                <a:latin typeface="Times New Roman"/>
                <a:ea typeface="Times New Roman"/>
                <a:cs typeface="Times New Roman"/>
                <a:sym typeface="Times New Roman"/>
              </a:rPr>
              <a:t>5] </a:t>
            </a:r>
            <a:r>
              <a:rPr b="0" i="0" lang="en" sz="1600" u="none" cap="none" strike="noStrike">
                <a:solidFill>
                  <a:srgbClr val="0A0A0A"/>
                </a:solidFill>
                <a:highlight>
                  <a:srgbClr val="FEFEFE"/>
                </a:highlight>
                <a:latin typeface="Times New Roman"/>
                <a:ea typeface="Times New Roman"/>
                <a:cs typeface="Times New Roman"/>
                <a:sym typeface="Times New Roman"/>
              </a:rPr>
              <a:t>Chest CTs of coronavirus patients reveal nature and extent of damage - </a:t>
            </a:r>
            <a:endParaRPr b="0" i="0" sz="1600" u="none" cap="none" strike="noStrike">
              <a:solidFill>
                <a:srgbClr val="0A0A0A"/>
              </a:solidFill>
              <a:highlight>
                <a:srgbClr val="FEFEFE"/>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600"/>
              <a:buFont typeface="Arial"/>
              <a:buNone/>
            </a:pPr>
            <a:r>
              <a:rPr b="1" i="0" lang="en" sz="1600" u="none" cap="none" strike="noStrike">
                <a:solidFill>
                  <a:srgbClr val="222222"/>
                </a:solidFill>
                <a:highlight>
                  <a:schemeClr val="lt1"/>
                </a:highlight>
                <a:latin typeface="Times New Roman"/>
                <a:ea typeface="Times New Roman"/>
                <a:cs typeface="Times New Roman"/>
                <a:sym typeface="Times New Roman"/>
              </a:rPr>
              <a:t> </a:t>
            </a:r>
            <a:r>
              <a:rPr b="1" i="0" lang="en" sz="1600" u="none" cap="none" strike="noStrike">
                <a:solidFill>
                  <a:srgbClr val="4A86E8"/>
                </a:solidFill>
                <a:highlight>
                  <a:schemeClr val="lt1"/>
                </a:highlight>
                <a:latin typeface="Times New Roman"/>
                <a:ea typeface="Times New Roman"/>
                <a:cs typeface="Times New Roman"/>
                <a:sym typeface="Times New Roman"/>
              </a:rPr>
              <a:t> </a:t>
            </a:r>
            <a:r>
              <a:rPr b="0" i="0" lang="en" sz="1600" u="sng" cap="none" strike="noStrike">
                <a:solidFill>
                  <a:srgbClr val="4A86E8"/>
                </a:solidFill>
                <a:latin typeface="Times New Roman"/>
                <a:ea typeface="Times New Roman"/>
                <a:cs typeface="Times New Roman"/>
                <a:sym typeface="Times New Roman"/>
                <a:hlinkClick r:id="rId5">
                  <a:extLst>
                    <a:ext uri="{A12FA001-AC4F-418D-AE19-62706E023703}">
                      <ahyp:hlinkClr val="tx"/>
                    </a:ext>
                  </a:extLst>
                </a:hlinkClick>
              </a:rPr>
              <a:t>https://www.medicaldevice-network.com/news/coronavirus-ct-scans/</a:t>
            </a:r>
            <a:endParaRPr b="0" i="0" sz="1600" u="none" cap="none" strike="noStrike">
              <a:solidFill>
                <a:srgbClr val="222222"/>
              </a:solidFill>
              <a:latin typeface="Times New Roman"/>
              <a:ea typeface="Times New Roman"/>
              <a:cs typeface="Times New Roman"/>
              <a:sym typeface="Times New Roman"/>
            </a:endParaRPr>
          </a:p>
        </p:txBody>
      </p:sp>
      <p:sp>
        <p:nvSpPr>
          <p:cNvPr id="176" name="Google Shape;176;p1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000">
                <a:latin typeface="Times New Roman"/>
                <a:ea typeface="Times New Roman"/>
                <a:cs typeface="Times New Roman"/>
                <a:sym typeface="Times New Roman"/>
              </a:rPr>
              <a:t>References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000">
                <a:latin typeface="Times New Roman"/>
                <a:ea typeface="Times New Roman"/>
                <a:cs typeface="Times New Roman"/>
                <a:sym typeface="Times New Roman"/>
              </a:rPr>
              <a:t>Contents</a:t>
            </a:r>
            <a:endParaRPr/>
          </a:p>
        </p:txBody>
      </p:sp>
      <p:sp>
        <p:nvSpPr>
          <p:cNvPr id="71" name="Google Shape;71;p2"/>
          <p:cNvSpPr txBox="1"/>
          <p:nvPr/>
        </p:nvSpPr>
        <p:spPr>
          <a:xfrm>
            <a:off x="250675" y="1330025"/>
            <a:ext cx="8642700" cy="3478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Times New Roman"/>
              <a:buAutoNum type="arabicPeriod"/>
            </a:pPr>
            <a:r>
              <a:rPr b="0" i="0" lang="en" sz="1800" u="none" cap="none" strike="noStrike">
                <a:solidFill>
                  <a:srgbClr val="000000"/>
                </a:solidFill>
                <a:latin typeface="Times New Roman"/>
                <a:ea typeface="Times New Roman"/>
                <a:cs typeface="Times New Roman"/>
                <a:sym typeface="Times New Roman"/>
              </a:rPr>
              <a:t>Problem Statement</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000000"/>
              </a:buClr>
              <a:buSzPts val="1800"/>
              <a:buFont typeface="Times New Roman"/>
              <a:buAutoNum type="arabicPeriod"/>
            </a:pPr>
            <a:r>
              <a:rPr b="0" i="0" lang="en" sz="1800" u="none" cap="none" strike="noStrike">
                <a:solidFill>
                  <a:srgbClr val="000000"/>
                </a:solidFill>
                <a:latin typeface="Times New Roman"/>
                <a:ea typeface="Times New Roman"/>
                <a:cs typeface="Times New Roman"/>
                <a:sym typeface="Times New Roman"/>
              </a:rPr>
              <a:t>Introduction</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000000"/>
              </a:buClr>
              <a:buSzPts val="1800"/>
              <a:buFont typeface="Times New Roman"/>
              <a:buAutoNum type="arabicPeriod"/>
            </a:pPr>
            <a:r>
              <a:rPr b="0" i="0" lang="en" sz="1800" u="none" cap="none" strike="noStrike">
                <a:solidFill>
                  <a:srgbClr val="000000"/>
                </a:solidFill>
                <a:latin typeface="Times New Roman"/>
                <a:ea typeface="Times New Roman"/>
                <a:cs typeface="Times New Roman"/>
                <a:sym typeface="Times New Roman"/>
              </a:rPr>
              <a:t>Motivation</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000000"/>
              </a:buClr>
              <a:buSzPts val="1800"/>
              <a:buFont typeface="Times New Roman"/>
              <a:buAutoNum type="arabicPeriod"/>
            </a:pPr>
            <a:r>
              <a:rPr b="0" i="0" lang="en" sz="1800" u="none" cap="none" strike="noStrike">
                <a:solidFill>
                  <a:srgbClr val="000000"/>
                </a:solidFill>
                <a:latin typeface="Times New Roman"/>
                <a:ea typeface="Times New Roman"/>
                <a:cs typeface="Times New Roman"/>
                <a:sym typeface="Times New Roman"/>
              </a:rPr>
              <a:t>Hardware and Software requirements</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000000"/>
              </a:buClr>
              <a:buSzPts val="1800"/>
              <a:buFont typeface="Times New Roman"/>
              <a:buAutoNum type="arabicPeriod"/>
            </a:pPr>
            <a:r>
              <a:rPr b="0" i="0" lang="en" sz="1800" u="none" cap="none" strike="noStrike">
                <a:solidFill>
                  <a:srgbClr val="000000"/>
                </a:solidFill>
                <a:latin typeface="Times New Roman"/>
                <a:ea typeface="Times New Roman"/>
                <a:cs typeface="Times New Roman"/>
                <a:sym typeface="Times New Roman"/>
              </a:rPr>
              <a:t>Dataset Description</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000000"/>
              </a:buClr>
              <a:buSzPts val="1800"/>
              <a:buFont typeface="Times New Roman"/>
              <a:buAutoNum type="arabicPeriod"/>
            </a:pPr>
            <a:r>
              <a:rPr b="0" i="0" lang="en" sz="1800" u="none" cap="none" strike="noStrike">
                <a:solidFill>
                  <a:srgbClr val="000000"/>
                </a:solidFill>
                <a:latin typeface="Times New Roman"/>
                <a:ea typeface="Times New Roman"/>
                <a:cs typeface="Times New Roman"/>
                <a:sym typeface="Times New Roman"/>
              </a:rPr>
              <a:t>Proposed Solution</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000000"/>
              </a:buClr>
              <a:buSzPts val="1800"/>
              <a:buFont typeface="Times New Roman"/>
              <a:buAutoNum type="arabicPeriod"/>
            </a:pPr>
            <a:r>
              <a:rPr b="0" i="0" lang="en" sz="1800" u="none" cap="none" strike="noStrike">
                <a:solidFill>
                  <a:srgbClr val="000000"/>
                </a:solidFill>
                <a:latin typeface="Times New Roman"/>
                <a:ea typeface="Times New Roman"/>
                <a:cs typeface="Times New Roman"/>
                <a:sym typeface="Times New Roman"/>
              </a:rPr>
              <a:t>System Architecture</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000000"/>
              </a:buClr>
              <a:buSzPts val="1800"/>
              <a:buFont typeface="Times New Roman"/>
              <a:buAutoNum type="arabicPeriod"/>
            </a:pPr>
            <a:r>
              <a:rPr b="0" i="0" lang="en" sz="1800" u="none" cap="none" strike="noStrike">
                <a:solidFill>
                  <a:srgbClr val="000000"/>
                </a:solidFill>
                <a:latin typeface="Times New Roman"/>
                <a:ea typeface="Times New Roman"/>
                <a:cs typeface="Times New Roman"/>
                <a:sym typeface="Times New Roman"/>
              </a:rPr>
              <a:t>Deployment Details</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000000"/>
              </a:buClr>
              <a:buSzPts val="1800"/>
              <a:buFont typeface="Times New Roman"/>
              <a:buAutoNum type="arabicPeriod"/>
            </a:pPr>
            <a:r>
              <a:rPr b="0" i="0" lang="en" sz="1800" u="none" cap="none" strike="noStrike">
                <a:solidFill>
                  <a:srgbClr val="000000"/>
                </a:solidFill>
                <a:latin typeface="Times New Roman"/>
                <a:ea typeface="Times New Roman"/>
                <a:cs typeface="Times New Roman"/>
                <a:sym typeface="Times New Roman"/>
              </a:rPr>
              <a:t>Results</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000000"/>
              </a:buClr>
              <a:buSzPts val="1800"/>
              <a:buFont typeface="Times New Roman"/>
              <a:buAutoNum type="arabicPeriod"/>
            </a:pPr>
            <a:r>
              <a:rPr b="0" i="0" lang="en" sz="1800" u="none" cap="none" strike="noStrike">
                <a:solidFill>
                  <a:srgbClr val="000000"/>
                </a:solidFill>
                <a:latin typeface="Times New Roman"/>
                <a:ea typeface="Times New Roman"/>
                <a:cs typeface="Times New Roman"/>
                <a:sym typeface="Times New Roman"/>
              </a:rPr>
              <a:t>Conclusion</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000000"/>
              </a:buClr>
              <a:buSzPts val="1800"/>
              <a:buFont typeface="Times New Roman"/>
              <a:buAutoNum type="arabicPeriod"/>
            </a:pPr>
            <a:r>
              <a:rPr b="0" i="0" lang="en" sz="1800" u="none" cap="none" strike="noStrike">
                <a:solidFill>
                  <a:srgbClr val="000000"/>
                </a:solidFill>
                <a:latin typeface="Times New Roman"/>
                <a:ea typeface="Times New Roman"/>
                <a:cs typeface="Times New Roman"/>
                <a:sym typeface="Times New Roman"/>
              </a:rPr>
              <a:t>References </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000">
                <a:latin typeface="Times New Roman"/>
                <a:ea typeface="Times New Roman"/>
                <a:cs typeface="Times New Roman"/>
                <a:sym typeface="Times New Roman"/>
              </a:rPr>
              <a:t>Problem Statement</a:t>
            </a:r>
            <a:endParaRPr sz="3000">
              <a:latin typeface="Times New Roman"/>
              <a:ea typeface="Times New Roman"/>
              <a:cs typeface="Times New Roman"/>
              <a:sym typeface="Times New Roman"/>
            </a:endParaRPr>
          </a:p>
        </p:txBody>
      </p:sp>
      <p:sp>
        <p:nvSpPr>
          <p:cNvPr id="77" name="Google Shape;77;p3"/>
          <p:cNvSpPr txBox="1"/>
          <p:nvPr/>
        </p:nvSpPr>
        <p:spPr>
          <a:xfrm>
            <a:off x="284825" y="1497600"/>
            <a:ext cx="8642700" cy="3478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1600"/>
              </a:spcBef>
              <a:spcAft>
                <a:spcPts val="1600"/>
              </a:spcAft>
              <a:buClr>
                <a:srgbClr val="000000"/>
              </a:buClr>
              <a:buSzPts val="1800"/>
              <a:buFont typeface="Arial"/>
              <a:buNone/>
            </a:pPr>
            <a:r>
              <a:rPr b="0" i="0" lang="en" sz="1800" u="none" cap="none" strike="noStrike">
                <a:solidFill>
                  <a:srgbClr val="000000"/>
                </a:solidFill>
                <a:latin typeface="Times New Roman"/>
                <a:ea typeface="Times New Roman"/>
                <a:cs typeface="Times New Roman"/>
                <a:sym typeface="Times New Roman"/>
              </a:rPr>
              <a:t>The project uses medical image processing to build a AI-based model capable of diagnosing the presence of COVID-19 by analyzing the CT scan images of chest of various patients.</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4"/>
          <p:cNvSpPr txBox="1"/>
          <p:nvPr/>
        </p:nvSpPr>
        <p:spPr>
          <a:xfrm>
            <a:off x="284825" y="1497600"/>
            <a:ext cx="8642700" cy="3478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rgbClr val="000000"/>
              </a:buClr>
              <a:buSzPts val="1600"/>
              <a:buFont typeface="Times New Roman"/>
              <a:buChar char="●"/>
            </a:pPr>
            <a:r>
              <a:rPr b="0" i="0" lang="en" sz="1600" u="none" cap="none" strike="noStrike">
                <a:solidFill>
                  <a:srgbClr val="000000"/>
                </a:solidFill>
                <a:highlight>
                  <a:srgbClr val="FFFFFF"/>
                </a:highlight>
                <a:latin typeface="Times New Roman"/>
                <a:ea typeface="Times New Roman"/>
                <a:cs typeface="Times New Roman"/>
                <a:sym typeface="Times New Roman"/>
              </a:rPr>
              <a:t>According to a recent study, ”Early diagnosis of COVID-19 is crucial for disease treatment and control. Compared to RT-PCR, chest CT imaging may be a more reliable, practical and rapid method to diagnose and assess COVID-19.”</a:t>
            </a:r>
            <a:endParaRPr b="0" i="0" sz="1600" u="none" cap="none" strike="noStrike">
              <a:solidFill>
                <a:srgbClr val="000000"/>
              </a:solidFill>
              <a:highlight>
                <a:srgbClr val="FEFEFE"/>
              </a:highlight>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Times New Roman"/>
              <a:buChar char="●"/>
            </a:pPr>
            <a:r>
              <a:rPr b="0" i="0" lang="en" sz="1600" u="none" cap="none" strike="noStrike">
                <a:solidFill>
                  <a:srgbClr val="000000"/>
                </a:solidFill>
                <a:highlight>
                  <a:srgbClr val="FEFEFE"/>
                </a:highlight>
                <a:latin typeface="Times New Roman"/>
                <a:ea typeface="Times New Roman"/>
                <a:cs typeface="Times New Roman"/>
                <a:sym typeface="Times New Roman"/>
              </a:rPr>
              <a:t>Computed Tomography (CT) scans  can be used to gain insights into the nature and extent of the lung damage caused by novel coronavirus (COVID-19).</a:t>
            </a:r>
            <a:endParaRPr b="0" i="0" sz="1600" u="none" cap="none" strike="noStrike">
              <a:solidFill>
                <a:srgbClr val="000000"/>
              </a:solidFill>
              <a:highlight>
                <a:srgbClr val="FEFEFE"/>
              </a:highlight>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Times New Roman"/>
              <a:buChar char="●"/>
            </a:pPr>
            <a:r>
              <a:rPr b="0" i="0" lang="en" sz="1600" u="none" cap="none" strike="noStrike">
                <a:solidFill>
                  <a:srgbClr val="000000"/>
                </a:solidFill>
                <a:latin typeface="Times New Roman"/>
                <a:ea typeface="Times New Roman"/>
                <a:cs typeface="Times New Roman"/>
                <a:sym typeface="Times New Roman"/>
              </a:rPr>
              <a:t>COVID-19 attacks the epithelial cells that line our respiratory tract.</a:t>
            </a:r>
            <a:endParaRPr b="0" i="0" sz="1600" u="none" cap="none" strike="noStrike">
              <a:solidFill>
                <a:srgbClr val="000000"/>
              </a:solidFill>
              <a:highlight>
                <a:srgbClr val="FFFFFF"/>
              </a:highlight>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Times New Roman"/>
              <a:buChar char="●"/>
            </a:pPr>
            <a:r>
              <a:rPr b="0" i="0" lang="en" sz="1600" u="none" cap="none" strike="noStrike">
                <a:solidFill>
                  <a:srgbClr val="000000"/>
                </a:solidFill>
                <a:highlight>
                  <a:srgbClr val="FFFFFF"/>
                </a:highlight>
                <a:latin typeface="Times New Roman"/>
                <a:ea typeface="Times New Roman"/>
                <a:cs typeface="Times New Roman"/>
                <a:sym typeface="Times New Roman"/>
              </a:rPr>
              <a:t>In the absence of specific therapeutic drugs or vaccines for COVID-19, it is essential to detect the disease at an early stage and immediately isolate an infected patient from the healthy population.</a:t>
            </a:r>
            <a:endParaRPr b="0" i="0" sz="1600" u="none" cap="none" strike="noStrike">
              <a:solidFill>
                <a:srgbClr val="000000"/>
              </a:solidFill>
              <a:highlight>
                <a:srgbClr val="FFFFFF"/>
              </a:highlight>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Times New Roman"/>
              <a:buChar char="●"/>
            </a:pPr>
            <a:r>
              <a:rPr b="0" i="0" lang="en" sz="1600" u="none" cap="none" strike="noStrike">
                <a:solidFill>
                  <a:srgbClr val="000000"/>
                </a:solidFill>
                <a:highlight>
                  <a:srgbClr val="FFFFFF"/>
                </a:highlight>
                <a:latin typeface="Times New Roman"/>
                <a:ea typeface="Times New Roman"/>
                <a:cs typeface="Times New Roman"/>
                <a:sym typeface="Times New Roman"/>
              </a:rPr>
              <a:t>Chest CT scan has a high sensitivity for diagnosis of COVID-19.</a:t>
            </a:r>
            <a:endParaRPr b="0" i="0" sz="1600" u="none" cap="none" strike="noStrike">
              <a:solidFill>
                <a:srgbClr val="000000"/>
              </a:solidFill>
              <a:highlight>
                <a:srgbClr val="FFFFFF"/>
              </a:highlight>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Times New Roman"/>
              <a:buChar char="●"/>
            </a:pPr>
            <a:r>
              <a:rPr b="0" i="0" lang="en" sz="1600" u="none" cap="none" strike="noStrike">
                <a:solidFill>
                  <a:srgbClr val="000000"/>
                </a:solidFill>
                <a:latin typeface="Times New Roman"/>
                <a:ea typeface="Times New Roman"/>
                <a:cs typeface="Times New Roman"/>
                <a:sym typeface="Times New Roman"/>
              </a:rPr>
              <a:t>We therefore, propose a method to detect the presence of COVID-19 in a human’s body using </a:t>
            </a:r>
            <a:r>
              <a:rPr b="1" i="0" lang="en" sz="1600" u="none" cap="none" strike="noStrike">
                <a:solidFill>
                  <a:srgbClr val="000000"/>
                </a:solidFill>
                <a:latin typeface="Times New Roman"/>
                <a:ea typeface="Times New Roman"/>
                <a:cs typeface="Times New Roman"/>
                <a:sym typeface="Times New Roman"/>
              </a:rPr>
              <a:t>Chest CT scans</a:t>
            </a:r>
            <a:r>
              <a:rPr b="0" i="0" lang="en" sz="1600" u="none" cap="none" strike="noStrike">
                <a:solidFill>
                  <a:srgbClr val="000000"/>
                </a:solidFill>
                <a:latin typeface="Times New Roman"/>
                <a:ea typeface="Times New Roman"/>
                <a:cs typeface="Times New Roman"/>
                <a:sym typeface="Times New Roman"/>
              </a:rPr>
              <a:t>.</a:t>
            </a:r>
            <a:endParaRPr b="0" i="0" sz="1600" u="none" cap="none" strike="noStrike">
              <a:solidFill>
                <a:srgbClr val="000000"/>
              </a:solidFill>
              <a:latin typeface="Times New Roman"/>
              <a:ea typeface="Times New Roman"/>
              <a:cs typeface="Times New Roman"/>
              <a:sym typeface="Times New Roman"/>
            </a:endParaRPr>
          </a:p>
        </p:txBody>
      </p:sp>
      <p:sp>
        <p:nvSpPr>
          <p:cNvPr id="83" name="Google Shape;83;p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000">
                <a:latin typeface="Times New Roman"/>
                <a:ea typeface="Times New Roman"/>
                <a:cs typeface="Times New Roman"/>
                <a:sym typeface="Times New Roman"/>
              </a:rPr>
              <a:t>Introduction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5"/>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000">
                <a:latin typeface="Times New Roman"/>
                <a:ea typeface="Times New Roman"/>
                <a:cs typeface="Times New Roman"/>
                <a:sym typeface="Times New Roman"/>
              </a:rPr>
              <a:t>Motivation</a:t>
            </a:r>
            <a:endParaRPr/>
          </a:p>
        </p:txBody>
      </p:sp>
      <p:sp>
        <p:nvSpPr>
          <p:cNvPr id="89" name="Google Shape;89;p5"/>
          <p:cNvSpPr txBox="1"/>
          <p:nvPr/>
        </p:nvSpPr>
        <p:spPr>
          <a:xfrm>
            <a:off x="284825" y="1497600"/>
            <a:ext cx="8642700" cy="3478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rgbClr val="000000"/>
              </a:buClr>
              <a:buSzPts val="1600"/>
              <a:buFont typeface="Roboto"/>
              <a:buChar char="●"/>
            </a:pPr>
            <a:r>
              <a:rPr b="0" i="0" lang="en" sz="1600" u="none" cap="none" strike="noStrike">
                <a:solidFill>
                  <a:srgbClr val="000000"/>
                </a:solidFill>
                <a:latin typeface="Times New Roman"/>
                <a:ea typeface="Times New Roman"/>
                <a:cs typeface="Times New Roman"/>
                <a:sym typeface="Times New Roman"/>
              </a:rPr>
              <a:t>At the moment the total number of people infected with the novel coronavirus is </a:t>
            </a:r>
            <a:r>
              <a:rPr b="1" i="0" lang="en" sz="1600" u="none" cap="none" strike="noStrike">
                <a:solidFill>
                  <a:srgbClr val="000000"/>
                </a:solidFill>
                <a:latin typeface="Times New Roman"/>
                <a:ea typeface="Times New Roman"/>
                <a:cs typeface="Times New Roman"/>
                <a:sym typeface="Times New Roman"/>
              </a:rPr>
              <a:t>2,351,163</a:t>
            </a:r>
            <a:r>
              <a:rPr b="0" i="0" lang="en" sz="1600" u="none" cap="none" strike="noStrike">
                <a:solidFill>
                  <a:srgbClr val="000000"/>
                </a:solidFill>
                <a:latin typeface="Times New Roman"/>
                <a:ea typeface="Times New Roman"/>
                <a:cs typeface="Times New Roman"/>
                <a:sym typeface="Times New Roman"/>
              </a:rPr>
              <a:t> and many are adding to the number each passing day.</a:t>
            </a:r>
            <a:endParaRPr b="0" i="0" sz="1600" u="none" cap="none" strike="noStrike">
              <a:solidFill>
                <a:srgbClr val="000000"/>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Roboto"/>
              <a:buChar char="●"/>
            </a:pPr>
            <a:r>
              <a:rPr b="0" i="0" lang="en" sz="1600" u="none" cap="none" strike="noStrike">
                <a:solidFill>
                  <a:srgbClr val="000000"/>
                </a:solidFill>
                <a:latin typeface="Times New Roman"/>
                <a:ea typeface="Times New Roman"/>
                <a:cs typeface="Times New Roman"/>
                <a:sym typeface="Times New Roman"/>
              </a:rPr>
              <a:t>With over </a:t>
            </a:r>
            <a:r>
              <a:rPr b="1" i="0" lang="en" sz="1600" u="none" cap="none" strike="noStrike">
                <a:solidFill>
                  <a:srgbClr val="000000"/>
                </a:solidFill>
                <a:latin typeface="Times New Roman"/>
                <a:ea typeface="Times New Roman"/>
                <a:cs typeface="Times New Roman"/>
                <a:sym typeface="Times New Roman"/>
              </a:rPr>
              <a:t>161,275</a:t>
            </a:r>
            <a:r>
              <a:rPr b="0" i="0" lang="en" sz="1600" u="none" cap="none" strike="noStrike">
                <a:solidFill>
                  <a:srgbClr val="000000"/>
                </a:solidFill>
                <a:latin typeface="Times New Roman"/>
                <a:ea typeface="Times New Roman"/>
                <a:cs typeface="Times New Roman"/>
                <a:sym typeface="Times New Roman"/>
              </a:rPr>
              <a:t> deaths world wide , and </a:t>
            </a:r>
            <a:r>
              <a:rPr b="1" i="0" lang="en" sz="1600" u="none" cap="none" strike="noStrike">
                <a:solidFill>
                  <a:srgbClr val="000000"/>
                </a:solidFill>
                <a:latin typeface="Times New Roman"/>
                <a:ea typeface="Times New Roman"/>
                <a:cs typeface="Times New Roman"/>
                <a:sym typeface="Times New Roman"/>
              </a:rPr>
              <a:t>no medication available</a:t>
            </a:r>
            <a:r>
              <a:rPr b="0" i="0" lang="en" sz="1600" u="none" cap="none" strike="noStrike">
                <a:solidFill>
                  <a:srgbClr val="000000"/>
                </a:solidFill>
                <a:latin typeface="Times New Roman"/>
                <a:ea typeface="Times New Roman"/>
                <a:cs typeface="Times New Roman"/>
                <a:sym typeface="Times New Roman"/>
              </a:rPr>
              <a:t> for the cure, it explains how severe the condition is.</a:t>
            </a:r>
            <a:endParaRPr b="0" i="0" sz="1600" u="none" cap="none" strike="noStrike">
              <a:solidFill>
                <a:srgbClr val="000000"/>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Times New Roman"/>
              <a:buChar char="●"/>
            </a:pPr>
            <a:r>
              <a:rPr b="0" i="0" lang="en" sz="1600" u="none" cap="none" strike="noStrike">
                <a:solidFill>
                  <a:srgbClr val="000000"/>
                </a:solidFill>
                <a:latin typeface="Times New Roman"/>
                <a:ea typeface="Times New Roman"/>
                <a:cs typeface="Times New Roman"/>
                <a:sym typeface="Times New Roman"/>
              </a:rPr>
              <a:t>Moreover, the number of doctors and medical facilities in many countries is less considered the population. </a:t>
            </a:r>
            <a:endParaRPr b="0" i="0" sz="1600" u="none" cap="none" strike="noStrike">
              <a:solidFill>
                <a:srgbClr val="000000"/>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Times New Roman"/>
              <a:buChar char="●"/>
            </a:pPr>
            <a:r>
              <a:rPr b="0" i="0" lang="en" sz="1600" u="none" cap="none" strike="noStrike">
                <a:solidFill>
                  <a:srgbClr val="000000"/>
                </a:solidFill>
                <a:latin typeface="Times New Roman"/>
                <a:ea typeface="Times New Roman"/>
                <a:cs typeface="Times New Roman"/>
                <a:sym typeface="Times New Roman"/>
              </a:rPr>
              <a:t>It will be helpful if a system is built that can easily detect the presence of Covid-19.</a:t>
            </a:r>
            <a:endParaRPr b="0" i="0" sz="1600" u="none" cap="none" strike="noStrike">
              <a:solidFill>
                <a:srgbClr val="000000"/>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Times New Roman"/>
              <a:buChar char="●"/>
            </a:pPr>
            <a:r>
              <a:rPr b="0" i="0" lang="en" sz="1600" u="none" cap="none" strike="noStrike">
                <a:solidFill>
                  <a:srgbClr val="000000"/>
                </a:solidFill>
                <a:latin typeface="Times New Roman"/>
                <a:ea typeface="Times New Roman"/>
                <a:cs typeface="Times New Roman"/>
                <a:sym typeface="Times New Roman"/>
              </a:rPr>
              <a:t>Hence , we propose an approach for the easy diagnosis of Covid-19 using AI based techniques.</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6"/>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000">
                <a:latin typeface="Times New Roman"/>
                <a:ea typeface="Times New Roman"/>
                <a:cs typeface="Times New Roman"/>
                <a:sym typeface="Times New Roman"/>
              </a:rPr>
              <a:t>Hardware &amp; Software Requirements</a:t>
            </a:r>
            <a:endParaRPr sz="3000">
              <a:latin typeface="Times New Roman"/>
              <a:ea typeface="Times New Roman"/>
              <a:cs typeface="Times New Roman"/>
              <a:sym typeface="Times New Roman"/>
            </a:endParaRPr>
          </a:p>
        </p:txBody>
      </p:sp>
      <p:sp>
        <p:nvSpPr>
          <p:cNvPr id="95" name="Google Shape;95;p6"/>
          <p:cNvSpPr txBox="1"/>
          <p:nvPr/>
        </p:nvSpPr>
        <p:spPr>
          <a:xfrm>
            <a:off x="311725" y="1300650"/>
            <a:ext cx="8642700" cy="36690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rgbClr val="000000"/>
              </a:buClr>
              <a:buSzPts val="1600"/>
              <a:buFont typeface="Times New Roman"/>
              <a:buChar char="●"/>
            </a:pPr>
            <a:r>
              <a:rPr b="1" i="0" lang="en" sz="1600" u="none" cap="none" strike="noStrike">
                <a:solidFill>
                  <a:srgbClr val="000000"/>
                </a:solidFill>
                <a:latin typeface="Times New Roman"/>
                <a:ea typeface="Times New Roman"/>
                <a:cs typeface="Times New Roman"/>
                <a:sym typeface="Times New Roman"/>
              </a:rPr>
              <a:t>Hardware Requirements</a:t>
            </a:r>
            <a:endParaRPr b="1" i="0" sz="1600" u="none" cap="none" strike="noStrike">
              <a:solidFill>
                <a:srgbClr val="000000"/>
              </a:solidFill>
              <a:latin typeface="Times New Roman"/>
              <a:ea typeface="Times New Roman"/>
              <a:cs typeface="Times New Roman"/>
              <a:sym typeface="Times New Roman"/>
            </a:endParaRPr>
          </a:p>
          <a:p>
            <a:pPr indent="-330200" lvl="1" marL="1371600" marR="0" rtl="0" algn="l">
              <a:lnSpc>
                <a:spcPct val="100000"/>
              </a:lnSpc>
              <a:spcBef>
                <a:spcPts val="0"/>
              </a:spcBef>
              <a:spcAft>
                <a:spcPts val="0"/>
              </a:spcAft>
              <a:buClr>
                <a:srgbClr val="000000"/>
              </a:buClr>
              <a:buSzPts val="1600"/>
              <a:buFont typeface="Times New Roman"/>
              <a:buChar char="○"/>
            </a:pPr>
            <a:r>
              <a:rPr b="0" i="0" lang="en" sz="1600" u="none" cap="none" strike="noStrike">
                <a:solidFill>
                  <a:srgbClr val="000000"/>
                </a:solidFill>
                <a:latin typeface="Times New Roman"/>
                <a:ea typeface="Times New Roman"/>
                <a:cs typeface="Times New Roman"/>
                <a:sym typeface="Times New Roman"/>
              </a:rPr>
              <a:t>Processor : Intel i5/above</a:t>
            </a:r>
            <a:endParaRPr b="0" i="0" sz="1600" u="none" cap="none" strike="noStrike">
              <a:solidFill>
                <a:srgbClr val="000000"/>
              </a:solidFill>
              <a:latin typeface="Times New Roman"/>
              <a:ea typeface="Times New Roman"/>
              <a:cs typeface="Times New Roman"/>
              <a:sym typeface="Times New Roman"/>
            </a:endParaRPr>
          </a:p>
          <a:p>
            <a:pPr indent="-330200" lvl="1" marL="1371600" marR="0" rtl="0" algn="l">
              <a:lnSpc>
                <a:spcPct val="115000"/>
              </a:lnSpc>
              <a:spcBef>
                <a:spcPts val="0"/>
              </a:spcBef>
              <a:spcAft>
                <a:spcPts val="0"/>
              </a:spcAft>
              <a:buClr>
                <a:srgbClr val="000000"/>
              </a:buClr>
              <a:buSzPts val="1600"/>
              <a:buFont typeface="Times New Roman"/>
              <a:buChar char="○"/>
            </a:pPr>
            <a:r>
              <a:rPr b="0" i="0" lang="en" sz="1600" u="none" cap="none" strike="noStrike">
                <a:solidFill>
                  <a:srgbClr val="000000"/>
                </a:solidFill>
                <a:latin typeface="Times New Roman"/>
                <a:ea typeface="Times New Roman"/>
                <a:cs typeface="Times New Roman"/>
                <a:sym typeface="Times New Roman"/>
              </a:rPr>
              <a:t>OS : Windows/Ubuntu</a:t>
            </a:r>
            <a:endParaRPr b="0" i="0" sz="1600" u="none" cap="none" strike="noStrike">
              <a:solidFill>
                <a:srgbClr val="000000"/>
              </a:solidFill>
              <a:latin typeface="Times New Roman"/>
              <a:ea typeface="Times New Roman"/>
              <a:cs typeface="Times New Roman"/>
              <a:sym typeface="Times New Roman"/>
            </a:endParaRPr>
          </a:p>
          <a:p>
            <a:pPr indent="-330200" lvl="1" marL="1371600" marR="0" rtl="0" algn="l">
              <a:lnSpc>
                <a:spcPct val="100000"/>
              </a:lnSpc>
              <a:spcBef>
                <a:spcPts val="0"/>
              </a:spcBef>
              <a:spcAft>
                <a:spcPts val="0"/>
              </a:spcAft>
              <a:buClr>
                <a:srgbClr val="000000"/>
              </a:buClr>
              <a:buSzPts val="1600"/>
              <a:buFont typeface="Times New Roman"/>
              <a:buChar char="○"/>
            </a:pPr>
            <a:r>
              <a:rPr b="0" i="0" lang="en" sz="1600" u="none" cap="none" strike="noStrike">
                <a:solidFill>
                  <a:srgbClr val="000000"/>
                </a:solidFill>
                <a:latin typeface="Times New Roman"/>
                <a:ea typeface="Times New Roman"/>
                <a:cs typeface="Times New Roman"/>
                <a:sym typeface="Times New Roman"/>
              </a:rPr>
              <a:t>GPU with a capacity of 12 GB</a:t>
            </a:r>
            <a:endParaRPr b="0" i="0" sz="1600" u="none" cap="none" strike="noStrike">
              <a:solidFill>
                <a:srgbClr val="000000"/>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Times New Roman"/>
              <a:buChar char="●"/>
            </a:pPr>
            <a:r>
              <a:rPr b="1" i="0" lang="en" sz="1600" u="none" cap="none" strike="noStrike">
                <a:solidFill>
                  <a:srgbClr val="000000"/>
                </a:solidFill>
                <a:latin typeface="Times New Roman"/>
                <a:ea typeface="Times New Roman"/>
                <a:cs typeface="Times New Roman"/>
                <a:sym typeface="Times New Roman"/>
              </a:rPr>
              <a:t>Software Requirements</a:t>
            </a:r>
            <a:endParaRPr b="1" i="0" sz="1600" u="none" cap="none" strike="noStrike">
              <a:solidFill>
                <a:srgbClr val="000000"/>
              </a:solidFill>
              <a:latin typeface="Times New Roman"/>
              <a:ea typeface="Times New Roman"/>
              <a:cs typeface="Times New Roman"/>
              <a:sym typeface="Times New Roman"/>
            </a:endParaRPr>
          </a:p>
          <a:p>
            <a:pPr indent="-330200" lvl="1" marL="914400" marR="0" rtl="0" algn="l">
              <a:lnSpc>
                <a:spcPct val="100000"/>
              </a:lnSpc>
              <a:spcBef>
                <a:spcPts val="0"/>
              </a:spcBef>
              <a:spcAft>
                <a:spcPts val="0"/>
              </a:spcAft>
              <a:buClr>
                <a:srgbClr val="000000"/>
              </a:buClr>
              <a:buSzPts val="1600"/>
              <a:buFont typeface="Times New Roman"/>
              <a:buChar char="○"/>
            </a:pPr>
            <a:r>
              <a:rPr b="0" i="0" lang="en" sz="1600" u="none" cap="none" strike="noStrike">
                <a:solidFill>
                  <a:srgbClr val="000000"/>
                </a:solidFill>
                <a:latin typeface="Times New Roman"/>
                <a:ea typeface="Times New Roman"/>
                <a:cs typeface="Times New Roman"/>
                <a:sym typeface="Times New Roman"/>
              </a:rPr>
              <a:t>Google Colab</a:t>
            </a:r>
            <a:endParaRPr b="0" i="0" sz="1600" u="none" cap="none" strike="noStrike">
              <a:solidFill>
                <a:srgbClr val="000000"/>
              </a:solidFill>
              <a:latin typeface="Times New Roman"/>
              <a:ea typeface="Times New Roman"/>
              <a:cs typeface="Times New Roman"/>
              <a:sym typeface="Times New Roman"/>
            </a:endParaRPr>
          </a:p>
          <a:p>
            <a:pPr indent="-330200" lvl="1" marL="914400" marR="0" rtl="0" algn="l">
              <a:lnSpc>
                <a:spcPct val="100000"/>
              </a:lnSpc>
              <a:spcBef>
                <a:spcPts val="0"/>
              </a:spcBef>
              <a:spcAft>
                <a:spcPts val="0"/>
              </a:spcAft>
              <a:buClr>
                <a:srgbClr val="000000"/>
              </a:buClr>
              <a:buSzPts val="1600"/>
              <a:buFont typeface="Times New Roman"/>
              <a:buChar char="○"/>
            </a:pPr>
            <a:r>
              <a:rPr b="0" i="0" lang="en" sz="1600" u="none" cap="none" strike="noStrike">
                <a:solidFill>
                  <a:srgbClr val="000000"/>
                </a:solidFill>
                <a:latin typeface="Times New Roman"/>
                <a:ea typeface="Times New Roman"/>
                <a:cs typeface="Times New Roman"/>
                <a:sym typeface="Times New Roman"/>
              </a:rPr>
              <a:t>APIs/Framework</a:t>
            </a:r>
            <a:endParaRPr b="0" i="0" sz="1600" u="none" cap="none" strike="noStrike">
              <a:solidFill>
                <a:srgbClr val="000000"/>
              </a:solidFill>
              <a:latin typeface="Times New Roman"/>
              <a:ea typeface="Times New Roman"/>
              <a:cs typeface="Times New Roman"/>
              <a:sym typeface="Times New Roman"/>
            </a:endParaRPr>
          </a:p>
          <a:p>
            <a:pPr indent="-330200" lvl="2" marL="1371600" marR="0" rtl="0" algn="l">
              <a:lnSpc>
                <a:spcPct val="100000"/>
              </a:lnSpc>
              <a:spcBef>
                <a:spcPts val="0"/>
              </a:spcBef>
              <a:spcAft>
                <a:spcPts val="0"/>
              </a:spcAft>
              <a:buClr>
                <a:srgbClr val="000000"/>
              </a:buClr>
              <a:buSzPts val="1600"/>
              <a:buFont typeface="Times New Roman"/>
              <a:buChar char="■"/>
            </a:pPr>
            <a:r>
              <a:rPr b="0" i="0" lang="en" sz="1600" u="none" cap="none" strike="noStrike">
                <a:solidFill>
                  <a:srgbClr val="000000"/>
                </a:solidFill>
                <a:latin typeface="Times New Roman"/>
                <a:ea typeface="Times New Roman"/>
                <a:cs typeface="Times New Roman"/>
                <a:sym typeface="Times New Roman"/>
              </a:rPr>
              <a:t>Keras 2.3.0</a:t>
            </a:r>
            <a:endParaRPr b="0" i="0" sz="1600" u="none" cap="none" strike="noStrike">
              <a:solidFill>
                <a:srgbClr val="000000"/>
              </a:solidFill>
              <a:latin typeface="Times New Roman"/>
              <a:ea typeface="Times New Roman"/>
              <a:cs typeface="Times New Roman"/>
              <a:sym typeface="Times New Roman"/>
            </a:endParaRPr>
          </a:p>
          <a:p>
            <a:pPr indent="-330200" lvl="2" marL="1371600" marR="0" rtl="0" algn="l">
              <a:lnSpc>
                <a:spcPct val="100000"/>
              </a:lnSpc>
              <a:spcBef>
                <a:spcPts val="0"/>
              </a:spcBef>
              <a:spcAft>
                <a:spcPts val="0"/>
              </a:spcAft>
              <a:buClr>
                <a:srgbClr val="000000"/>
              </a:buClr>
              <a:buSzPts val="1600"/>
              <a:buFont typeface="Times New Roman"/>
              <a:buChar char="■"/>
            </a:pPr>
            <a:r>
              <a:rPr b="0" i="0" lang="en" sz="1600" u="none" cap="none" strike="noStrike">
                <a:solidFill>
                  <a:srgbClr val="000000"/>
                </a:solidFill>
                <a:latin typeface="Times New Roman"/>
                <a:ea typeface="Times New Roman"/>
                <a:cs typeface="Times New Roman"/>
                <a:sym typeface="Times New Roman"/>
              </a:rPr>
              <a:t>Tensorflow 1.8.0</a:t>
            </a:r>
            <a:endParaRPr b="0" i="0" sz="1600" u="none" cap="none" strike="noStrike">
              <a:solidFill>
                <a:srgbClr val="000000"/>
              </a:solidFill>
              <a:latin typeface="Times New Roman"/>
              <a:ea typeface="Times New Roman"/>
              <a:cs typeface="Times New Roman"/>
              <a:sym typeface="Times New Roman"/>
            </a:endParaRPr>
          </a:p>
          <a:p>
            <a:pPr indent="-330200" lvl="2" marL="1371600" marR="0" rtl="0" algn="l">
              <a:lnSpc>
                <a:spcPct val="100000"/>
              </a:lnSpc>
              <a:spcBef>
                <a:spcPts val="0"/>
              </a:spcBef>
              <a:spcAft>
                <a:spcPts val="0"/>
              </a:spcAft>
              <a:buClr>
                <a:srgbClr val="000000"/>
              </a:buClr>
              <a:buSzPts val="1600"/>
              <a:buFont typeface="Times New Roman"/>
              <a:buChar char="■"/>
            </a:pPr>
            <a:r>
              <a:rPr b="0" i="0" lang="en" sz="1600" u="none" cap="none" strike="noStrike">
                <a:solidFill>
                  <a:srgbClr val="000000"/>
                </a:solidFill>
                <a:latin typeface="Times New Roman"/>
                <a:ea typeface="Times New Roman"/>
                <a:cs typeface="Times New Roman"/>
                <a:sym typeface="Times New Roman"/>
              </a:rPr>
              <a:t>OpenCV 4.2.0</a:t>
            </a:r>
            <a:endParaRPr b="0" i="0" sz="1600" u="none" cap="none" strike="noStrike">
              <a:solidFill>
                <a:srgbClr val="000000"/>
              </a:solidFill>
              <a:latin typeface="Times New Roman"/>
              <a:ea typeface="Times New Roman"/>
              <a:cs typeface="Times New Roman"/>
              <a:sym typeface="Times New Roman"/>
            </a:endParaRPr>
          </a:p>
          <a:p>
            <a:pPr indent="-330200" lvl="2" marL="1371600" marR="0" rtl="0" algn="l">
              <a:lnSpc>
                <a:spcPct val="100000"/>
              </a:lnSpc>
              <a:spcBef>
                <a:spcPts val="0"/>
              </a:spcBef>
              <a:spcAft>
                <a:spcPts val="0"/>
              </a:spcAft>
              <a:buClr>
                <a:srgbClr val="000000"/>
              </a:buClr>
              <a:buSzPts val="1600"/>
              <a:buFont typeface="Times New Roman"/>
              <a:buChar char="■"/>
            </a:pPr>
            <a:r>
              <a:rPr b="0" i="0" lang="en" sz="1600" u="none" cap="none" strike="noStrike">
                <a:solidFill>
                  <a:srgbClr val="000000"/>
                </a:solidFill>
                <a:latin typeface="Times New Roman"/>
                <a:ea typeface="Times New Roman"/>
                <a:cs typeface="Times New Roman"/>
                <a:sym typeface="Times New Roman"/>
              </a:rPr>
              <a:t>Flask</a:t>
            </a:r>
            <a:endParaRPr b="0" i="0" sz="1600" u="none" cap="none" strike="noStrike">
              <a:solidFill>
                <a:srgbClr val="000000"/>
              </a:solidFill>
              <a:latin typeface="Times New Roman"/>
              <a:ea typeface="Times New Roman"/>
              <a:cs typeface="Times New Roman"/>
              <a:sym typeface="Times New Roman"/>
            </a:endParaRPr>
          </a:p>
          <a:p>
            <a:pPr indent="-330200" lvl="1" marL="914400" marR="0" rtl="0" algn="l">
              <a:lnSpc>
                <a:spcPct val="100000"/>
              </a:lnSpc>
              <a:spcBef>
                <a:spcPts val="0"/>
              </a:spcBef>
              <a:spcAft>
                <a:spcPts val="0"/>
              </a:spcAft>
              <a:buClr>
                <a:srgbClr val="000000"/>
              </a:buClr>
              <a:buSzPts val="1600"/>
              <a:buFont typeface="Times New Roman"/>
              <a:buChar char="○"/>
            </a:pPr>
            <a:r>
              <a:rPr b="0" i="0" lang="en" sz="1600" u="none" cap="none" strike="noStrike">
                <a:solidFill>
                  <a:srgbClr val="000000"/>
                </a:solidFill>
                <a:latin typeface="Times New Roman"/>
                <a:ea typeface="Times New Roman"/>
                <a:cs typeface="Times New Roman"/>
                <a:sym typeface="Times New Roman"/>
              </a:rPr>
              <a:t>Programming language </a:t>
            </a:r>
            <a:endParaRPr b="0" i="0" sz="1600" u="none" cap="none" strike="noStrike">
              <a:solidFill>
                <a:srgbClr val="000000"/>
              </a:solidFill>
              <a:latin typeface="Times New Roman"/>
              <a:ea typeface="Times New Roman"/>
              <a:cs typeface="Times New Roman"/>
              <a:sym typeface="Times New Roman"/>
            </a:endParaRPr>
          </a:p>
          <a:p>
            <a:pPr indent="-330200" lvl="2" marL="1371600" marR="0" rtl="0" algn="l">
              <a:lnSpc>
                <a:spcPct val="100000"/>
              </a:lnSpc>
              <a:spcBef>
                <a:spcPts val="0"/>
              </a:spcBef>
              <a:spcAft>
                <a:spcPts val="0"/>
              </a:spcAft>
              <a:buClr>
                <a:srgbClr val="000000"/>
              </a:buClr>
              <a:buSzPts val="1600"/>
              <a:buFont typeface="Times New Roman"/>
              <a:buChar char="■"/>
            </a:pPr>
            <a:r>
              <a:rPr b="0" i="0" lang="en" sz="1600" u="none" cap="none" strike="noStrike">
                <a:solidFill>
                  <a:srgbClr val="000000"/>
                </a:solidFill>
                <a:latin typeface="Times New Roman"/>
                <a:ea typeface="Times New Roman"/>
                <a:cs typeface="Times New Roman"/>
                <a:sym typeface="Times New Roman"/>
              </a:rPr>
              <a:t>Python3.6+</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7"/>
          <p:cNvSpPr txBox="1"/>
          <p:nvPr/>
        </p:nvSpPr>
        <p:spPr>
          <a:xfrm>
            <a:off x="154025" y="1449275"/>
            <a:ext cx="8875800" cy="3565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a:buChar char="●"/>
            </a:pPr>
            <a:r>
              <a:rPr b="0" i="0" lang="en" sz="1800" u="none" cap="none" strike="noStrike">
                <a:solidFill>
                  <a:srgbClr val="000000"/>
                </a:solidFill>
                <a:latin typeface="Times New Roman"/>
                <a:ea typeface="Times New Roman"/>
                <a:cs typeface="Times New Roman"/>
                <a:sym typeface="Times New Roman"/>
              </a:rPr>
              <a:t>The dataset used was formed by merging the data from the following three sources - </a:t>
            </a:r>
            <a:endParaRPr b="0" i="0" sz="1800" u="none" cap="none" strike="noStrike">
              <a:solidFill>
                <a:srgbClr val="000000"/>
              </a:solidFill>
              <a:latin typeface="Times New Roman"/>
              <a:ea typeface="Times New Roman"/>
              <a:cs typeface="Times New Roman"/>
              <a:sym typeface="Times New Roman"/>
            </a:endParaRPr>
          </a:p>
          <a:p>
            <a:pPr indent="-342900" lvl="1" marL="914400" marR="0" rtl="0" algn="l">
              <a:lnSpc>
                <a:spcPct val="115000"/>
              </a:lnSpc>
              <a:spcBef>
                <a:spcPts val="0"/>
              </a:spcBef>
              <a:spcAft>
                <a:spcPts val="0"/>
              </a:spcAft>
              <a:buClr>
                <a:srgbClr val="0000FF"/>
              </a:buClr>
              <a:buSzPts val="1800"/>
              <a:buFont typeface="Times New Roman"/>
              <a:buChar char="○"/>
            </a:pPr>
            <a:r>
              <a:rPr b="0" i="0" lang="en" sz="1800" u="none" cap="none" strike="noStrike">
                <a:solidFill>
                  <a:srgbClr val="0000FF"/>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https://github.com/ieee8023/covid-chestxray-dataset</a:t>
            </a:r>
            <a:endParaRPr b="0" i="0" sz="1800" u="none" cap="none" strike="noStrike">
              <a:solidFill>
                <a:srgbClr val="0000FF"/>
              </a:solidFill>
              <a:highlight>
                <a:srgbClr val="FFFFFF"/>
              </a:highlight>
              <a:latin typeface="Times New Roman"/>
              <a:ea typeface="Times New Roman"/>
              <a:cs typeface="Times New Roman"/>
              <a:sym typeface="Times New Roman"/>
            </a:endParaRPr>
          </a:p>
          <a:p>
            <a:pPr indent="-342900" lvl="1" marL="914400" marR="0" rtl="0" algn="l">
              <a:lnSpc>
                <a:spcPct val="115000"/>
              </a:lnSpc>
              <a:spcBef>
                <a:spcPts val="0"/>
              </a:spcBef>
              <a:spcAft>
                <a:spcPts val="0"/>
              </a:spcAft>
              <a:buClr>
                <a:srgbClr val="0000FF"/>
              </a:buClr>
              <a:buSzPts val="1800"/>
              <a:buFont typeface="Times New Roman"/>
              <a:buChar char="○"/>
            </a:pPr>
            <a:r>
              <a:rPr b="0" i="0" lang="en" sz="1800" u="none" cap="none" strike="noStrike">
                <a:solidFill>
                  <a:srgbClr val="0000FF"/>
                </a:solidFill>
                <a:highlight>
                  <a:srgbClr val="FFFFFF"/>
                </a:highlight>
                <a:uFill>
                  <a:noFill/>
                </a:uFill>
                <a:latin typeface="Times New Roman"/>
                <a:ea typeface="Times New Roman"/>
                <a:cs typeface="Times New Roman"/>
                <a:sym typeface="Times New Roman"/>
                <a:hlinkClick r:id="rId4">
                  <a:extLst>
                    <a:ext uri="{A12FA001-AC4F-418D-AE19-62706E023703}">
                      <ahyp:hlinkClr val="tx"/>
                    </a:ext>
                  </a:extLst>
                </a:hlinkClick>
              </a:rPr>
              <a:t>https://github.com/agchung/Figure1-COVID-chestxray-dataset</a:t>
            </a:r>
            <a:endParaRPr b="0" i="0" sz="1800" u="none" cap="none" strike="noStrike">
              <a:solidFill>
                <a:srgbClr val="0000FF"/>
              </a:solidFill>
              <a:latin typeface="Times New Roman"/>
              <a:ea typeface="Times New Roman"/>
              <a:cs typeface="Times New Roman"/>
              <a:sym typeface="Times New Roman"/>
            </a:endParaRPr>
          </a:p>
          <a:p>
            <a:pPr indent="-342900" lvl="1" marL="914400" marR="0" rtl="0" algn="l">
              <a:lnSpc>
                <a:spcPct val="115000"/>
              </a:lnSpc>
              <a:spcBef>
                <a:spcPts val="0"/>
              </a:spcBef>
              <a:spcAft>
                <a:spcPts val="0"/>
              </a:spcAft>
              <a:buClr>
                <a:srgbClr val="0000FF"/>
              </a:buClr>
              <a:buSzPts val="1800"/>
              <a:buFont typeface="Times New Roman"/>
              <a:buChar char="○"/>
            </a:pPr>
            <a:r>
              <a:rPr b="0" i="0" lang="en" sz="1800" u="none" cap="none" strike="noStrike">
                <a:solidFill>
                  <a:srgbClr val="0000FF"/>
                </a:solidFill>
                <a:uFill>
                  <a:noFill/>
                </a:uFill>
                <a:latin typeface="Times New Roman"/>
                <a:ea typeface="Times New Roman"/>
                <a:cs typeface="Times New Roman"/>
                <a:sym typeface="Times New Roman"/>
                <a:hlinkClick r:id="rId5">
                  <a:extLst>
                    <a:ext uri="{A12FA001-AC4F-418D-AE19-62706E023703}">
                      <ahyp:hlinkClr val="tx"/>
                    </a:ext>
                  </a:extLst>
                </a:hlinkClick>
              </a:rPr>
              <a:t>https://www.kaggle.com/praveengovi/coronahack-chest-xraydataset</a:t>
            </a:r>
            <a:endParaRPr b="0" i="0" sz="1800" u="none" cap="none" strike="noStrike">
              <a:solidFill>
                <a:srgbClr val="0000FF"/>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24292E"/>
              </a:buClr>
              <a:buSzPts val="1800"/>
              <a:buFont typeface="Times New Roman"/>
              <a:buChar char="●"/>
            </a:pPr>
            <a:r>
              <a:rPr b="0" i="0" lang="en" sz="1800" u="none" cap="none" strike="noStrike">
                <a:solidFill>
                  <a:srgbClr val="000000"/>
                </a:solidFill>
                <a:latin typeface="Times New Roman"/>
                <a:ea typeface="Times New Roman"/>
                <a:cs typeface="Times New Roman"/>
                <a:sym typeface="Times New Roman"/>
              </a:rPr>
              <a:t>It contains images of Chest CT scans of patients from different countries.</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n" sz="1800" u="none" cap="none" strike="noStrike">
                <a:solidFill>
                  <a:srgbClr val="000000"/>
                </a:solidFill>
                <a:latin typeface="Times New Roman"/>
                <a:ea typeface="Times New Roman"/>
                <a:cs typeface="Times New Roman"/>
                <a:sym typeface="Times New Roman"/>
              </a:rPr>
              <a:t>A total of </a:t>
            </a:r>
            <a:r>
              <a:rPr b="1" i="0" lang="en" sz="1800" u="none" cap="none" strike="noStrike">
                <a:solidFill>
                  <a:srgbClr val="000000"/>
                </a:solidFill>
                <a:latin typeface="Times New Roman"/>
                <a:ea typeface="Times New Roman"/>
                <a:cs typeface="Times New Roman"/>
                <a:sym typeface="Times New Roman"/>
              </a:rPr>
              <a:t>6200 </a:t>
            </a:r>
            <a:r>
              <a:rPr b="0" i="0" lang="en" sz="1800" u="none" cap="none" strike="noStrike">
                <a:solidFill>
                  <a:srgbClr val="000000"/>
                </a:solidFill>
                <a:latin typeface="Times New Roman"/>
                <a:ea typeface="Times New Roman"/>
                <a:cs typeface="Times New Roman"/>
                <a:sym typeface="Times New Roman"/>
              </a:rPr>
              <a:t>images are present in the dataset.</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n" sz="1800" u="none" cap="none" strike="noStrike">
                <a:solidFill>
                  <a:srgbClr val="000000"/>
                </a:solidFill>
                <a:latin typeface="Times New Roman"/>
                <a:ea typeface="Times New Roman"/>
                <a:cs typeface="Times New Roman"/>
                <a:sym typeface="Times New Roman"/>
              </a:rPr>
              <a:t>These images are classified as </a:t>
            </a:r>
            <a:r>
              <a:rPr b="1" i="0" lang="en" sz="1800" u="none" cap="none" strike="noStrike">
                <a:solidFill>
                  <a:srgbClr val="000000"/>
                </a:solidFill>
                <a:latin typeface="Times New Roman"/>
                <a:ea typeface="Times New Roman"/>
                <a:cs typeface="Times New Roman"/>
                <a:sym typeface="Times New Roman"/>
              </a:rPr>
              <a:t>normal</a:t>
            </a:r>
            <a:r>
              <a:rPr b="0" i="0" lang="en" sz="1800" u="none" cap="none" strike="noStrike">
                <a:solidFill>
                  <a:srgbClr val="000000"/>
                </a:solidFill>
                <a:latin typeface="Times New Roman"/>
                <a:ea typeface="Times New Roman"/>
                <a:cs typeface="Times New Roman"/>
                <a:sym typeface="Times New Roman"/>
              </a:rPr>
              <a:t>, infected with </a:t>
            </a:r>
            <a:r>
              <a:rPr b="1" i="0" lang="en" sz="1800" u="none" cap="none" strike="noStrike">
                <a:solidFill>
                  <a:srgbClr val="000000"/>
                </a:solidFill>
                <a:latin typeface="Times New Roman"/>
                <a:ea typeface="Times New Roman"/>
                <a:cs typeface="Times New Roman"/>
                <a:sym typeface="Times New Roman"/>
              </a:rPr>
              <a:t>pneumonia</a:t>
            </a:r>
            <a:r>
              <a:rPr b="0" i="0" lang="en" sz="1800" u="none" cap="none" strike="noStrike">
                <a:solidFill>
                  <a:srgbClr val="000000"/>
                </a:solidFill>
                <a:latin typeface="Times New Roman"/>
                <a:ea typeface="Times New Roman"/>
                <a:cs typeface="Times New Roman"/>
                <a:sym typeface="Times New Roman"/>
              </a:rPr>
              <a:t> or </a:t>
            </a:r>
            <a:r>
              <a:rPr b="1" i="0" lang="en" sz="1800" u="none" cap="none" strike="noStrike">
                <a:solidFill>
                  <a:srgbClr val="000000"/>
                </a:solidFill>
                <a:latin typeface="Times New Roman"/>
                <a:ea typeface="Times New Roman"/>
                <a:cs typeface="Times New Roman"/>
                <a:sym typeface="Times New Roman"/>
              </a:rPr>
              <a:t>COVID-19</a:t>
            </a:r>
            <a:r>
              <a:rPr b="0" i="0" lang="en" sz="1800" u="none" cap="none" strike="noStrike">
                <a:solidFill>
                  <a:srgbClr val="000000"/>
                </a:solidFill>
                <a:latin typeface="Times New Roman"/>
                <a:ea typeface="Times New Roman"/>
                <a:cs typeface="Times New Roman"/>
                <a:sym typeface="Times New Roman"/>
              </a:rPr>
              <a:t>.</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Roboto"/>
              <a:buChar char="●"/>
            </a:pPr>
            <a:r>
              <a:rPr b="0" i="0" lang="en" sz="1800" u="none" cap="none" strike="noStrike">
                <a:solidFill>
                  <a:srgbClr val="000000"/>
                </a:solidFill>
                <a:latin typeface="Times New Roman"/>
                <a:ea typeface="Times New Roman"/>
                <a:cs typeface="Times New Roman"/>
                <a:sym typeface="Times New Roman"/>
              </a:rPr>
              <a:t>The images are in the  </a:t>
            </a:r>
            <a:r>
              <a:rPr b="1" i="0" lang="en" sz="1800" u="none" cap="none" strike="noStrike">
                <a:solidFill>
                  <a:srgbClr val="000000"/>
                </a:solidFill>
                <a:latin typeface="Times New Roman"/>
                <a:ea typeface="Times New Roman"/>
                <a:cs typeface="Times New Roman"/>
                <a:sym typeface="Times New Roman"/>
              </a:rPr>
              <a:t>jpeg </a:t>
            </a:r>
            <a:r>
              <a:rPr b="0" i="0" lang="en" sz="1800" u="none" cap="none" strike="noStrike">
                <a:solidFill>
                  <a:srgbClr val="000000"/>
                </a:solidFill>
                <a:latin typeface="Times New Roman"/>
                <a:ea typeface="Times New Roman"/>
                <a:cs typeface="Times New Roman"/>
                <a:sym typeface="Times New Roman"/>
              </a:rPr>
              <a:t>and </a:t>
            </a:r>
            <a:r>
              <a:rPr b="1" i="0" lang="en" sz="1800" u="none" cap="none" strike="noStrike">
                <a:solidFill>
                  <a:srgbClr val="000000"/>
                </a:solidFill>
                <a:latin typeface="Times New Roman"/>
                <a:ea typeface="Times New Roman"/>
                <a:cs typeface="Times New Roman"/>
                <a:sym typeface="Times New Roman"/>
              </a:rPr>
              <a:t>jpg </a:t>
            </a:r>
            <a:r>
              <a:rPr b="0" i="0" lang="en" sz="1800" u="none" cap="none" strike="noStrike">
                <a:solidFill>
                  <a:srgbClr val="000000"/>
                </a:solidFill>
                <a:latin typeface="Times New Roman"/>
                <a:ea typeface="Times New Roman"/>
                <a:cs typeface="Times New Roman"/>
                <a:sym typeface="Times New Roman"/>
              </a:rPr>
              <a:t>format.</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Times New Roman"/>
                <a:ea typeface="Times New Roman"/>
                <a:cs typeface="Times New Roman"/>
                <a:sym typeface="Times New Roman"/>
              </a:rPr>
              <a:t>				  </a:t>
            </a:r>
            <a:endParaRPr b="0" i="0" sz="1800" u="none" cap="none" strike="noStrike">
              <a:solidFill>
                <a:srgbClr val="000000"/>
              </a:solidFill>
              <a:latin typeface="Times New Roman"/>
              <a:ea typeface="Times New Roman"/>
              <a:cs typeface="Times New Roman"/>
              <a:sym typeface="Times New Roman"/>
            </a:endParaRPr>
          </a:p>
        </p:txBody>
      </p:sp>
      <p:sp>
        <p:nvSpPr>
          <p:cNvPr id="101" name="Google Shape;101;p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2286000" rtl="0" algn="l">
              <a:lnSpc>
                <a:spcPct val="100000"/>
              </a:lnSpc>
              <a:spcBef>
                <a:spcPts val="0"/>
              </a:spcBef>
              <a:spcAft>
                <a:spcPts val="0"/>
              </a:spcAft>
              <a:buSzPts val="2800"/>
              <a:buNone/>
            </a:pPr>
            <a:r>
              <a:rPr lang="en"/>
              <a:t>Dataset Description </a:t>
            </a:r>
            <a:endParaRPr/>
          </a:p>
          <a:p>
            <a:pPr indent="0" lvl="0" marL="0" rtl="0" algn="l">
              <a:lnSpc>
                <a:spcPct val="100000"/>
              </a:lnSpc>
              <a:spcBef>
                <a:spcPts val="0"/>
              </a:spcBef>
              <a:spcAft>
                <a:spcPts val="0"/>
              </a:spcAft>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8"/>
          <p:cNvSpPr txBox="1"/>
          <p:nvPr/>
        </p:nvSpPr>
        <p:spPr>
          <a:xfrm>
            <a:off x="139800" y="232800"/>
            <a:ext cx="8837700" cy="47970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rgbClr val="24292E"/>
              </a:buClr>
              <a:buSzPts val="1600"/>
              <a:buFont typeface="Times New Roman"/>
              <a:buChar char="●"/>
            </a:pPr>
            <a:r>
              <a:rPr b="0" i="0" lang="en" sz="1600" u="none" cap="none" strike="noStrike">
                <a:solidFill>
                  <a:srgbClr val="24292E"/>
                </a:solidFill>
                <a:highlight>
                  <a:srgbClr val="FFFFFF"/>
                </a:highlight>
                <a:latin typeface="Times New Roman"/>
                <a:ea typeface="Times New Roman"/>
                <a:cs typeface="Times New Roman"/>
                <a:sym typeface="Times New Roman"/>
              </a:rPr>
              <a:t>The dataset is as follows:-</a:t>
            </a:r>
            <a:endParaRPr b="0" i="0" sz="1600" u="none" cap="none" strike="noStrike">
              <a:solidFill>
                <a:srgbClr val="000000"/>
              </a:solidFill>
              <a:latin typeface="Times New Roman"/>
              <a:ea typeface="Times New Roman"/>
              <a:cs typeface="Times New Roman"/>
              <a:sym typeface="Times New Roman"/>
            </a:endParaRPr>
          </a:p>
        </p:txBody>
      </p:sp>
      <p:graphicFrame>
        <p:nvGraphicFramePr>
          <p:cNvPr id="107" name="Google Shape;107;p8"/>
          <p:cNvGraphicFramePr/>
          <p:nvPr/>
        </p:nvGraphicFramePr>
        <p:xfrm>
          <a:off x="1070050" y="1440575"/>
          <a:ext cx="3000000" cy="3000000"/>
        </p:xfrm>
        <a:graphic>
          <a:graphicData uri="http://schemas.openxmlformats.org/drawingml/2006/table">
            <a:tbl>
              <a:tblPr>
                <a:noFill/>
                <a:tableStyleId>{205AFFC2-737D-494F-A9E1-AFB23FDE6E51}</a:tableStyleId>
              </a:tblPr>
              <a:tblGrid>
                <a:gridCol w="1447800"/>
                <a:gridCol w="1447800"/>
                <a:gridCol w="1447800"/>
                <a:gridCol w="1447800"/>
              </a:tblGrid>
              <a:tr h="381000">
                <a:tc>
                  <a:txBody>
                    <a:bodyPr/>
                    <a:lstStyle/>
                    <a:p>
                      <a:pPr indent="0" lvl="0" marL="0" marR="0" rtl="0" algn="l">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Normal</a:t>
                      </a:r>
                      <a:endParaRPr b="1" sz="16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Pneumonia</a:t>
                      </a:r>
                      <a:endParaRPr b="1" sz="16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COVID-19</a:t>
                      </a:r>
                      <a:endParaRPr b="1" sz="16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Total</a:t>
                      </a:r>
                      <a:endParaRPr b="1" sz="16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imes New Roman"/>
                          <a:ea typeface="Times New Roman"/>
                          <a:cs typeface="Times New Roman"/>
                          <a:sym typeface="Times New Roman"/>
                        </a:rPr>
                        <a:t>1597</a:t>
                      </a:r>
                      <a:endParaRPr sz="16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imes New Roman"/>
                          <a:ea typeface="Times New Roman"/>
                          <a:cs typeface="Times New Roman"/>
                          <a:sym typeface="Times New Roman"/>
                        </a:rPr>
                        <a:t>4324</a:t>
                      </a:r>
                      <a:endParaRPr sz="16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imes New Roman"/>
                          <a:ea typeface="Times New Roman"/>
                          <a:cs typeface="Times New Roman"/>
                          <a:sym typeface="Times New Roman"/>
                        </a:rPr>
                        <a:t>279</a:t>
                      </a:r>
                      <a:endParaRPr sz="16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imes New Roman"/>
                          <a:ea typeface="Times New Roman"/>
                          <a:cs typeface="Times New Roman"/>
                          <a:sym typeface="Times New Roman"/>
                        </a:rPr>
                        <a:t>6200</a:t>
                      </a:r>
                      <a:endParaRPr sz="1600" u="none" cap="none" strike="noStrike">
                        <a:latin typeface="Times New Roman"/>
                        <a:ea typeface="Times New Roman"/>
                        <a:cs typeface="Times New Roman"/>
                        <a:sym typeface="Times New Roman"/>
                      </a:endParaRPr>
                    </a:p>
                  </a:txBody>
                  <a:tcPr marT="91425" marB="91425" marR="91425" marL="91425"/>
                </a:tc>
              </a:tr>
            </a:tbl>
          </a:graphicData>
        </a:graphic>
      </p:graphicFrame>
      <p:sp>
        <p:nvSpPr>
          <p:cNvPr id="108" name="Google Shape;108;p8"/>
          <p:cNvSpPr txBox="1"/>
          <p:nvPr/>
        </p:nvSpPr>
        <p:spPr>
          <a:xfrm>
            <a:off x="842400" y="763400"/>
            <a:ext cx="4927200" cy="364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rgbClr val="24292E"/>
              </a:buClr>
              <a:buSzPts val="1600"/>
              <a:buFont typeface="Times New Roman"/>
              <a:buAutoNum type="arabicPeriod"/>
            </a:pPr>
            <a:r>
              <a:rPr b="0" i="0" lang="en" sz="1600" u="none" cap="none" strike="noStrike">
                <a:solidFill>
                  <a:srgbClr val="24292E"/>
                </a:solidFill>
                <a:highlight>
                  <a:srgbClr val="FFFFFF"/>
                </a:highlight>
                <a:latin typeface="Times New Roman"/>
                <a:ea typeface="Times New Roman"/>
                <a:cs typeface="Times New Roman"/>
                <a:sym typeface="Times New Roman"/>
              </a:rPr>
              <a:t>Chest radiography images distribution</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9"/>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000">
                <a:latin typeface="Times New Roman"/>
                <a:ea typeface="Times New Roman"/>
                <a:cs typeface="Times New Roman"/>
                <a:sym typeface="Times New Roman"/>
              </a:rPr>
              <a:t>Proposed Approach</a:t>
            </a:r>
            <a:endParaRPr/>
          </a:p>
        </p:txBody>
      </p:sp>
      <p:sp>
        <p:nvSpPr>
          <p:cNvPr id="114" name="Google Shape;114;p9"/>
          <p:cNvSpPr txBox="1"/>
          <p:nvPr/>
        </p:nvSpPr>
        <p:spPr>
          <a:xfrm>
            <a:off x="284825" y="1497600"/>
            <a:ext cx="8642700" cy="3478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Times New Roman"/>
              <a:buChar char="●"/>
            </a:pPr>
            <a:r>
              <a:rPr b="0" i="0" lang="en" sz="1800" u="none" cap="none" strike="noStrike">
                <a:solidFill>
                  <a:srgbClr val="000000"/>
                </a:solidFill>
                <a:latin typeface="Times New Roman"/>
                <a:ea typeface="Times New Roman"/>
                <a:cs typeface="Times New Roman"/>
                <a:sym typeface="Times New Roman"/>
              </a:rPr>
              <a:t>We have build a system using AI based algorithms for the early diagnosis of the novel coronavirus(COVID-19).</a:t>
            </a:r>
            <a:endParaRPr b="0" i="0" sz="1800" u="none" cap="none" strike="noStrike">
              <a:solidFill>
                <a:srgbClr val="000000"/>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n" sz="1800" u="none" cap="none" strike="noStrike">
                <a:solidFill>
                  <a:srgbClr val="000000"/>
                </a:solidFill>
                <a:latin typeface="Times New Roman"/>
                <a:ea typeface="Times New Roman"/>
                <a:cs typeface="Times New Roman"/>
                <a:sym typeface="Times New Roman"/>
              </a:rPr>
              <a:t>The proposed system is divided into the following stages :-</a:t>
            </a:r>
            <a:endParaRPr b="0" i="0" sz="1800" u="none" cap="none" strike="noStrike">
              <a:solidFill>
                <a:srgbClr val="000000"/>
              </a:solidFill>
              <a:latin typeface="Times New Roman"/>
              <a:ea typeface="Times New Roman"/>
              <a:cs typeface="Times New Roman"/>
              <a:sym typeface="Times New Roman"/>
            </a:endParaRPr>
          </a:p>
          <a:p>
            <a:pPr indent="-342900" lvl="1" marL="1371600" marR="0" rtl="0" algn="l">
              <a:lnSpc>
                <a:spcPct val="100000"/>
              </a:lnSpc>
              <a:spcBef>
                <a:spcPts val="0"/>
              </a:spcBef>
              <a:spcAft>
                <a:spcPts val="0"/>
              </a:spcAft>
              <a:buClr>
                <a:srgbClr val="000000"/>
              </a:buClr>
              <a:buSzPts val="1800"/>
              <a:buFont typeface="Times New Roman"/>
              <a:buChar char="○"/>
            </a:pPr>
            <a:r>
              <a:rPr b="0" i="0" lang="en" sz="1800" u="none" cap="none" strike="noStrike">
                <a:solidFill>
                  <a:srgbClr val="000000"/>
                </a:solidFill>
                <a:latin typeface="Times New Roman"/>
                <a:ea typeface="Times New Roman"/>
                <a:cs typeface="Times New Roman"/>
                <a:sym typeface="Times New Roman"/>
              </a:rPr>
              <a:t>Image Preprocessing</a:t>
            </a:r>
            <a:endParaRPr b="0" i="0" sz="1800" u="none" cap="none" strike="noStrike">
              <a:solidFill>
                <a:srgbClr val="000000"/>
              </a:solidFill>
              <a:latin typeface="Times New Roman"/>
              <a:ea typeface="Times New Roman"/>
              <a:cs typeface="Times New Roman"/>
              <a:sym typeface="Times New Roman"/>
            </a:endParaRPr>
          </a:p>
          <a:p>
            <a:pPr indent="-342900" lvl="2" marL="1828800" marR="0" rtl="0" algn="l">
              <a:lnSpc>
                <a:spcPct val="100000"/>
              </a:lnSpc>
              <a:spcBef>
                <a:spcPts val="0"/>
              </a:spcBef>
              <a:spcAft>
                <a:spcPts val="0"/>
              </a:spcAft>
              <a:buClr>
                <a:srgbClr val="000000"/>
              </a:buClr>
              <a:buSzPts val="1800"/>
              <a:buFont typeface="Times New Roman"/>
              <a:buChar char="■"/>
            </a:pPr>
            <a:r>
              <a:rPr b="0" i="0" lang="en" sz="1800" u="none" cap="none" strike="noStrike">
                <a:solidFill>
                  <a:srgbClr val="000000"/>
                </a:solidFill>
                <a:latin typeface="Times New Roman"/>
                <a:ea typeface="Times New Roman"/>
                <a:cs typeface="Times New Roman"/>
                <a:sym typeface="Times New Roman"/>
              </a:rPr>
              <a:t>Increasing Image Contrast </a:t>
            </a:r>
            <a:endParaRPr b="0" i="0" sz="1800" u="none" cap="none" strike="noStrike">
              <a:solidFill>
                <a:srgbClr val="000000"/>
              </a:solidFill>
              <a:latin typeface="Times New Roman"/>
              <a:ea typeface="Times New Roman"/>
              <a:cs typeface="Times New Roman"/>
              <a:sym typeface="Times New Roman"/>
            </a:endParaRPr>
          </a:p>
          <a:p>
            <a:pPr indent="-342900" lvl="2" marL="1828800" marR="0" rtl="0" algn="l">
              <a:lnSpc>
                <a:spcPct val="100000"/>
              </a:lnSpc>
              <a:spcBef>
                <a:spcPts val="0"/>
              </a:spcBef>
              <a:spcAft>
                <a:spcPts val="0"/>
              </a:spcAft>
              <a:buClr>
                <a:srgbClr val="000000"/>
              </a:buClr>
              <a:buSzPts val="1800"/>
              <a:buFont typeface="Times New Roman"/>
              <a:buChar char="■"/>
            </a:pPr>
            <a:r>
              <a:rPr b="0" i="0" lang="en" sz="1800" u="none" cap="none" strike="noStrike">
                <a:solidFill>
                  <a:srgbClr val="000000"/>
                </a:solidFill>
                <a:latin typeface="Times New Roman"/>
                <a:ea typeface="Times New Roman"/>
                <a:cs typeface="Times New Roman"/>
                <a:sym typeface="Times New Roman"/>
              </a:rPr>
              <a:t>Image Segmentation </a:t>
            </a:r>
            <a:endParaRPr b="0" i="0" sz="1800" u="none" cap="none" strike="noStrike">
              <a:solidFill>
                <a:srgbClr val="000000"/>
              </a:solidFill>
              <a:latin typeface="Times New Roman"/>
              <a:ea typeface="Times New Roman"/>
              <a:cs typeface="Times New Roman"/>
              <a:sym typeface="Times New Roman"/>
            </a:endParaRPr>
          </a:p>
          <a:p>
            <a:pPr indent="-342900" lvl="2" marL="1828800" marR="0" rtl="0" algn="l">
              <a:lnSpc>
                <a:spcPct val="100000"/>
              </a:lnSpc>
              <a:spcBef>
                <a:spcPts val="0"/>
              </a:spcBef>
              <a:spcAft>
                <a:spcPts val="0"/>
              </a:spcAft>
              <a:buClr>
                <a:srgbClr val="000000"/>
              </a:buClr>
              <a:buSzPts val="1800"/>
              <a:buFont typeface="Times New Roman"/>
              <a:buChar char="■"/>
            </a:pPr>
            <a:r>
              <a:rPr b="0" i="0" lang="en" sz="1800" u="none" cap="none" strike="noStrike">
                <a:solidFill>
                  <a:srgbClr val="000000"/>
                </a:solidFill>
                <a:latin typeface="Times New Roman"/>
                <a:ea typeface="Times New Roman"/>
                <a:cs typeface="Times New Roman"/>
                <a:sym typeface="Times New Roman"/>
              </a:rPr>
              <a:t>Augmentation</a:t>
            </a:r>
            <a:endParaRPr b="0" i="0" sz="1800" u="none" cap="none" strike="noStrike">
              <a:solidFill>
                <a:srgbClr val="000000"/>
              </a:solidFill>
              <a:latin typeface="Times New Roman"/>
              <a:ea typeface="Times New Roman"/>
              <a:cs typeface="Times New Roman"/>
              <a:sym typeface="Times New Roman"/>
            </a:endParaRPr>
          </a:p>
          <a:p>
            <a:pPr indent="-342900" lvl="1" marL="1371600" marR="0" rtl="0" algn="l">
              <a:lnSpc>
                <a:spcPct val="100000"/>
              </a:lnSpc>
              <a:spcBef>
                <a:spcPts val="0"/>
              </a:spcBef>
              <a:spcAft>
                <a:spcPts val="0"/>
              </a:spcAft>
              <a:buClr>
                <a:srgbClr val="000000"/>
              </a:buClr>
              <a:buSzPts val="1800"/>
              <a:buFont typeface="Times New Roman"/>
              <a:buChar char="○"/>
            </a:pPr>
            <a:r>
              <a:rPr b="0" i="0" lang="en" sz="1800" u="none" cap="none" strike="noStrike">
                <a:solidFill>
                  <a:srgbClr val="000000"/>
                </a:solidFill>
                <a:latin typeface="Times New Roman"/>
                <a:ea typeface="Times New Roman"/>
                <a:cs typeface="Times New Roman"/>
                <a:sym typeface="Times New Roman"/>
              </a:rPr>
              <a:t>Feature Extraction</a:t>
            </a:r>
            <a:endParaRPr b="0" i="0" sz="1800" u="none" cap="none" strike="noStrike">
              <a:solidFill>
                <a:srgbClr val="000000"/>
              </a:solidFill>
              <a:latin typeface="Times New Roman"/>
              <a:ea typeface="Times New Roman"/>
              <a:cs typeface="Times New Roman"/>
              <a:sym typeface="Times New Roman"/>
            </a:endParaRPr>
          </a:p>
          <a:p>
            <a:pPr indent="-342900" lvl="1" marL="1371600" marR="0" rtl="0" algn="l">
              <a:lnSpc>
                <a:spcPct val="100000"/>
              </a:lnSpc>
              <a:spcBef>
                <a:spcPts val="0"/>
              </a:spcBef>
              <a:spcAft>
                <a:spcPts val="0"/>
              </a:spcAft>
              <a:buClr>
                <a:srgbClr val="000000"/>
              </a:buClr>
              <a:buSzPts val="1800"/>
              <a:buFont typeface="Times New Roman"/>
              <a:buChar char="○"/>
            </a:pPr>
            <a:r>
              <a:rPr b="0" i="0" lang="en" sz="1800" u="none" cap="none" strike="noStrike">
                <a:solidFill>
                  <a:srgbClr val="000000"/>
                </a:solidFill>
                <a:latin typeface="Times New Roman"/>
                <a:ea typeface="Times New Roman"/>
                <a:cs typeface="Times New Roman"/>
                <a:sym typeface="Times New Roman"/>
              </a:rPr>
              <a:t>Classification</a:t>
            </a:r>
            <a:endParaRPr b="0" i="0" sz="1800" u="none" cap="none" strike="noStrike">
              <a:solidFill>
                <a:srgbClr val="000000"/>
              </a:solidFill>
              <a:latin typeface="Times New Roman"/>
              <a:ea typeface="Times New Roman"/>
              <a:cs typeface="Times New Roman"/>
              <a:sym typeface="Times New Roman"/>
            </a:endParaRPr>
          </a:p>
          <a:p>
            <a:pPr indent="0" lvl="0" marL="13716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13716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13716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13716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13716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13716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13716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13716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13716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9144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