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61" r:id="rId17"/>
    <p:sldId id="2146847055" r:id="rId18"/>
    <p:sldId id="2146847059" r:id="rId19"/>
    <p:sldId id="21468470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40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Travel </a:t>
            </a:r>
            <a:r>
              <a:rPr lang="en-US" b="1" dirty="0" err="1">
                <a:solidFill>
                  <a:schemeClr val="accent1"/>
                </a:solidFill>
                <a:latin typeface="Arial"/>
                <a:cs typeface="Arial"/>
              </a:rPr>
              <a:t>ai</a:t>
            </a:r>
            <a:r>
              <a:rPr lang="en-US" b="1" dirty="0">
                <a:solidFill>
                  <a:schemeClr val="accent1"/>
                </a:solidFill>
                <a:latin typeface="Arial"/>
                <a:cs typeface="Arial"/>
              </a:rPr>
              <a:t>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AICTE PROJECT</a:t>
            </a:r>
          </a:p>
        </p:txBody>
      </p:sp>
      <p:sp>
        <p:nvSpPr>
          <p:cNvPr id="4" name="TextBox 3"/>
          <p:cNvSpPr txBox="1"/>
          <p:nvPr/>
        </p:nvSpPr>
        <p:spPr>
          <a:xfrm>
            <a:off x="2203129" y="3429000"/>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itchFamily="34" charset="0"/>
              </a:rPr>
              <a:t>Presented By:</a:t>
            </a:r>
          </a:p>
          <a:p>
            <a:r>
              <a:rPr lang="en-US" sz="2000" b="1" dirty="0">
                <a:solidFill>
                  <a:schemeClr val="accent1">
                    <a:lumMod val="75000"/>
                  </a:schemeClr>
                </a:solidFill>
                <a:latin typeface="Arial" panose="020B0604020202020204" pitchFamily="34" charset="0"/>
                <a:cs typeface="Arial" pitchFamily="34" charset="0"/>
              </a:rPr>
              <a:t>Student name : </a:t>
            </a:r>
            <a:r>
              <a:rPr lang="en-US" sz="2000" b="1" dirty="0">
                <a:solidFill>
                  <a:schemeClr val="bg1"/>
                </a:solidFill>
                <a:latin typeface="Arial" panose="020B0604020202020204" pitchFamily="34" charset="0"/>
                <a:cs typeface="Arial" pitchFamily="34" charset="0"/>
              </a:rPr>
              <a:t>Swaransh Mishra</a:t>
            </a:r>
          </a:p>
          <a:p>
            <a:r>
              <a:rPr lang="en-US" sz="2000" b="1" dirty="0">
                <a:solidFill>
                  <a:schemeClr val="accent1">
                    <a:lumMod val="75000"/>
                  </a:schemeClr>
                </a:solidFill>
                <a:latin typeface="Arial" panose="020B0604020202020204" pitchFamily="34" charset="0"/>
                <a:cs typeface="Arial" panose="020B0604020202020204" pitchFamily="34" charset="0"/>
              </a:rPr>
              <a:t>College Name &amp; Department :</a:t>
            </a:r>
            <a:r>
              <a:rPr lang="en-US" sz="2000" b="1" dirty="0">
                <a:solidFill>
                  <a:schemeClr val="bg1"/>
                </a:solidFill>
                <a:latin typeface="Arial" panose="020B0604020202020204" pitchFamily="34" charset="0"/>
                <a:cs typeface="Arial" panose="020B0604020202020204" pitchFamily="34" charset="0"/>
              </a:rPr>
              <a:t>Rajiv Gandhi Institute Of Petroleum Technology ,Amethi ,Uttar Pradesh</a:t>
            </a:r>
          </a:p>
          <a:p>
            <a:r>
              <a:rPr lang="en-US" sz="2000" b="1" dirty="0">
                <a:solidFill>
                  <a:schemeClr val="bg1"/>
                </a:solidFill>
                <a:latin typeface="Arial" panose="020B0604020202020204" pitchFamily="34" charset="0"/>
                <a:cs typeface="Arial" panose="020B0604020202020204" pitchFamily="34" charset="0"/>
              </a:rPr>
              <a:t>  </a:t>
            </a:r>
          </a:p>
          <a:p>
            <a:r>
              <a:rPr lang="en-US" sz="2000" b="1" dirty="0">
                <a:solidFill>
                  <a:schemeClr val="bg1"/>
                </a:solidFill>
                <a:latin typeface="Arial" panose="020B0604020202020204" pitchFamily="34" charset="0"/>
                <a:cs typeface="Arial" panose="020B0604020202020204" pitchFamily="34" charset="0"/>
              </a:rPr>
              <a:t>Electronics Engineering(2022-26)</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B3032D0D-2288-EC62-32A4-44022D2A47D2}"/>
              </a:ext>
            </a:extLst>
          </p:cNvPr>
          <p:cNvPicPr>
            <a:picLocks noChangeAspect="1"/>
          </p:cNvPicPr>
          <p:nvPr/>
        </p:nvPicPr>
        <p:blipFill>
          <a:blip r:embed="rId2"/>
          <a:stretch>
            <a:fillRect/>
          </a:stretch>
        </p:blipFill>
        <p:spPr>
          <a:xfrm>
            <a:off x="4686300" y="544830"/>
            <a:ext cx="7025640" cy="5774690"/>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3890835" y="967304"/>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D3FC9225-7983-4222-B15D-902428DB2F9C}"/>
              </a:ext>
            </a:extLst>
          </p:cNvPr>
          <p:cNvPicPr>
            <a:picLocks noChangeAspect="1"/>
          </p:cNvPicPr>
          <p:nvPr/>
        </p:nvPicPr>
        <p:blipFill>
          <a:blip r:embed="rId2"/>
          <a:stretch>
            <a:fillRect/>
          </a:stretch>
        </p:blipFill>
        <p:spPr>
          <a:xfrm>
            <a:off x="374416" y="1501138"/>
            <a:ext cx="11443168" cy="5208532"/>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fontScale="92500" lnSpcReduction="20000"/>
          </a:bodyPr>
          <a:lstStyle/>
          <a:p>
            <a:pPr marL="305435" indent="-305435"/>
            <a:r>
              <a:rPr lang="en-US" sz="2800" dirty="0">
                <a:latin typeface="Arial" panose="020B0604020202020204" pitchFamily="34" charset="0"/>
                <a:cs typeface="Arial" panose="020B0604020202020204" pitchFamily="34" charset="0"/>
              </a:rPr>
              <a:t>The Travel Planner Agent provides a smart and personalized solution to simplify complex travel planning tasks.</a:t>
            </a:r>
          </a:p>
          <a:p>
            <a:pPr marL="305435" indent="-305435"/>
            <a:r>
              <a:rPr lang="en-US" sz="2800" dirty="0">
                <a:latin typeface="Arial" panose="020B0604020202020204" pitchFamily="34" charset="0"/>
                <a:cs typeface="Arial" panose="020B0604020202020204" pitchFamily="34" charset="0"/>
              </a:rPr>
              <a:t>It uses real-time data and AI to recommend destinations, manage itineraries, and make travel more efficient.</a:t>
            </a:r>
          </a:p>
          <a:p>
            <a:pPr marL="305435" indent="-305435"/>
            <a:r>
              <a:rPr lang="en-US" sz="2800" dirty="0">
                <a:latin typeface="Arial" panose="020B0604020202020204" pitchFamily="34" charset="0"/>
                <a:cs typeface="Arial" panose="020B0604020202020204" pitchFamily="34" charset="0"/>
              </a:rPr>
              <a:t>The agent adapts to user preferences and environmental changes like weather or delays, offering dynamic schedule adjustments.</a:t>
            </a:r>
          </a:p>
          <a:p>
            <a:pPr marL="305435" indent="-305435"/>
            <a:r>
              <a:rPr lang="en-US" sz="2800" dirty="0">
                <a:latin typeface="Arial" panose="020B0604020202020204" pitchFamily="34" charset="0"/>
                <a:cs typeface="Arial" panose="020B0604020202020204" pitchFamily="34" charset="0"/>
              </a:rPr>
              <a:t>It integrates all essential services—maps, bookings, local guides, and alerts—into one unified platform.</a:t>
            </a:r>
          </a:p>
          <a:p>
            <a:pPr marL="305435" indent="-305435"/>
            <a:r>
              <a:rPr lang="en-US" sz="2800" dirty="0">
                <a:latin typeface="Arial" panose="020B0604020202020204" pitchFamily="34" charset="0"/>
                <a:cs typeface="Arial" panose="020B0604020202020204" pitchFamily="34" charset="0"/>
              </a:rPr>
              <a:t>Overall, it enhances the travel experience by saving time, reducing effort, and improving decision-making for all types of users.</a:t>
            </a:r>
            <a:endParaRPr lang="en-IN" sz="2800" dirty="0">
              <a:solidFill>
                <a:srgbClr val="404040"/>
              </a:solidFill>
              <a:latin typeface="Arial" panose="020B0604020202020204" pitchFamily="34" charset="0"/>
              <a:ea typeface="Calibri"/>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https://github.com/Swaransh-Mishra/Travel_agentAi</a:t>
            </a:r>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fr-FR" sz="2800" dirty="0">
                <a:latin typeface="Arial" panose="020B0604020202020204" pitchFamily="34" charset="0"/>
                <a:cs typeface="Arial" panose="020B0604020202020204" pitchFamily="34" charset="0"/>
              </a:rPr>
              <a:t>Voice assistant </a:t>
            </a:r>
            <a:r>
              <a:rPr lang="fr-FR" sz="2800" dirty="0" err="1">
                <a:latin typeface="Arial" panose="020B0604020202020204" pitchFamily="34" charset="0"/>
                <a:cs typeface="Arial" panose="020B0604020202020204" pitchFamily="34" charset="0"/>
              </a:rPr>
              <a:t>integration</a:t>
            </a:r>
            <a:r>
              <a:rPr lang="fr-FR" sz="2800" dirty="0">
                <a:latin typeface="Arial" panose="020B0604020202020204" pitchFamily="34" charset="0"/>
                <a:cs typeface="Arial" panose="020B0604020202020204" pitchFamily="34" charset="0"/>
              </a:rPr>
              <a:t> (Alexa, Siri, etc.)</a:t>
            </a:r>
          </a:p>
          <a:p>
            <a:pPr marL="305435" indent="-305435"/>
            <a:r>
              <a:rPr lang="en-IN" sz="2800" dirty="0">
                <a:latin typeface="Arial" panose="020B0604020202020204" pitchFamily="34" charset="0"/>
                <a:cs typeface="Arial" panose="020B0604020202020204" pitchFamily="34" charset="0"/>
              </a:rPr>
              <a:t>Multi-language support for global users</a:t>
            </a:r>
          </a:p>
          <a:p>
            <a:pPr marL="305435" indent="-305435"/>
            <a:r>
              <a:rPr lang="en-US" sz="2800" dirty="0">
                <a:latin typeface="Arial" panose="020B0604020202020204" pitchFamily="34" charset="0"/>
                <a:cs typeface="Arial" panose="020B0604020202020204" pitchFamily="34" charset="0"/>
              </a:rPr>
              <a:t>Budget tracking and expense forecasting</a:t>
            </a:r>
          </a:p>
          <a:p>
            <a:pPr marL="305435" indent="-305435"/>
            <a:r>
              <a:rPr lang="en-US" sz="2800" dirty="0">
                <a:latin typeface="Arial" panose="020B0604020202020204" pitchFamily="34" charset="0"/>
                <a:cs typeface="Arial" panose="020B0604020202020204" pitchFamily="34" charset="0"/>
              </a:rPr>
              <a:t>Virtual reality previews of destinations</a:t>
            </a:r>
          </a:p>
          <a:p>
            <a:pPr marL="305435" indent="-305435"/>
            <a:r>
              <a:rPr lang="en-US" sz="2800" dirty="0">
                <a:latin typeface="Arial" panose="020B0604020202020204" pitchFamily="34" charset="0"/>
                <a:cs typeface="Arial" panose="020B0604020202020204" pitchFamily="34" charset="0"/>
              </a:rPr>
              <a:t>Learning from user feedback for better suggestions</a:t>
            </a:r>
          </a:p>
          <a:p>
            <a:pPr marL="305435" indent="-305435"/>
            <a:r>
              <a:rPr lang="en-US" sz="2800" dirty="0">
                <a:latin typeface="Arial" panose="020B0604020202020204" pitchFamily="34" charset="0"/>
                <a:cs typeface="Arial" panose="020B0604020202020204" pitchFamily="34" charset="0"/>
              </a:rPr>
              <a:t>Direct booking with airlines and hotels</a:t>
            </a:r>
          </a:p>
          <a:p>
            <a:pPr marL="305435" indent="-305435"/>
            <a:r>
              <a:rPr lang="en-US" sz="2800" dirty="0">
                <a:latin typeface="Arial" panose="020B0604020202020204" pitchFamily="34" charset="0"/>
                <a:cs typeface="Arial" panose="020B0604020202020204" pitchFamily="34" charset="0"/>
              </a:rPr>
              <a:t>Emergency support features (embassy, medical, live translation</a:t>
            </a:r>
            <a:r>
              <a:rPr lang="en-US" sz="2800" dirty="0"/>
              <a:t>)</a:t>
            </a:r>
            <a:endParaRPr lang="en-US" sz="2800" dirty="0">
              <a:latin typeface="Calibri"/>
              <a:ea typeface="+mn-lt"/>
              <a:cs typeface="+mn-lt"/>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getting started with AI)</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9AC73277-0698-1223-8047-EF89DCC40294}"/>
              </a:ext>
            </a:extLst>
          </p:cNvPr>
          <p:cNvPicPr>
            <a:picLocks noChangeAspect="1"/>
          </p:cNvPicPr>
          <p:nvPr/>
        </p:nvPicPr>
        <p:blipFill>
          <a:blip r:embed="rId2"/>
          <a:stretch>
            <a:fillRect/>
          </a:stretch>
        </p:blipFill>
        <p:spPr>
          <a:xfrm>
            <a:off x="739087" y="1625601"/>
            <a:ext cx="6833253" cy="5016500"/>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78407" y="583337"/>
            <a:ext cx="3758401" cy="369332"/>
          </a:xfrm>
          <a:prstGeom prst="rect">
            <a:avLst/>
          </a:prstGeom>
        </p:spPr>
        <p:txBody>
          <a:bodyPr wrap="none">
            <a:spAutoFit/>
          </a:bodyPr>
          <a:lstStyle/>
          <a:p>
            <a:r>
              <a:rPr lang="en-IN" dirty="0"/>
              <a:t>Attach your  RAG LAB certificate here</a:t>
            </a:r>
          </a:p>
        </p:txBody>
      </p:sp>
      <p:pic>
        <p:nvPicPr>
          <p:cNvPr id="3" name="Picture 2">
            <a:extLst>
              <a:ext uri="{FF2B5EF4-FFF2-40B4-BE49-F238E27FC236}">
                <a16:creationId xmlns:a16="http://schemas.microsoft.com/office/drawing/2014/main" id="{63BB3D58-699B-9591-6FF4-CCD576567BD5}"/>
              </a:ext>
            </a:extLst>
          </p:cNvPr>
          <p:cNvPicPr>
            <a:picLocks noChangeAspect="1"/>
          </p:cNvPicPr>
          <p:nvPr/>
        </p:nvPicPr>
        <p:blipFill>
          <a:blip r:embed="rId2"/>
          <a:stretch>
            <a:fillRect/>
          </a:stretch>
        </p:blipFill>
        <p:spPr>
          <a:xfrm>
            <a:off x="1859280" y="952670"/>
            <a:ext cx="8097112" cy="5576912"/>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86490" y="145637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93041" y="70215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193041" y="1237632"/>
            <a:ext cx="11724640" cy="4918212"/>
          </a:xfrm>
        </p:spPr>
        <p:txBody>
          <a:bodyPr>
            <a:normAutofit fontScale="77500" lnSpcReduction="20000"/>
          </a:bodyPr>
          <a:lstStyle/>
          <a:p>
            <a:pPr marL="0" indent="0">
              <a:buNone/>
            </a:pPr>
            <a:r>
              <a:rPr lang="en-US" sz="2800" dirty="0">
                <a:latin typeface="Arial" panose="020B0604020202020204" pitchFamily="34" charset="0"/>
                <a:cs typeface="Arial" panose="020B0604020202020204" pitchFamily="34" charset="0"/>
              </a:rPr>
              <a:t>Planning a trip often becomes overwhelming due to the sheer number of decisions involved—choosing destinations, managing bookings, organizing transportation, adjusting to real-time changes like weather or delays, and staying within budget. Travelers struggle to find trustworthy recommendations, optimize time, and make informed decisions, especially when planning on short notice or across unfamiliar locations. Manual planning is time-consuming, fragmented across multiple platforms, and prone to errors.</a:t>
            </a:r>
            <a:r>
              <a:rPr lang="en-US" sz="2800" dirty="0">
                <a:latin typeface="Arial" panose="020B0604020202020204" pitchFamily="34" charset="0"/>
                <a:ea typeface="+mn-lt"/>
                <a:cs typeface="Arial" panose="020B0604020202020204" pitchFamily="34" charset="0"/>
              </a:rPr>
              <a:t>.</a:t>
            </a:r>
            <a:endParaRPr lang="en-US" sz="1100" dirty="0">
              <a:latin typeface="Arial" panose="020B0604020202020204" pitchFamily="34" charset="0"/>
              <a:ea typeface="Calibri"/>
              <a:cs typeface="Arial" panose="020B0604020202020204" pitchFamily="34" charset="0"/>
            </a:endParaRPr>
          </a:p>
          <a:p>
            <a:pPr marL="0" indent="0">
              <a:buNone/>
            </a:pPr>
            <a:r>
              <a:rPr lang="en-US" sz="2800" dirty="0">
                <a:latin typeface="Arial" panose="020B0604020202020204" pitchFamily="34" charset="0"/>
                <a:ea typeface="+mn-lt"/>
                <a:cs typeface="Arial" panose="020B0604020202020204" pitchFamily="34" charset="0"/>
              </a:rPr>
              <a:t>Proposed Solution:</a:t>
            </a:r>
            <a:br>
              <a:rPr lang="en-US" sz="2800" dirty="0">
                <a:latin typeface="Arial" panose="020B0604020202020204" pitchFamily="34" charset="0"/>
                <a:ea typeface="+mn-lt"/>
                <a:cs typeface="Arial" panose="020B0604020202020204" pitchFamily="34" charset="0"/>
              </a:rPr>
            </a:br>
            <a:r>
              <a:rPr lang="en-US" sz="2800" dirty="0">
                <a:latin typeface="Arial" panose="020B0604020202020204" pitchFamily="34" charset="0"/>
                <a:ea typeface="+mn-lt"/>
                <a:cs typeface="Arial" panose="020B0604020202020204" pitchFamily="34" charset="0"/>
              </a:rPr>
              <a:t> </a:t>
            </a:r>
            <a:r>
              <a:rPr lang="en-US" sz="2800" dirty="0">
                <a:latin typeface="Arial" panose="020B0604020202020204" pitchFamily="34" charset="0"/>
                <a:cs typeface="Arial" panose="020B0604020202020204" pitchFamily="34" charset="0"/>
              </a:rPr>
              <a:t>an AI-powered Travel Planner Agent that automates and personalizes the entire trip planning process. Built using IBM Cloud Lite and IBM Granite, it uses real-time data to suggest destinations, create optimized itineraries, recommend transport and accommodation options, and provide weather updates and local guides. It can also manage bookings, send alerts for changes, and adjust schedules on the go. By understanding user preferences, budget, and constraints, the agent delivers a smooth, efficient, and tailored travel experience—all in one smart platform.</a:t>
            </a:r>
            <a:endParaRPr lang="en-US" sz="1100" dirty="0">
              <a:solidFill>
                <a:srgbClr val="404040"/>
              </a:solidFill>
              <a:latin typeface="Arial" panose="020B0604020202020204" pitchFamily="34" charset="0"/>
              <a:ea typeface="Calibri"/>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model(granite-3-3-8b instruct)</a:t>
            </a:r>
          </a:p>
          <a:p>
            <a:pPr marL="0" indent="0">
              <a:buNone/>
            </a:pPr>
            <a:r>
              <a:rPr lang="en-US" sz="2800" dirty="0" err="1">
                <a:solidFill>
                  <a:srgbClr val="000000"/>
                </a:solidFill>
                <a:latin typeface="Calibri"/>
                <a:ea typeface="Calibri"/>
                <a:cs typeface="Calibri"/>
              </a:rPr>
              <a:t>Framework:LangGraph</a:t>
            </a:r>
            <a:endParaRPr lang="en-US" sz="2800" dirty="0">
              <a:solidFill>
                <a:srgbClr val="000000"/>
              </a:solidFill>
              <a:latin typeface="Calibri"/>
              <a:ea typeface="Calibri"/>
              <a:cs typeface="Calibri"/>
            </a:endParaRPr>
          </a:p>
          <a:p>
            <a:pPr marL="0" indent="0">
              <a:buNone/>
            </a:pPr>
            <a:r>
              <a:rPr lang="en-US" sz="2800" dirty="0" err="1">
                <a:solidFill>
                  <a:srgbClr val="000000"/>
                </a:solidFill>
                <a:latin typeface="Calibri"/>
                <a:ea typeface="Calibri"/>
                <a:cs typeface="Calibri"/>
              </a:rPr>
              <a:t>Architecture:ReAct</a:t>
            </a:r>
            <a:endParaRPr lang="en-US" sz="2800" dirty="0">
              <a:solidFill>
                <a:srgbClr val="000000"/>
              </a:solidFill>
              <a:latin typeface="Calibri"/>
              <a:ea typeface="Calibri"/>
              <a:cs typeface="Calibri"/>
            </a:endParaRPr>
          </a:p>
          <a:p>
            <a:pPr marL="0" indent="0">
              <a:buNone/>
            </a:pPr>
            <a:r>
              <a:rPr lang="en-US" sz="2800" dirty="0">
                <a:solidFill>
                  <a:srgbClr val="000000"/>
                </a:solidFill>
                <a:latin typeface="Calibri"/>
                <a:ea typeface="Calibri"/>
                <a:cs typeface="Calibri"/>
              </a:rPr>
              <a:t>watson.ai Runtime-</a:t>
            </a:r>
            <a:r>
              <a:rPr lang="en-US" sz="2800" dirty="0" err="1">
                <a:solidFill>
                  <a:srgbClr val="000000"/>
                </a:solidFill>
                <a:latin typeface="Calibri"/>
                <a:ea typeface="Calibri"/>
                <a:cs typeface="Calibri"/>
              </a:rPr>
              <a:t>sp</a:t>
            </a:r>
            <a:endParaRPr lang="en-US" sz="2800" dirty="0">
              <a:solidFill>
                <a:srgbClr val="000000"/>
              </a:solidFill>
              <a:latin typeface="Calibri"/>
              <a:ea typeface="Calibri"/>
              <a:cs typeface="Calibri"/>
            </a:endParaRPr>
          </a:p>
          <a:p>
            <a:pPr marL="0" indent="0">
              <a:buNone/>
            </a:pPr>
            <a:r>
              <a:rPr lang="en-US" sz="2800" dirty="0">
                <a:solidFill>
                  <a:srgbClr val="000000"/>
                </a:solidFill>
                <a:latin typeface="Calibri"/>
                <a:ea typeface="Calibri"/>
                <a:cs typeface="Calibri"/>
              </a:rPr>
              <a:t>watson.ai Studio-</a:t>
            </a:r>
            <a:r>
              <a:rPr lang="en-US" sz="2800" dirty="0" err="1">
                <a:solidFill>
                  <a:srgbClr val="000000"/>
                </a:solidFill>
                <a:latin typeface="Calibri"/>
                <a:ea typeface="Calibri"/>
                <a:cs typeface="Calibri"/>
              </a:rPr>
              <a:t>iq</a:t>
            </a:r>
            <a:endParaRPr lang="en-US" sz="2800" dirty="0">
              <a:solidFill>
                <a:srgbClr val="000000"/>
              </a:solidFill>
              <a:latin typeface="Calibri"/>
              <a:ea typeface="Calibri"/>
              <a:cs typeface="Calibri"/>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latin typeface="Arial" panose="020B0604020202020204" pitchFamily="34" charset="0"/>
                <a:cs typeface="Arial" panose="020B0604020202020204" pitchFamily="34" charset="0"/>
              </a:rPr>
              <a:t>IBM Cloud Watsonx AI Studio</a:t>
            </a:r>
          </a:p>
          <a:p>
            <a:pPr marL="305435" indent="-305435"/>
            <a:r>
              <a:rPr lang="en-IN" dirty="0">
                <a:latin typeface="Arial" panose="020B0604020202020204" pitchFamily="34" charset="0"/>
                <a:cs typeface="Arial" panose="020B0604020202020204" pitchFamily="34" charset="0"/>
              </a:rPr>
              <a:t>IBM Cloud </a:t>
            </a:r>
            <a:r>
              <a:rPr lang="en-IN" dirty="0" err="1">
                <a:latin typeface="Arial" panose="020B0604020202020204" pitchFamily="34" charset="0"/>
                <a:cs typeface="Arial" panose="020B0604020202020204" pitchFamily="34" charset="0"/>
              </a:rPr>
              <a:t>Watsonx</a:t>
            </a:r>
            <a:r>
              <a:rPr lang="en-IN" dirty="0">
                <a:latin typeface="Arial" panose="020B0604020202020204" pitchFamily="34" charset="0"/>
                <a:cs typeface="Arial" panose="020B0604020202020204" pitchFamily="34" charset="0"/>
              </a:rPr>
              <a:t> AI runtime</a:t>
            </a:r>
          </a:p>
          <a:p>
            <a:pPr marL="305435" indent="-305435"/>
            <a:r>
              <a:rPr lang="en-IN" dirty="0">
                <a:latin typeface="Arial" panose="020B0604020202020204" pitchFamily="34" charset="0"/>
                <a:cs typeface="Arial" panose="020B0604020202020204" pitchFamily="34" charset="0"/>
              </a:rPr>
              <a:t>IBM Cloud Agent Lab</a:t>
            </a:r>
          </a:p>
          <a:p>
            <a:pPr marL="305435" indent="-305435"/>
            <a:r>
              <a:rPr lang="en-IN" dirty="0">
                <a:latin typeface="Arial" panose="020B0604020202020204" pitchFamily="34" charset="0"/>
                <a:cs typeface="Arial" panose="020B0604020202020204" pitchFamily="34" charset="0"/>
              </a:rPr>
              <a:t>IBM Granite foundation model</a:t>
            </a:r>
          </a:p>
          <a:p>
            <a:pPr marL="305435" indent="-305435"/>
            <a:r>
              <a:rPr lang="en-IN" dirty="0">
                <a:latin typeface="Arial" panose="020B0604020202020204" pitchFamily="34" charset="0"/>
                <a:cs typeface="Arial" panose="020B0604020202020204" pitchFamily="34" charset="0"/>
              </a:rPr>
              <a:t>IBM Cloud Object Storage</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424652"/>
            <a:ext cx="11029615" cy="4673324"/>
          </a:xfrm>
        </p:spPr>
        <p:txBody>
          <a:bodyPr>
            <a:normAutofit fontScale="70000" lnSpcReduction="20000"/>
          </a:bodyPr>
          <a:lstStyle/>
          <a:p>
            <a:pPr marL="0" indent="0">
              <a:buNone/>
            </a:pPr>
            <a:r>
              <a:rPr lang="en-US" sz="2800" dirty="0">
                <a:latin typeface="Arial" panose="020B0604020202020204" pitchFamily="34" charset="0"/>
                <a:cs typeface="Arial" panose="020B0604020202020204" pitchFamily="34" charset="0"/>
              </a:rPr>
              <a:t>The Travel Planner Agent is an AI-powered assistant that makes trip planning easy, fast, and smart. It personalizes travel suggestions, builds optimized itineraries, and adapts to real-time changes like weather or delays. Powered by IBM Granite and Cloud Lite, it offers a seamless, all-in-one platform for a stress-free travel experience.</a:t>
            </a:r>
            <a:r>
              <a:rPr lang="en-IN" sz="2800" dirty="0">
                <a:solidFill>
                  <a:srgbClr val="0F0F0F"/>
                </a:solidFill>
                <a:latin typeface="Arial" panose="020B0604020202020204" pitchFamily="34" charset="0"/>
                <a:ea typeface="+mn-lt"/>
                <a:cs typeface="Arial" panose="020B0604020202020204" pitchFamily="34" charset="0"/>
              </a:rPr>
              <a:t>.</a:t>
            </a:r>
          </a:p>
          <a:p>
            <a:pPr marL="0" indent="0">
              <a:buNone/>
            </a:pPr>
            <a:endParaRPr lang="en-IN" sz="2800" dirty="0">
              <a:solidFill>
                <a:srgbClr val="0F0F0F"/>
              </a:solidFill>
              <a:latin typeface="Arial" panose="020B0604020202020204" pitchFamily="34" charset="0"/>
              <a:ea typeface="+mn-lt"/>
              <a:cs typeface="Arial" panose="020B0604020202020204" pitchFamily="34" charset="0"/>
            </a:endParaRPr>
          </a:p>
          <a:p>
            <a:pPr marL="0" indent="0">
              <a:buNone/>
            </a:pPr>
            <a:r>
              <a:rPr lang="en-IN" sz="2800" dirty="0">
                <a:solidFill>
                  <a:srgbClr val="0F0F0F"/>
                </a:solidFill>
                <a:latin typeface="Arial" panose="020B0604020202020204" pitchFamily="34" charset="0"/>
                <a:ea typeface="Calibri"/>
                <a:cs typeface="Arial" panose="020B0604020202020204" pitchFamily="34" charset="0"/>
              </a:rPr>
              <a:t>Unique features:</a:t>
            </a:r>
          </a:p>
          <a:p>
            <a:pPr marL="0" indent="0">
              <a:buNone/>
            </a:pPr>
            <a:r>
              <a:rPr lang="en-US" sz="2800" dirty="0">
                <a:latin typeface="Arial" panose="020B0604020202020204" pitchFamily="34" charset="0"/>
                <a:cs typeface="Arial" panose="020B0604020202020204" pitchFamily="34" charset="0"/>
              </a:rPr>
              <a:t>Personalized destination and itinerary suggestions.</a:t>
            </a:r>
            <a:endParaRPr lang="en-IN" sz="2800" dirty="0">
              <a:solidFill>
                <a:srgbClr val="0F0F0F"/>
              </a:solidFill>
              <a:latin typeface="Arial" panose="020B0604020202020204" pitchFamily="34" charset="0"/>
              <a:ea typeface="+mn-lt"/>
              <a:cs typeface="Arial" panose="020B0604020202020204" pitchFamily="34" charset="0"/>
            </a:endParaRPr>
          </a:p>
          <a:p>
            <a:pPr marL="0" indent="0">
              <a:buNone/>
            </a:pPr>
            <a:r>
              <a:rPr lang="en-US" sz="2800" dirty="0">
                <a:latin typeface="Arial" panose="020B0604020202020204" pitchFamily="34" charset="0"/>
                <a:cs typeface="Arial" panose="020B0604020202020204" pitchFamily="34" charset="0"/>
              </a:rPr>
              <a:t>Real-time weather, traffic, and schedule updates.</a:t>
            </a:r>
          </a:p>
          <a:p>
            <a:pPr marL="0" indent="0">
              <a:buNone/>
            </a:pPr>
            <a:r>
              <a:rPr lang="en-IN" sz="2800" dirty="0">
                <a:latin typeface="Arial" panose="020B0604020202020204" pitchFamily="34" charset="0"/>
                <a:cs typeface="Arial" panose="020B0604020202020204" pitchFamily="34" charset="0"/>
              </a:rPr>
              <a:t>AI-powered conversational interface.</a:t>
            </a:r>
          </a:p>
          <a:p>
            <a:pPr marL="0" indent="0">
              <a:buNone/>
            </a:pPr>
            <a:r>
              <a:rPr lang="en-US" sz="2800" dirty="0">
                <a:latin typeface="Arial" panose="020B0604020202020204" pitchFamily="34" charset="0"/>
                <a:cs typeface="Arial" panose="020B0604020202020204" pitchFamily="34" charset="0"/>
              </a:rPr>
              <a:t>One dashboard for bookings and planning.</a:t>
            </a:r>
          </a:p>
          <a:p>
            <a:pPr marL="0" indent="0">
              <a:buNone/>
            </a:pPr>
            <a:r>
              <a:rPr lang="en-US" sz="2800" dirty="0">
                <a:latin typeface="Arial" panose="020B0604020202020204" pitchFamily="34" charset="0"/>
                <a:cs typeface="Arial" panose="020B0604020202020204" pitchFamily="34" charset="0"/>
              </a:rPr>
              <a:t>Location-based tips and local guide integration.</a:t>
            </a:r>
          </a:p>
          <a:p>
            <a:pPr marL="0" indent="0">
              <a:buNone/>
            </a:pPr>
            <a:r>
              <a:rPr lang="en-US" sz="2800" dirty="0">
                <a:latin typeface="Arial" panose="020B0604020202020204" pitchFamily="34" charset="0"/>
                <a:cs typeface="Arial" panose="020B0604020202020204" pitchFamily="34" charset="0"/>
              </a:rPr>
              <a:t>Smart alerts and dynamic itinerary adjustments.</a:t>
            </a:r>
          </a:p>
          <a:p>
            <a:pPr marL="0" indent="0">
              <a:buNone/>
            </a:pPr>
            <a:endParaRPr lang="en-IN" sz="2800" dirty="0">
              <a:solidFill>
                <a:srgbClr val="0F0F0F"/>
              </a:solidFill>
              <a:latin typeface="Calibri"/>
              <a:ea typeface="+mn-lt"/>
              <a:cs typeface="+mn-lt"/>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IN" sz="2800" dirty="0">
                <a:latin typeface="Arial" panose="020B0604020202020204" pitchFamily="34" charset="0"/>
                <a:cs typeface="Arial" panose="020B0604020202020204" pitchFamily="34" charset="0"/>
              </a:rPr>
              <a:t>Solo Travelers</a:t>
            </a:r>
          </a:p>
          <a:p>
            <a:pPr marL="305435" indent="-305435"/>
            <a:r>
              <a:rPr lang="en-IN" sz="2800" dirty="0">
                <a:latin typeface="Arial" panose="020B0604020202020204" pitchFamily="34" charset="0"/>
                <a:cs typeface="Arial" panose="020B0604020202020204" pitchFamily="34" charset="0"/>
              </a:rPr>
              <a:t>Families &amp; Groups</a:t>
            </a:r>
          </a:p>
          <a:p>
            <a:pPr marL="305435" indent="-305435"/>
            <a:r>
              <a:rPr lang="en-IN" sz="2800" dirty="0">
                <a:latin typeface="Arial" panose="020B0604020202020204" pitchFamily="34" charset="0"/>
                <a:cs typeface="Arial" panose="020B0604020202020204" pitchFamily="34" charset="0"/>
              </a:rPr>
              <a:t>Business Travelers</a:t>
            </a:r>
          </a:p>
          <a:p>
            <a:pPr marL="305435" indent="-305435"/>
            <a:r>
              <a:rPr lang="en-IN" sz="2800" dirty="0">
                <a:latin typeface="Arial" panose="020B0604020202020204" pitchFamily="34" charset="0"/>
                <a:cs typeface="Arial" panose="020B0604020202020204" pitchFamily="34" charset="0"/>
              </a:rPr>
              <a:t>Travel Enthusiasts &amp; Bloggers</a:t>
            </a:r>
          </a:p>
          <a:p>
            <a:pPr marL="305435" indent="-305435"/>
            <a:r>
              <a:rPr lang="en-IN" sz="2800" dirty="0">
                <a:latin typeface="Arial" panose="020B0604020202020204" pitchFamily="34" charset="0"/>
                <a:cs typeface="Arial" panose="020B0604020202020204" pitchFamily="34" charset="0"/>
              </a:rPr>
              <a:t>Last-Minute Travelers</a:t>
            </a:r>
            <a:endParaRPr lang="en-IN" sz="2800" dirty="0">
              <a:latin typeface="Arial" panose="020B0604020202020204" pitchFamily="34" charset="0"/>
              <a:ea typeface="+mn-lt"/>
              <a:cs typeface="Arial" panose="020B0604020202020204" pitchFamily="34" charset="0"/>
            </a:endParaRPr>
          </a:p>
          <a:p>
            <a:pPr marL="305435" indent="-305435"/>
            <a:r>
              <a:rPr lang="en-IN" sz="2800" dirty="0">
                <a:latin typeface="Arial" panose="020B0604020202020204" pitchFamily="34" charset="0"/>
                <a:cs typeface="Arial" panose="020B0604020202020204" pitchFamily="34" charset="0"/>
              </a:rPr>
              <a:t>Travel Agencies</a:t>
            </a:r>
            <a:endParaRPr lang="en-IN" sz="2800" dirty="0">
              <a:latin typeface="Arial" panose="020B0604020202020204" pitchFamily="34" charset="0"/>
              <a:ea typeface="+mn-lt"/>
              <a:cs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10538551-0767-BAFB-ECEB-D2288A9486DB}"/>
              </a:ext>
            </a:extLst>
          </p:cNvPr>
          <p:cNvPicPr>
            <a:picLocks noChangeAspect="1"/>
          </p:cNvPicPr>
          <p:nvPr/>
        </p:nvPicPr>
        <p:blipFill>
          <a:blip r:embed="rId2"/>
          <a:stretch>
            <a:fillRect/>
          </a:stretch>
        </p:blipFill>
        <p:spPr>
          <a:xfrm>
            <a:off x="4592320" y="597588"/>
            <a:ext cx="6916724" cy="5753935"/>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8" name="Content Placeholder 7">
            <a:extLst>
              <a:ext uri="{FF2B5EF4-FFF2-40B4-BE49-F238E27FC236}">
                <a16:creationId xmlns:a16="http://schemas.microsoft.com/office/drawing/2014/main" id="{727E0951-E4BE-E8A7-C1BD-741FC18BCB3B}"/>
              </a:ext>
            </a:extLst>
          </p:cNvPr>
          <p:cNvPicPr>
            <a:picLocks noGrp="1" noChangeAspect="1"/>
          </p:cNvPicPr>
          <p:nvPr>
            <p:ph idx="1"/>
          </p:nvPr>
        </p:nvPicPr>
        <p:blipFill>
          <a:blip r:embed="rId2"/>
          <a:stretch>
            <a:fillRect/>
          </a:stretch>
        </p:blipFill>
        <p:spPr>
          <a:xfrm>
            <a:off x="5567681" y="834730"/>
            <a:ext cx="5830764" cy="5188540"/>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260</TotalTime>
  <Words>609</Words>
  <Application>Microsoft Office PowerPoint</Application>
  <PresentationFormat>Widescreen</PresentationFormat>
  <Paragraphs>86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Travel ai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GitHub Link</vt:lpstr>
      <vt:lpstr>PowerPoint Presentation</vt:lpstr>
      <vt:lpstr>IBM Certifications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Swaransh Mishra</cp:lastModifiedBy>
  <cp:revision>143</cp:revision>
  <dcterms:created xsi:type="dcterms:W3CDTF">2021-05-26T16:50:10Z</dcterms:created>
  <dcterms:modified xsi:type="dcterms:W3CDTF">2025-08-02T14:55:15Z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