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30"/>
  </p:notesMasterIdLst>
  <p:sldIdLst>
    <p:sldId id="256" r:id="rId3"/>
    <p:sldId id="268" r:id="rId4"/>
    <p:sldId id="266" r:id="rId5"/>
    <p:sldId id="1715" r:id="rId6"/>
    <p:sldId id="1719" r:id="rId7"/>
    <p:sldId id="1717" r:id="rId8"/>
    <p:sldId id="1718" r:id="rId9"/>
    <p:sldId id="269" r:id="rId10"/>
    <p:sldId id="1628" r:id="rId11"/>
    <p:sldId id="1720" r:id="rId12"/>
    <p:sldId id="1714" r:id="rId13"/>
    <p:sldId id="1678" r:id="rId14"/>
    <p:sldId id="279" r:id="rId15"/>
    <p:sldId id="1630" r:id="rId16"/>
    <p:sldId id="271" r:id="rId17"/>
    <p:sldId id="1721" r:id="rId18"/>
    <p:sldId id="1722" r:id="rId19"/>
    <p:sldId id="1723" r:id="rId20"/>
    <p:sldId id="1724" r:id="rId21"/>
    <p:sldId id="1725" r:id="rId22"/>
    <p:sldId id="1726" r:id="rId23"/>
    <p:sldId id="1727" r:id="rId24"/>
    <p:sldId id="272" r:id="rId25"/>
    <p:sldId id="1728" r:id="rId26"/>
    <p:sldId id="1729" r:id="rId27"/>
    <p:sldId id="1731" r:id="rId28"/>
    <p:sldId id="26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689"/>
    <a:srgbClr val="DA3C49"/>
    <a:srgbClr val="258A8F"/>
    <a:srgbClr val="67B1AA"/>
    <a:srgbClr val="79BAB4"/>
    <a:srgbClr val="66B5C9"/>
    <a:srgbClr val="EDB159"/>
    <a:srgbClr val="235787"/>
    <a:srgbClr val="26A9E0"/>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0" autoAdjust="0"/>
    <p:restoredTop sz="96182" autoAdjust="0"/>
  </p:normalViewPr>
  <p:slideViewPr>
    <p:cSldViewPr snapToGrid="0">
      <p:cViewPr varScale="1">
        <p:scale>
          <a:sx n="86" d="100"/>
          <a:sy n="86" d="100"/>
        </p:scale>
        <p:origin x="547" y="67"/>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pic>
        <p:nvPicPr>
          <p:cNvPr id="2" name="图片 1"/>
          <p:cNvPicPr>
            <a:picLocks noChangeAspect="1"/>
          </p:cNvPicPr>
          <p:nvPr userDrawn="1"/>
        </p:nvPicPr>
        <p:blipFill>
          <a:blip r:embed="rId2"/>
          <a:stretch>
            <a:fillRect/>
          </a:stretch>
        </p:blipFill>
        <p:spPr>
          <a:xfrm>
            <a:off x="5439590" y="2193006"/>
            <a:ext cx="5627192" cy="3520559"/>
          </a:xfrm>
          <a:prstGeom prst="rect">
            <a:avLst/>
          </a:prstGeom>
        </p:spPr>
      </p:pic>
      <p:cxnSp>
        <p:nvCxnSpPr>
          <p:cNvPr id="4" name="直接连接符 3"/>
          <p:cNvCxnSpPr/>
          <p:nvPr userDrawn="1"/>
        </p:nvCxnSpPr>
        <p:spPr>
          <a:xfrm flipH="1">
            <a:off x="1148967" y="5700865"/>
            <a:ext cx="9894066" cy="0"/>
          </a:xfrm>
          <a:prstGeom prst="line">
            <a:avLst/>
          </a:prstGeom>
          <a:ln>
            <a:solidFill>
              <a:srgbClr val="303689"/>
            </a:solidFill>
          </a:ln>
        </p:spPr>
        <p:style>
          <a:lnRef idx="1">
            <a:schemeClr val="accent1"/>
          </a:lnRef>
          <a:fillRef idx="0">
            <a:schemeClr val="accent1"/>
          </a:fillRef>
          <a:effectRef idx="0">
            <a:schemeClr val="accent1"/>
          </a:effectRef>
          <a:fontRef idx="minor">
            <a:schemeClr val="tx1"/>
          </a:fontRef>
        </p:style>
      </p:cxnSp>
      <p:sp>
        <p:nvSpPr>
          <p:cNvPr id="9" name="副标题 2">
            <a:extLst>
              <a:ext uri="{FF2B5EF4-FFF2-40B4-BE49-F238E27FC236}">
                <a16:creationId xmlns:a16="http://schemas.microsoft.com/office/drawing/2014/main" id="{A71F53DF-3531-4BCE-916B-E6C1950903D2}"/>
              </a:ext>
            </a:extLst>
          </p:cNvPr>
          <p:cNvSpPr>
            <a:spLocks noGrp="1"/>
          </p:cNvSpPr>
          <p:nvPr>
            <p:ph type="subTitle" idx="1"/>
          </p:nvPr>
        </p:nvSpPr>
        <p:spPr>
          <a:xfrm>
            <a:off x="1125218" y="2677730"/>
            <a:ext cx="5217525"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标题 1">
            <a:extLst>
              <a:ext uri="{FF2B5EF4-FFF2-40B4-BE49-F238E27FC236}">
                <a16:creationId xmlns:a16="http://schemas.microsoft.com/office/drawing/2014/main" id="{1FA29BE5-10AF-486E-B9A2-C464A93A4A2F}"/>
              </a:ext>
            </a:extLst>
          </p:cNvPr>
          <p:cNvSpPr>
            <a:spLocks noGrp="1"/>
          </p:cNvSpPr>
          <p:nvPr>
            <p:ph type="ctrTitle"/>
          </p:nvPr>
        </p:nvSpPr>
        <p:spPr>
          <a:xfrm>
            <a:off x="1125218" y="1157134"/>
            <a:ext cx="5217525" cy="1520597"/>
          </a:xfrm>
        </p:spPr>
        <p:txBody>
          <a:bodyPr anchor="ctr">
            <a:normAutofit/>
          </a:bodyPr>
          <a:lstStyle>
            <a:lvl1pPr algn="l">
              <a:defRPr sz="4000">
                <a:solidFill>
                  <a:schemeClr val="accent1"/>
                </a:solidFill>
              </a:defRPr>
            </a:lvl1pPr>
          </a:lstStyle>
          <a:p>
            <a:r>
              <a:rPr lang="en-US" dirty="0"/>
              <a:t>Click to edit Master title style</a:t>
            </a:r>
            <a:endParaRPr lang="zh-CN" altLang="en-US" dirty="0"/>
          </a:p>
        </p:txBody>
      </p:sp>
      <p:sp>
        <p:nvSpPr>
          <p:cNvPr id="11" name="文本占位符 13">
            <a:extLst>
              <a:ext uri="{FF2B5EF4-FFF2-40B4-BE49-F238E27FC236}">
                <a16:creationId xmlns:a16="http://schemas.microsoft.com/office/drawing/2014/main" id="{C7D758E8-EA61-4C20-8790-5CACBD4E5314}"/>
              </a:ext>
            </a:extLst>
          </p:cNvPr>
          <p:cNvSpPr>
            <a:spLocks noGrp="1"/>
          </p:cNvSpPr>
          <p:nvPr>
            <p:ph type="body" sz="quarter" idx="10" hasCustomPrompt="1"/>
          </p:nvPr>
        </p:nvSpPr>
        <p:spPr>
          <a:xfrm>
            <a:off x="1125218" y="3956314"/>
            <a:ext cx="521752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id="{2A020BDF-65FC-4013-983C-F28279C05078}"/>
              </a:ext>
            </a:extLst>
          </p:cNvPr>
          <p:cNvSpPr>
            <a:spLocks noGrp="1"/>
          </p:cNvSpPr>
          <p:nvPr>
            <p:ph type="body" sz="quarter" idx="11" hasCustomPrompt="1"/>
          </p:nvPr>
        </p:nvSpPr>
        <p:spPr>
          <a:xfrm>
            <a:off x="1125218" y="4252585"/>
            <a:ext cx="521752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921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DA3C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userDrawn="1"/>
        </p:nvSpPr>
        <p:spPr>
          <a:xfrm>
            <a:off x="0" y="2492959"/>
            <a:ext cx="12192000" cy="442578"/>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userDrawn="1"/>
        </p:nvPicPr>
        <p:blipFill>
          <a:blip r:embed="rId2"/>
          <a:stretch>
            <a:fillRect/>
          </a:stretch>
        </p:blipFill>
        <p:spPr>
          <a:xfrm>
            <a:off x="7653866" y="562118"/>
            <a:ext cx="3096737" cy="1937422"/>
          </a:xfrm>
          <a:prstGeom prst="rect">
            <a:avLst/>
          </a:prstGeom>
        </p:spPr>
      </p:pic>
      <p:sp>
        <p:nvSpPr>
          <p:cNvPr id="7" name="标题 1">
            <a:extLst>
              <a:ext uri="{FF2B5EF4-FFF2-40B4-BE49-F238E27FC236}">
                <a16:creationId xmlns:a16="http://schemas.microsoft.com/office/drawing/2014/main" id="{83B0ADDA-CDD8-4731-BE4E-0CA756EDC97E}"/>
              </a:ext>
            </a:extLst>
          </p:cNvPr>
          <p:cNvSpPr>
            <a:spLocks noGrp="1"/>
          </p:cNvSpPr>
          <p:nvPr>
            <p:ph type="title"/>
          </p:nvPr>
        </p:nvSpPr>
        <p:spPr>
          <a:xfrm>
            <a:off x="675698" y="150225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a:extLst>
              <a:ext uri="{FF2B5EF4-FFF2-40B4-BE49-F238E27FC236}">
                <a16:creationId xmlns:a16="http://schemas.microsoft.com/office/drawing/2014/main" id="{043143D8-98A1-43BB-8F3C-7350AD73C18E}"/>
              </a:ext>
            </a:extLst>
          </p:cNvPr>
          <p:cNvSpPr>
            <a:spLocks noGrp="1"/>
          </p:cNvSpPr>
          <p:nvPr>
            <p:ph type="body" idx="1"/>
          </p:nvPr>
        </p:nvSpPr>
        <p:spPr>
          <a:xfrm>
            <a:off x="676814" y="3007298"/>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FD487790-AF7E-407B-B000-6FBB93300F43}"/>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2019/4/25</a:t>
            </a:fld>
            <a:endParaRPr lang="zh-CN" altLang="en-US"/>
          </a:p>
        </p:txBody>
      </p:sp>
      <p:sp>
        <p:nvSpPr>
          <p:cNvPr id="11" name="页脚占位符 3">
            <a:extLst>
              <a:ext uri="{FF2B5EF4-FFF2-40B4-BE49-F238E27FC236}">
                <a16:creationId xmlns:a16="http://schemas.microsoft.com/office/drawing/2014/main" id="{064B5E4B-A847-47D7-887D-5DA47C321E23}"/>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a16="http://schemas.microsoft.com/office/drawing/2014/main" id="{1061E31B-B3B0-4FB9-B318-1D472CFE89EF}"/>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a16="http://schemas.microsoft.com/office/drawing/2014/main" id="{5FB43040-27C3-4BAD-835F-C3543F0F02A5}"/>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a16="http://schemas.microsoft.com/office/drawing/2014/main" id="{3E22B50D-1310-4E64-ABD7-D14F8B55AA40}"/>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6D582C4B-56E3-4D04-994C-1D50C1EEFF69}"/>
              </a:ext>
            </a:extLst>
          </p:cNvPr>
          <p:cNvSpPr>
            <a:spLocks noGrp="1"/>
          </p:cNvSpPr>
          <p:nvPr>
            <p:ph type="dt" sz="half" idx="10"/>
          </p:nvPr>
        </p:nvSpPr>
        <p:spPr/>
        <p:txBody>
          <a:bodyPr/>
          <a:lstStyle/>
          <a:p>
            <a:fld id="{6489D9C7-5DC6-4263-87FF-7C99F6FB63C3}" type="datetime1">
              <a:rPr lang="zh-CN" altLang="en-US" smtClean="0"/>
              <a:pPr/>
              <a:t>2019/4/25</a:t>
            </a:fld>
            <a:endParaRPr lang="zh-CN" altLang="en-US"/>
          </a:p>
        </p:txBody>
      </p:sp>
      <p:sp>
        <p:nvSpPr>
          <p:cNvPr id="4" name="页脚占位符 3">
            <a:extLst>
              <a:ext uri="{FF2B5EF4-FFF2-40B4-BE49-F238E27FC236}">
                <a16:creationId xmlns:a16="http://schemas.microsoft.com/office/drawing/2014/main" id="{C20FAC4B-207F-4A2A-9D2E-FA23DAA1973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5096B8FB-7D6D-40F1-9EDD-635878C77D8C}"/>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a:stretch>
            <a:fillRect/>
          </a:stretch>
        </p:blipFill>
        <p:spPr>
          <a:xfrm>
            <a:off x="4547632" y="1102592"/>
            <a:ext cx="3096737" cy="1937422"/>
          </a:xfrm>
          <a:prstGeom prst="rect">
            <a:avLst/>
          </a:prstGeom>
        </p:spPr>
      </p:pic>
      <p:sp>
        <p:nvSpPr>
          <p:cNvPr id="6" name="标题 1">
            <a:extLst>
              <a:ext uri="{FF2B5EF4-FFF2-40B4-BE49-F238E27FC236}">
                <a16:creationId xmlns:a16="http://schemas.microsoft.com/office/drawing/2014/main" id="{94FC1A39-4528-4979-8BB5-303CB28BFC79}"/>
              </a:ext>
            </a:extLst>
          </p:cNvPr>
          <p:cNvSpPr>
            <a:spLocks noGrp="1"/>
          </p:cNvSpPr>
          <p:nvPr>
            <p:ph type="ctrTitle" hasCustomPrompt="1"/>
          </p:nvPr>
        </p:nvSpPr>
        <p:spPr>
          <a:xfrm>
            <a:off x="3382962" y="2518652"/>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2EB91A46-EC70-498E-8CD2-C73A72CC32A4}"/>
              </a:ext>
            </a:extLst>
          </p:cNvPr>
          <p:cNvSpPr>
            <a:spLocks noGrp="1"/>
          </p:cNvSpPr>
          <p:nvPr>
            <p:ph type="body" sz="quarter" idx="18" hasCustomPrompt="1"/>
          </p:nvPr>
        </p:nvSpPr>
        <p:spPr>
          <a:xfrm>
            <a:off x="3382962" y="4979813"/>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D725C97A-F81C-4D1B-96A8-23BBF795C524}"/>
              </a:ext>
            </a:extLst>
          </p:cNvPr>
          <p:cNvSpPr>
            <a:spLocks noGrp="1"/>
          </p:cNvSpPr>
          <p:nvPr>
            <p:ph type="body" sz="quarter" idx="10" hasCustomPrompt="1"/>
          </p:nvPr>
        </p:nvSpPr>
        <p:spPr>
          <a:xfrm>
            <a:off x="3382963" y="4683542"/>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636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223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385165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DE3DE2E0-70F6-475B-81A6-7BF516B74162}"/>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8B107FBA-3FD3-4300-BC6E-B416A2AA7BAF}"/>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296FACEE-9096-4C03-8022-2D3C4830D380}"/>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BCFB0816-5145-4585-84DA-F122DDD0C2BB}"/>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2019/4/25</a:t>
            </a:fld>
            <a:endParaRPr lang="zh-CN" altLang="en-US"/>
          </a:p>
        </p:txBody>
      </p:sp>
      <p:sp>
        <p:nvSpPr>
          <p:cNvPr id="12" name="页脚占位符 4">
            <a:extLst>
              <a:ext uri="{FF2B5EF4-FFF2-40B4-BE49-F238E27FC236}">
                <a16:creationId xmlns:a16="http://schemas.microsoft.com/office/drawing/2014/main" id="{5933E086-AE6A-4A57-8F10-9BEE92817E81}"/>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3B23F6D1-EC0A-4C0F-84A6-B61184EC9B4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21654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t>找回密码的功能设计</a:t>
            </a:r>
          </a:p>
        </p:txBody>
      </p:sp>
      <p:sp>
        <p:nvSpPr>
          <p:cNvPr id="6" name="文本占位符 5"/>
          <p:cNvSpPr>
            <a:spLocks noGrp="1"/>
          </p:cNvSpPr>
          <p:nvPr>
            <p:ph type="body" sz="quarter" idx="10"/>
          </p:nvPr>
        </p:nvSpPr>
        <p:spPr/>
        <p:txBody>
          <a:bodyPr/>
          <a:lstStyle/>
          <a:p>
            <a:r>
              <a:rPr lang="en-US" altLang="zh-CN" dirty="0"/>
              <a:t>			</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找回密码的功能设计</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03</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grpSp>
        <p:nvGrpSpPr>
          <p:cNvPr id="7" name="3b435c93-09b2-4866-87ab-f3c5080cff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8A688B8-F3A0-4155-847F-802DB0DA1211}"/>
              </a:ext>
            </a:extLst>
          </p:cNvPr>
          <p:cNvGrpSpPr>
            <a:grpSpLocks noChangeAspect="1"/>
          </p:cNvGrpSpPr>
          <p:nvPr>
            <p:custDataLst>
              <p:tags r:id="rId1"/>
            </p:custDataLst>
          </p:nvPr>
        </p:nvGrpSpPr>
        <p:grpSpPr>
          <a:xfrm>
            <a:off x="277227" y="2963158"/>
            <a:ext cx="10081120" cy="3458683"/>
            <a:chOff x="1084623" y="1930397"/>
            <a:chExt cx="10081120" cy="3458683"/>
          </a:xfrm>
        </p:grpSpPr>
        <p:sp>
          <p:nvSpPr>
            <p:cNvPr id="9" name="iṧḷïďè">
              <a:extLst>
                <a:ext uri="{FF2B5EF4-FFF2-40B4-BE49-F238E27FC236}">
                  <a16:creationId xmlns:a16="http://schemas.microsoft.com/office/drawing/2014/main" id="{350A1B27-6597-4A1B-BA9C-64B27A054381}"/>
                </a:ext>
              </a:extLst>
            </p:cNvPr>
            <p:cNvSpPr/>
            <p:nvPr/>
          </p:nvSpPr>
          <p:spPr>
            <a:xfrm>
              <a:off x="1084623" y="1930397"/>
              <a:ext cx="10081120" cy="911190"/>
            </a:xfrm>
            <a:prstGeom prst="rect">
              <a:avLst/>
            </a:prstGeom>
            <a:solidFill>
              <a:schemeClr val="bg1">
                <a:lumMod val="95000"/>
                <a:alpha val="4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50000"/>
                </a:lnSpc>
              </a:pPr>
              <a:r>
                <a:rPr lang="zh-CN" altLang="en-US" sz="2000" dirty="0">
                  <a:solidFill>
                    <a:schemeClr val="tx1"/>
                  </a:solidFill>
                </a:rPr>
                <a:t>功能设计与必备规则</a:t>
              </a:r>
              <a:endParaRPr lang="en-US" altLang="zh-CN" sz="2400" b="1" dirty="0">
                <a:solidFill>
                  <a:schemeClr val="tx1"/>
                </a:solidFill>
              </a:endParaRPr>
            </a:p>
          </p:txBody>
        </p:sp>
        <p:grpSp>
          <p:nvGrpSpPr>
            <p:cNvPr id="10" name="îś1îḑé">
              <a:extLst>
                <a:ext uri="{FF2B5EF4-FFF2-40B4-BE49-F238E27FC236}">
                  <a16:creationId xmlns:a16="http://schemas.microsoft.com/office/drawing/2014/main" id="{67B0A6E3-2472-4594-B30A-0030F6806B76}"/>
                </a:ext>
              </a:extLst>
            </p:cNvPr>
            <p:cNvGrpSpPr/>
            <p:nvPr/>
          </p:nvGrpSpPr>
          <p:grpSpPr>
            <a:xfrm>
              <a:off x="1343744" y="3342099"/>
              <a:ext cx="816573" cy="816571"/>
              <a:chOff x="1667508" y="3320988"/>
              <a:chExt cx="816573" cy="816571"/>
            </a:xfrm>
          </p:grpSpPr>
          <p:sp>
            <p:nvSpPr>
              <p:cNvPr id="32" name="iṥlîḍê">
                <a:extLst>
                  <a:ext uri="{FF2B5EF4-FFF2-40B4-BE49-F238E27FC236}">
                    <a16:creationId xmlns:a16="http://schemas.microsoft.com/office/drawing/2014/main" id="{03B33BDD-4973-4018-90D5-FEA9461864B0}"/>
                  </a:ext>
                </a:extLst>
              </p:cNvPr>
              <p:cNvSpPr/>
              <p:nvPr/>
            </p:nvSpPr>
            <p:spPr>
              <a:xfrm>
                <a:off x="1667508" y="3320988"/>
                <a:ext cx="816573" cy="81657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ïṥliḑé">
                <a:extLst>
                  <a:ext uri="{FF2B5EF4-FFF2-40B4-BE49-F238E27FC236}">
                    <a16:creationId xmlns:a16="http://schemas.microsoft.com/office/drawing/2014/main" id="{26A73E65-3998-4514-BC9B-F43A3D546E56}"/>
                  </a:ext>
                </a:extLst>
              </p:cNvPr>
              <p:cNvSpPr/>
              <p:nvPr/>
            </p:nvSpPr>
            <p:spPr bwMode="auto">
              <a:xfrm>
                <a:off x="1865134" y="3518613"/>
                <a:ext cx="421321" cy="421321"/>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a:extLst/>
            </p:spPr>
            <p:txBody>
              <a:bodyPr anchor="ctr"/>
              <a:lstStyle/>
              <a:p>
                <a:pPr algn="ctr"/>
                <a:endParaRPr/>
              </a:p>
            </p:txBody>
          </p:sp>
        </p:grpSp>
        <p:grpSp>
          <p:nvGrpSpPr>
            <p:cNvPr id="11" name="ïsḻîde">
              <a:extLst>
                <a:ext uri="{FF2B5EF4-FFF2-40B4-BE49-F238E27FC236}">
                  <a16:creationId xmlns:a16="http://schemas.microsoft.com/office/drawing/2014/main" id="{8DC8E958-ECC1-49E6-B29B-AAF9E5C7EF88}"/>
                </a:ext>
              </a:extLst>
            </p:cNvPr>
            <p:cNvGrpSpPr/>
            <p:nvPr/>
          </p:nvGrpSpPr>
          <p:grpSpPr>
            <a:xfrm>
              <a:off x="2160317" y="3372009"/>
              <a:ext cx="3431919" cy="756750"/>
              <a:chOff x="2484081" y="3423030"/>
              <a:chExt cx="3431919" cy="756750"/>
            </a:xfrm>
          </p:grpSpPr>
          <p:sp>
            <p:nvSpPr>
              <p:cNvPr id="30" name="ïṣ1îḍé">
                <a:extLst>
                  <a:ext uri="{FF2B5EF4-FFF2-40B4-BE49-F238E27FC236}">
                    <a16:creationId xmlns:a16="http://schemas.microsoft.com/office/drawing/2014/main" id="{F62361BC-134B-48FA-87AE-50199E557F19}"/>
                  </a:ext>
                </a:extLst>
              </p:cNvPr>
              <p:cNvSpPr txBox="1"/>
              <p:nvPr/>
            </p:nvSpPr>
            <p:spPr>
              <a:xfrm>
                <a:off x="2484081" y="3423030"/>
                <a:ext cx="3431919" cy="388226"/>
              </a:xfrm>
              <a:prstGeom prst="rect">
                <a:avLst/>
              </a:prstGeom>
              <a:noFill/>
            </p:spPr>
            <p:txBody>
              <a:bodyPr wrap="none" lIns="90000" tIns="46800" rIns="90000" bIns="46800" anchor="b" anchorCtr="0">
                <a:normAutofit/>
              </a:bodyPr>
              <a:lstStyle/>
              <a:p>
                <a:r>
                  <a:rPr lang="zh-CN" altLang="en-US" b="1" dirty="0"/>
                  <a:t>如何保存密码</a:t>
                </a:r>
              </a:p>
            </p:txBody>
          </p:sp>
          <p:sp>
            <p:nvSpPr>
              <p:cNvPr id="31" name="íṧļïḓe">
                <a:extLst>
                  <a:ext uri="{FF2B5EF4-FFF2-40B4-BE49-F238E27FC236}">
                    <a16:creationId xmlns:a16="http://schemas.microsoft.com/office/drawing/2014/main" id="{3A890E0D-1250-44DC-AD91-4D5D3D4EE9FD}"/>
                  </a:ext>
                </a:extLst>
              </p:cNvPr>
              <p:cNvSpPr txBox="1"/>
              <p:nvPr/>
            </p:nvSpPr>
            <p:spPr>
              <a:xfrm>
                <a:off x="2484081" y="3811255"/>
                <a:ext cx="3431919" cy="368525"/>
              </a:xfrm>
              <a:prstGeom prst="rect">
                <a:avLst/>
              </a:prstGeom>
            </p:spPr>
            <p:txBody>
              <a:bodyPr vert="horz" wrap="square" lIns="90000" tIns="46800" rIns="90000" bIns="46800" anchor="ctr" anchorCtr="0">
                <a:normAutofit/>
              </a:bodyPr>
              <a:lstStyle/>
              <a:p>
                <a:pPr>
                  <a:lnSpc>
                    <a:spcPct val="120000"/>
                  </a:lnSpc>
                </a:pPr>
                <a:r>
                  <a:rPr lang="zh-CN" altLang="en-US" sz="1050" dirty="0"/>
                  <a:t>规则</a:t>
                </a:r>
                <a:r>
                  <a:rPr lang="en-US" altLang="zh-CN" sz="1050" dirty="0"/>
                  <a:t>1</a:t>
                </a:r>
                <a:r>
                  <a:rPr lang="zh-CN" altLang="en-US" sz="1050" dirty="0"/>
                  <a:t>：密码永远都要哈希保存</a:t>
                </a:r>
                <a:r>
                  <a:rPr lang="en-US" altLang="zh-CN" sz="1050" dirty="0"/>
                  <a:t>.</a:t>
                </a:r>
              </a:p>
            </p:txBody>
          </p:sp>
        </p:grpSp>
        <p:grpSp>
          <p:nvGrpSpPr>
            <p:cNvPr id="12" name="ïṥḷîḋe">
              <a:extLst>
                <a:ext uri="{FF2B5EF4-FFF2-40B4-BE49-F238E27FC236}">
                  <a16:creationId xmlns:a16="http://schemas.microsoft.com/office/drawing/2014/main" id="{6860AF70-29CD-4DB7-B749-64E16C6B6651}"/>
                </a:ext>
              </a:extLst>
            </p:cNvPr>
            <p:cNvGrpSpPr/>
            <p:nvPr/>
          </p:nvGrpSpPr>
          <p:grpSpPr>
            <a:xfrm>
              <a:off x="1343744" y="4572509"/>
              <a:ext cx="816573" cy="816571"/>
              <a:chOff x="1667508" y="4572509"/>
              <a:chExt cx="816573" cy="816571"/>
            </a:xfrm>
          </p:grpSpPr>
          <p:sp>
            <p:nvSpPr>
              <p:cNvPr id="28" name="íśḻiḓè">
                <a:extLst>
                  <a:ext uri="{FF2B5EF4-FFF2-40B4-BE49-F238E27FC236}">
                    <a16:creationId xmlns:a16="http://schemas.microsoft.com/office/drawing/2014/main" id="{6BDFE75B-1019-4100-B29E-46ED25251368}"/>
                  </a:ext>
                </a:extLst>
              </p:cNvPr>
              <p:cNvSpPr/>
              <p:nvPr/>
            </p:nvSpPr>
            <p:spPr>
              <a:xfrm>
                <a:off x="1667508" y="4572509"/>
                <a:ext cx="816573" cy="81657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îṧ1iďè">
                <a:extLst>
                  <a:ext uri="{FF2B5EF4-FFF2-40B4-BE49-F238E27FC236}">
                    <a16:creationId xmlns:a16="http://schemas.microsoft.com/office/drawing/2014/main" id="{6DFEA473-06EA-40D6-888B-8FAB73BB9894}"/>
                  </a:ext>
                </a:extLst>
              </p:cNvPr>
              <p:cNvSpPr/>
              <p:nvPr/>
            </p:nvSpPr>
            <p:spPr bwMode="auto">
              <a:xfrm>
                <a:off x="1865134" y="4770134"/>
                <a:ext cx="421321" cy="42132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solidFill>
              <a:ln>
                <a:noFill/>
              </a:ln>
              <a:extLst/>
            </p:spPr>
            <p:txBody>
              <a:bodyPr anchor="ctr"/>
              <a:lstStyle/>
              <a:p>
                <a:pPr algn="ctr"/>
                <a:endParaRPr/>
              </a:p>
            </p:txBody>
          </p:sp>
        </p:grpSp>
        <p:grpSp>
          <p:nvGrpSpPr>
            <p:cNvPr id="13" name="íşļîďê">
              <a:extLst>
                <a:ext uri="{FF2B5EF4-FFF2-40B4-BE49-F238E27FC236}">
                  <a16:creationId xmlns:a16="http://schemas.microsoft.com/office/drawing/2014/main" id="{F89F150C-5C78-4B59-87CF-BC936903DA44}"/>
                </a:ext>
              </a:extLst>
            </p:cNvPr>
            <p:cNvGrpSpPr/>
            <p:nvPr/>
          </p:nvGrpSpPr>
          <p:grpSpPr>
            <a:xfrm>
              <a:off x="2160317" y="4602419"/>
              <a:ext cx="3444111" cy="756750"/>
              <a:chOff x="2484081" y="4629658"/>
              <a:chExt cx="3444111" cy="756750"/>
            </a:xfrm>
          </p:grpSpPr>
          <p:sp>
            <p:nvSpPr>
              <p:cNvPr id="26" name="iŝļíḍè">
                <a:extLst>
                  <a:ext uri="{FF2B5EF4-FFF2-40B4-BE49-F238E27FC236}">
                    <a16:creationId xmlns:a16="http://schemas.microsoft.com/office/drawing/2014/main" id="{ED158DA7-CF10-4707-9888-80B6DCD41313}"/>
                  </a:ext>
                </a:extLst>
              </p:cNvPr>
              <p:cNvSpPr txBox="1"/>
              <p:nvPr/>
            </p:nvSpPr>
            <p:spPr>
              <a:xfrm>
                <a:off x="2496273" y="4629658"/>
                <a:ext cx="3431919" cy="388226"/>
              </a:xfrm>
              <a:prstGeom prst="rect">
                <a:avLst/>
              </a:prstGeom>
              <a:noFill/>
            </p:spPr>
            <p:txBody>
              <a:bodyPr wrap="none" lIns="90000" tIns="46800" rIns="90000" bIns="46800" anchor="b" anchorCtr="0">
                <a:normAutofit/>
              </a:bodyPr>
              <a:lstStyle/>
              <a:p>
                <a:r>
                  <a:rPr lang="zh-CN" altLang="en-US" b="1" dirty="0"/>
                  <a:t>用户名还是邮件地址</a:t>
                </a:r>
              </a:p>
            </p:txBody>
          </p:sp>
          <p:sp>
            <p:nvSpPr>
              <p:cNvPr id="27" name="iṩľiḑé">
                <a:extLst>
                  <a:ext uri="{FF2B5EF4-FFF2-40B4-BE49-F238E27FC236}">
                    <a16:creationId xmlns:a16="http://schemas.microsoft.com/office/drawing/2014/main" id="{7502EEBE-747A-4F48-9AD7-0ECDCA216575}"/>
                  </a:ext>
                </a:extLst>
              </p:cNvPr>
              <p:cNvSpPr txBox="1"/>
              <p:nvPr/>
            </p:nvSpPr>
            <p:spPr>
              <a:xfrm>
                <a:off x="2484081" y="5017883"/>
                <a:ext cx="3431919" cy="368525"/>
              </a:xfrm>
              <a:prstGeom prst="rect">
                <a:avLst/>
              </a:prstGeom>
            </p:spPr>
            <p:txBody>
              <a:bodyPr vert="horz" wrap="square" lIns="90000" tIns="46800" rIns="90000" bIns="46800" anchor="ctr" anchorCtr="0">
                <a:normAutofit fontScale="92500"/>
              </a:bodyPr>
              <a:lstStyle/>
              <a:p>
                <a:pPr>
                  <a:lnSpc>
                    <a:spcPct val="120000"/>
                  </a:lnSpc>
                </a:pPr>
                <a:r>
                  <a:rPr lang="zh-CN" altLang="en-US" sz="1050" dirty="0"/>
                  <a:t>规则</a:t>
                </a:r>
                <a:r>
                  <a:rPr lang="en-US" altLang="zh-CN" sz="1050" dirty="0"/>
                  <a:t>3</a:t>
                </a:r>
                <a:r>
                  <a:rPr lang="zh-CN" altLang="en-US" sz="1050" dirty="0"/>
                  <a:t>：接受用户提供“错误”的邮件地址，但不要提示他</a:t>
                </a:r>
                <a:endParaRPr lang="en-US" altLang="zh-CN" sz="1050" dirty="0"/>
              </a:p>
            </p:txBody>
          </p:sp>
        </p:grpSp>
        <p:grpSp>
          <p:nvGrpSpPr>
            <p:cNvPr id="14" name="íṧľíďè">
              <a:extLst>
                <a:ext uri="{FF2B5EF4-FFF2-40B4-BE49-F238E27FC236}">
                  <a16:creationId xmlns:a16="http://schemas.microsoft.com/office/drawing/2014/main" id="{8F3584DD-3C7D-4397-B3B8-30E2EC0DC5B0}"/>
                </a:ext>
              </a:extLst>
            </p:cNvPr>
            <p:cNvGrpSpPr/>
            <p:nvPr/>
          </p:nvGrpSpPr>
          <p:grpSpPr>
            <a:xfrm>
              <a:off x="6599765" y="3342099"/>
              <a:ext cx="816573" cy="816571"/>
              <a:chOff x="7103530" y="3320988"/>
              <a:chExt cx="816573" cy="816571"/>
            </a:xfrm>
          </p:grpSpPr>
          <p:sp>
            <p:nvSpPr>
              <p:cNvPr id="24" name="îṩliḍe">
                <a:extLst>
                  <a:ext uri="{FF2B5EF4-FFF2-40B4-BE49-F238E27FC236}">
                    <a16:creationId xmlns:a16="http://schemas.microsoft.com/office/drawing/2014/main" id="{190E078B-A741-4389-9F80-6625F874E601}"/>
                  </a:ext>
                </a:extLst>
              </p:cNvPr>
              <p:cNvSpPr/>
              <p:nvPr/>
            </p:nvSpPr>
            <p:spPr>
              <a:xfrm>
                <a:off x="7103530" y="3320988"/>
                <a:ext cx="816573" cy="816571"/>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ṡḷïḍe">
                <a:extLst>
                  <a:ext uri="{FF2B5EF4-FFF2-40B4-BE49-F238E27FC236}">
                    <a16:creationId xmlns:a16="http://schemas.microsoft.com/office/drawing/2014/main" id="{3C8927A8-6848-44C8-88A8-6E4943B1092D}"/>
                  </a:ext>
                </a:extLst>
              </p:cNvPr>
              <p:cNvSpPr/>
              <p:nvPr/>
            </p:nvSpPr>
            <p:spPr bwMode="auto">
              <a:xfrm>
                <a:off x="7301156" y="3518612"/>
                <a:ext cx="421321" cy="421321"/>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grpSp>
          <p:nvGrpSpPr>
            <p:cNvPr id="15" name="íṣ1ïḑè">
              <a:extLst>
                <a:ext uri="{FF2B5EF4-FFF2-40B4-BE49-F238E27FC236}">
                  <a16:creationId xmlns:a16="http://schemas.microsoft.com/office/drawing/2014/main" id="{4F671898-66D9-4129-9DAC-61EC52A2C9EA}"/>
                </a:ext>
              </a:extLst>
            </p:cNvPr>
            <p:cNvGrpSpPr/>
            <p:nvPr/>
          </p:nvGrpSpPr>
          <p:grpSpPr>
            <a:xfrm>
              <a:off x="7416338" y="3372009"/>
              <a:ext cx="3431919" cy="756750"/>
              <a:chOff x="7920103" y="3423030"/>
              <a:chExt cx="3431919" cy="756750"/>
            </a:xfrm>
          </p:grpSpPr>
          <p:sp>
            <p:nvSpPr>
              <p:cNvPr id="22" name="işḷïḍê">
                <a:extLst>
                  <a:ext uri="{FF2B5EF4-FFF2-40B4-BE49-F238E27FC236}">
                    <a16:creationId xmlns:a16="http://schemas.microsoft.com/office/drawing/2014/main" id="{D7DF3DBC-648A-4E3F-A7AE-CE7F7F33D41E}"/>
                  </a:ext>
                </a:extLst>
              </p:cNvPr>
              <p:cNvSpPr txBox="1"/>
              <p:nvPr/>
            </p:nvSpPr>
            <p:spPr>
              <a:xfrm>
                <a:off x="7920103" y="3423030"/>
                <a:ext cx="3431919" cy="388226"/>
              </a:xfrm>
              <a:prstGeom prst="rect">
                <a:avLst/>
              </a:prstGeom>
              <a:noFill/>
            </p:spPr>
            <p:txBody>
              <a:bodyPr wrap="none" lIns="90000" tIns="46800" rIns="90000" bIns="46800" anchor="b" anchorCtr="0">
                <a:normAutofit/>
              </a:bodyPr>
              <a:lstStyle/>
              <a:p>
                <a:r>
                  <a:rPr lang="zh-CN" altLang="en-US" b="1" dirty="0"/>
                  <a:t>密码重置</a:t>
                </a:r>
              </a:p>
            </p:txBody>
          </p:sp>
          <p:sp>
            <p:nvSpPr>
              <p:cNvPr id="23" name="îṧḷîḑê">
                <a:extLst>
                  <a:ext uri="{FF2B5EF4-FFF2-40B4-BE49-F238E27FC236}">
                    <a16:creationId xmlns:a16="http://schemas.microsoft.com/office/drawing/2014/main" id="{0E87F3C8-2727-44E1-AE87-1A87F1DBBBC8}"/>
                  </a:ext>
                </a:extLst>
              </p:cNvPr>
              <p:cNvSpPr txBox="1"/>
              <p:nvPr/>
            </p:nvSpPr>
            <p:spPr>
              <a:xfrm>
                <a:off x="7920103" y="3811255"/>
                <a:ext cx="3431919" cy="368525"/>
              </a:xfrm>
              <a:prstGeom prst="rect">
                <a:avLst/>
              </a:prstGeom>
            </p:spPr>
            <p:txBody>
              <a:bodyPr vert="horz" wrap="square" lIns="90000" tIns="46800" rIns="90000" bIns="46800" anchor="ctr" anchorCtr="0">
                <a:normAutofit/>
              </a:bodyPr>
              <a:lstStyle/>
              <a:p>
                <a:pPr>
                  <a:lnSpc>
                    <a:spcPct val="120000"/>
                  </a:lnSpc>
                </a:pPr>
                <a:r>
                  <a:rPr lang="zh-CN" altLang="en-US" sz="1050" dirty="0"/>
                  <a:t>规则</a:t>
                </a:r>
                <a:r>
                  <a:rPr lang="en-US" altLang="zh-CN" sz="1050" dirty="0"/>
                  <a:t>2</a:t>
                </a:r>
                <a:r>
                  <a:rPr lang="zh-CN" altLang="en-US" sz="1050" dirty="0"/>
                  <a:t>：找回密码就是让用户重置密码</a:t>
                </a:r>
                <a:endParaRPr lang="en-US" altLang="zh-CN" sz="1050" dirty="0"/>
              </a:p>
            </p:txBody>
          </p:sp>
        </p:grpSp>
        <p:grpSp>
          <p:nvGrpSpPr>
            <p:cNvPr id="16" name="i$ļiḋe">
              <a:extLst>
                <a:ext uri="{FF2B5EF4-FFF2-40B4-BE49-F238E27FC236}">
                  <a16:creationId xmlns:a16="http://schemas.microsoft.com/office/drawing/2014/main" id="{7817B288-6C8E-41B4-AFD0-B8E364E8F6AF}"/>
                </a:ext>
              </a:extLst>
            </p:cNvPr>
            <p:cNvGrpSpPr/>
            <p:nvPr/>
          </p:nvGrpSpPr>
          <p:grpSpPr>
            <a:xfrm>
              <a:off x="6599765" y="4572509"/>
              <a:ext cx="816573" cy="816571"/>
              <a:chOff x="7103530" y="4572509"/>
              <a:chExt cx="816573" cy="816571"/>
            </a:xfrm>
          </p:grpSpPr>
          <p:sp>
            <p:nvSpPr>
              <p:cNvPr id="20" name="isľiḑè">
                <a:extLst>
                  <a:ext uri="{FF2B5EF4-FFF2-40B4-BE49-F238E27FC236}">
                    <a16:creationId xmlns:a16="http://schemas.microsoft.com/office/drawing/2014/main" id="{6CFA6EEF-AD7F-4542-9A28-700B982558DD}"/>
                  </a:ext>
                </a:extLst>
              </p:cNvPr>
              <p:cNvSpPr/>
              <p:nvPr/>
            </p:nvSpPr>
            <p:spPr>
              <a:xfrm>
                <a:off x="7103530" y="4572509"/>
                <a:ext cx="816573" cy="816571"/>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ï$ḷiḋè">
                <a:extLst>
                  <a:ext uri="{FF2B5EF4-FFF2-40B4-BE49-F238E27FC236}">
                    <a16:creationId xmlns:a16="http://schemas.microsoft.com/office/drawing/2014/main" id="{A1721EB8-F3A1-4774-9DA3-A8CD09E1D1DB}"/>
                  </a:ext>
                </a:extLst>
              </p:cNvPr>
              <p:cNvSpPr/>
              <p:nvPr/>
            </p:nvSpPr>
            <p:spPr bwMode="auto">
              <a:xfrm>
                <a:off x="7295761" y="4764739"/>
                <a:ext cx="432111" cy="43211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grpSp>
        <p:grpSp>
          <p:nvGrpSpPr>
            <p:cNvPr id="17" name="íṩļiďê">
              <a:extLst>
                <a:ext uri="{FF2B5EF4-FFF2-40B4-BE49-F238E27FC236}">
                  <a16:creationId xmlns:a16="http://schemas.microsoft.com/office/drawing/2014/main" id="{76E2E562-A36D-4D5D-A4F6-69A7A241D9FE}"/>
                </a:ext>
              </a:extLst>
            </p:cNvPr>
            <p:cNvGrpSpPr/>
            <p:nvPr/>
          </p:nvGrpSpPr>
          <p:grpSpPr>
            <a:xfrm>
              <a:off x="7416338" y="4602419"/>
              <a:ext cx="3431919" cy="756750"/>
              <a:chOff x="7920103" y="4629658"/>
              <a:chExt cx="3431919" cy="756750"/>
            </a:xfrm>
          </p:grpSpPr>
          <p:sp>
            <p:nvSpPr>
              <p:cNvPr id="18" name="iṣľïḍé">
                <a:extLst>
                  <a:ext uri="{FF2B5EF4-FFF2-40B4-BE49-F238E27FC236}">
                    <a16:creationId xmlns:a16="http://schemas.microsoft.com/office/drawing/2014/main" id="{6C8E2455-084F-43DD-8B48-1EEA568CAAEF}"/>
                  </a:ext>
                </a:extLst>
              </p:cNvPr>
              <p:cNvSpPr txBox="1"/>
              <p:nvPr/>
            </p:nvSpPr>
            <p:spPr>
              <a:xfrm>
                <a:off x="7920103" y="4629658"/>
                <a:ext cx="3431919" cy="388226"/>
              </a:xfrm>
              <a:prstGeom prst="rect">
                <a:avLst/>
              </a:prstGeom>
              <a:noFill/>
            </p:spPr>
            <p:txBody>
              <a:bodyPr wrap="none" lIns="90000" tIns="46800" rIns="90000" bIns="46800" anchor="b" anchorCtr="0">
                <a:normAutofit/>
              </a:bodyPr>
              <a:lstStyle/>
              <a:p>
                <a:r>
                  <a:rPr lang="zh-CN" altLang="en-US" b="1" dirty="0"/>
                  <a:t>过滤用户</a:t>
                </a:r>
              </a:p>
            </p:txBody>
          </p:sp>
          <p:sp>
            <p:nvSpPr>
              <p:cNvPr id="19" name="î$ľídè">
                <a:extLst>
                  <a:ext uri="{FF2B5EF4-FFF2-40B4-BE49-F238E27FC236}">
                    <a16:creationId xmlns:a16="http://schemas.microsoft.com/office/drawing/2014/main" id="{FC406486-DD10-4424-8C79-FFAC8915374C}"/>
                  </a:ext>
                </a:extLst>
              </p:cNvPr>
              <p:cNvSpPr txBox="1"/>
              <p:nvPr/>
            </p:nvSpPr>
            <p:spPr>
              <a:xfrm>
                <a:off x="7920103" y="5017883"/>
                <a:ext cx="3431919" cy="368525"/>
              </a:xfrm>
              <a:prstGeom prst="rect">
                <a:avLst/>
              </a:prstGeom>
            </p:spPr>
            <p:txBody>
              <a:bodyPr vert="horz" wrap="square" lIns="90000" tIns="46800" rIns="90000" bIns="46800" anchor="ctr" anchorCtr="0">
                <a:normAutofit/>
              </a:bodyPr>
              <a:lstStyle/>
              <a:p>
                <a:pPr>
                  <a:lnSpc>
                    <a:spcPct val="120000"/>
                  </a:lnSpc>
                </a:pPr>
                <a:r>
                  <a:rPr lang="zh-CN" altLang="en-US" sz="1050" dirty="0"/>
                  <a:t>规则</a:t>
                </a:r>
                <a:r>
                  <a:rPr lang="en-US" altLang="zh-CN" sz="1050" dirty="0"/>
                  <a:t>4</a:t>
                </a:r>
                <a:r>
                  <a:rPr lang="zh-CN" altLang="en-US" sz="1050" dirty="0"/>
                  <a:t>：重置密码前设置一些个人问题或验证</a:t>
                </a:r>
                <a:endParaRPr lang="en-US" altLang="zh-CN" sz="1050" dirty="0"/>
              </a:p>
            </p:txBody>
          </p:sp>
        </p:grpSp>
      </p:grpSp>
    </p:spTree>
    <p:extLst>
      <p:ext uri="{BB962C8B-B14F-4D97-AF65-F5344CB8AC3E}">
        <p14:creationId xmlns:p14="http://schemas.microsoft.com/office/powerpoint/2010/main" val="41990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EE8AF-6BE0-4331-BA83-DEE5904254DD}"/>
              </a:ext>
            </a:extLst>
          </p:cNvPr>
          <p:cNvSpPr>
            <a:spLocks noGrp="1"/>
          </p:cNvSpPr>
          <p:nvPr>
            <p:ph type="title"/>
          </p:nvPr>
        </p:nvSpPr>
        <p:spPr>
          <a:xfrm>
            <a:off x="669924" y="11874"/>
            <a:ext cx="10850563" cy="974702"/>
          </a:xfrm>
        </p:spPr>
        <p:txBody>
          <a:bodyPr>
            <a:normAutofit/>
          </a:bodyPr>
          <a:lstStyle/>
          <a:p>
            <a:r>
              <a:rPr lang="zh-CN" altLang="en-US" dirty="0"/>
              <a:t>如何保存密码</a:t>
            </a:r>
            <a:br>
              <a:rPr lang="en-US" altLang="zh-CN" dirty="0"/>
            </a:br>
            <a:r>
              <a:rPr lang="zh-CN" altLang="en-US" sz="1800" dirty="0"/>
              <a:t>规则一：密码永远都要用哈希保存</a:t>
            </a:r>
            <a:endParaRPr lang="zh-CN" altLang="en-US" dirty="0"/>
          </a:p>
        </p:txBody>
      </p:sp>
      <p:grpSp>
        <p:nvGrpSpPr>
          <p:cNvPr id="5" name="470d4233-bf96-4b0c-b35c-5425b20cb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E59681B-BCFE-415C-9E00-5A08BC5426EC}"/>
              </a:ext>
            </a:extLst>
          </p:cNvPr>
          <p:cNvGrpSpPr>
            <a:grpSpLocks noChangeAspect="1"/>
          </p:cNvGrpSpPr>
          <p:nvPr>
            <p:custDataLst>
              <p:tags r:id="rId1"/>
            </p:custDataLst>
          </p:nvPr>
        </p:nvGrpSpPr>
        <p:grpSpPr>
          <a:xfrm>
            <a:off x="669924" y="1472636"/>
            <a:ext cx="10850564" cy="4670989"/>
            <a:chOff x="669924" y="1472636"/>
            <a:chExt cx="10850564" cy="4670989"/>
          </a:xfrm>
        </p:grpSpPr>
        <p:grpSp>
          <p:nvGrpSpPr>
            <p:cNvPr id="6" name="ïṣḷíde">
              <a:extLst>
                <a:ext uri="{FF2B5EF4-FFF2-40B4-BE49-F238E27FC236}">
                  <a16:creationId xmlns:a16="http://schemas.microsoft.com/office/drawing/2014/main" id="{7B58E0A2-4411-493C-B45F-3173C85DCAF5}"/>
                </a:ext>
              </a:extLst>
            </p:cNvPr>
            <p:cNvGrpSpPr/>
            <p:nvPr/>
          </p:nvGrpSpPr>
          <p:grpSpPr>
            <a:xfrm>
              <a:off x="669924" y="4104000"/>
              <a:ext cx="3224577" cy="2039624"/>
              <a:chOff x="669924" y="4104000"/>
              <a:chExt cx="2560755" cy="2039624"/>
            </a:xfrm>
          </p:grpSpPr>
          <p:sp>
            <p:nvSpPr>
              <p:cNvPr id="15" name="îṥḷîḍe">
                <a:extLst>
                  <a:ext uri="{FF2B5EF4-FFF2-40B4-BE49-F238E27FC236}">
                    <a16:creationId xmlns:a16="http://schemas.microsoft.com/office/drawing/2014/main" id="{C751F412-7C77-40A6-9D1C-09BEF7C26672}"/>
                  </a:ext>
                </a:extLst>
              </p:cNvPr>
              <p:cNvSpPr/>
              <p:nvPr/>
            </p:nvSpPr>
            <p:spPr bwMode="auto">
              <a:xfrm>
                <a:off x="669924" y="4239000"/>
                <a:ext cx="2560755" cy="1904624"/>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sz="1200" b="1" dirty="0"/>
                  <a:t>解释</a:t>
                </a:r>
                <a:r>
                  <a:rPr lang="zh-CN" altLang="en-US" sz="1200" dirty="0"/>
                  <a:t>：</a:t>
                </a:r>
                <a:r>
                  <a:rPr lang="en-US" altLang="zh-CN" sz="1200" dirty="0"/>
                  <a:t>"</a:t>
                </a:r>
                <a:r>
                  <a:rPr lang="zh-CN" altLang="en-US" sz="1200" dirty="0"/>
                  <a:t>明文保存</a:t>
                </a:r>
                <a:r>
                  <a:rPr lang="en-US" altLang="zh-CN" sz="1200" dirty="0"/>
                  <a:t>"</a:t>
                </a:r>
                <a:r>
                  <a:rPr lang="zh-CN" altLang="en-US" sz="1200" dirty="0"/>
                  <a:t>就是用户的密码原文不动地写入数据库</a:t>
                </a:r>
                <a:r>
                  <a:rPr lang="en-US" altLang="zh-CN" sz="1200" dirty="0"/>
                  <a:t>.</a:t>
                </a:r>
              </a:p>
              <a:p>
                <a:pPr marL="144000" indent="-144000">
                  <a:lnSpc>
                    <a:spcPct val="150000"/>
                  </a:lnSpc>
                  <a:spcBef>
                    <a:spcPct val="0"/>
                  </a:spcBef>
                  <a:buFont typeface="Arial" panose="020B0604020202020204" pitchFamily="34" charset="0"/>
                  <a:buChar char="•"/>
                </a:pPr>
                <a:r>
                  <a:rPr lang="zh-CN" altLang="en-US" sz="1200" b="1" dirty="0"/>
                  <a:t>安全性</a:t>
                </a:r>
                <a:r>
                  <a:rPr lang="zh-CN" altLang="en-US" sz="1200" dirty="0"/>
                  <a:t>：这种方式最不安全，极易泄漏，应该</a:t>
                </a:r>
                <a:r>
                  <a:rPr lang="zh-CN" altLang="en-US" sz="1200" dirty="0">
                    <a:solidFill>
                      <a:srgbClr val="FF0000"/>
                    </a:solidFill>
                  </a:rPr>
                  <a:t>严格禁用</a:t>
                </a:r>
                <a:endParaRPr lang="en-US" altLang="zh-CN" sz="1200" dirty="0">
                  <a:solidFill>
                    <a:srgbClr val="FF0000"/>
                  </a:solidFill>
                </a:endParaRPr>
              </a:p>
            </p:txBody>
          </p:sp>
          <p:sp>
            <p:nvSpPr>
              <p:cNvPr id="16" name="íṥļîḍé">
                <a:extLst>
                  <a:ext uri="{FF2B5EF4-FFF2-40B4-BE49-F238E27FC236}">
                    <a16:creationId xmlns:a16="http://schemas.microsoft.com/office/drawing/2014/main" id="{81DEFE19-841A-4BD3-9AA6-00E35FD67E03}"/>
                  </a:ext>
                </a:extLst>
              </p:cNvPr>
              <p:cNvSpPr/>
              <p:nvPr/>
            </p:nvSpPr>
            <p:spPr bwMode="auto">
              <a:xfrm>
                <a:off x="746791" y="4104000"/>
                <a:ext cx="1800000"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明文保存</a:t>
                </a:r>
                <a:endParaRPr lang="en-US" altLang="zh-CN" sz="1600" b="1" dirty="0">
                  <a:solidFill>
                    <a:schemeClr val="bg1"/>
                  </a:solidFill>
                </a:endParaRPr>
              </a:p>
            </p:txBody>
          </p:sp>
        </p:grpSp>
        <p:grpSp>
          <p:nvGrpSpPr>
            <p:cNvPr id="7" name="iśḻíde">
              <a:extLst>
                <a:ext uri="{FF2B5EF4-FFF2-40B4-BE49-F238E27FC236}">
                  <a16:creationId xmlns:a16="http://schemas.microsoft.com/office/drawing/2014/main" id="{047258F2-3427-46D5-9F84-B1AB15349F6E}"/>
                </a:ext>
              </a:extLst>
            </p:cNvPr>
            <p:cNvGrpSpPr/>
            <p:nvPr/>
          </p:nvGrpSpPr>
          <p:grpSpPr>
            <a:xfrm>
              <a:off x="4482918" y="2578623"/>
              <a:ext cx="3224577" cy="3565002"/>
              <a:chOff x="6636000" y="3294000"/>
              <a:chExt cx="2560755" cy="3565002"/>
            </a:xfrm>
          </p:grpSpPr>
          <p:sp>
            <p:nvSpPr>
              <p:cNvPr id="13" name="îṩḷíḑé">
                <a:extLst>
                  <a:ext uri="{FF2B5EF4-FFF2-40B4-BE49-F238E27FC236}">
                    <a16:creationId xmlns:a16="http://schemas.microsoft.com/office/drawing/2014/main" id="{D8D89590-4534-4149-B9A7-5922ACB651B9}"/>
                  </a:ext>
                </a:extLst>
              </p:cNvPr>
              <p:cNvSpPr/>
              <p:nvPr/>
            </p:nvSpPr>
            <p:spPr bwMode="auto">
              <a:xfrm>
                <a:off x="6636000" y="3428999"/>
                <a:ext cx="2560755" cy="3430003"/>
              </a:xfrm>
              <a:prstGeom prst="rect">
                <a:avLst/>
              </a:prstGeom>
              <a:noFill/>
              <a:ln w="3175">
                <a:solidFill>
                  <a:schemeClr val="accent1"/>
                </a:solidFill>
              </a:ln>
              <a:ex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sz="1200" b="1" dirty="0"/>
                  <a:t>解释</a:t>
                </a:r>
                <a:r>
                  <a:rPr lang="zh-CN" altLang="en-US" sz="1200" dirty="0"/>
                  <a:t>： </a:t>
                </a:r>
                <a:r>
                  <a:rPr lang="en-US" altLang="zh-CN" sz="1200" dirty="0"/>
                  <a:t>"</a:t>
                </a:r>
                <a:r>
                  <a:rPr lang="zh-CN" altLang="en-US" sz="1200" dirty="0"/>
                  <a:t>加密保存</a:t>
                </a:r>
                <a:r>
                  <a:rPr lang="en-US" altLang="zh-CN" sz="1200" dirty="0"/>
                  <a:t>"</a:t>
                </a:r>
                <a:r>
                  <a:rPr lang="zh-CN" altLang="en-US" sz="1200" dirty="0"/>
                  <a:t>就是使用秘钥，将密码加密后，以密文保存进数据库</a:t>
                </a:r>
                <a:endParaRPr lang="en-US" altLang="zh-CN" sz="1200" dirty="0"/>
              </a:p>
              <a:p>
                <a:pPr marL="144000" indent="-144000">
                  <a:lnSpc>
                    <a:spcPct val="150000"/>
                  </a:lnSpc>
                  <a:spcBef>
                    <a:spcPct val="0"/>
                  </a:spcBef>
                  <a:buFont typeface="Arial" panose="020B0604020202020204" pitchFamily="34" charset="0"/>
                  <a:buChar char="•"/>
                </a:pPr>
                <a:r>
                  <a:rPr lang="zh-CN" altLang="en-US" sz="1200" b="1" dirty="0"/>
                  <a:t>安全性</a:t>
                </a:r>
                <a:r>
                  <a:rPr lang="zh-CN" altLang="en-US" sz="1200" dirty="0"/>
                  <a:t>：有一定安全性，但可以用秘匙还原密码，所以存在泄漏的可能，</a:t>
                </a:r>
                <a:r>
                  <a:rPr lang="zh-CN" altLang="en-US" sz="1200" dirty="0">
                    <a:solidFill>
                      <a:srgbClr val="FF0000"/>
                    </a:solidFill>
                  </a:rPr>
                  <a:t>不推荐使用</a:t>
                </a:r>
                <a:endParaRPr lang="en-US" altLang="zh-CN" sz="1200" dirty="0">
                  <a:solidFill>
                    <a:srgbClr val="FF0000"/>
                  </a:solidFill>
                </a:endParaRPr>
              </a:p>
              <a:p>
                <a:pPr marL="144000" indent="-144000">
                  <a:lnSpc>
                    <a:spcPct val="150000"/>
                  </a:lnSpc>
                  <a:spcBef>
                    <a:spcPct val="0"/>
                  </a:spcBef>
                  <a:buFont typeface="Arial" panose="020B0604020202020204" pitchFamily="34" charset="0"/>
                  <a:buChar char="•"/>
                </a:pPr>
                <a:endParaRPr lang="en-US" altLang="zh-CN" sz="1400" dirty="0"/>
              </a:p>
            </p:txBody>
          </p:sp>
          <p:sp>
            <p:nvSpPr>
              <p:cNvPr id="14" name="îSḷiḑè">
                <a:extLst>
                  <a:ext uri="{FF2B5EF4-FFF2-40B4-BE49-F238E27FC236}">
                    <a16:creationId xmlns:a16="http://schemas.microsoft.com/office/drawing/2014/main" id="{437AC71A-8D34-42A5-B898-DC4A4DA5B632}"/>
                  </a:ext>
                </a:extLst>
              </p:cNvPr>
              <p:cNvSpPr/>
              <p:nvPr/>
            </p:nvSpPr>
            <p:spPr bwMode="auto">
              <a:xfrm>
                <a:off x="6712867" y="3294000"/>
                <a:ext cx="1800000" cy="270000"/>
              </a:xfrm>
              <a:prstGeom prst="roundRect">
                <a:avLst>
                  <a:gd name="adj" fmla="val 50000"/>
                </a:avLst>
              </a:prstGeom>
              <a:solidFill>
                <a:schemeClr val="accent3"/>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加密保存</a:t>
                </a:r>
                <a:endParaRPr lang="en-US" altLang="zh-CN" sz="1600" b="1" dirty="0">
                  <a:solidFill>
                    <a:schemeClr val="bg1"/>
                  </a:solidFill>
                </a:endParaRPr>
              </a:p>
            </p:txBody>
          </p:sp>
        </p:grpSp>
        <p:grpSp>
          <p:nvGrpSpPr>
            <p:cNvPr id="8" name="îsľiḑe">
              <a:extLst>
                <a:ext uri="{FF2B5EF4-FFF2-40B4-BE49-F238E27FC236}">
                  <a16:creationId xmlns:a16="http://schemas.microsoft.com/office/drawing/2014/main" id="{F71D9591-985A-4575-9929-4FB934B75329}"/>
                </a:ext>
              </a:extLst>
            </p:cNvPr>
            <p:cNvGrpSpPr/>
            <p:nvPr/>
          </p:nvGrpSpPr>
          <p:grpSpPr>
            <a:xfrm>
              <a:off x="8295911" y="1646498"/>
              <a:ext cx="3224577" cy="4497127"/>
              <a:chOff x="6636000" y="3294000"/>
              <a:chExt cx="2560755" cy="4497127"/>
            </a:xfrm>
          </p:grpSpPr>
          <p:sp>
            <p:nvSpPr>
              <p:cNvPr id="11" name="íṡļidé">
                <a:extLst>
                  <a:ext uri="{FF2B5EF4-FFF2-40B4-BE49-F238E27FC236}">
                    <a16:creationId xmlns:a16="http://schemas.microsoft.com/office/drawing/2014/main" id="{2D2721D5-4835-45F0-A369-329B57006EDC}"/>
                  </a:ext>
                </a:extLst>
              </p:cNvPr>
              <p:cNvSpPr/>
              <p:nvPr/>
            </p:nvSpPr>
            <p:spPr bwMode="auto">
              <a:xfrm>
                <a:off x="6636000" y="3428999"/>
                <a:ext cx="2560755" cy="4362128"/>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sz="1200" b="1" dirty="0"/>
                  <a:t>解释</a:t>
                </a:r>
                <a:r>
                  <a:rPr lang="zh-CN" altLang="en-US" sz="1200" dirty="0"/>
                  <a:t>： </a:t>
                </a:r>
                <a:r>
                  <a:rPr lang="en-US" altLang="zh-CN" sz="1200" dirty="0"/>
                  <a:t>"</a:t>
                </a:r>
                <a:r>
                  <a:rPr lang="zh-CN" altLang="en-US" sz="1200" dirty="0"/>
                  <a:t>哈希保存</a:t>
                </a:r>
                <a:r>
                  <a:rPr lang="en-US" altLang="zh-CN" sz="1200" dirty="0"/>
                  <a:t>"</a:t>
                </a:r>
                <a:r>
                  <a:rPr lang="zh-CN" altLang="en-US" sz="1200" dirty="0"/>
                  <a:t>就是对密码使用哈希算法，将哈希值保存进数据库。为了增加随机性，放置彩虹表这一类的工具，计算哈希的时候，每个用户都有一个不一样的盐值</a:t>
                </a:r>
                <a:r>
                  <a:rPr lang="en-US" altLang="zh-CN" sz="1200" dirty="0"/>
                  <a:t>(salt),</a:t>
                </a:r>
                <a:r>
                  <a:rPr lang="zh-CN" altLang="en-US" sz="1200" dirty="0"/>
                  <a:t>也会同事保存进数据库</a:t>
                </a:r>
                <a:endParaRPr lang="en-US" altLang="zh-CN" sz="1200" dirty="0"/>
              </a:p>
              <a:p>
                <a:pPr marL="144000" indent="-144000">
                  <a:lnSpc>
                    <a:spcPct val="150000"/>
                  </a:lnSpc>
                  <a:spcBef>
                    <a:spcPct val="0"/>
                  </a:spcBef>
                  <a:buFont typeface="Arial" panose="020B0604020202020204" pitchFamily="34" charset="0"/>
                  <a:buChar char="•"/>
                </a:pPr>
                <a:r>
                  <a:rPr lang="zh-CN" altLang="en-US" sz="1200" b="1" dirty="0"/>
                  <a:t>安全性</a:t>
                </a:r>
                <a:r>
                  <a:rPr lang="zh-CN" altLang="en-US" sz="1200" dirty="0"/>
                  <a:t>：哈希是单向运算，无法还原，所以即使哈希值泄漏，一般来说，也不会暴露用户的原始密码。</a:t>
                </a:r>
                <a:endParaRPr lang="en-US" altLang="zh-CN" sz="1400" dirty="0"/>
              </a:p>
            </p:txBody>
          </p:sp>
          <p:sp>
            <p:nvSpPr>
              <p:cNvPr id="12" name="i$ḷiḋé">
                <a:extLst>
                  <a:ext uri="{FF2B5EF4-FFF2-40B4-BE49-F238E27FC236}">
                    <a16:creationId xmlns:a16="http://schemas.microsoft.com/office/drawing/2014/main" id="{5A3F62E8-DE8B-4715-88F3-191647DD1266}"/>
                  </a:ext>
                </a:extLst>
              </p:cNvPr>
              <p:cNvSpPr/>
              <p:nvPr/>
            </p:nvSpPr>
            <p:spPr bwMode="auto">
              <a:xfrm>
                <a:off x="6712867" y="3294000"/>
                <a:ext cx="1800000"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哈希保存</a:t>
                </a:r>
                <a:endParaRPr lang="en-US" altLang="zh-CN" sz="1600" b="1" dirty="0">
                  <a:solidFill>
                    <a:schemeClr val="bg1"/>
                  </a:solidFill>
                </a:endParaRPr>
              </a:p>
            </p:txBody>
          </p:sp>
        </p:grpSp>
        <p:sp>
          <p:nvSpPr>
            <p:cNvPr id="9" name="íŝ1îḍê">
              <a:extLst>
                <a:ext uri="{FF2B5EF4-FFF2-40B4-BE49-F238E27FC236}">
                  <a16:creationId xmlns:a16="http://schemas.microsoft.com/office/drawing/2014/main" id="{AB17277F-3B76-4313-A0EE-9A51FC28CB3F}"/>
                </a:ext>
              </a:extLst>
            </p:cNvPr>
            <p:cNvSpPr/>
            <p:nvPr/>
          </p:nvSpPr>
          <p:spPr bwMode="auto">
            <a:xfrm rot="954532">
              <a:off x="3217050" y="2555064"/>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sp>
          <p:nvSpPr>
            <p:cNvPr id="10" name="íṩḷîḑé">
              <a:extLst>
                <a:ext uri="{FF2B5EF4-FFF2-40B4-BE49-F238E27FC236}">
                  <a16:creationId xmlns:a16="http://schemas.microsoft.com/office/drawing/2014/main" id="{BD0A0B2F-6CE9-4403-9D0C-A511640BDB1B}"/>
                </a:ext>
              </a:extLst>
            </p:cNvPr>
            <p:cNvSpPr/>
            <p:nvPr/>
          </p:nvSpPr>
          <p:spPr bwMode="auto">
            <a:xfrm rot="1044842">
              <a:off x="7186893" y="1472636"/>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grpSp>
    </p:spTree>
    <p:extLst>
      <p:ext uri="{BB962C8B-B14F-4D97-AF65-F5344CB8AC3E}">
        <p14:creationId xmlns:p14="http://schemas.microsoft.com/office/powerpoint/2010/main" val="16614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密码重置</a:t>
            </a:r>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98496D-89FB-4426-9A07-BCE7506A6418}"/>
              </a:ext>
            </a:extLst>
          </p:cNvPr>
          <p:cNvGrpSpPr>
            <a:grpSpLocks noChangeAspect="1"/>
          </p:cNvGrpSpPr>
          <p:nvPr>
            <p:custDataLst>
              <p:tags r:id="rId1"/>
            </p:custDataLst>
          </p:nvPr>
        </p:nvGrpSpPr>
        <p:grpSpPr>
          <a:xfrm>
            <a:off x="3166" y="1282250"/>
            <a:ext cx="12188834" cy="5575751"/>
            <a:chOff x="3175" y="1282250"/>
            <a:chExt cx="12188825" cy="5575747"/>
          </a:xfrm>
        </p:grpSpPr>
        <p:cxnSp>
          <p:nvCxnSpPr>
            <p:cNvPr id="6" name="肘形连接符 36">
              <a:extLst>
                <a:ext uri="{FF2B5EF4-FFF2-40B4-BE49-F238E27FC236}">
                  <a16:creationId xmlns:a16="http://schemas.microsoft.com/office/drawing/2014/main" id="{CDD0B782-293D-42F4-BA59-FE2A80BBFA34}"/>
                </a:ext>
              </a:extLst>
            </p:cNvPr>
            <p:cNvCxnSpPr>
              <a:cxnSpLocks/>
              <a:stCxn id="28" idx="6"/>
            </p:cNvCxnSpPr>
            <p:nvPr/>
          </p:nvCxnSpPr>
          <p:spPr>
            <a:xfrm>
              <a:off x="6718300" y="1904549"/>
              <a:ext cx="1206503" cy="1269194"/>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a:extLst>
                <a:ext uri="{FF2B5EF4-FFF2-40B4-BE49-F238E27FC236}">
                  <a16:creationId xmlns:a16="http://schemas.microsoft.com/office/drawing/2014/main" id="{2475F96E-D9C9-4E6F-972B-C94BEFEC5475}"/>
                </a:ext>
              </a:extLst>
            </p:cNvPr>
            <p:cNvCxnSpPr>
              <a:cxnSpLocks/>
              <a:stCxn id="28" idx="2"/>
            </p:cNvCxnSpPr>
            <p:nvPr/>
          </p:nvCxnSpPr>
          <p:spPr>
            <a:xfrm rot="10800000" flipV="1">
              <a:off x="4290575" y="1904548"/>
              <a:ext cx="1183125" cy="1203732"/>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íṣlíďé">
              <a:extLst>
                <a:ext uri="{FF2B5EF4-FFF2-40B4-BE49-F238E27FC236}">
                  <a16:creationId xmlns:a16="http://schemas.microsoft.com/office/drawing/2014/main" id="{C1B62A49-C1AE-4D5F-8493-C2019FB57ED0}"/>
                </a:ext>
              </a:extLst>
            </p:cNvPr>
            <p:cNvGrpSpPr/>
            <p:nvPr/>
          </p:nvGrpSpPr>
          <p:grpSpPr>
            <a:xfrm>
              <a:off x="3175" y="4498910"/>
              <a:ext cx="12188825" cy="2359087"/>
              <a:chOff x="3175" y="4113886"/>
              <a:chExt cx="12188825" cy="2744114"/>
            </a:xfrm>
          </p:grpSpPr>
          <p:sp>
            <p:nvSpPr>
              <p:cNvPr id="30" name="ïṣļîde">
                <a:extLst>
                  <a:ext uri="{FF2B5EF4-FFF2-40B4-BE49-F238E27FC236}">
                    <a16:creationId xmlns:a16="http://schemas.microsoft.com/office/drawing/2014/main" id="{3CEB5568-D536-435C-9A2D-DE9D0ED050B5}"/>
                  </a:ext>
                </a:extLst>
              </p:cNvPr>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endParaRPr/>
              </a:p>
            </p:txBody>
          </p:sp>
          <p:sp>
            <p:nvSpPr>
              <p:cNvPr id="31" name="iṡḷïḓê">
                <a:extLst>
                  <a:ext uri="{FF2B5EF4-FFF2-40B4-BE49-F238E27FC236}">
                    <a16:creationId xmlns:a16="http://schemas.microsoft.com/office/drawing/2014/main" id="{8BEEDEA9-98C3-44F1-88D2-FAC0A557A101}"/>
                  </a:ext>
                </a:extLst>
              </p:cNvPr>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endParaRPr/>
              </a:p>
            </p:txBody>
          </p:sp>
          <p:sp>
            <p:nvSpPr>
              <p:cNvPr id="32" name="íṥliḑê">
                <a:extLst>
                  <a:ext uri="{FF2B5EF4-FFF2-40B4-BE49-F238E27FC236}">
                    <a16:creationId xmlns:a16="http://schemas.microsoft.com/office/drawing/2014/main" id="{06446AA1-E24C-4447-B5D0-EF528AD9340E}"/>
                  </a:ext>
                </a:extLst>
              </p:cNvPr>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endParaRPr/>
              </a:p>
            </p:txBody>
          </p:sp>
          <p:sp>
            <p:nvSpPr>
              <p:cNvPr id="33" name="ïsľiďè">
                <a:extLst>
                  <a:ext uri="{FF2B5EF4-FFF2-40B4-BE49-F238E27FC236}">
                    <a16:creationId xmlns:a16="http://schemas.microsoft.com/office/drawing/2014/main" id="{E28DE6E5-B7E7-481D-84D5-9F6BADD1228F}"/>
                  </a:ext>
                </a:extLst>
              </p:cNvPr>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endParaRPr/>
              </a:p>
            </p:txBody>
          </p:sp>
          <p:sp>
            <p:nvSpPr>
              <p:cNvPr id="34" name="i$ḷíďè">
                <a:extLst>
                  <a:ext uri="{FF2B5EF4-FFF2-40B4-BE49-F238E27FC236}">
                    <a16:creationId xmlns:a16="http://schemas.microsoft.com/office/drawing/2014/main" id="{19862480-C524-4A64-AC60-312F175B0120}"/>
                  </a:ext>
                </a:extLst>
              </p:cNvPr>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endParaRPr/>
              </a:p>
            </p:txBody>
          </p:sp>
          <p:sp>
            <p:nvSpPr>
              <p:cNvPr id="35" name="ïš1iḋé">
                <a:extLst>
                  <a:ext uri="{FF2B5EF4-FFF2-40B4-BE49-F238E27FC236}">
                    <a16:creationId xmlns:a16="http://schemas.microsoft.com/office/drawing/2014/main" id="{32449206-95EA-4369-B9EC-ED5577A1D04C}"/>
                  </a:ext>
                </a:extLst>
              </p:cNvPr>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grpSp>
        <p:grpSp>
          <p:nvGrpSpPr>
            <p:cNvPr id="9" name="îšľíde">
              <a:extLst>
                <a:ext uri="{FF2B5EF4-FFF2-40B4-BE49-F238E27FC236}">
                  <a16:creationId xmlns:a16="http://schemas.microsoft.com/office/drawing/2014/main" id="{09F24999-7B30-464C-A908-ADEB4B4A2E19}"/>
                </a:ext>
              </a:extLst>
            </p:cNvPr>
            <p:cNvGrpSpPr/>
            <p:nvPr/>
          </p:nvGrpSpPr>
          <p:grpSpPr>
            <a:xfrm>
              <a:off x="5473700" y="1282250"/>
              <a:ext cx="1244600" cy="1244596"/>
              <a:chOff x="5473700" y="1207808"/>
              <a:chExt cx="1244600" cy="1244596"/>
            </a:xfrm>
          </p:grpSpPr>
          <p:sp>
            <p:nvSpPr>
              <p:cNvPr id="28" name="iŝ1ïḑe">
                <a:extLst>
                  <a:ext uri="{FF2B5EF4-FFF2-40B4-BE49-F238E27FC236}">
                    <a16:creationId xmlns:a16="http://schemas.microsoft.com/office/drawing/2014/main" id="{D1568FDF-C4FA-4F9A-8D2D-3FF23B8157A5}"/>
                  </a:ext>
                </a:extLst>
              </p:cNvPr>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šľïďê">
                <a:extLst>
                  <a:ext uri="{FF2B5EF4-FFF2-40B4-BE49-F238E27FC236}">
                    <a16:creationId xmlns:a16="http://schemas.microsoft.com/office/drawing/2014/main" id="{952531B7-8A62-498E-AE86-85B4477395CC}"/>
                  </a:ext>
                </a:extLst>
              </p:cNvPr>
              <p:cNvSpPr txBox="1"/>
              <p:nvPr/>
            </p:nvSpPr>
            <p:spPr>
              <a:xfrm>
                <a:off x="5664200" y="1701933"/>
                <a:ext cx="863600" cy="256346"/>
              </a:xfrm>
              <a:prstGeom prst="rect">
                <a:avLst/>
              </a:prstGeom>
              <a:noFill/>
            </p:spPr>
            <p:txBody>
              <a:bodyPr wrap="none" lIns="91422" tIns="45711" rIns="91422" bIns="45711">
                <a:prstTxWarp prst="textPlain">
                  <a:avLst/>
                </a:prstTxWarp>
                <a:normAutofit fontScale="25000" lnSpcReduction="20000"/>
              </a:bodyPr>
              <a:lstStyle/>
              <a:p>
                <a:r>
                  <a:rPr lang="zh-CN" altLang="en-US" sz="5400" dirty="0">
                    <a:solidFill>
                      <a:schemeClr val="bg1"/>
                    </a:solidFill>
                    <a:latin typeface="Impact" panose="020B0806030902050204" pitchFamily="34" charset="0"/>
                  </a:rPr>
                  <a:t>哈希保存</a:t>
                </a:r>
                <a:endParaRPr lang="en-US" sz="5400" dirty="0">
                  <a:solidFill>
                    <a:schemeClr val="bg1"/>
                  </a:solidFill>
                  <a:latin typeface="Impact" panose="020B0806030902050204" pitchFamily="34" charset="0"/>
                </a:endParaRPr>
              </a:p>
            </p:txBody>
          </p:sp>
        </p:grpSp>
        <p:sp>
          <p:nvSpPr>
            <p:cNvPr id="11" name="íṣľíḓê">
              <a:extLst>
                <a:ext uri="{FF2B5EF4-FFF2-40B4-BE49-F238E27FC236}">
                  <a16:creationId xmlns:a16="http://schemas.microsoft.com/office/drawing/2014/main" id="{4D41CC88-C208-45E3-9E72-A93EF65D83E6}"/>
                </a:ext>
              </a:extLst>
            </p:cNvPr>
            <p:cNvSpPr/>
            <p:nvPr/>
          </p:nvSpPr>
          <p:spPr>
            <a:xfrm>
              <a:off x="4007038" y="315620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zh-CN" altLang="en-US" sz="1600" b="1" dirty="0">
                  <a:solidFill>
                    <a:schemeClr val="bg1"/>
                  </a:solidFill>
                </a:rPr>
                <a:t>规则</a:t>
              </a:r>
              <a:r>
                <a:rPr lang="en-US" altLang="zh-CN" sz="1600" b="1" dirty="0">
                  <a:solidFill>
                    <a:schemeClr val="bg1"/>
                  </a:solidFill>
                </a:rPr>
                <a:t>1</a:t>
              </a:r>
              <a:endParaRPr lang="zh-CN" altLang="en-US" sz="1600" b="1" dirty="0">
                <a:solidFill>
                  <a:schemeClr val="bg1"/>
                </a:solidFill>
              </a:endParaRPr>
            </a:p>
          </p:txBody>
        </p:sp>
        <p:sp>
          <p:nvSpPr>
            <p:cNvPr id="12" name="ïśľîḓè">
              <a:extLst>
                <a:ext uri="{FF2B5EF4-FFF2-40B4-BE49-F238E27FC236}">
                  <a16:creationId xmlns:a16="http://schemas.microsoft.com/office/drawing/2014/main" id="{0CFFC4C4-7117-4C7D-AA9D-3AC2AD24447C}"/>
                </a:ext>
              </a:extLst>
            </p:cNvPr>
            <p:cNvSpPr txBox="1"/>
            <p:nvPr/>
          </p:nvSpPr>
          <p:spPr>
            <a:xfrm>
              <a:off x="3126316" y="4277401"/>
              <a:ext cx="2490523" cy="1719655"/>
            </a:xfrm>
            <a:prstGeom prst="rect">
              <a:avLst/>
            </a:prstGeom>
            <a:noFill/>
          </p:spPr>
          <p:txBody>
            <a:bodyPr wrap="square" lIns="90000" tIns="46800" rIns="90000" bIns="46800" rtlCol="0">
              <a:normAutofit/>
            </a:bodyPr>
            <a:lstStyle/>
            <a:p>
              <a:pPr algn="ctr">
                <a:lnSpc>
                  <a:spcPct val="150000"/>
                </a:lnSpc>
              </a:pPr>
              <a:r>
                <a:rPr lang="zh-CN" altLang="en-US" sz="1000" dirty="0"/>
                <a:t>重置密码又有两种做法。</a:t>
              </a:r>
              <a:endParaRPr lang="en-US" altLang="zh-CN" sz="1000" dirty="0"/>
            </a:p>
            <a:p>
              <a:pPr algn="ctr">
                <a:lnSpc>
                  <a:spcPct val="150000"/>
                </a:lnSpc>
              </a:pPr>
              <a:r>
                <a:rPr lang="zh-CN" altLang="en-US" sz="1000" dirty="0"/>
                <a:t>有的网站先自动改成一个随机密码，然后再让用户登录后自己改掉。这样做的风险在于，你必须把随机密码告知用户，</a:t>
              </a:r>
              <a:r>
                <a:rPr lang="zh-CN" altLang="en-US" sz="1000" dirty="0">
                  <a:solidFill>
                    <a:srgbClr val="FF0000"/>
                  </a:solidFill>
                </a:rPr>
                <a:t>通过邮件或短信</a:t>
              </a:r>
              <a:r>
                <a:rPr lang="zh-CN" altLang="en-US" sz="1000" dirty="0"/>
                <a:t>，这个过程中就有可能泄露。</a:t>
              </a:r>
              <a:endParaRPr lang="en-US" altLang="zh-CN" sz="1000" dirty="0"/>
            </a:p>
          </p:txBody>
        </p:sp>
        <p:sp>
          <p:nvSpPr>
            <p:cNvPr id="13" name="îṥḻïde">
              <a:extLst>
                <a:ext uri="{FF2B5EF4-FFF2-40B4-BE49-F238E27FC236}">
                  <a16:creationId xmlns:a16="http://schemas.microsoft.com/office/drawing/2014/main" id="{2E485EE3-83C3-4A41-A849-7843EF810433}"/>
                </a:ext>
              </a:extLst>
            </p:cNvPr>
            <p:cNvSpPr txBox="1"/>
            <p:nvPr/>
          </p:nvSpPr>
          <p:spPr>
            <a:xfrm>
              <a:off x="3126316" y="3812942"/>
              <a:ext cx="2385600" cy="403630"/>
            </a:xfrm>
            <a:prstGeom prst="rect">
              <a:avLst/>
            </a:prstGeom>
            <a:noFill/>
          </p:spPr>
          <p:txBody>
            <a:bodyPr wrap="square" rtlCol="0" anchor="ctr">
              <a:normAutofit/>
            </a:bodyPr>
            <a:lstStyle/>
            <a:p>
              <a:pPr algn="ctr"/>
              <a:r>
                <a:rPr lang="zh-CN" altLang="en-US" b="1" dirty="0">
                  <a:solidFill>
                    <a:schemeClr val="accent1"/>
                  </a:solidFill>
                </a:rPr>
                <a:t>找回即重置</a:t>
              </a:r>
              <a:endParaRPr lang="en-US" altLang="zh-CN" b="1" dirty="0">
                <a:solidFill>
                  <a:schemeClr val="accent1"/>
                </a:solidFill>
              </a:endParaRPr>
            </a:p>
          </p:txBody>
        </p:sp>
        <p:sp>
          <p:nvSpPr>
            <p:cNvPr id="23" name="iś1íďê">
              <a:extLst>
                <a:ext uri="{FF2B5EF4-FFF2-40B4-BE49-F238E27FC236}">
                  <a16:creationId xmlns:a16="http://schemas.microsoft.com/office/drawing/2014/main" id="{086FEF24-4943-48CA-8E96-0147FA94C91B}"/>
                </a:ext>
              </a:extLst>
            </p:cNvPr>
            <p:cNvSpPr/>
            <p:nvPr/>
          </p:nvSpPr>
          <p:spPr>
            <a:xfrm>
              <a:off x="7647814" y="3201154"/>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zh-CN" altLang="en-US" sz="1600" b="1" dirty="0">
                  <a:solidFill>
                    <a:schemeClr val="bg1"/>
                  </a:solidFill>
                </a:rPr>
                <a:t>规则</a:t>
              </a:r>
              <a:r>
                <a:rPr lang="en-US" altLang="zh-CN" sz="1600" b="1" dirty="0">
                  <a:solidFill>
                    <a:schemeClr val="bg1"/>
                  </a:solidFill>
                </a:rPr>
                <a:t>2</a:t>
              </a:r>
              <a:endParaRPr lang="zh-CN" altLang="en-US" sz="1600" b="1" dirty="0">
                <a:solidFill>
                  <a:schemeClr val="bg1"/>
                </a:solidFill>
              </a:endParaRPr>
            </a:p>
          </p:txBody>
        </p:sp>
        <p:sp>
          <p:nvSpPr>
            <p:cNvPr id="24" name="ïşḻíḍe">
              <a:extLst>
                <a:ext uri="{FF2B5EF4-FFF2-40B4-BE49-F238E27FC236}">
                  <a16:creationId xmlns:a16="http://schemas.microsoft.com/office/drawing/2014/main" id="{8B7FBBB7-CACB-4A80-B8C5-D48D744419DC}"/>
                </a:ext>
              </a:extLst>
            </p:cNvPr>
            <p:cNvSpPr txBox="1"/>
            <p:nvPr/>
          </p:nvSpPr>
          <p:spPr>
            <a:xfrm>
              <a:off x="6912121" y="4385860"/>
              <a:ext cx="2385602" cy="1461921"/>
            </a:xfrm>
            <a:prstGeom prst="rect">
              <a:avLst/>
            </a:prstGeom>
            <a:noFill/>
          </p:spPr>
          <p:txBody>
            <a:bodyPr wrap="square" lIns="90000" tIns="46800" rIns="90000" bIns="46800" rtlCol="0">
              <a:normAutofit/>
            </a:bodyPr>
            <a:lstStyle/>
            <a:p>
              <a:pPr algn="ctr">
                <a:lnSpc>
                  <a:spcPct val="150000"/>
                </a:lnSpc>
              </a:pPr>
              <a:r>
                <a:rPr lang="zh-CN" altLang="en-US" sz="1000" dirty="0"/>
                <a:t>重置链接由于是明文传播，而且直接修改密码，所以必须有</a:t>
              </a:r>
              <a:r>
                <a:rPr lang="zh-CN" altLang="en-US" sz="1000" dirty="0">
                  <a:solidFill>
                    <a:srgbClr val="FF0000"/>
                  </a:solidFill>
                </a:rPr>
                <a:t>实效时间</a:t>
              </a:r>
              <a:r>
                <a:rPr lang="zh-CN" altLang="en-US" sz="1000" dirty="0"/>
                <a:t>。一般来说，可以设成</a:t>
              </a:r>
              <a:r>
                <a:rPr lang="en-US" altLang="zh-CN" sz="1000" dirty="0"/>
                <a:t>10</a:t>
              </a:r>
              <a:r>
                <a:rPr lang="zh-CN" altLang="en-US" sz="1000" dirty="0"/>
                <a:t>分钟失效。</a:t>
              </a:r>
              <a:endParaRPr lang="en-US" altLang="zh-CN" sz="1000" dirty="0"/>
            </a:p>
          </p:txBody>
        </p:sp>
        <p:sp>
          <p:nvSpPr>
            <p:cNvPr id="25" name="îslíde">
              <a:extLst>
                <a:ext uri="{FF2B5EF4-FFF2-40B4-BE49-F238E27FC236}">
                  <a16:creationId xmlns:a16="http://schemas.microsoft.com/office/drawing/2014/main" id="{35A09732-D1A4-44AA-BEC8-3989211CE18F}"/>
                </a:ext>
              </a:extLst>
            </p:cNvPr>
            <p:cNvSpPr txBox="1"/>
            <p:nvPr/>
          </p:nvSpPr>
          <p:spPr>
            <a:xfrm>
              <a:off x="6818583" y="3860805"/>
              <a:ext cx="2385600" cy="471820"/>
            </a:xfrm>
            <a:prstGeom prst="rect">
              <a:avLst/>
            </a:prstGeom>
            <a:noFill/>
          </p:spPr>
          <p:txBody>
            <a:bodyPr wrap="square" rtlCol="0" anchor="ctr">
              <a:normAutofit/>
            </a:bodyPr>
            <a:lstStyle/>
            <a:p>
              <a:pPr algn="ctr"/>
              <a:r>
                <a:rPr lang="zh-CN" altLang="en-US" b="1" dirty="0">
                  <a:solidFill>
                    <a:schemeClr val="accent1"/>
                  </a:solidFill>
                </a:rPr>
                <a:t>重置</a:t>
              </a:r>
              <a:r>
                <a:rPr lang="en-US" altLang="zh-CN" b="1" dirty="0">
                  <a:solidFill>
                    <a:schemeClr val="accent1"/>
                  </a:solidFill>
                </a:rPr>
                <a:t>——</a:t>
              </a:r>
              <a:r>
                <a:rPr lang="zh-CN" altLang="en-US" b="1" dirty="0">
                  <a:solidFill>
                    <a:schemeClr val="accent1"/>
                  </a:solidFill>
                </a:rPr>
                <a:t>时效</a:t>
              </a:r>
              <a:endParaRPr lang="en-US" altLang="zh-CN" b="1" dirty="0">
                <a:solidFill>
                  <a:schemeClr val="accent1"/>
                </a:solidFill>
              </a:endParaRPr>
            </a:p>
          </p:txBody>
        </p:sp>
      </p:grpSp>
    </p:spTree>
    <p:extLst>
      <p:ext uri="{BB962C8B-B14F-4D97-AF65-F5344CB8AC3E}">
        <p14:creationId xmlns:p14="http://schemas.microsoft.com/office/powerpoint/2010/main" val="135803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normAutofit/>
          </a:bodyPr>
          <a:lstStyle/>
          <a:p>
            <a:r>
              <a:rPr lang="zh-CN" altLang="en-US" dirty="0"/>
              <a:t>用户名还是邮件地址？</a:t>
            </a:r>
            <a:br>
              <a:rPr lang="en-US" altLang="zh-CN" dirty="0"/>
            </a:br>
            <a:r>
              <a:rPr lang="zh-CN" altLang="en-US" sz="1800" dirty="0"/>
              <a:t>前提：</a:t>
            </a:r>
            <a:r>
              <a:rPr lang="zh-CN" altLang="en-US" sz="1800" b="0" dirty="0"/>
              <a:t>重置密码之前，必须知道重置谁的密码。这时需要用户提供，注册时的邮件地址。</a:t>
            </a:r>
            <a:endParaRPr lang="zh-CN" altLang="en-US" sz="1800" dirty="0"/>
          </a:p>
        </p:txBody>
      </p:sp>
      <p:grpSp>
        <p:nvGrpSpPr>
          <p:cNvPr id="5" name="1a1d10c6-b8c2-4715-a5d8-5340a86b7de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BD833E4-3DEC-4F38-B366-7F5AD54BCC2A}"/>
              </a:ext>
            </a:extLst>
          </p:cNvPr>
          <p:cNvGrpSpPr>
            <a:grpSpLocks noChangeAspect="1"/>
          </p:cNvGrpSpPr>
          <p:nvPr>
            <p:custDataLst>
              <p:tags r:id="rId1"/>
            </p:custDataLst>
          </p:nvPr>
        </p:nvGrpSpPr>
        <p:grpSpPr>
          <a:xfrm>
            <a:off x="948768" y="1242550"/>
            <a:ext cx="10891033" cy="4303633"/>
            <a:chOff x="1336640" y="1291318"/>
            <a:chExt cx="5617638" cy="4303633"/>
          </a:xfrm>
        </p:grpSpPr>
        <p:sp>
          <p:nvSpPr>
            <p:cNvPr id="7" name="işḷíḋe">
              <a:extLst>
                <a:ext uri="{FF2B5EF4-FFF2-40B4-BE49-F238E27FC236}">
                  <a16:creationId xmlns:a16="http://schemas.microsoft.com/office/drawing/2014/main" id="{3DA39F57-6055-4CDF-9A6D-B281003E5839}"/>
                </a:ext>
              </a:extLst>
            </p:cNvPr>
            <p:cNvSpPr/>
            <p:nvPr/>
          </p:nvSpPr>
          <p:spPr>
            <a:xfrm rot="16200000">
              <a:off x="1394669" y="3835135"/>
              <a:ext cx="1189683" cy="1168717"/>
            </a:xfrm>
            <a:prstGeom prst="round2DiagRect">
              <a:avLst>
                <a:gd name="adj1" fmla="val 48975"/>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ŝ1iḍe">
              <a:extLst>
                <a:ext uri="{FF2B5EF4-FFF2-40B4-BE49-F238E27FC236}">
                  <a16:creationId xmlns:a16="http://schemas.microsoft.com/office/drawing/2014/main" id="{56A668FA-4921-4DF7-B0D3-E676981EE10B}"/>
                </a:ext>
              </a:extLst>
            </p:cNvPr>
            <p:cNvSpPr/>
            <p:nvPr/>
          </p:nvSpPr>
          <p:spPr>
            <a:xfrm rot="16200000">
              <a:off x="1490830" y="3942837"/>
              <a:ext cx="997360" cy="979782"/>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ľíḓe">
              <a:extLst>
                <a:ext uri="{FF2B5EF4-FFF2-40B4-BE49-F238E27FC236}">
                  <a16:creationId xmlns:a16="http://schemas.microsoft.com/office/drawing/2014/main" id="{2D448E1B-DAB9-422E-8D3C-09300590829A}"/>
                </a:ext>
              </a:extLst>
            </p:cNvPr>
            <p:cNvSpPr/>
            <p:nvPr/>
          </p:nvSpPr>
          <p:spPr>
            <a:xfrm rot="16200000">
              <a:off x="1325762" y="1326151"/>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sliḑè">
              <a:extLst>
                <a:ext uri="{FF2B5EF4-FFF2-40B4-BE49-F238E27FC236}">
                  <a16:creationId xmlns:a16="http://schemas.microsoft.com/office/drawing/2014/main" id="{F40CC7FC-EB2F-428B-AF8E-068F1ADCDE86}"/>
                </a:ext>
              </a:extLst>
            </p:cNvPr>
            <p:cNvSpPr/>
            <p:nvPr/>
          </p:nvSpPr>
          <p:spPr>
            <a:xfrm rot="16200000">
              <a:off x="1422947" y="1429872"/>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şļïḑè">
              <a:extLst>
                <a:ext uri="{FF2B5EF4-FFF2-40B4-BE49-F238E27FC236}">
                  <a16:creationId xmlns:a16="http://schemas.microsoft.com/office/drawing/2014/main" id="{DF500ECA-907B-4DF6-96C4-07AF590C5BF1}"/>
                </a:ext>
              </a:extLst>
            </p:cNvPr>
            <p:cNvSpPr/>
            <p:nvPr/>
          </p:nvSpPr>
          <p:spPr bwMode="auto">
            <a:xfrm flipH="1">
              <a:off x="6109670" y="3023601"/>
              <a:ext cx="844608" cy="609499"/>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w="9525">
              <a:noFill/>
              <a:round/>
              <a:headEnd/>
              <a:tailEnd/>
            </a:ln>
          </p:spPr>
          <p:txBody>
            <a:bodyPr anchor="ctr"/>
            <a:lstStyle/>
            <a:p>
              <a:pPr algn="ctr"/>
              <a:endParaRPr/>
            </a:p>
          </p:txBody>
        </p:sp>
        <p:sp>
          <p:nvSpPr>
            <p:cNvPr id="18" name="ïṩ1îďe" title="smoIsAGNiL1wVmNStG0iI9ORzSWKpg0C50ZvwTSBtNDHU">
              <a:extLst>
                <a:ext uri="{FF2B5EF4-FFF2-40B4-BE49-F238E27FC236}">
                  <a16:creationId xmlns:a16="http://schemas.microsoft.com/office/drawing/2014/main" id="{B9E91E8A-4867-4DFF-AD8B-C760CADB415B}"/>
                </a:ext>
              </a:extLst>
            </p:cNvPr>
            <p:cNvSpPr/>
            <p:nvPr/>
          </p:nvSpPr>
          <p:spPr bwMode="auto">
            <a:xfrm>
              <a:off x="6030158" y="5181817"/>
              <a:ext cx="587920" cy="413134"/>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w="9525">
              <a:noFill/>
              <a:round/>
              <a:headEnd/>
              <a:tailEnd/>
            </a:ln>
          </p:spPr>
          <p:txBody>
            <a:bodyPr anchor="ctr"/>
            <a:lstStyle/>
            <a:p>
              <a:pPr algn="ctr"/>
              <a:endParaRPr/>
            </a:p>
          </p:txBody>
        </p:sp>
        <p:sp>
          <p:nvSpPr>
            <p:cNvPr id="21" name="îsḻiḑê">
              <a:extLst>
                <a:ext uri="{FF2B5EF4-FFF2-40B4-BE49-F238E27FC236}">
                  <a16:creationId xmlns:a16="http://schemas.microsoft.com/office/drawing/2014/main" id="{CB75D869-8FF2-43FD-BEC9-1F680ADED513}"/>
                </a:ext>
              </a:extLst>
            </p:cNvPr>
            <p:cNvSpPr/>
            <p:nvPr/>
          </p:nvSpPr>
          <p:spPr bwMode="auto">
            <a:xfrm>
              <a:off x="3387561" y="2042174"/>
              <a:ext cx="2570197" cy="103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2500" lnSpcReduction="20000"/>
            </a:bodyPr>
            <a:lstStyle/>
            <a:p>
              <a:pPr marL="171450" indent="-171450">
                <a:lnSpc>
                  <a:spcPct val="160000"/>
                </a:lnSpc>
                <a:buFont typeface="Arial" panose="020B0604020202020204" pitchFamily="34" charset="0"/>
                <a:buChar char="•"/>
              </a:pPr>
              <a:r>
                <a:rPr lang="zh-CN" altLang="en-US" sz="1300" b="1" dirty="0"/>
                <a:t>原因</a:t>
              </a:r>
              <a:r>
                <a:rPr lang="zh-CN" altLang="en-US" sz="1050" dirty="0"/>
                <a:t>：这是因为如果提示了，数据库不包含某个邮件地址，就可能像下图那样，泄漏用户的隐私，被钓鱼者利用。</a:t>
              </a:r>
              <a:endParaRPr lang="en-US" altLang="zh-CN" sz="1050" dirty="0"/>
            </a:p>
            <a:p>
              <a:pPr marL="171450" indent="-171450">
                <a:lnSpc>
                  <a:spcPct val="120000"/>
                </a:lnSpc>
                <a:buFont typeface="Arial" charset="0"/>
                <a:buChar char="•"/>
              </a:pPr>
              <a:r>
                <a:rPr lang="zh-CN" altLang="en-US" sz="1300" b="1" dirty="0"/>
                <a:t>方案</a:t>
              </a:r>
              <a:r>
                <a:rPr lang="zh-CN" altLang="en-US" sz="1050" dirty="0"/>
                <a:t>：</a:t>
              </a:r>
              <a:r>
                <a:rPr lang="zh-CN" altLang="en-US" sz="1000" dirty="0"/>
                <a:t>不管用户输入什么邮箱，都向该邮箱发邮件。在邮件里说明，有人尝试重置密码，但是他输入的邮箱不在数据库里面。</a:t>
              </a:r>
              <a:br>
                <a:rPr lang="zh-CN" altLang="en-US" sz="1000" dirty="0"/>
              </a:br>
              <a:endParaRPr lang="en-US" altLang="zh-CN" sz="1050" dirty="0"/>
            </a:p>
          </p:txBody>
        </p:sp>
        <p:sp>
          <p:nvSpPr>
            <p:cNvPr id="22" name="îṣľidè">
              <a:extLst>
                <a:ext uri="{FF2B5EF4-FFF2-40B4-BE49-F238E27FC236}">
                  <a16:creationId xmlns:a16="http://schemas.microsoft.com/office/drawing/2014/main" id="{8D0B1B21-382E-49B5-8EDF-22C4D3AB1761}"/>
                </a:ext>
              </a:extLst>
            </p:cNvPr>
            <p:cNvSpPr txBox="1"/>
            <p:nvPr/>
          </p:nvSpPr>
          <p:spPr bwMode="auto">
            <a:xfrm>
              <a:off x="3459958" y="1291318"/>
              <a:ext cx="2570197" cy="80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r>
                <a:rPr lang="zh-CN" altLang="en-US" sz="2000" b="1" dirty="0"/>
                <a:t>重置密码之前，如果用户提供了错误的</a:t>
              </a:r>
              <a:endParaRPr lang="en-US" altLang="zh-CN" sz="2000" b="1" dirty="0"/>
            </a:p>
            <a:p>
              <a:r>
                <a:rPr lang="zh-CN" altLang="en-US" sz="2000" b="1" dirty="0"/>
                <a:t>邮件地址，不要提示他。</a:t>
              </a:r>
              <a:endParaRPr lang="zh-CN" altLang="en-US" sz="2000" dirty="0"/>
            </a:p>
            <a:p>
              <a:endParaRPr kumimoji="0" lang="zh-CN" altLang="en-US" sz="2000" b="1" i="0" u="none" strike="noStrike" kern="1200" cap="none" spc="0" normalizeH="0" baseline="0" noProof="0" dirty="0">
                <a:ln>
                  <a:noFill/>
                </a:ln>
                <a:solidFill>
                  <a:srgbClr val="000000"/>
                </a:solidFill>
                <a:effectLst/>
                <a:uLnTx/>
                <a:uFillTx/>
              </a:endParaRPr>
            </a:p>
          </p:txBody>
        </p:sp>
        <p:sp>
          <p:nvSpPr>
            <p:cNvPr id="23" name="ïṥľiḋê">
              <a:extLst>
                <a:ext uri="{FF2B5EF4-FFF2-40B4-BE49-F238E27FC236}">
                  <a16:creationId xmlns:a16="http://schemas.microsoft.com/office/drawing/2014/main" id="{BA806790-E570-47D8-AE06-455AEC3581EB}"/>
                </a:ext>
              </a:extLst>
            </p:cNvPr>
            <p:cNvSpPr/>
            <p:nvPr/>
          </p:nvSpPr>
          <p:spPr bwMode="auto">
            <a:xfrm>
              <a:off x="3459959" y="4502589"/>
              <a:ext cx="2570197" cy="98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60000"/>
                </a:lnSpc>
                <a:buFont typeface="Arial" panose="020B0604020202020204" pitchFamily="34" charset="0"/>
                <a:buChar char="•"/>
              </a:pPr>
              <a:r>
                <a:rPr lang="zh-CN" altLang="en-US" sz="1200" b="1" dirty="0"/>
                <a:t>原因</a:t>
              </a:r>
              <a:r>
                <a:rPr lang="zh-CN" altLang="en-US" sz="900" dirty="0"/>
                <a:t>：如果不是采用邮件地址，二三事根据用户名识别用户，就没有办法不提示，某个用户名是否存在，某些人的用户名非常特殊，一旦知道该用户名存在，就几乎可以肯定是该人注册的。</a:t>
              </a:r>
              <a:endParaRPr lang="en-US" altLang="zh-CN" sz="900" dirty="0"/>
            </a:p>
          </p:txBody>
        </p:sp>
        <p:sp>
          <p:nvSpPr>
            <p:cNvPr id="24" name="iś1íḋê">
              <a:extLst>
                <a:ext uri="{FF2B5EF4-FFF2-40B4-BE49-F238E27FC236}">
                  <a16:creationId xmlns:a16="http://schemas.microsoft.com/office/drawing/2014/main" id="{FC3378E2-D955-4EB0-8CC8-59E6ED4AE39D}"/>
                </a:ext>
              </a:extLst>
            </p:cNvPr>
            <p:cNvSpPr txBox="1"/>
            <p:nvPr/>
          </p:nvSpPr>
          <p:spPr bwMode="auto">
            <a:xfrm>
              <a:off x="3459960" y="3401853"/>
              <a:ext cx="2570197" cy="78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lvl="0" defTabSz="914377">
                <a:spcBef>
                  <a:spcPct val="0"/>
                </a:spcBef>
                <a:defRPr/>
              </a:pPr>
              <a:r>
                <a:rPr lang="zh-CN" altLang="en-US" sz="2000" b="1" dirty="0"/>
                <a:t>重置密码的时候，识别用户最好依靠</a:t>
              </a:r>
              <a:endParaRPr lang="en-US" altLang="zh-CN" sz="2000" b="1" dirty="0"/>
            </a:p>
            <a:p>
              <a:pPr lvl="0" defTabSz="914377">
                <a:spcBef>
                  <a:spcPct val="0"/>
                </a:spcBef>
                <a:defRPr/>
              </a:pPr>
              <a:r>
                <a:rPr lang="zh-CN" altLang="en-US" sz="2000" b="1" dirty="0"/>
                <a:t>邮件地址，而不是用户名</a:t>
              </a:r>
              <a:endParaRPr kumimoji="0" lang="zh-CN" altLang="en-US" sz="2000" b="1" i="0" u="none" strike="noStrike" kern="1200" cap="none" spc="0" normalizeH="0" baseline="0" noProof="0" dirty="0">
                <a:ln>
                  <a:noFill/>
                </a:ln>
                <a:solidFill>
                  <a:srgbClr val="000000"/>
                </a:solidFill>
                <a:effectLst/>
                <a:uLnTx/>
                <a:uFillTx/>
              </a:endParaRPr>
            </a:p>
          </p:txBody>
        </p:sp>
      </p:grpSp>
      <p:sp>
        <p:nvSpPr>
          <p:cNvPr id="28" name="îṣľidè">
            <a:extLst>
              <a:ext uri="{FF2B5EF4-FFF2-40B4-BE49-F238E27FC236}">
                <a16:creationId xmlns:a16="http://schemas.microsoft.com/office/drawing/2014/main" id="{8D0B1B21-382E-49B5-8EDF-22C4D3AB1761}"/>
              </a:ext>
            </a:extLst>
          </p:cNvPr>
          <p:cNvSpPr txBox="1"/>
          <p:nvPr/>
        </p:nvSpPr>
        <p:spPr bwMode="auto">
          <a:xfrm>
            <a:off x="1550791" y="1615021"/>
            <a:ext cx="1131559"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lang="zh-CN" altLang="en-US" sz="2000" b="1" dirty="0">
                <a:solidFill>
                  <a:srgbClr val="000000"/>
                </a:solidFill>
              </a:rPr>
              <a:t>邮件地址</a:t>
            </a:r>
            <a:endParaRPr kumimoji="0" lang="zh-CN" altLang="en-US" sz="2000" b="1" i="0" u="none" strike="noStrike" kern="1200" cap="none" spc="0" normalizeH="0" baseline="0" noProof="0" dirty="0">
              <a:ln>
                <a:noFill/>
              </a:ln>
              <a:solidFill>
                <a:srgbClr val="000000"/>
              </a:solidFill>
              <a:effectLst/>
              <a:uLnTx/>
              <a:uFillTx/>
            </a:endParaRPr>
          </a:p>
        </p:txBody>
      </p:sp>
      <p:sp>
        <p:nvSpPr>
          <p:cNvPr id="29" name="îṣľidè">
            <a:extLst>
              <a:ext uri="{FF2B5EF4-FFF2-40B4-BE49-F238E27FC236}">
                <a16:creationId xmlns:a16="http://schemas.microsoft.com/office/drawing/2014/main" id="{8D0B1B21-382E-49B5-8EDF-22C4D3AB1761}"/>
              </a:ext>
            </a:extLst>
          </p:cNvPr>
          <p:cNvSpPr txBox="1"/>
          <p:nvPr/>
        </p:nvSpPr>
        <p:spPr bwMode="auto">
          <a:xfrm>
            <a:off x="1558557" y="4114176"/>
            <a:ext cx="1131559"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lang="zh-CN" altLang="en-US" sz="2000" b="1" noProof="0" dirty="0">
                <a:solidFill>
                  <a:srgbClr val="000000"/>
                </a:solidFill>
              </a:rPr>
              <a:t>用户名</a:t>
            </a:r>
            <a:endParaRPr kumimoji="0" lang="zh-CN" altLang="en-US" sz="2000" b="1" i="0" u="none" strike="noStrike" kern="120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11297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B0877-DBFB-436D-95E8-779D628D3706}"/>
              </a:ext>
            </a:extLst>
          </p:cNvPr>
          <p:cNvSpPr>
            <a:spLocks noGrp="1"/>
          </p:cNvSpPr>
          <p:nvPr>
            <p:ph type="title"/>
          </p:nvPr>
        </p:nvSpPr>
        <p:spPr/>
        <p:txBody>
          <a:bodyPr/>
          <a:lstStyle/>
          <a:p>
            <a:r>
              <a:rPr lang="zh-CN" altLang="en-US" dirty="0"/>
              <a:t>过滤用户</a:t>
            </a:r>
          </a:p>
        </p:txBody>
      </p:sp>
      <p:grpSp>
        <p:nvGrpSpPr>
          <p:cNvPr id="77" name="956d6f92-007c-4e07-be4a-6d5b24bc535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E3B848E-0D8D-4219-96BA-03556CF250DE}"/>
              </a:ext>
            </a:extLst>
          </p:cNvPr>
          <p:cNvGrpSpPr>
            <a:grpSpLocks noChangeAspect="1"/>
          </p:cNvGrpSpPr>
          <p:nvPr>
            <p:custDataLst>
              <p:tags r:id="rId1"/>
            </p:custDataLst>
          </p:nvPr>
        </p:nvGrpSpPr>
        <p:grpSpPr>
          <a:xfrm>
            <a:off x="673100" y="1574313"/>
            <a:ext cx="10845800" cy="4469743"/>
            <a:chOff x="673100" y="1574313"/>
            <a:chExt cx="10845800" cy="4469743"/>
          </a:xfrm>
        </p:grpSpPr>
        <p:sp>
          <p:nvSpPr>
            <p:cNvPr id="78" name="íŝļiḍê">
              <a:extLst>
                <a:ext uri="{FF2B5EF4-FFF2-40B4-BE49-F238E27FC236}">
                  <a16:creationId xmlns:a16="http://schemas.microsoft.com/office/drawing/2014/main" id="{0B4A1AD6-5161-4A0A-8F2D-F8E26D54187B}"/>
                </a:ext>
              </a:extLst>
            </p:cNvPr>
            <p:cNvSpPr/>
            <p:nvPr/>
          </p:nvSpPr>
          <p:spPr bwMode="auto">
            <a:xfrm>
              <a:off x="4463832" y="2419417"/>
              <a:ext cx="3291071" cy="257569"/>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íSļïḓè">
              <a:extLst>
                <a:ext uri="{FF2B5EF4-FFF2-40B4-BE49-F238E27FC236}">
                  <a16:creationId xmlns:a16="http://schemas.microsoft.com/office/drawing/2014/main" id="{68D2BC1C-C7EA-4DC6-843F-010577FFD8DF}"/>
                </a:ext>
              </a:extLst>
            </p:cNvPr>
            <p:cNvSpPr/>
            <p:nvPr/>
          </p:nvSpPr>
          <p:spPr bwMode="auto">
            <a:xfrm>
              <a:off x="6114835" y="2419417"/>
              <a:ext cx="1640068" cy="257569"/>
            </a:xfrm>
            <a:prstGeom prst="rect">
              <a:avLst/>
            </a:prstGeom>
            <a:solidFill>
              <a:schemeClr val="tx2">
                <a:lumMod val="60000"/>
                <a:lumOff val="40000"/>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iṩľïďe">
              <a:extLst>
                <a:ext uri="{FF2B5EF4-FFF2-40B4-BE49-F238E27FC236}">
                  <a16:creationId xmlns:a16="http://schemas.microsoft.com/office/drawing/2014/main" id="{141BC450-95D0-48BD-BA8A-C13CBEE558B8}"/>
                </a:ext>
              </a:extLst>
            </p:cNvPr>
            <p:cNvSpPr/>
            <p:nvPr/>
          </p:nvSpPr>
          <p:spPr bwMode="auto">
            <a:xfrm flipH="1">
              <a:off x="4448525" y="2752312"/>
              <a:ext cx="3321686" cy="2513427"/>
            </a:xfrm>
            <a:custGeom>
              <a:avLst/>
              <a:gdLst>
                <a:gd name="T0" fmla="*/ 0 w 3038"/>
                <a:gd name="T1" fmla="*/ 0 h 2059"/>
                <a:gd name="T2" fmla="*/ 3038 w 3038"/>
                <a:gd name="T3" fmla="*/ 0 h 2059"/>
                <a:gd name="T4" fmla="*/ 1697 w 3038"/>
                <a:gd name="T5" fmla="*/ 2059 h 2059"/>
                <a:gd name="T6" fmla="*/ 1328 w 3038"/>
                <a:gd name="T7" fmla="*/ 2059 h 2059"/>
                <a:gd name="T8" fmla="*/ 0 w 3038"/>
                <a:gd name="T9" fmla="*/ 0 h 2059"/>
              </a:gdLst>
              <a:ahLst/>
              <a:cxnLst>
                <a:cxn ang="0">
                  <a:pos x="T0" y="T1"/>
                </a:cxn>
                <a:cxn ang="0">
                  <a:pos x="T2" y="T3"/>
                </a:cxn>
                <a:cxn ang="0">
                  <a:pos x="T4" y="T5"/>
                </a:cxn>
                <a:cxn ang="0">
                  <a:pos x="T6" y="T7"/>
                </a:cxn>
                <a:cxn ang="0">
                  <a:pos x="T8" y="T9"/>
                </a:cxn>
              </a:cxnLst>
              <a:rect l="0" t="0" r="r" b="b"/>
              <a:pathLst>
                <a:path w="3038" h="2059">
                  <a:moveTo>
                    <a:pt x="0" y="0"/>
                  </a:moveTo>
                  <a:lnTo>
                    <a:pt x="3038" y="0"/>
                  </a:lnTo>
                  <a:lnTo>
                    <a:pt x="1697" y="2059"/>
                  </a:lnTo>
                  <a:lnTo>
                    <a:pt x="1328" y="2059"/>
                  </a:lnTo>
                  <a:lnTo>
                    <a:pt x="0" y="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îṧliḍé">
              <a:extLst>
                <a:ext uri="{FF2B5EF4-FFF2-40B4-BE49-F238E27FC236}">
                  <a16:creationId xmlns:a16="http://schemas.microsoft.com/office/drawing/2014/main" id="{421B612F-D05F-484C-A926-2309B8D38601}"/>
                </a:ext>
              </a:extLst>
            </p:cNvPr>
            <p:cNvSpPr/>
            <p:nvPr/>
          </p:nvSpPr>
          <p:spPr bwMode="auto">
            <a:xfrm flipH="1">
              <a:off x="6103901" y="2752312"/>
              <a:ext cx="1666310" cy="2513427"/>
            </a:xfrm>
            <a:custGeom>
              <a:avLst/>
              <a:gdLst>
                <a:gd name="T0" fmla="*/ 1524 w 1524"/>
                <a:gd name="T1" fmla="*/ 0 h 2059"/>
                <a:gd name="T2" fmla="*/ 0 w 1524"/>
                <a:gd name="T3" fmla="*/ 0 h 2059"/>
                <a:gd name="T4" fmla="*/ 1328 w 1524"/>
                <a:gd name="T5" fmla="*/ 2059 h 2059"/>
                <a:gd name="T6" fmla="*/ 1524 w 1524"/>
                <a:gd name="T7" fmla="*/ 2059 h 2059"/>
                <a:gd name="T8" fmla="*/ 1524 w 1524"/>
                <a:gd name="T9" fmla="*/ 0 h 2059"/>
              </a:gdLst>
              <a:ahLst/>
              <a:cxnLst>
                <a:cxn ang="0">
                  <a:pos x="T0" y="T1"/>
                </a:cxn>
                <a:cxn ang="0">
                  <a:pos x="T2" y="T3"/>
                </a:cxn>
                <a:cxn ang="0">
                  <a:pos x="T4" y="T5"/>
                </a:cxn>
                <a:cxn ang="0">
                  <a:pos x="T6" y="T7"/>
                </a:cxn>
                <a:cxn ang="0">
                  <a:pos x="T8" y="T9"/>
                </a:cxn>
              </a:cxnLst>
              <a:rect l="0" t="0" r="r" b="b"/>
              <a:pathLst>
                <a:path w="1524" h="2059">
                  <a:moveTo>
                    <a:pt x="1524" y="0"/>
                  </a:moveTo>
                  <a:lnTo>
                    <a:pt x="0" y="0"/>
                  </a:lnTo>
                  <a:lnTo>
                    <a:pt x="1328" y="2059"/>
                  </a:lnTo>
                  <a:lnTo>
                    <a:pt x="1524" y="2059"/>
                  </a:lnTo>
                  <a:lnTo>
                    <a:pt x="1524" y="0"/>
                  </a:lnTo>
                  <a:close/>
                </a:path>
              </a:pathLst>
            </a:custGeom>
            <a:solidFill>
              <a:schemeClr val="tx2">
                <a:lumMod val="60000"/>
                <a:lumOff val="40000"/>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ïṩḻîḑe">
              <a:extLst>
                <a:ext uri="{FF2B5EF4-FFF2-40B4-BE49-F238E27FC236}">
                  <a16:creationId xmlns:a16="http://schemas.microsoft.com/office/drawing/2014/main" id="{6D475910-8B96-40F9-B869-C4C7903E03B4}"/>
                </a:ext>
              </a:extLst>
            </p:cNvPr>
            <p:cNvSpPr/>
            <p:nvPr/>
          </p:nvSpPr>
          <p:spPr bwMode="auto">
            <a:xfrm>
              <a:off x="5911466" y="5324369"/>
              <a:ext cx="395803" cy="378418"/>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i$ļiḋe">
              <a:extLst>
                <a:ext uri="{FF2B5EF4-FFF2-40B4-BE49-F238E27FC236}">
                  <a16:creationId xmlns:a16="http://schemas.microsoft.com/office/drawing/2014/main" id="{4F01F35C-4D77-42DC-BC1A-F1307D3426B7}"/>
                </a:ext>
              </a:extLst>
            </p:cNvPr>
            <p:cNvSpPr/>
            <p:nvPr/>
          </p:nvSpPr>
          <p:spPr bwMode="auto">
            <a:xfrm>
              <a:off x="6114835" y="5324369"/>
              <a:ext cx="192435" cy="378418"/>
            </a:xfrm>
            <a:prstGeom prst="rect">
              <a:avLst/>
            </a:prstGeom>
            <a:solidFill>
              <a:schemeClr val="tx2">
                <a:lumMod val="60000"/>
                <a:lumOff val="40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íṥļîḓe">
              <a:extLst>
                <a:ext uri="{FF2B5EF4-FFF2-40B4-BE49-F238E27FC236}">
                  <a16:creationId xmlns:a16="http://schemas.microsoft.com/office/drawing/2014/main" id="{832C8BBC-D793-4044-9C51-C0160144631D}"/>
                </a:ext>
              </a:extLst>
            </p:cNvPr>
            <p:cNvSpPr/>
            <p:nvPr/>
          </p:nvSpPr>
          <p:spPr bwMode="auto">
            <a:xfrm flipH="1">
              <a:off x="4662455" y="1574313"/>
              <a:ext cx="132737" cy="131244"/>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85" name="íṩľîḑè">
              <a:extLst>
                <a:ext uri="{FF2B5EF4-FFF2-40B4-BE49-F238E27FC236}">
                  <a16:creationId xmlns:a16="http://schemas.microsoft.com/office/drawing/2014/main" id="{79EF8396-A7EE-4E89-A2B3-432A21DD4BD5}"/>
                </a:ext>
              </a:extLst>
            </p:cNvPr>
            <p:cNvSpPr/>
            <p:nvPr/>
          </p:nvSpPr>
          <p:spPr bwMode="auto">
            <a:xfrm flipH="1">
              <a:off x="45729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86" name="îṥ1ídé">
              <a:extLst>
                <a:ext uri="{FF2B5EF4-FFF2-40B4-BE49-F238E27FC236}">
                  <a16:creationId xmlns:a16="http://schemas.microsoft.com/office/drawing/2014/main" id="{FF4F1303-9884-4DD9-AA45-FB321CA71CC6}"/>
                </a:ext>
              </a:extLst>
            </p:cNvPr>
            <p:cNvSpPr/>
            <p:nvPr/>
          </p:nvSpPr>
          <p:spPr bwMode="auto">
            <a:xfrm flipH="1">
              <a:off x="5068855" y="1574313"/>
              <a:ext cx="132737" cy="131244"/>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87" name="iSlïḋê">
              <a:extLst>
                <a:ext uri="{FF2B5EF4-FFF2-40B4-BE49-F238E27FC236}">
                  <a16:creationId xmlns:a16="http://schemas.microsoft.com/office/drawing/2014/main" id="{A07A44EC-E06F-4472-88C7-A5645E9BE118}"/>
                </a:ext>
              </a:extLst>
            </p:cNvPr>
            <p:cNvSpPr/>
            <p:nvPr/>
          </p:nvSpPr>
          <p:spPr bwMode="auto">
            <a:xfrm flipH="1">
              <a:off x="49793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88" name="iŝľíďé">
              <a:extLst>
                <a:ext uri="{FF2B5EF4-FFF2-40B4-BE49-F238E27FC236}">
                  <a16:creationId xmlns:a16="http://schemas.microsoft.com/office/drawing/2014/main" id="{C22EB50F-C393-4CFD-8FC5-E2A7A07E709A}"/>
                </a:ext>
              </a:extLst>
            </p:cNvPr>
            <p:cNvSpPr/>
            <p:nvPr/>
          </p:nvSpPr>
          <p:spPr bwMode="auto">
            <a:xfrm flipH="1">
              <a:off x="5475255" y="1574313"/>
              <a:ext cx="132737" cy="131244"/>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89" name="ïš1iḑè">
              <a:extLst>
                <a:ext uri="{FF2B5EF4-FFF2-40B4-BE49-F238E27FC236}">
                  <a16:creationId xmlns:a16="http://schemas.microsoft.com/office/drawing/2014/main" id="{7A4208AD-841E-438F-9E6B-BBA12EB543CB}"/>
                </a:ext>
              </a:extLst>
            </p:cNvPr>
            <p:cNvSpPr/>
            <p:nvPr/>
          </p:nvSpPr>
          <p:spPr bwMode="auto">
            <a:xfrm flipH="1">
              <a:off x="53857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0" name="îS1iḓê">
              <a:extLst>
                <a:ext uri="{FF2B5EF4-FFF2-40B4-BE49-F238E27FC236}">
                  <a16:creationId xmlns:a16="http://schemas.microsoft.com/office/drawing/2014/main" id="{7C27225F-12CD-4EE9-B7EF-D0849C153F06}"/>
                </a:ext>
              </a:extLst>
            </p:cNvPr>
            <p:cNvSpPr/>
            <p:nvPr/>
          </p:nvSpPr>
          <p:spPr bwMode="auto">
            <a:xfrm flipH="1">
              <a:off x="5881655" y="1574313"/>
              <a:ext cx="132737" cy="131244"/>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1" name="í$ḻîde">
              <a:extLst>
                <a:ext uri="{FF2B5EF4-FFF2-40B4-BE49-F238E27FC236}">
                  <a16:creationId xmlns:a16="http://schemas.microsoft.com/office/drawing/2014/main" id="{D5FEE7FC-5E4D-4665-9A87-4F0ED561E125}"/>
                </a:ext>
              </a:extLst>
            </p:cNvPr>
            <p:cNvSpPr/>
            <p:nvPr/>
          </p:nvSpPr>
          <p:spPr bwMode="auto">
            <a:xfrm flipH="1">
              <a:off x="57921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2" name="iŝlide">
              <a:extLst>
                <a:ext uri="{FF2B5EF4-FFF2-40B4-BE49-F238E27FC236}">
                  <a16:creationId xmlns:a16="http://schemas.microsoft.com/office/drawing/2014/main" id="{7DAEEF02-998C-49A1-8D39-BD4ED39663A6}"/>
                </a:ext>
              </a:extLst>
            </p:cNvPr>
            <p:cNvSpPr/>
            <p:nvPr/>
          </p:nvSpPr>
          <p:spPr bwMode="auto">
            <a:xfrm flipH="1">
              <a:off x="6288055" y="1574313"/>
              <a:ext cx="132737" cy="131244"/>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3" name="ïṡľîḑê">
              <a:extLst>
                <a:ext uri="{FF2B5EF4-FFF2-40B4-BE49-F238E27FC236}">
                  <a16:creationId xmlns:a16="http://schemas.microsoft.com/office/drawing/2014/main" id="{36D91CE7-386F-45F6-B86E-F8F9D1D561C2}"/>
                </a:ext>
              </a:extLst>
            </p:cNvPr>
            <p:cNvSpPr/>
            <p:nvPr/>
          </p:nvSpPr>
          <p:spPr bwMode="auto">
            <a:xfrm flipH="1">
              <a:off x="61985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4" name="îSļïďé">
              <a:extLst>
                <a:ext uri="{FF2B5EF4-FFF2-40B4-BE49-F238E27FC236}">
                  <a16:creationId xmlns:a16="http://schemas.microsoft.com/office/drawing/2014/main" id="{35F5C3E0-FC1A-45DB-AAFD-925698A09A19}"/>
                </a:ext>
              </a:extLst>
            </p:cNvPr>
            <p:cNvSpPr/>
            <p:nvPr/>
          </p:nvSpPr>
          <p:spPr bwMode="auto">
            <a:xfrm flipH="1">
              <a:off x="6694455" y="1574313"/>
              <a:ext cx="132737" cy="131244"/>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5" name="iṡḻïḓê">
              <a:extLst>
                <a:ext uri="{FF2B5EF4-FFF2-40B4-BE49-F238E27FC236}">
                  <a16:creationId xmlns:a16="http://schemas.microsoft.com/office/drawing/2014/main" id="{77F3FA18-A6B9-42CC-AD83-7D2EAAC56EC9}"/>
                </a:ext>
              </a:extLst>
            </p:cNvPr>
            <p:cNvSpPr/>
            <p:nvPr/>
          </p:nvSpPr>
          <p:spPr bwMode="auto">
            <a:xfrm flipH="1">
              <a:off x="66049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6" name="îslíḑê">
              <a:extLst>
                <a:ext uri="{FF2B5EF4-FFF2-40B4-BE49-F238E27FC236}">
                  <a16:creationId xmlns:a16="http://schemas.microsoft.com/office/drawing/2014/main" id="{AA5B903D-997D-44FB-9614-3DA480CA7460}"/>
                </a:ext>
              </a:extLst>
            </p:cNvPr>
            <p:cNvSpPr/>
            <p:nvPr/>
          </p:nvSpPr>
          <p:spPr bwMode="auto">
            <a:xfrm flipH="1">
              <a:off x="7100855" y="1574313"/>
              <a:ext cx="132737" cy="131244"/>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7" name="ïṩļíḍe">
              <a:extLst>
                <a:ext uri="{FF2B5EF4-FFF2-40B4-BE49-F238E27FC236}">
                  <a16:creationId xmlns:a16="http://schemas.microsoft.com/office/drawing/2014/main" id="{F1B4938C-0611-43F8-8953-C35D85734C6C}"/>
                </a:ext>
              </a:extLst>
            </p:cNvPr>
            <p:cNvSpPr/>
            <p:nvPr/>
          </p:nvSpPr>
          <p:spPr bwMode="auto">
            <a:xfrm flipH="1">
              <a:off x="70113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8" name="íŝḷïḋe">
              <a:extLst>
                <a:ext uri="{FF2B5EF4-FFF2-40B4-BE49-F238E27FC236}">
                  <a16:creationId xmlns:a16="http://schemas.microsoft.com/office/drawing/2014/main" id="{25A6ABAD-D532-4D0E-B325-7439D99D9DF9}"/>
                </a:ext>
              </a:extLst>
            </p:cNvPr>
            <p:cNvSpPr/>
            <p:nvPr/>
          </p:nvSpPr>
          <p:spPr bwMode="auto">
            <a:xfrm flipH="1">
              <a:off x="7507255" y="1574313"/>
              <a:ext cx="132737" cy="131244"/>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99" name="ïşľiḋé">
              <a:extLst>
                <a:ext uri="{FF2B5EF4-FFF2-40B4-BE49-F238E27FC236}">
                  <a16:creationId xmlns:a16="http://schemas.microsoft.com/office/drawing/2014/main" id="{661044F7-BD69-4056-9AB5-E78EB8EF451F}"/>
                </a:ext>
              </a:extLst>
            </p:cNvPr>
            <p:cNvSpPr/>
            <p:nvPr/>
          </p:nvSpPr>
          <p:spPr bwMode="auto">
            <a:xfrm flipH="1">
              <a:off x="7417769" y="1718982"/>
              <a:ext cx="313198" cy="596564"/>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cxnSp>
          <p:nvCxnSpPr>
            <p:cNvPr id="100" name="直接连接符 99">
              <a:extLst>
                <a:ext uri="{FF2B5EF4-FFF2-40B4-BE49-F238E27FC236}">
                  <a16:creationId xmlns:a16="http://schemas.microsoft.com/office/drawing/2014/main" id="{87278DF6-A69B-46E0-AAB8-E48F3BE99FFF}"/>
                </a:ext>
              </a:extLst>
            </p:cNvPr>
            <p:cNvCxnSpPr/>
            <p:nvPr/>
          </p:nvCxnSpPr>
          <p:spPr>
            <a:xfrm>
              <a:off x="3936001" y="3118645"/>
              <a:ext cx="1900592" cy="0"/>
            </a:xfrm>
            <a:prstGeom prst="line">
              <a:avLst/>
            </a:prstGeom>
            <a:ln w="3175">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B193FAAA-AE6A-4C17-B485-C032109B5424}"/>
                </a:ext>
              </a:extLst>
            </p:cNvPr>
            <p:cNvCxnSpPr/>
            <p:nvPr/>
          </p:nvCxnSpPr>
          <p:spPr>
            <a:xfrm>
              <a:off x="3936001" y="4280861"/>
              <a:ext cx="1900592" cy="0"/>
            </a:xfrm>
            <a:prstGeom prst="line">
              <a:avLst/>
            </a:prstGeom>
            <a:ln w="3175">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A714063D-BA93-4E30-92CB-FB06DCE243B4}"/>
                </a:ext>
              </a:extLst>
            </p:cNvPr>
            <p:cNvCxnSpPr/>
            <p:nvPr/>
          </p:nvCxnSpPr>
          <p:spPr>
            <a:xfrm>
              <a:off x="6355408" y="3684616"/>
              <a:ext cx="1927327" cy="0"/>
            </a:xfrm>
            <a:prstGeom prst="line">
              <a:avLst/>
            </a:prstGeom>
            <a:ln w="3175">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06D8848D-176F-482B-B0C6-9469CBC81087}"/>
                </a:ext>
              </a:extLst>
            </p:cNvPr>
            <p:cNvCxnSpPr/>
            <p:nvPr/>
          </p:nvCxnSpPr>
          <p:spPr>
            <a:xfrm>
              <a:off x="6355408" y="4887470"/>
              <a:ext cx="1927327" cy="0"/>
            </a:xfrm>
            <a:prstGeom prst="line">
              <a:avLst/>
            </a:prstGeom>
            <a:ln w="3175">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04" name="íṥliḍé">
              <a:extLst>
                <a:ext uri="{FF2B5EF4-FFF2-40B4-BE49-F238E27FC236}">
                  <a16:creationId xmlns:a16="http://schemas.microsoft.com/office/drawing/2014/main" id="{9D778134-CCF9-4013-ADA1-B348F62E32BD}"/>
                </a:ext>
              </a:extLst>
            </p:cNvPr>
            <p:cNvSpPr/>
            <p:nvPr/>
          </p:nvSpPr>
          <p:spPr>
            <a:xfrm>
              <a:off x="5842328" y="2867186"/>
              <a:ext cx="502920" cy="502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1400" b="1" dirty="0"/>
                <a:t>01</a:t>
              </a:r>
            </a:p>
          </p:txBody>
        </p:sp>
        <p:sp>
          <p:nvSpPr>
            <p:cNvPr id="105" name="i$ḻiḍê">
              <a:extLst>
                <a:ext uri="{FF2B5EF4-FFF2-40B4-BE49-F238E27FC236}">
                  <a16:creationId xmlns:a16="http://schemas.microsoft.com/office/drawing/2014/main" id="{DC3DF887-17ED-40B1-89C4-A61EDD0B224D}"/>
                </a:ext>
              </a:extLst>
            </p:cNvPr>
            <p:cNvSpPr/>
            <p:nvPr/>
          </p:nvSpPr>
          <p:spPr>
            <a:xfrm>
              <a:off x="5842328" y="3433155"/>
              <a:ext cx="502920" cy="5029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1400" b="1" dirty="0"/>
                <a:t>02</a:t>
              </a:r>
            </a:p>
          </p:txBody>
        </p:sp>
        <p:sp>
          <p:nvSpPr>
            <p:cNvPr id="106" name="ïṥḷíḓe">
              <a:extLst>
                <a:ext uri="{FF2B5EF4-FFF2-40B4-BE49-F238E27FC236}">
                  <a16:creationId xmlns:a16="http://schemas.microsoft.com/office/drawing/2014/main" id="{6BF72B8C-4297-4D8D-9EB5-87FD8688FFDD}"/>
                </a:ext>
              </a:extLst>
            </p:cNvPr>
            <p:cNvSpPr/>
            <p:nvPr/>
          </p:nvSpPr>
          <p:spPr>
            <a:xfrm>
              <a:off x="5842328" y="4029400"/>
              <a:ext cx="502920" cy="502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1400" b="1" dirty="0"/>
                <a:t>03</a:t>
              </a:r>
            </a:p>
          </p:txBody>
        </p:sp>
        <p:sp>
          <p:nvSpPr>
            <p:cNvPr id="107" name="íṡļíḍe">
              <a:extLst>
                <a:ext uri="{FF2B5EF4-FFF2-40B4-BE49-F238E27FC236}">
                  <a16:creationId xmlns:a16="http://schemas.microsoft.com/office/drawing/2014/main" id="{F89F4AF7-79D1-465F-B038-C8A2B888CD7A}"/>
                </a:ext>
              </a:extLst>
            </p:cNvPr>
            <p:cNvSpPr/>
            <p:nvPr/>
          </p:nvSpPr>
          <p:spPr>
            <a:xfrm>
              <a:off x="5842328" y="4636011"/>
              <a:ext cx="502920" cy="5029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1400" b="1" dirty="0"/>
                <a:t>04</a:t>
              </a:r>
            </a:p>
          </p:txBody>
        </p:sp>
        <p:sp>
          <p:nvSpPr>
            <p:cNvPr id="108" name="ï$1îḓê">
              <a:extLst>
                <a:ext uri="{FF2B5EF4-FFF2-40B4-BE49-F238E27FC236}">
                  <a16:creationId xmlns:a16="http://schemas.microsoft.com/office/drawing/2014/main" id="{23FF14C2-DAC7-4E34-A746-26A1BD3ABA23}"/>
                </a:ext>
              </a:extLst>
            </p:cNvPr>
            <p:cNvSpPr txBox="1"/>
            <p:nvPr/>
          </p:nvSpPr>
          <p:spPr>
            <a:xfrm>
              <a:off x="5919005" y="2394724"/>
              <a:ext cx="353990" cy="265492"/>
            </a:xfrm>
            <a:prstGeom prst="rect">
              <a:avLst/>
            </a:prstGeom>
            <a:noFill/>
          </p:spPr>
          <p:txBody>
            <a:bodyPr wrap="none" lIns="0" tIns="0" rIns="0" bIns="0">
              <a:prstTxWarp prst="textPlain">
                <a:avLst/>
              </a:prstTxWarp>
              <a:normAutofit lnSpcReduction="10000"/>
            </a:bodyPr>
            <a:lstStyle/>
            <a:p>
              <a:pPr algn="ctr"/>
              <a:endParaRPr lang="en-US" dirty="0">
                <a:solidFill>
                  <a:schemeClr val="accent1">
                    <a:lumMod val="100000"/>
                  </a:schemeClr>
                </a:solidFill>
                <a:latin typeface="Impact" panose="020B0806030902050204" pitchFamily="34" charset="0"/>
              </a:endParaRPr>
            </a:p>
          </p:txBody>
        </p:sp>
        <p:sp>
          <p:nvSpPr>
            <p:cNvPr id="109" name="îṡḷîďe">
              <a:extLst>
                <a:ext uri="{FF2B5EF4-FFF2-40B4-BE49-F238E27FC236}">
                  <a16:creationId xmlns:a16="http://schemas.microsoft.com/office/drawing/2014/main" id="{7082EE98-4F02-41FA-8B93-30667AD9DD3F}"/>
                </a:ext>
              </a:extLst>
            </p:cNvPr>
            <p:cNvSpPr txBox="1"/>
            <p:nvPr/>
          </p:nvSpPr>
          <p:spPr bwMode="auto">
            <a:xfrm>
              <a:off x="673100" y="2290876"/>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dirty="0">
                  <a:latin typeface="+mj-ea"/>
                  <a:ea typeface="+mj-ea"/>
                </a:rPr>
                <a:t>CAPTCHA</a:t>
              </a:r>
              <a:r>
                <a:rPr lang="zh-CN" altLang="en-US" sz="2000" dirty="0">
                  <a:latin typeface="+mj-ea"/>
                  <a:ea typeface="+mj-ea"/>
                </a:rPr>
                <a:t>识别</a:t>
              </a:r>
              <a:endParaRPr lang="en-US" altLang="zh-CN" sz="2000" b="1" dirty="0">
                <a:latin typeface="+mj-ea"/>
                <a:ea typeface="+mj-ea"/>
              </a:endParaRPr>
            </a:p>
          </p:txBody>
        </p:sp>
        <p:sp>
          <p:nvSpPr>
            <p:cNvPr id="110" name="îŝ1ïḋe">
              <a:extLst>
                <a:ext uri="{FF2B5EF4-FFF2-40B4-BE49-F238E27FC236}">
                  <a16:creationId xmlns:a16="http://schemas.microsoft.com/office/drawing/2014/main" id="{40988871-4127-4292-AFE8-6FE5C146605D}"/>
                </a:ext>
              </a:extLst>
            </p:cNvPr>
            <p:cNvSpPr/>
            <p:nvPr/>
          </p:nvSpPr>
          <p:spPr bwMode="auto">
            <a:xfrm>
              <a:off x="673100" y="2732682"/>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t>为了防止机器人攻击，进入重置密码之前，最好加上</a:t>
              </a:r>
              <a:r>
                <a:rPr lang="en-US" altLang="zh-CN" sz="1100" dirty="0"/>
                <a:t>CAPTCHA</a:t>
              </a:r>
              <a:r>
                <a:rPr lang="zh-CN" altLang="en-US" sz="1100" dirty="0"/>
                <a:t>识别</a:t>
              </a:r>
              <a:endParaRPr lang="en-US" altLang="zh-CN" sz="1100" dirty="0"/>
            </a:p>
          </p:txBody>
        </p:sp>
        <p:sp>
          <p:nvSpPr>
            <p:cNvPr id="111" name="íslïdê">
              <a:extLst>
                <a:ext uri="{FF2B5EF4-FFF2-40B4-BE49-F238E27FC236}">
                  <a16:creationId xmlns:a16="http://schemas.microsoft.com/office/drawing/2014/main" id="{2CAC1FA2-8967-4D83-A15B-4CDA477BE426}"/>
                </a:ext>
              </a:extLst>
            </p:cNvPr>
            <p:cNvSpPr txBox="1"/>
            <p:nvPr/>
          </p:nvSpPr>
          <p:spPr bwMode="auto">
            <a:xfrm>
              <a:off x="699836" y="4022686"/>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dirty="0">
                  <a:latin typeface="+mj-ea"/>
                  <a:ea typeface="+mj-ea"/>
                </a:rPr>
                <a:t>2FA </a:t>
              </a:r>
              <a:r>
                <a:rPr lang="zh-CN" altLang="en-US" sz="2000" dirty="0">
                  <a:latin typeface="+mj-ea"/>
                  <a:ea typeface="+mj-ea"/>
                </a:rPr>
                <a:t>验证</a:t>
              </a:r>
              <a:endParaRPr lang="en-US" altLang="zh-CN" sz="2000" b="1" dirty="0">
                <a:latin typeface="+mj-ea"/>
                <a:ea typeface="+mj-ea"/>
              </a:endParaRPr>
            </a:p>
          </p:txBody>
        </p:sp>
        <p:sp>
          <p:nvSpPr>
            <p:cNvPr id="112" name="íṥlíḓê">
              <a:extLst>
                <a:ext uri="{FF2B5EF4-FFF2-40B4-BE49-F238E27FC236}">
                  <a16:creationId xmlns:a16="http://schemas.microsoft.com/office/drawing/2014/main" id="{71685178-8C42-4982-9542-1F9C72BC5FA2}"/>
                </a:ext>
              </a:extLst>
            </p:cNvPr>
            <p:cNvSpPr/>
            <p:nvPr/>
          </p:nvSpPr>
          <p:spPr bwMode="auto">
            <a:xfrm>
              <a:off x="673100" y="4463930"/>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latin typeface="+mj-ea"/>
                  <a:ea typeface="+mj-ea"/>
                </a:rPr>
                <a:t>短信验证码</a:t>
              </a:r>
              <a:endParaRPr lang="en-US" altLang="zh-CN" sz="1100" dirty="0">
                <a:latin typeface="+mj-ea"/>
                <a:ea typeface="+mj-ea"/>
              </a:endParaRPr>
            </a:p>
          </p:txBody>
        </p:sp>
        <p:sp>
          <p:nvSpPr>
            <p:cNvPr id="113" name="is1iḋe">
              <a:extLst>
                <a:ext uri="{FF2B5EF4-FFF2-40B4-BE49-F238E27FC236}">
                  <a16:creationId xmlns:a16="http://schemas.microsoft.com/office/drawing/2014/main" id="{EFE3FF88-F30F-4FB1-8042-66960C031C41}"/>
                </a:ext>
              </a:extLst>
            </p:cNvPr>
            <p:cNvSpPr txBox="1"/>
            <p:nvPr/>
          </p:nvSpPr>
          <p:spPr bwMode="auto">
            <a:xfrm>
              <a:off x="8436001" y="4636011"/>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dirty="0">
                  <a:latin typeface="+mj-ea"/>
                  <a:ea typeface="+mj-ea"/>
                </a:rPr>
                <a:t>记录</a:t>
              </a:r>
              <a:r>
                <a:rPr lang="en-US" altLang="zh-CN" sz="2000" dirty="0">
                  <a:latin typeface="+mj-ea"/>
                  <a:ea typeface="+mj-ea"/>
                </a:rPr>
                <a:t>IP</a:t>
              </a:r>
              <a:r>
                <a:rPr lang="zh-CN" altLang="en-US" sz="2000" dirty="0">
                  <a:latin typeface="+mj-ea"/>
                  <a:ea typeface="+mj-ea"/>
                </a:rPr>
                <a:t>地址，邮件告诉用户</a:t>
              </a:r>
              <a:endParaRPr lang="en-US" altLang="zh-CN" sz="2000" b="1" dirty="0">
                <a:latin typeface="+mj-ea"/>
                <a:ea typeface="+mj-ea"/>
              </a:endParaRPr>
            </a:p>
          </p:txBody>
        </p:sp>
        <p:sp>
          <p:nvSpPr>
            <p:cNvPr id="114" name="îṡľiḓe">
              <a:extLst>
                <a:ext uri="{FF2B5EF4-FFF2-40B4-BE49-F238E27FC236}">
                  <a16:creationId xmlns:a16="http://schemas.microsoft.com/office/drawing/2014/main" id="{4F3E9BF5-66DE-4AFA-B80C-2B4DCD84D161}"/>
                </a:ext>
              </a:extLst>
            </p:cNvPr>
            <p:cNvSpPr/>
            <p:nvPr/>
          </p:nvSpPr>
          <p:spPr bwMode="auto">
            <a:xfrm>
              <a:off x="8436001" y="5077817"/>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1100" dirty="0"/>
                <a:t>在邮件里面告诉用户，哪个</a:t>
              </a:r>
              <a:r>
                <a:rPr lang="en-US" altLang="zh-CN" sz="1100" dirty="0"/>
                <a:t>IP</a:t>
              </a:r>
              <a:r>
                <a:rPr lang="zh-CN" altLang="en-US" sz="1100" dirty="0"/>
                <a:t>地址在申请重置你的密码</a:t>
              </a:r>
              <a:endParaRPr lang="en-US" altLang="zh-CN" sz="1100" dirty="0"/>
            </a:p>
          </p:txBody>
        </p:sp>
        <p:sp>
          <p:nvSpPr>
            <p:cNvPr id="115" name="iśļïḓê">
              <a:extLst>
                <a:ext uri="{FF2B5EF4-FFF2-40B4-BE49-F238E27FC236}">
                  <a16:creationId xmlns:a16="http://schemas.microsoft.com/office/drawing/2014/main" id="{D739DA40-59E6-4D12-89ED-8A0D8FCDF456}"/>
                </a:ext>
              </a:extLst>
            </p:cNvPr>
            <p:cNvSpPr txBox="1"/>
            <p:nvPr/>
          </p:nvSpPr>
          <p:spPr bwMode="auto">
            <a:xfrm>
              <a:off x="8436001" y="2897742"/>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2000" b="1" dirty="0"/>
                <a:t>请用户回答一些个人问题</a:t>
              </a:r>
              <a:endParaRPr lang="en-US" altLang="zh-CN" sz="2000" b="1" dirty="0"/>
            </a:p>
          </p:txBody>
        </p:sp>
        <p:sp>
          <p:nvSpPr>
            <p:cNvPr id="116" name="iṩlíďè">
              <a:extLst>
                <a:ext uri="{FF2B5EF4-FFF2-40B4-BE49-F238E27FC236}">
                  <a16:creationId xmlns:a16="http://schemas.microsoft.com/office/drawing/2014/main" id="{06A60040-1957-417E-BA29-9E042211D716}"/>
                </a:ext>
              </a:extLst>
            </p:cNvPr>
            <p:cNvSpPr/>
            <p:nvPr/>
          </p:nvSpPr>
          <p:spPr bwMode="auto">
            <a:xfrm>
              <a:off x="8436001" y="3339548"/>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1100" dirty="0"/>
                <a:t>防止一种情况</a:t>
              </a:r>
              <a:r>
                <a:rPr lang="en-US" altLang="zh-CN" sz="1100" dirty="0"/>
                <a:t>:</a:t>
              </a:r>
              <a:r>
                <a:rPr lang="zh-CN" altLang="en-US" sz="1100" dirty="0"/>
                <a:t>张三知道李四的邮箱，然后使用找回密码功能</a:t>
              </a:r>
              <a:endParaRPr lang="en-US" altLang="zh-CN" sz="1100" dirty="0"/>
            </a:p>
          </p:txBody>
        </p:sp>
      </p:grpSp>
    </p:spTree>
    <p:extLst>
      <p:ext uri="{BB962C8B-B14F-4D97-AF65-F5344CB8AC3E}">
        <p14:creationId xmlns:p14="http://schemas.microsoft.com/office/powerpoint/2010/main" val="345415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ircle(in)">
                                      <p:cBhvr>
                                        <p:cTn id="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双因素认证</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04</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0546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什么是双因素认证   </a:t>
            </a:r>
            <a:endParaRPr kumimoji="1" lang="zh-CN" altLang="en-US" dirty="0"/>
          </a:p>
        </p:txBody>
      </p:sp>
      <p:sp>
        <p:nvSpPr>
          <p:cNvPr id="8" name="文本框 7"/>
          <p:cNvSpPr txBox="1"/>
          <p:nvPr/>
        </p:nvSpPr>
        <p:spPr>
          <a:xfrm>
            <a:off x="534565" y="1295622"/>
            <a:ext cx="10985922" cy="5693866"/>
          </a:xfrm>
          <a:prstGeom prst="rect">
            <a:avLst/>
          </a:prstGeom>
          <a:noFill/>
        </p:spPr>
        <p:txBody>
          <a:bodyPr wrap="square" rtlCol="0">
            <a:spAutoFit/>
          </a:bodyPr>
          <a:lstStyle/>
          <a:p>
            <a:pPr marL="285750" indent="-285750">
              <a:buFont typeface="Arial" charset="0"/>
              <a:buChar char="•"/>
            </a:pPr>
            <a:r>
              <a:rPr lang="zh-CN" altLang="en-US" dirty="0"/>
              <a:t>所谓认证</a:t>
            </a:r>
            <a:r>
              <a:rPr lang="en-US" altLang="zh-CN" dirty="0"/>
              <a:t>(authentication)</a:t>
            </a:r>
            <a:r>
              <a:rPr lang="zh-CN" altLang="en-US" dirty="0"/>
              <a:t>就是确认用户的身份，是网站登录必不可少的步骤。</a:t>
            </a:r>
            <a:endParaRPr lang="en-US" altLang="zh-CN" dirty="0"/>
          </a:p>
          <a:p>
            <a:endParaRPr lang="zh-CN" altLang="en-US" dirty="0"/>
          </a:p>
          <a:p>
            <a:r>
              <a:rPr lang="en-US" altLang="zh-CN" dirty="0"/>
              <a:t>    </a:t>
            </a:r>
            <a:r>
              <a:rPr lang="zh-CN" altLang="en-US" dirty="0"/>
              <a:t>密码是最常见的认证方法，但是不安全，容易泄露和冒充。</a:t>
            </a:r>
          </a:p>
          <a:p>
            <a:r>
              <a:rPr lang="en-US" altLang="zh-CN" dirty="0"/>
              <a:t>    </a:t>
            </a:r>
            <a:r>
              <a:rPr lang="zh-CN" altLang="en-US" dirty="0"/>
              <a:t>这也就导致了现在越来越多的地方，要求启用双因素认证</a:t>
            </a:r>
            <a:r>
              <a:rPr lang="en-US" altLang="zh-CN" dirty="0"/>
              <a:t>(Two-factor authentication, </a:t>
            </a:r>
            <a:r>
              <a:rPr lang="zh-CN" altLang="en-US" dirty="0"/>
              <a:t>简称</a:t>
            </a:r>
            <a:r>
              <a:rPr lang="en-US" altLang="zh-CN" dirty="0"/>
              <a:t>2FA</a:t>
            </a:r>
            <a:r>
              <a:rPr lang="zh-CN" altLang="en-US" dirty="0"/>
              <a:t>）。</a:t>
            </a:r>
            <a:endParaRPr lang="en-US" altLang="zh-CN" dirty="0"/>
          </a:p>
          <a:p>
            <a:r>
              <a:rPr lang="en-US" altLang="zh-CN" dirty="0"/>
              <a:t>    </a:t>
            </a:r>
            <a:r>
              <a:rPr lang="zh-CN" altLang="en-US" dirty="0"/>
              <a:t>一般来说，三种不同类型的证据，可以证明一个人的身份。</a:t>
            </a:r>
            <a:endParaRPr lang="en-US" altLang="zh-CN" dirty="0"/>
          </a:p>
          <a:p>
            <a:endParaRPr lang="zh-CN" altLang="en-US" dirty="0"/>
          </a:p>
          <a:p>
            <a:pPr lvl="1"/>
            <a:r>
              <a:rPr lang="zh-CN" altLang="en-US" b="1" dirty="0"/>
              <a:t>秘密信息：</a:t>
            </a:r>
            <a:r>
              <a:rPr lang="zh-CN" altLang="en-US" dirty="0"/>
              <a:t>只有该用户知道、其他人不知道的某种信息，比如密码。</a:t>
            </a:r>
            <a:endParaRPr lang="en-US" altLang="zh-CN" dirty="0"/>
          </a:p>
          <a:p>
            <a:pPr lvl="1"/>
            <a:endParaRPr lang="zh-CN" altLang="en-US" dirty="0"/>
          </a:p>
          <a:p>
            <a:pPr lvl="1"/>
            <a:r>
              <a:rPr lang="zh-CN" altLang="en-US" b="1" dirty="0"/>
              <a:t>个人物品：</a:t>
            </a:r>
            <a:r>
              <a:rPr lang="zh-CN" altLang="en-US" dirty="0"/>
              <a:t>该用户的私人物品，比如身份证、钥匙。</a:t>
            </a:r>
            <a:endParaRPr lang="en-US" altLang="zh-CN" dirty="0"/>
          </a:p>
          <a:p>
            <a:pPr lvl="1"/>
            <a:endParaRPr lang="zh-CN" altLang="en-US" dirty="0"/>
          </a:p>
          <a:p>
            <a:pPr lvl="1"/>
            <a:r>
              <a:rPr lang="zh-CN" altLang="en-US" b="1" dirty="0"/>
              <a:t>生理特征：</a:t>
            </a:r>
            <a:r>
              <a:rPr lang="zh-CN" altLang="en-US" dirty="0"/>
              <a:t>该用户的遗传特征，比如指纹、相貌、虹膜等。</a:t>
            </a:r>
            <a:endParaRPr lang="en-US" altLang="zh-CN" dirty="0"/>
          </a:p>
          <a:p>
            <a:pPr lvl="1"/>
            <a:endParaRPr lang="zh-CN" altLang="en-US" dirty="0"/>
          </a:p>
          <a:p>
            <a:r>
              <a:rPr lang="zh-CN" altLang="en-US" dirty="0"/>
              <a:t>    这些证据就称为三种“因素”（</a:t>
            </a:r>
            <a:r>
              <a:rPr lang="en-US" altLang="zh-CN" dirty="0"/>
              <a:t>factor</a:t>
            </a:r>
            <a:r>
              <a:rPr lang="zh-CN" altLang="en-US" dirty="0"/>
              <a:t>）。</a:t>
            </a:r>
            <a:r>
              <a:rPr lang="zh-CN" altLang="en-US" b="1" dirty="0"/>
              <a:t>因素越多，证明力就越强，身份就越可靠</a:t>
            </a:r>
            <a:r>
              <a:rPr lang="zh-CN" altLang="en-US" dirty="0"/>
              <a:t>。</a:t>
            </a:r>
            <a:endParaRPr lang="en-US" altLang="zh-CN" dirty="0"/>
          </a:p>
          <a:p>
            <a:endParaRPr lang="zh-CN" altLang="en-US" dirty="0"/>
          </a:p>
          <a:p>
            <a:r>
              <a:rPr lang="en-US" altLang="zh-CN" sz="2000" b="1" dirty="0">
                <a:solidFill>
                  <a:srgbClr val="00B050"/>
                </a:solidFill>
              </a:rPr>
              <a:t>    </a:t>
            </a:r>
            <a:r>
              <a:rPr lang="zh-CN" altLang="en-US" sz="2000" b="1" dirty="0">
                <a:solidFill>
                  <a:srgbClr val="00B050"/>
                </a:solidFill>
              </a:rPr>
              <a:t>双因素认证就是指，通过认证同事需要两个因素的证据。</a:t>
            </a:r>
            <a:endParaRPr lang="en-US" altLang="zh-CN" sz="2000" b="1" dirty="0">
              <a:solidFill>
                <a:srgbClr val="00B050"/>
              </a:solidFill>
            </a:endParaRPr>
          </a:p>
          <a:p>
            <a:endParaRPr lang="zh-CN" altLang="en-US" sz="2000" b="1" dirty="0">
              <a:solidFill>
                <a:srgbClr val="00B050"/>
              </a:solidFill>
            </a:endParaRPr>
          </a:p>
          <a:p>
            <a:r>
              <a:rPr lang="en-US" altLang="zh-CN" dirty="0"/>
              <a:t>    </a:t>
            </a:r>
            <a:r>
              <a:rPr lang="zh-CN" altLang="en-US" dirty="0"/>
              <a:t>而在我们的生活中，银行卡就是最常见的双因素认证。用户必须同事提供银行卡和密码，才能取到现金。</a:t>
            </a:r>
          </a:p>
          <a:p>
            <a:pPr marL="285750" indent="-285750">
              <a:buFont typeface="Arial" charset="0"/>
              <a:buChar char="•"/>
            </a:pPr>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Tree>
    <p:extLst>
      <p:ext uri="{BB962C8B-B14F-4D97-AF65-F5344CB8AC3E}">
        <p14:creationId xmlns:p14="http://schemas.microsoft.com/office/powerpoint/2010/main" val="387275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双因素认证方案</a:t>
            </a:r>
            <a:endParaRPr kumimoji="1" lang="zh-CN" altLang="en-US" dirty="0"/>
          </a:p>
        </p:txBody>
      </p:sp>
      <p:sp>
        <p:nvSpPr>
          <p:cNvPr id="8" name="文本框 7"/>
          <p:cNvSpPr txBox="1"/>
          <p:nvPr/>
        </p:nvSpPr>
        <p:spPr>
          <a:xfrm>
            <a:off x="534565" y="1295622"/>
            <a:ext cx="10985922" cy="1754326"/>
          </a:xfrm>
          <a:prstGeom prst="rect">
            <a:avLst/>
          </a:prstGeom>
          <a:noFill/>
        </p:spPr>
        <p:txBody>
          <a:bodyPr wrap="square" rtlCol="0">
            <a:spAutoFit/>
          </a:bodyPr>
          <a:lstStyle/>
          <a:p>
            <a:r>
              <a:rPr lang="zh-CN" altLang="en-US" dirty="0"/>
              <a:t>常见的双因素组合是密码</a:t>
            </a:r>
            <a:r>
              <a:rPr lang="en-US" altLang="zh-CN" dirty="0"/>
              <a:t>+</a:t>
            </a:r>
            <a:r>
              <a:rPr lang="zh-CN" altLang="en-US" dirty="0"/>
              <a:t>某种个人物品，比如网上银行的</a:t>
            </a:r>
            <a:r>
              <a:rPr lang="en-US" altLang="zh-CN" dirty="0"/>
              <a:t>U</a:t>
            </a:r>
            <a:r>
              <a:rPr lang="zh-CN" altLang="en-US" dirty="0"/>
              <a:t>盾。用户插上</a:t>
            </a:r>
            <a:r>
              <a:rPr lang="en-US" altLang="zh-CN" dirty="0"/>
              <a:t>U</a:t>
            </a:r>
            <a:r>
              <a:rPr lang="zh-CN" altLang="en-US" dirty="0"/>
              <a:t>盾，再输入，才能登陆网上银行。</a:t>
            </a:r>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3E2F52D-267F-4116-B69D-54D83D342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999" y="1850007"/>
            <a:ext cx="8145602" cy="4364364"/>
          </a:xfrm>
          <a:prstGeom prst="rect">
            <a:avLst/>
          </a:prstGeom>
        </p:spPr>
      </p:pic>
    </p:spTree>
    <p:extLst>
      <p:ext uri="{BB962C8B-B14F-4D97-AF65-F5344CB8AC3E}">
        <p14:creationId xmlns:p14="http://schemas.microsoft.com/office/powerpoint/2010/main" val="31971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双因素认证方案</a:t>
            </a:r>
            <a:endParaRPr kumimoji="1" lang="zh-CN" altLang="en-US" dirty="0"/>
          </a:p>
        </p:txBody>
      </p:sp>
      <p:sp>
        <p:nvSpPr>
          <p:cNvPr id="8" name="文本框 7"/>
          <p:cNvSpPr txBox="1"/>
          <p:nvPr/>
        </p:nvSpPr>
        <p:spPr>
          <a:xfrm>
            <a:off x="534565" y="1295622"/>
            <a:ext cx="10985922" cy="2031325"/>
          </a:xfrm>
          <a:prstGeom prst="rect">
            <a:avLst/>
          </a:prstGeom>
          <a:noFill/>
        </p:spPr>
        <p:txBody>
          <a:bodyPr wrap="square" rtlCol="0">
            <a:spAutoFit/>
          </a:bodyPr>
          <a:lstStyle/>
          <a:p>
            <a:r>
              <a:rPr lang="zh-CN" altLang="en-US" dirty="0"/>
              <a:t>但是，用户不可能随时携带</a:t>
            </a:r>
            <a:r>
              <a:rPr lang="en-US" altLang="zh-CN" dirty="0"/>
              <a:t>U</a:t>
            </a:r>
            <a:r>
              <a:rPr lang="zh-CN" altLang="en-US" dirty="0"/>
              <a:t>盾，手机才是最好的替代品。密码</a:t>
            </a:r>
            <a:r>
              <a:rPr lang="en-US" altLang="zh-CN" dirty="0"/>
              <a:t>+</a:t>
            </a:r>
            <a:r>
              <a:rPr lang="zh-CN" altLang="en-US" dirty="0"/>
              <a:t>手机就成了最佳的双因素认证方案。</a:t>
            </a:r>
          </a:p>
          <a:p>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3E2F52D-267F-4116-B69D-54D83D342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524" y="1965416"/>
            <a:ext cx="7038087" cy="4364364"/>
          </a:xfrm>
          <a:prstGeom prst="rect">
            <a:avLst/>
          </a:prstGeom>
        </p:spPr>
      </p:pic>
    </p:spTree>
    <p:extLst>
      <p:ext uri="{BB962C8B-B14F-4D97-AF65-F5344CB8AC3E}">
        <p14:creationId xmlns:p14="http://schemas.microsoft.com/office/powerpoint/2010/main" val="39166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双因素认证方案</a:t>
            </a:r>
            <a:endParaRPr kumimoji="1" lang="zh-CN" altLang="en-US" dirty="0"/>
          </a:p>
        </p:txBody>
      </p:sp>
      <p:sp>
        <p:nvSpPr>
          <p:cNvPr id="8" name="文本框 7"/>
          <p:cNvSpPr txBox="1"/>
          <p:nvPr/>
        </p:nvSpPr>
        <p:spPr>
          <a:xfrm>
            <a:off x="534565" y="1397675"/>
            <a:ext cx="10686810" cy="2031325"/>
          </a:xfrm>
          <a:prstGeom prst="rect">
            <a:avLst/>
          </a:prstGeom>
          <a:noFill/>
        </p:spPr>
        <p:txBody>
          <a:bodyPr wrap="square" rtlCol="0">
            <a:spAutoFit/>
          </a:bodyPr>
          <a:lstStyle/>
          <a:p>
            <a:r>
              <a:rPr lang="zh-CN" altLang="en-US" dirty="0"/>
              <a:t>国内的很多网站要求，用户输入密码时，还要提供短消息发送的验证码，以证明用户确实拥有该手机。</a:t>
            </a:r>
          </a:p>
          <a:p>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3E2F52D-267F-4116-B69D-54D83D342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893149"/>
            <a:ext cx="5663678" cy="4364364"/>
          </a:xfrm>
          <a:prstGeom prst="rect">
            <a:avLst/>
          </a:prstGeom>
        </p:spPr>
      </p:pic>
      <p:sp>
        <p:nvSpPr>
          <p:cNvPr id="6" name="文本框 5">
            <a:extLst>
              <a:ext uri="{FF2B5EF4-FFF2-40B4-BE49-F238E27FC236}">
                <a16:creationId xmlns:a16="http://schemas.microsoft.com/office/drawing/2014/main" id="{52BF27FB-C932-4F6A-BA63-A528065BB772}"/>
              </a:ext>
            </a:extLst>
          </p:cNvPr>
          <p:cNvSpPr txBox="1"/>
          <p:nvPr/>
        </p:nvSpPr>
        <p:spPr>
          <a:xfrm>
            <a:off x="6617248" y="1893149"/>
            <a:ext cx="4160243" cy="3693319"/>
          </a:xfrm>
          <a:prstGeom prst="rect">
            <a:avLst/>
          </a:prstGeom>
          <a:noFill/>
        </p:spPr>
        <p:txBody>
          <a:bodyPr wrap="square" rtlCol="0">
            <a:spAutoFit/>
          </a:bodyPr>
          <a:lstStyle/>
          <a:p>
            <a:r>
              <a:rPr lang="zh-CN" altLang="en-US" dirty="0"/>
              <a:t>但是，</a:t>
            </a:r>
            <a:r>
              <a:rPr lang="zh-CN" altLang="en-US" b="1" dirty="0"/>
              <a:t>短消息是不安全的</a:t>
            </a:r>
            <a:r>
              <a:rPr lang="zh-CN" altLang="en-US" dirty="0"/>
              <a:t>，容易被拦截和伪造，</a:t>
            </a:r>
            <a:r>
              <a:rPr lang="en-US" altLang="zh-CN" dirty="0"/>
              <a:t>SIM</a:t>
            </a:r>
            <a:r>
              <a:rPr lang="zh-CN" altLang="en-US" dirty="0"/>
              <a:t>卡也可以克隆。已经有案例，先伪造身份证，再申请一模一样的手机号码，把钱转走。</a:t>
            </a:r>
            <a:endParaRPr lang="en-US" altLang="zh-CN" dirty="0"/>
          </a:p>
          <a:p>
            <a:endParaRPr lang="zh-CN" altLang="en-US" dirty="0"/>
          </a:p>
          <a:p>
            <a:r>
              <a:rPr lang="zh-CN" altLang="en-US" dirty="0"/>
              <a:t>因此，安全的双因素认证不是密码</a:t>
            </a:r>
            <a:r>
              <a:rPr lang="en-US" altLang="zh-CN" dirty="0"/>
              <a:t>+</a:t>
            </a:r>
            <a:r>
              <a:rPr lang="zh-CN" altLang="en-US" dirty="0"/>
              <a:t>短消息，而是下面要介绍的</a:t>
            </a:r>
            <a:r>
              <a:rPr lang="en-US" altLang="zh-CN" b="1" dirty="0"/>
              <a:t>TOTP</a:t>
            </a:r>
            <a:r>
              <a:rPr lang="zh-CN" altLang="en-US" dirty="0"/>
              <a:t>。</a:t>
            </a:r>
          </a:p>
          <a:p>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Tree>
    <p:extLst>
      <p:ext uri="{BB962C8B-B14F-4D97-AF65-F5344CB8AC3E}">
        <p14:creationId xmlns:p14="http://schemas.microsoft.com/office/powerpoint/2010/main" val="33645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5f7104f9-89a6-455b-9af1-50e23fb953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95A2A1F-759B-41EF-BEDC-95350114D577}"/>
              </a:ext>
            </a:extLst>
          </p:cNvPr>
          <p:cNvGrpSpPr>
            <a:grpSpLocks noChangeAspect="1"/>
          </p:cNvGrpSpPr>
          <p:nvPr>
            <p:custDataLst>
              <p:tags r:id="rId1"/>
            </p:custDataLst>
          </p:nvPr>
        </p:nvGrpSpPr>
        <p:grpSpPr>
          <a:xfrm>
            <a:off x="802525" y="1134737"/>
            <a:ext cx="10594180" cy="3403655"/>
            <a:chOff x="802525" y="1422789"/>
            <a:chExt cx="10594180" cy="3158808"/>
          </a:xfrm>
        </p:grpSpPr>
        <p:sp>
          <p:nvSpPr>
            <p:cNvPr id="3" name="ïs1ïdè">
              <a:extLst>
                <a:ext uri="{FF2B5EF4-FFF2-40B4-BE49-F238E27FC236}">
                  <a16:creationId xmlns:a16="http://schemas.microsoft.com/office/drawing/2014/main" id="{9DCD56A7-E30C-4029-B344-753920441AA5}"/>
                </a:ext>
              </a:extLst>
            </p:cNvPr>
            <p:cNvSpPr txBox="1"/>
            <p:nvPr/>
          </p:nvSpPr>
          <p:spPr>
            <a:xfrm>
              <a:off x="4536146" y="1422789"/>
              <a:ext cx="3119708" cy="710067"/>
            </a:xfrm>
            <a:prstGeom prst="rect">
              <a:avLst/>
            </a:prstGeom>
            <a:noFill/>
          </p:spPr>
          <p:txBody>
            <a:bodyPr wrap="none" lIns="90000" tIns="46800" rIns="90000" bIns="46800">
              <a:normAutofit/>
            </a:bodyPr>
            <a:lstStyle/>
            <a:p>
              <a:pPr algn="ctr"/>
              <a:r>
                <a:rPr lang="en-US" altLang="zh-CN" sz="4000" b="1" dirty="0">
                  <a:solidFill>
                    <a:schemeClr val="tx2"/>
                  </a:solidFill>
                </a:rPr>
                <a:t>contents</a:t>
              </a:r>
              <a:endParaRPr lang="zh-CN" altLang="en-US" sz="4000" b="1" dirty="0">
                <a:solidFill>
                  <a:schemeClr val="tx2"/>
                </a:solidFill>
              </a:endParaRPr>
            </a:p>
          </p:txBody>
        </p:sp>
        <p:sp>
          <p:nvSpPr>
            <p:cNvPr id="4" name="îṣľîḑè">
              <a:extLst>
                <a:ext uri="{FF2B5EF4-FFF2-40B4-BE49-F238E27FC236}">
                  <a16:creationId xmlns:a16="http://schemas.microsoft.com/office/drawing/2014/main" id="{6C27BC1A-CCAF-41D5-BD9B-50AAAA1967F9}"/>
                </a:ext>
              </a:extLst>
            </p:cNvPr>
            <p:cNvSpPr/>
            <p:nvPr/>
          </p:nvSpPr>
          <p:spPr bwMode="auto">
            <a:xfrm>
              <a:off x="1298495" y="3418798"/>
              <a:ext cx="1116124" cy="648072"/>
            </a:xfrm>
            <a:prstGeom prst="rect">
              <a:avLst/>
            </a:prstGeom>
            <a:solidFill>
              <a:schemeClr val="accent1">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dirty="0">
                  <a:solidFill>
                    <a:schemeClr val="bg1">
                      <a:lumMod val="100000"/>
                    </a:schemeClr>
                  </a:solidFill>
                  <a:latin typeface="Impact" panose="020B0806030902050204" pitchFamily="34" charset="0"/>
                </a:rPr>
                <a:t>01</a:t>
              </a:r>
            </a:p>
          </p:txBody>
        </p:sp>
        <p:sp>
          <p:nvSpPr>
            <p:cNvPr id="6" name="iśḻïďê">
              <a:extLst>
                <a:ext uri="{FF2B5EF4-FFF2-40B4-BE49-F238E27FC236}">
                  <a16:creationId xmlns:a16="http://schemas.microsoft.com/office/drawing/2014/main" id="{0E19E957-61FE-45C3-A3D7-AEF4357EEE12}"/>
                </a:ext>
              </a:extLst>
            </p:cNvPr>
            <p:cNvSpPr txBox="1"/>
            <p:nvPr/>
          </p:nvSpPr>
          <p:spPr bwMode="auto">
            <a:xfrm>
              <a:off x="802525"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t>常见的登录设计</a:t>
              </a:r>
              <a:endParaRPr lang="en-US" altLang="zh-CN" sz="1800" b="1" dirty="0"/>
            </a:p>
          </p:txBody>
        </p:sp>
        <p:sp>
          <p:nvSpPr>
            <p:cNvPr id="7" name="îṥļïḋé">
              <a:extLst>
                <a:ext uri="{FF2B5EF4-FFF2-40B4-BE49-F238E27FC236}">
                  <a16:creationId xmlns:a16="http://schemas.microsoft.com/office/drawing/2014/main" id="{973784AB-D8F9-4508-9B61-8D457EB90F09}"/>
                </a:ext>
              </a:extLst>
            </p:cNvPr>
            <p:cNvSpPr/>
            <p:nvPr/>
          </p:nvSpPr>
          <p:spPr bwMode="auto">
            <a:xfrm>
              <a:off x="5545168" y="3418798"/>
              <a:ext cx="1116124" cy="648072"/>
            </a:xfrm>
            <a:prstGeom prst="rect">
              <a:avLst/>
            </a:prstGeom>
            <a:solidFill>
              <a:schemeClr val="accent3">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03</a:t>
              </a:r>
            </a:p>
          </p:txBody>
        </p:sp>
        <p:sp>
          <p:nvSpPr>
            <p:cNvPr id="9" name="ïṡḻïḍé">
              <a:extLst>
                <a:ext uri="{FF2B5EF4-FFF2-40B4-BE49-F238E27FC236}">
                  <a16:creationId xmlns:a16="http://schemas.microsoft.com/office/drawing/2014/main" id="{6ABF3AC6-5576-4127-977E-09FA8EFB4D65}"/>
                </a:ext>
              </a:extLst>
            </p:cNvPr>
            <p:cNvSpPr txBox="1"/>
            <p:nvPr/>
          </p:nvSpPr>
          <p:spPr bwMode="auto">
            <a:xfrm>
              <a:off x="5045583"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找回密码的设计</a:t>
              </a:r>
              <a:endParaRPr lang="en-US" altLang="zh-CN" sz="1800" b="1" dirty="0"/>
            </a:p>
          </p:txBody>
        </p:sp>
        <p:sp>
          <p:nvSpPr>
            <p:cNvPr id="10" name="ïš1idè">
              <a:extLst>
                <a:ext uri="{FF2B5EF4-FFF2-40B4-BE49-F238E27FC236}">
                  <a16:creationId xmlns:a16="http://schemas.microsoft.com/office/drawing/2014/main" id="{214A675C-4256-4783-B76B-8CEBF07AA9A4}"/>
                </a:ext>
              </a:extLst>
            </p:cNvPr>
            <p:cNvSpPr/>
            <p:nvPr/>
          </p:nvSpPr>
          <p:spPr bwMode="auto">
            <a:xfrm>
              <a:off x="9784612" y="3418798"/>
              <a:ext cx="1116124" cy="648072"/>
            </a:xfrm>
            <a:prstGeom prst="rect">
              <a:avLst/>
            </a:prstGeom>
            <a:solidFill>
              <a:schemeClr val="accent5">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05</a:t>
              </a:r>
            </a:p>
          </p:txBody>
        </p:sp>
        <p:sp>
          <p:nvSpPr>
            <p:cNvPr id="12" name="íš1iḋè">
              <a:extLst>
                <a:ext uri="{FF2B5EF4-FFF2-40B4-BE49-F238E27FC236}">
                  <a16:creationId xmlns:a16="http://schemas.microsoft.com/office/drawing/2014/main" id="{F0494A7C-5650-40F3-B3DD-42C329273D47}"/>
                </a:ext>
              </a:extLst>
            </p:cNvPr>
            <p:cNvSpPr txBox="1"/>
            <p:nvPr/>
          </p:nvSpPr>
          <p:spPr bwMode="auto">
            <a:xfrm>
              <a:off x="9288642"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总结</a:t>
              </a:r>
              <a:endParaRPr lang="en-US" altLang="zh-CN" sz="1800" b="1" dirty="0"/>
            </a:p>
          </p:txBody>
        </p:sp>
        <p:sp>
          <p:nvSpPr>
            <p:cNvPr id="13" name="îŝľïḑè">
              <a:extLst>
                <a:ext uri="{FF2B5EF4-FFF2-40B4-BE49-F238E27FC236}">
                  <a16:creationId xmlns:a16="http://schemas.microsoft.com/office/drawing/2014/main" id="{5A96CE0B-6B11-44AA-B980-6DEEE61C51CE}"/>
                </a:ext>
              </a:extLst>
            </p:cNvPr>
            <p:cNvSpPr/>
            <p:nvPr/>
          </p:nvSpPr>
          <p:spPr bwMode="auto">
            <a:xfrm>
              <a:off x="3420024" y="2132856"/>
              <a:ext cx="1116124" cy="648072"/>
            </a:xfrm>
            <a:prstGeom prst="rect">
              <a:avLst/>
            </a:prstGeom>
            <a:solidFill>
              <a:schemeClr val="accent2">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dirty="0">
                  <a:solidFill>
                    <a:schemeClr val="bg1">
                      <a:lumMod val="100000"/>
                    </a:schemeClr>
                  </a:solidFill>
                  <a:latin typeface="Impact" panose="020B0806030902050204" pitchFamily="34" charset="0"/>
                </a:rPr>
                <a:t>02</a:t>
              </a:r>
            </a:p>
          </p:txBody>
        </p:sp>
        <p:sp>
          <p:nvSpPr>
            <p:cNvPr id="15" name="isḻiďe">
              <a:extLst>
                <a:ext uri="{FF2B5EF4-FFF2-40B4-BE49-F238E27FC236}">
                  <a16:creationId xmlns:a16="http://schemas.microsoft.com/office/drawing/2014/main" id="{9E1D422A-55FB-4DA4-ABE2-4B8FE1A81EB9}"/>
                </a:ext>
              </a:extLst>
            </p:cNvPr>
            <p:cNvSpPr txBox="1"/>
            <p:nvPr/>
          </p:nvSpPr>
          <p:spPr bwMode="auto">
            <a:xfrm>
              <a:off x="2924054" y="290484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t>为什么要忘记密码</a:t>
              </a:r>
              <a:endParaRPr lang="en-US" altLang="zh-CN" sz="1800" b="1" dirty="0"/>
            </a:p>
          </p:txBody>
        </p:sp>
        <p:sp>
          <p:nvSpPr>
            <p:cNvPr id="16" name="ïṥľíḍê">
              <a:extLst>
                <a:ext uri="{FF2B5EF4-FFF2-40B4-BE49-F238E27FC236}">
                  <a16:creationId xmlns:a16="http://schemas.microsoft.com/office/drawing/2014/main" id="{FC9F405D-0D68-45E9-BCF1-7DE5F2E618E0}"/>
                </a:ext>
              </a:extLst>
            </p:cNvPr>
            <p:cNvSpPr/>
            <p:nvPr/>
          </p:nvSpPr>
          <p:spPr bwMode="auto">
            <a:xfrm>
              <a:off x="7660940" y="2132856"/>
              <a:ext cx="1116124" cy="648072"/>
            </a:xfrm>
            <a:prstGeom prst="rect">
              <a:avLst/>
            </a:prstGeom>
            <a:solidFill>
              <a:schemeClr val="accent4">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04</a:t>
              </a:r>
            </a:p>
          </p:txBody>
        </p:sp>
        <p:sp>
          <p:nvSpPr>
            <p:cNvPr id="18" name="îṥlíḋé">
              <a:extLst>
                <a:ext uri="{FF2B5EF4-FFF2-40B4-BE49-F238E27FC236}">
                  <a16:creationId xmlns:a16="http://schemas.microsoft.com/office/drawing/2014/main" id="{1ED03096-1F6B-492A-91D4-3B0CD6A5EE81}"/>
                </a:ext>
              </a:extLst>
            </p:cNvPr>
            <p:cNvSpPr txBox="1"/>
            <p:nvPr/>
          </p:nvSpPr>
          <p:spPr bwMode="auto">
            <a:xfrm>
              <a:off x="7167112" y="290484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双因素认证</a:t>
              </a:r>
              <a:endParaRPr lang="en-US" altLang="zh-CN" sz="1800" b="1" dirty="0"/>
            </a:p>
          </p:txBody>
        </p:sp>
      </p:grpSp>
    </p:spTree>
    <p:extLst>
      <p:ext uri="{BB962C8B-B14F-4D97-AF65-F5344CB8AC3E}">
        <p14:creationId xmlns:p14="http://schemas.microsoft.com/office/powerpoint/2010/main" val="2410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TOTP</a:t>
            </a:r>
            <a:r>
              <a:rPr lang="zh-CN" altLang="en-US" dirty="0"/>
              <a:t>的概念</a:t>
            </a:r>
            <a:endParaRPr lang="zh-CN" altLang="en-US" dirty="0">
              <a:effectLst/>
            </a:endParaRPr>
          </a:p>
        </p:txBody>
      </p:sp>
      <p:sp>
        <p:nvSpPr>
          <p:cNvPr id="8" name="文本框 7"/>
          <p:cNvSpPr txBox="1"/>
          <p:nvPr/>
        </p:nvSpPr>
        <p:spPr>
          <a:xfrm>
            <a:off x="534565" y="1397675"/>
            <a:ext cx="10686810" cy="2308324"/>
          </a:xfrm>
          <a:prstGeom prst="rect">
            <a:avLst/>
          </a:prstGeom>
          <a:noFill/>
        </p:spPr>
        <p:txBody>
          <a:bodyPr wrap="square" rtlCol="0">
            <a:spAutoFit/>
          </a:bodyPr>
          <a:lstStyle/>
          <a:p>
            <a:r>
              <a:rPr lang="en-US" altLang="zh-CN" dirty="0"/>
              <a:t>TOTP</a:t>
            </a:r>
            <a:r>
              <a:rPr lang="zh-CN" altLang="en-US" dirty="0"/>
              <a:t>的全称是“基于时间的一次性密码”</a:t>
            </a:r>
            <a:r>
              <a:rPr lang="en-US" altLang="zh-CN" dirty="0"/>
              <a:t>(</a:t>
            </a:r>
            <a:r>
              <a:rPr lang="en-US" altLang="zh-CN" b="1" dirty="0"/>
              <a:t>Time-based One-time Password</a:t>
            </a:r>
            <a:r>
              <a:rPr lang="en-US" altLang="zh-CN" dirty="0"/>
              <a:t>)</a:t>
            </a:r>
            <a:r>
              <a:rPr lang="zh-CN" altLang="en-US" dirty="0"/>
              <a:t>。它是工人的可靠解决方案，已经写入国际标码</a:t>
            </a:r>
            <a:r>
              <a:rPr lang="en-US" altLang="zh-CN" dirty="0"/>
              <a:t>RFC6238</a:t>
            </a:r>
            <a:r>
              <a:rPr lang="zh-CN" altLang="en-US" dirty="0"/>
              <a:t>。</a:t>
            </a:r>
            <a:endParaRPr lang="en-US" altLang="zh-CN" dirty="0"/>
          </a:p>
          <a:p>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D4C562B6-AD24-4DD2-890D-9910E8F00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175" y="2348021"/>
            <a:ext cx="6884973" cy="3889698"/>
          </a:xfrm>
          <a:prstGeom prst="rect">
            <a:avLst/>
          </a:prstGeom>
        </p:spPr>
      </p:pic>
    </p:spTree>
    <p:extLst>
      <p:ext uri="{BB962C8B-B14F-4D97-AF65-F5344CB8AC3E}">
        <p14:creationId xmlns:p14="http://schemas.microsoft.com/office/powerpoint/2010/main" val="420946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TOTP</a:t>
            </a:r>
            <a:endParaRPr lang="zh-CN" altLang="en-US" dirty="0">
              <a:effectLst/>
            </a:endParaRPr>
          </a:p>
        </p:txBody>
      </p:sp>
      <p:sp>
        <p:nvSpPr>
          <p:cNvPr id="8" name="文本框 7"/>
          <p:cNvSpPr txBox="1"/>
          <p:nvPr/>
        </p:nvSpPr>
        <p:spPr>
          <a:xfrm>
            <a:off x="6095204" y="1207363"/>
            <a:ext cx="5117293" cy="5078313"/>
          </a:xfrm>
          <a:prstGeom prst="rect">
            <a:avLst/>
          </a:prstGeom>
          <a:noFill/>
        </p:spPr>
        <p:txBody>
          <a:bodyPr wrap="square" rtlCol="0">
            <a:spAutoFit/>
          </a:bodyPr>
          <a:lstStyle/>
          <a:p>
            <a:r>
              <a:rPr lang="zh-CN" altLang="en-US" dirty="0"/>
              <a:t>它的步骤如下。</a:t>
            </a:r>
          </a:p>
          <a:p>
            <a:r>
              <a:rPr lang="zh-CN" altLang="en-US" dirty="0"/>
              <a:t>第一步</a:t>
            </a:r>
            <a:r>
              <a:rPr lang="en-US" altLang="zh-CN" dirty="0"/>
              <a:t>:</a:t>
            </a:r>
            <a:r>
              <a:rPr lang="zh-CN" altLang="en-US" dirty="0"/>
              <a:t>用户开启双因素认证后，服务器生成一个密钥。</a:t>
            </a:r>
            <a:endParaRPr lang="en-US" altLang="zh-CN" dirty="0"/>
          </a:p>
          <a:p>
            <a:endParaRPr lang="zh-CN" altLang="en-US" dirty="0"/>
          </a:p>
          <a:p>
            <a:r>
              <a:rPr lang="zh-CN" altLang="en-US" dirty="0"/>
              <a:t>第二步</a:t>
            </a:r>
            <a:r>
              <a:rPr lang="en-US" altLang="zh-CN" dirty="0"/>
              <a:t>:</a:t>
            </a:r>
            <a:r>
              <a:rPr lang="zh-CN" altLang="en-US" dirty="0"/>
              <a:t>服务器提示用户扫描二维码</a:t>
            </a:r>
            <a:r>
              <a:rPr lang="en-US" altLang="zh-CN" dirty="0"/>
              <a:t>(</a:t>
            </a:r>
            <a:r>
              <a:rPr lang="zh-CN" altLang="en-US" dirty="0"/>
              <a:t>或者使用其他方式</a:t>
            </a:r>
            <a:r>
              <a:rPr lang="en-US" altLang="zh-CN" dirty="0"/>
              <a:t>),</a:t>
            </a:r>
            <a:r>
              <a:rPr lang="zh-CN" altLang="en-US" dirty="0"/>
              <a:t>把密钥保存到用户的手机。也就是说，服务器和用户的手机，现在都有了同一把密钥。</a:t>
            </a:r>
            <a:endParaRPr lang="en-US" altLang="zh-CN" dirty="0"/>
          </a:p>
          <a:p>
            <a:endParaRPr lang="en-US" altLang="zh-CN" dirty="0"/>
          </a:p>
          <a:p>
            <a:endParaRPr lang="en-US" altLang="zh-CN" dirty="0"/>
          </a:p>
          <a:p>
            <a:r>
              <a:rPr lang="zh-CN" altLang="en-US" dirty="0">
                <a:solidFill>
                  <a:srgbClr val="FF0000"/>
                </a:solidFill>
              </a:rPr>
              <a:t>注意</a:t>
            </a:r>
            <a:r>
              <a:rPr lang="zh-CN" altLang="en-US" dirty="0"/>
              <a:t>：</a:t>
            </a:r>
            <a:r>
              <a:rPr lang="zh-CN" altLang="en-US" b="1" dirty="0"/>
              <a:t>密钥必须跟手机绑定。一旦用户更换手机，就必须生成全新的密钥。</a:t>
            </a:r>
          </a:p>
          <a:p>
            <a:endParaRPr lang="en-US" altLang="zh-CN" dirty="0"/>
          </a:p>
          <a:p>
            <a:endParaRPr lang="en-US" altLang="zh-CN" dirty="0"/>
          </a:p>
          <a:p>
            <a:endParaRPr lang="zh-CN" altLang="en-US" dirty="0"/>
          </a:p>
          <a:p>
            <a:endParaRPr lang="zh-CN" altLang="en-US" dirty="0"/>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FC44945D-E936-46AF-9D14-50E2826A1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81" y="1207363"/>
            <a:ext cx="5553323" cy="5175913"/>
          </a:xfrm>
          <a:prstGeom prst="rect">
            <a:avLst/>
          </a:prstGeom>
        </p:spPr>
      </p:pic>
    </p:spTree>
    <p:extLst>
      <p:ext uri="{BB962C8B-B14F-4D97-AF65-F5344CB8AC3E}">
        <p14:creationId xmlns:p14="http://schemas.microsoft.com/office/powerpoint/2010/main" val="4076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TOTP</a:t>
            </a:r>
            <a:endParaRPr lang="zh-CN" altLang="en-US" dirty="0">
              <a:effectLst/>
            </a:endParaRPr>
          </a:p>
        </p:txBody>
      </p:sp>
      <p:sp>
        <p:nvSpPr>
          <p:cNvPr id="8" name="文本框 7"/>
          <p:cNvSpPr txBox="1"/>
          <p:nvPr/>
        </p:nvSpPr>
        <p:spPr>
          <a:xfrm>
            <a:off x="6095204" y="1207363"/>
            <a:ext cx="5117293" cy="5909310"/>
          </a:xfrm>
          <a:prstGeom prst="rect">
            <a:avLst/>
          </a:prstGeom>
          <a:noFill/>
        </p:spPr>
        <p:txBody>
          <a:bodyPr wrap="square" rtlCol="0">
            <a:spAutoFit/>
          </a:bodyPr>
          <a:lstStyle/>
          <a:p>
            <a:r>
              <a:rPr lang="zh-CN" altLang="en-US" dirty="0"/>
              <a:t>第三步，用户登录时，手机客户端使用这个密钥和当前时间戳，生成一个哈希，有效期默认为</a:t>
            </a:r>
            <a:r>
              <a:rPr lang="en-US" altLang="zh-CN" dirty="0"/>
              <a:t>30</a:t>
            </a:r>
            <a:r>
              <a:rPr lang="zh-CN" altLang="en-US" dirty="0"/>
              <a:t>秒。用户在有效期内，把这个哈希提交给服务器。</a:t>
            </a:r>
            <a:endParaRPr lang="en-US" altLang="zh-CN" dirty="0"/>
          </a:p>
          <a:p>
            <a:endParaRPr lang="zh-CN" altLang="en-US" dirty="0"/>
          </a:p>
          <a:p>
            <a:r>
              <a:rPr lang="zh-CN" altLang="en-US" dirty="0"/>
              <a:t>第四步，服务器也使用密钥和当前时间戳，生成一个哈希，跟用户提交的哈希比对。只要两者不一致，就拒绝登录。</a:t>
            </a:r>
          </a:p>
          <a:p>
            <a:endParaRPr lang="en-US" altLang="zh-CN" dirty="0"/>
          </a:p>
          <a:p>
            <a:r>
              <a:rPr lang="en-US" altLang="zh-CN" b="1" dirty="0">
                <a:solidFill>
                  <a:srgbClr val="00B050"/>
                </a:solidFill>
              </a:rPr>
              <a:t>Tips</a:t>
            </a:r>
            <a:r>
              <a:rPr lang="zh-CN" altLang="en-US" dirty="0"/>
              <a:t>：哈希值，你可以把它理解为一段数据的</a:t>
            </a:r>
            <a:r>
              <a:rPr lang="en-US" altLang="zh-CN" dirty="0"/>
              <a:t>DNA</a:t>
            </a:r>
            <a:r>
              <a:rPr lang="zh-CN" altLang="en-US" dirty="0"/>
              <a:t>或者身份证。</a:t>
            </a:r>
            <a:endParaRPr lang="en-US" altLang="zh-CN" dirty="0"/>
          </a:p>
          <a:p>
            <a:endParaRPr lang="en-US" altLang="zh-CN" dirty="0"/>
          </a:p>
          <a:p>
            <a:r>
              <a:rPr lang="zh-CN" altLang="en-US" dirty="0"/>
              <a:t>双因素认证也不是绝对完美的，一旦整个会话被完全劫持，认证就无从谈起了。</a:t>
            </a:r>
            <a:endParaRPr lang="en-US" altLang="zh-CN" dirty="0"/>
          </a:p>
          <a:p>
            <a:r>
              <a:rPr lang="zh-CN" altLang="en-US" dirty="0"/>
              <a:t>或者用户忘记密码，就势必会绕过双因素。</a:t>
            </a:r>
            <a:endParaRPr lang="en-US" altLang="zh-CN" dirty="0"/>
          </a:p>
          <a:p>
            <a:endParaRPr lang="en-US" altLang="zh-CN" dirty="0"/>
          </a:p>
          <a:p>
            <a:endParaRPr lang="zh-CN" altLang="en-US" dirty="0"/>
          </a:p>
          <a:p>
            <a:r>
              <a:rPr lang="zh-CN" altLang="en-US" dirty="0"/>
              <a:t>目前这一块的应用主要在区块链</a:t>
            </a:r>
            <a:r>
              <a:rPr lang="zh-CN" altLang="en-US" b="1" dirty="0"/>
              <a:t>分布式账本</a:t>
            </a:r>
            <a:r>
              <a:rPr lang="zh-CN" altLang="en-US" dirty="0"/>
              <a:t>的技术层面上，也有落地到</a:t>
            </a:r>
            <a:r>
              <a:rPr lang="zh-CN" altLang="en-US" b="1" dirty="0"/>
              <a:t>物联网的溯源</a:t>
            </a:r>
            <a:r>
              <a:rPr lang="zh-CN" altLang="en-US" dirty="0"/>
              <a:t>应用。</a:t>
            </a:r>
          </a:p>
          <a:p>
            <a:endParaRPr lang="en-US" altLang="zh-CN"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FC44945D-E936-46AF-9D14-50E2826A1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81" y="1207363"/>
            <a:ext cx="5553323" cy="3923930"/>
          </a:xfrm>
          <a:prstGeom prst="rect">
            <a:avLst/>
          </a:prstGeom>
        </p:spPr>
      </p:pic>
    </p:spTree>
    <p:extLst>
      <p:ext uri="{BB962C8B-B14F-4D97-AF65-F5344CB8AC3E}">
        <p14:creationId xmlns:p14="http://schemas.microsoft.com/office/powerpoint/2010/main" val="130253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总结</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05</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535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忘记密码功能的设计需要注意的地方</a:t>
            </a:r>
          </a:p>
        </p:txBody>
      </p:sp>
      <p:sp>
        <p:nvSpPr>
          <p:cNvPr id="8" name="文本框 7"/>
          <p:cNvSpPr txBox="1"/>
          <p:nvPr/>
        </p:nvSpPr>
        <p:spPr>
          <a:xfrm>
            <a:off x="669924" y="1313895"/>
            <a:ext cx="10542573" cy="4247317"/>
          </a:xfrm>
          <a:prstGeom prst="rect">
            <a:avLst/>
          </a:prstGeom>
          <a:noFill/>
        </p:spPr>
        <p:txBody>
          <a:bodyPr wrap="square" rtlCol="0">
            <a:spAutoFit/>
          </a:bodyPr>
          <a:lstStyle/>
          <a:p>
            <a:endParaRPr lang="en-US" altLang="zh-CN" dirty="0"/>
          </a:p>
          <a:p>
            <a:pPr marL="285750" indent="-285750">
              <a:buFont typeface="Arial" charset="0"/>
              <a:buChar char="•"/>
            </a:pPr>
            <a:r>
              <a:rPr lang="zh-CN" altLang="en-US" b="1" dirty="0">
                <a:solidFill>
                  <a:srgbClr val="00B050"/>
                </a:solidFill>
              </a:rPr>
              <a:t>第一条规则</a:t>
            </a:r>
            <a:r>
              <a:rPr lang="zh-CN" altLang="en-US" b="1" dirty="0"/>
              <a:t>：密码永远都要哈希保存。</a:t>
            </a:r>
            <a:endParaRPr lang="en-US" altLang="zh-CN" b="1" dirty="0"/>
          </a:p>
          <a:p>
            <a:endParaRPr lang="zh-CN" altLang="en-US" dirty="0"/>
          </a:p>
          <a:p>
            <a:pPr marL="285750" indent="-285750">
              <a:buFont typeface="Arial" charset="0"/>
              <a:buChar char="•"/>
            </a:pPr>
            <a:r>
              <a:rPr lang="zh-CN" altLang="en-US" b="1" dirty="0">
                <a:solidFill>
                  <a:srgbClr val="00B050"/>
                </a:solidFill>
              </a:rPr>
              <a:t>第二条规则</a:t>
            </a:r>
            <a:r>
              <a:rPr lang="zh-CN" altLang="en-US" b="1" dirty="0"/>
              <a:t>：找回密码就是让用户重置密码。</a:t>
            </a:r>
            <a:endParaRPr lang="en-US" altLang="zh-CN" b="1" dirty="0"/>
          </a:p>
          <a:p>
            <a:endParaRPr lang="zh-CN" altLang="en-US" dirty="0"/>
          </a:p>
          <a:p>
            <a:pPr marL="285750" indent="-285750">
              <a:buFont typeface="Arial" charset="0"/>
              <a:buChar char="•"/>
            </a:pPr>
            <a:r>
              <a:rPr lang="zh-CN" altLang="en-US" b="1" dirty="0">
                <a:solidFill>
                  <a:srgbClr val="00B050"/>
                </a:solidFill>
              </a:rPr>
              <a:t>第三条规则</a:t>
            </a:r>
            <a:r>
              <a:rPr lang="zh-CN" altLang="en-US" b="1" dirty="0"/>
              <a:t>：重置密码的时候，要给出一个链接，让用户到网页上自己修改密码。</a:t>
            </a:r>
            <a:endParaRPr lang="en-US" altLang="zh-CN" b="1" dirty="0"/>
          </a:p>
          <a:p>
            <a:endParaRPr lang="zh-CN" altLang="en-US" dirty="0"/>
          </a:p>
          <a:p>
            <a:pPr marL="285750" indent="-285750">
              <a:buFont typeface="Arial" charset="0"/>
              <a:buChar char="•"/>
            </a:pPr>
            <a:r>
              <a:rPr lang="zh-CN" altLang="en-US" b="1" dirty="0">
                <a:solidFill>
                  <a:srgbClr val="00B050"/>
                </a:solidFill>
              </a:rPr>
              <a:t>第四条规则</a:t>
            </a:r>
            <a:r>
              <a:rPr lang="zh-CN" altLang="en-US" b="1" dirty="0"/>
              <a:t>：重置密码之前，如果用户提供了错误的邮件地址，不要提示他。</a:t>
            </a:r>
            <a:endParaRPr lang="en-US" altLang="zh-CN" b="1" dirty="0"/>
          </a:p>
          <a:p>
            <a:endParaRPr lang="zh-CN" altLang="en-US" dirty="0"/>
          </a:p>
          <a:p>
            <a:pPr marL="285750" indent="-285750">
              <a:buFont typeface="Arial" charset="0"/>
              <a:buChar char="•"/>
            </a:pPr>
            <a:r>
              <a:rPr lang="zh-CN" altLang="en-US" b="1" dirty="0">
                <a:solidFill>
                  <a:srgbClr val="00B050"/>
                </a:solidFill>
              </a:rPr>
              <a:t>第五条规则</a:t>
            </a:r>
            <a:r>
              <a:rPr lang="zh-CN" altLang="en-US" b="1" dirty="0"/>
              <a:t>：重置密码的时候，识别用户最好依靠邮件地址，而不是用户名。</a:t>
            </a:r>
            <a:endParaRPr lang="en-US" altLang="zh-CN" b="1" dirty="0"/>
          </a:p>
          <a:p>
            <a:endParaRPr lang="zh-CN" altLang="en-US" dirty="0"/>
          </a:p>
          <a:p>
            <a:pPr marL="285750" indent="-285750">
              <a:buFont typeface="Arial" charset="0"/>
              <a:buChar char="•"/>
            </a:pPr>
            <a:r>
              <a:rPr lang="zh-CN" altLang="en-US" b="1" dirty="0">
                <a:solidFill>
                  <a:srgbClr val="00B050"/>
                </a:solidFill>
              </a:rPr>
              <a:t>第六条规则</a:t>
            </a:r>
            <a:r>
              <a:rPr lang="zh-CN" altLang="en-US" b="1" dirty="0"/>
              <a:t>：如果条件允许，重置密码之前，最好请用户回答一些个人问题，或者采用</a:t>
            </a:r>
            <a:r>
              <a:rPr lang="en-US" altLang="zh-CN" b="1" dirty="0"/>
              <a:t>2FA</a:t>
            </a:r>
            <a:r>
              <a:rPr lang="zh-CN" altLang="en-US" b="1" dirty="0"/>
              <a:t>认证，比如短信验证码。</a:t>
            </a:r>
            <a:endParaRPr lang="zh-CN" altLang="en-US" dirty="0"/>
          </a:p>
          <a:p>
            <a:pPr marL="285750" indent="-285750">
              <a:buFont typeface="Arial" charset="0"/>
              <a:buChar char="•"/>
            </a:pPr>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651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大部分网站找回密码的基本流程为</a:t>
            </a:r>
            <a:endParaRPr lang="zh-CN" altLang="en-US" dirty="0">
              <a:effectLst/>
            </a:endParaRPr>
          </a:p>
        </p:txBody>
      </p:sp>
      <p:sp>
        <p:nvSpPr>
          <p:cNvPr id="8" name="文本框 7"/>
          <p:cNvSpPr txBox="1"/>
          <p:nvPr/>
        </p:nvSpPr>
        <p:spPr>
          <a:xfrm>
            <a:off x="669924" y="1313895"/>
            <a:ext cx="10542573" cy="4524315"/>
          </a:xfrm>
          <a:prstGeom prst="rect">
            <a:avLst/>
          </a:prstGeom>
          <a:noFill/>
        </p:spPr>
        <p:txBody>
          <a:bodyPr wrap="square" rtlCol="0">
            <a:spAutoFit/>
          </a:bodyPr>
          <a:lstStyle/>
          <a:p>
            <a:endParaRPr lang="en-US" altLang="zh-CN" dirty="0"/>
          </a:p>
          <a:p>
            <a:pPr marL="342900" indent="-342900">
              <a:buAutoNum type="arabicPeriod"/>
            </a:pPr>
            <a:r>
              <a:rPr lang="zh-CN" altLang="en-US" dirty="0">
                <a:effectLst>
                  <a:outerShdw blurRad="38100" dist="38100" dir="2700000" algn="tl">
                    <a:srgbClr val="000000">
                      <a:alpha val="43137"/>
                    </a:srgbClr>
                  </a:outerShdw>
                </a:effectLst>
              </a:rPr>
              <a:t>验证账户是否为本网站或应用有效账户，还要加图形码验证，防止机器人。（</a:t>
            </a:r>
            <a:r>
              <a:rPr lang="en-US" altLang="zh-CN" dirty="0">
                <a:effectLst>
                  <a:outerShdw blurRad="38100" dist="38100" dir="2700000" algn="tl">
                    <a:srgbClr val="000000">
                      <a:alpha val="43137"/>
                    </a:srgbClr>
                  </a:outerShdw>
                </a:effectLst>
              </a:rPr>
              <a:t>PS</a:t>
            </a:r>
            <a:r>
              <a:rPr lang="zh-CN" altLang="en-US" dirty="0">
                <a:effectLst>
                  <a:outerShdw blurRad="38100" dist="38100" dir="2700000" algn="tl">
                    <a:srgbClr val="000000">
                      <a:alpha val="43137"/>
                    </a:srgbClr>
                  </a:outerShdw>
                </a:effectLst>
              </a:rPr>
              <a:t>：有的网站和应用可能直接使用用户手机号或邮箱作为账户，可直接跳过此步骤）。</a:t>
            </a:r>
            <a:endParaRPr lang="en-US" altLang="zh-CN" dirty="0">
              <a:effectLst>
                <a:outerShdw blurRad="38100" dist="38100" dir="2700000" algn="tl">
                  <a:srgbClr val="000000">
                    <a:alpha val="43137"/>
                  </a:srgbClr>
                </a:outerShdw>
              </a:effectLst>
            </a:endParaRPr>
          </a:p>
          <a:p>
            <a:pPr marL="342900" indent="-342900">
              <a:buAutoNum type="arabicPeriod"/>
            </a:pPr>
            <a:endParaRPr lang="en-US" altLang="zh-CN" dirty="0">
              <a:effectLst>
                <a:outerShdw blurRad="38100" dist="38100" dir="2700000" algn="tl">
                  <a:srgbClr val="000000">
                    <a:alpha val="43137"/>
                  </a:srgbClr>
                </a:outerShdw>
              </a:effectLst>
            </a:endParaRPr>
          </a:p>
          <a:p>
            <a:pPr marL="342900" indent="-342900">
              <a:buFontTx/>
              <a:buAutoNum type="arabicPeriod"/>
            </a:pPr>
            <a:r>
              <a:rPr lang="zh-CN" altLang="en-US" dirty="0">
                <a:effectLst>
                  <a:outerShdw blurRad="38100" dist="38100" dir="2700000" algn="tl">
                    <a:srgbClr val="000000">
                      <a:alpha val="43137"/>
                    </a:srgbClr>
                  </a:outerShdw>
                </a:effectLst>
              </a:rPr>
              <a:t>使用账户绑定的手机号或邮箱验证，接收手机短信验证码或重置密码链接。使用手机号或邮箱主要是为了保证是用户本人操作。要是手机验证码泄露或邮箱密码泄露等不可控原因导致用户账户被盗，我们对此无能为力。</a:t>
            </a:r>
            <a:endParaRPr lang="en-US" altLang="zh-CN" dirty="0">
              <a:effectLst>
                <a:outerShdw blurRad="38100" dist="38100" dir="2700000" algn="tl">
                  <a:srgbClr val="000000">
                    <a:alpha val="43137"/>
                  </a:srgbClr>
                </a:outerShdw>
              </a:effectLst>
            </a:endParaRPr>
          </a:p>
          <a:p>
            <a:pPr marL="342900" indent="-342900">
              <a:buFontTx/>
              <a:buAutoNum type="arabicPeriod"/>
            </a:pPr>
            <a:endParaRPr lang="en-US" altLang="zh-CN" dirty="0">
              <a:effectLst>
                <a:outerShdw blurRad="38100" dist="38100" dir="2700000" algn="tl">
                  <a:srgbClr val="000000">
                    <a:alpha val="43137"/>
                  </a:srgbClr>
                </a:outerShdw>
              </a:effectLst>
            </a:endParaRPr>
          </a:p>
          <a:p>
            <a:pPr marL="342900" indent="-342900">
              <a:buFontTx/>
              <a:buAutoNum type="arabicPeriod"/>
            </a:pPr>
            <a:r>
              <a:rPr lang="zh-CN" altLang="en-US" dirty="0">
                <a:effectLst>
                  <a:outerShdw blurRad="38100" dist="38100" dir="2700000" algn="tl">
                    <a:srgbClr val="000000">
                      <a:alpha val="43137"/>
                    </a:srgbClr>
                  </a:outerShdw>
                </a:effectLst>
              </a:rPr>
              <a:t>输入手机短信验证码进行验证，然后录入新密码两次。或者通过邮箱重置密码链接，直接跳转到录入新密码界面，重置密码。</a:t>
            </a:r>
            <a:endParaRPr lang="en-US" altLang="zh-CN" dirty="0">
              <a:effectLst>
                <a:outerShdw blurRad="38100" dist="38100" dir="2700000" algn="tl">
                  <a:srgbClr val="000000">
                    <a:alpha val="43137"/>
                  </a:srgbClr>
                </a:outerShdw>
              </a:effectLst>
            </a:endParaRPr>
          </a:p>
          <a:p>
            <a:pPr marL="342900" indent="-342900">
              <a:buFontTx/>
              <a:buAutoNum type="arabicPeriod"/>
            </a:pPr>
            <a:endParaRPr lang="en-US" altLang="zh-CN" dirty="0">
              <a:effectLst>
                <a:outerShdw blurRad="38100" dist="38100" dir="2700000" algn="tl">
                  <a:srgbClr val="000000">
                    <a:alpha val="43137"/>
                  </a:srgbClr>
                </a:outerShdw>
              </a:effectLst>
            </a:endParaRPr>
          </a:p>
          <a:p>
            <a:pPr marL="342900" indent="-342900">
              <a:buFontTx/>
              <a:buAutoNum type="arabicPeriod"/>
            </a:pPr>
            <a:r>
              <a:rPr lang="zh-CN" altLang="en-US" dirty="0">
                <a:effectLst>
                  <a:outerShdw blurRad="38100" dist="38100" dir="2700000" algn="tl">
                    <a:srgbClr val="000000">
                      <a:alpha val="43137"/>
                    </a:srgbClr>
                  </a:outerShdw>
                </a:effectLst>
              </a:rPr>
              <a:t>密码合法校验，两次密码输入相同校验。错误提示。</a:t>
            </a:r>
            <a:endParaRPr lang="en-US" altLang="zh-CN" dirty="0">
              <a:effectLst>
                <a:outerShdw blurRad="38100" dist="38100" dir="2700000" algn="tl">
                  <a:srgbClr val="000000">
                    <a:alpha val="43137"/>
                  </a:srgbClr>
                </a:outerShdw>
              </a:effectLst>
            </a:endParaRPr>
          </a:p>
          <a:p>
            <a:pPr marL="342900" indent="-342900">
              <a:buFontTx/>
              <a:buAutoNum type="arabicPeriod"/>
            </a:pPr>
            <a:endParaRPr lang="en-US" altLang="zh-CN" dirty="0">
              <a:effectLst>
                <a:outerShdw blurRad="38100" dist="38100" dir="2700000" algn="tl">
                  <a:srgbClr val="000000">
                    <a:alpha val="43137"/>
                  </a:srgbClr>
                </a:outerShdw>
              </a:effectLst>
            </a:endParaRPr>
          </a:p>
          <a:p>
            <a:pPr marL="342900" indent="-342900">
              <a:buFontTx/>
              <a:buAutoNum type="arabicPeriod"/>
            </a:pPr>
            <a:r>
              <a:rPr lang="zh-CN" altLang="en-US" dirty="0">
                <a:effectLst>
                  <a:outerShdw blurRad="38100" dist="38100" dir="2700000" algn="tl">
                    <a:srgbClr val="000000">
                      <a:alpha val="43137"/>
                    </a:srgbClr>
                  </a:outerShdw>
                </a:effectLst>
              </a:rPr>
              <a:t>新密码设置成功，提示用户成功信息，结束。</a:t>
            </a:r>
          </a:p>
          <a:p>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1946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大家有什么想法</a:t>
            </a:r>
            <a:endParaRPr lang="zh-CN" altLang="en-US" dirty="0">
              <a:effectLst/>
            </a:endParaRPr>
          </a:p>
        </p:txBody>
      </p:sp>
      <p:sp>
        <p:nvSpPr>
          <p:cNvPr id="8" name="文本框 7"/>
          <p:cNvSpPr txBox="1"/>
          <p:nvPr/>
        </p:nvSpPr>
        <p:spPr>
          <a:xfrm>
            <a:off x="669924" y="1313895"/>
            <a:ext cx="10542573" cy="923330"/>
          </a:xfrm>
          <a:prstGeom prst="rect">
            <a:avLst/>
          </a:prstGeom>
          <a:noFill/>
        </p:spPr>
        <p:txBody>
          <a:bodyPr wrap="square" rtlCol="0">
            <a:spAutoFit/>
          </a:bodyPr>
          <a:lstStyle/>
          <a:p>
            <a:endParaRPr lang="en-US" altLang="zh-CN" dirty="0"/>
          </a:p>
          <a:p>
            <a:endParaRPr lang="en-US" altLang="zh-CN" dirty="0"/>
          </a:p>
          <a:p>
            <a:pPr marL="285750" indent="-285750">
              <a:buFont typeface="Arial" charset="0"/>
              <a:buChar char="•"/>
            </a:pPr>
            <a:endParaRPr kumimoji="1" lang="zh-CN" altLang="en-US" b="1" dirty="0"/>
          </a:p>
        </p:txBody>
      </p:sp>
      <p:sp>
        <p:nvSpPr>
          <p:cNvPr id="3" name="AutoShape 1" descr="E://%E6%96%87%E7%AB%A0/m15110772905_1@163.com/7f794594719d4c468676adf1f8852f80/image.png">
            <a:extLst>
              <a:ext uri="{FF2B5EF4-FFF2-40B4-BE49-F238E27FC236}">
                <a16:creationId xmlns:a16="http://schemas.microsoft.com/office/drawing/2014/main" id="{D7B432D2-0DA0-4974-9FA3-668DC4248A78}"/>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9370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br>
              <a:rPr lang="en-US" altLang="zh-CN" dirty="0"/>
            </a:br>
            <a:r>
              <a:rPr lang="en-US" altLang="zh-CN" dirty="0"/>
              <a:t>And Your Slogan Here</a:t>
            </a:r>
            <a:endParaRPr lang="zh-CN" altLang="en-US" dirty="0"/>
          </a:p>
        </p:txBody>
      </p:sp>
      <p:sp>
        <p:nvSpPr>
          <p:cNvPr id="6" name="文本占位符 5"/>
          <p:cNvSpPr>
            <a:spLocks noGrp="1"/>
          </p:cNvSpPr>
          <p:nvPr>
            <p:ph type="body" sz="quarter" idx="10"/>
          </p:nvPr>
        </p:nvSpPr>
        <p:spPr/>
        <p:txBody>
          <a:bodyPr/>
          <a:lstStyle/>
          <a:p>
            <a:r>
              <a:rPr lang="zh-CN" altLang="en-US" dirty="0"/>
              <a:t>找回密码的功能设计</a:t>
            </a:r>
            <a:endParaRPr lang="en-US" altLang="zh-CN"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438650"/>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515B9219-2B01-457D-B6A2-A150C8E826A6}"/>
              </a:ext>
            </a:extLst>
          </p:cNvPr>
          <p:cNvSpPr>
            <a:spLocks noGrp="1"/>
          </p:cNvSpPr>
          <p:nvPr>
            <p:ph type="body" sz="quarter" idx="18"/>
          </p:nvPr>
        </p:nvSpPr>
        <p:spPr/>
        <p:txBody>
          <a:bodyPr/>
          <a:lstStyle/>
          <a:p>
            <a:r>
              <a:rPr lang="en-US" altLang="zh-CN" dirty="0"/>
              <a:t>2019</a:t>
            </a:r>
            <a:r>
              <a:rPr lang="zh-CN" altLang="en-US" dirty="0"/>
              <a:t>年</a:t>
            </a:r>
            <a:r>
              <a:rPr lang="en-US" altLang="zh-CN" dirty="0"/>
              <a:t>4</a:t>
            </a:r>
            <a:r>
              <a:rPr lang="zh-CN" altLang="en-US" dirty="0"/>
              <a:t>月</a:t>
            </a:r>
            <a:r>
              <a:rPr lang="en-US" altLang="zh-CN" dirty="0"/>
              <a:t>25</a:t>
            </a:r>
            <a:r>
              <a:rPr lang="zh-CN" altLang="en-US" dirty="0"/>
              <a:t>日</a:t>
            </a:r>
            <a:r>
              <a:rPr lang="en-US" altLang="zh-CN" dirty="0"/>
              <a:t>——</a:t>
            </a:r>
            <a:r>
              <a:rPr lang="zh-CN" altLang="en-US" dirty="0"/>
              <a:t>灭霸成灰的第二天</a:t>
            </a: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常见的登录设计</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01</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首先，我们来思考一下常见登录页面的设计模式</a:t>
            </a:r>
            <a:endParaRPr kumimoji="1" lang="zh-CN" altLang="en-US" dirty="0"/>
          </a:p>
        </p:txBody>
      </p:sp>
      <p:sp>
        <p:nvSpPr>
          <p:cNvPr id="7" name="íṥļîḍé">
            <a:extLst>
              <a:ext uri="{FF2B5EF4-FFF2-40B4-BE49-F238E27FC236}">
                <a16:creationId xmlns:a16="http://schemas.microsoft.com/office/drawing/2014/main" id="{81DEFE19-841A-4BD3-9AA6-00E35FD67E03}"/>
              </a:ext>
            </a:extLst>
          </p:cNvPr>
          <p:cNvSpPr/>
          <p:nvPr/>
        </p:nvSpPr>
        <p:spPr bwMode="auto">
          <a:xfrm>
            <a:off x="669924" y="1275736"/>
            <a:ext cx="2266612"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经典款</a:t>
            </a:r>
            <a:endParaRPr lang="en-US" altLang="zh-CN" sz="1600" b="1" dirty="0">
              <a:solidFill>
                <a:schemeClr val="bg1"/>
              </a:solidFill>
            </a:endParaRPr>
          </a:p>
        </p:txBody>
      </p:sp>
      <p:sp>
        <p:nvSpPr>
          <p:cNvPr id="8" name="文本框 7"/>
          <p:cNvSpPr txBox="1"/>
          <p:nvPr/>
        </p:nvSpPr>
        <p:spPr>
          <a:xfrm>
            <a:off x="669924" y="1792772"/>
            <a:ext cx="10985922" cy="369332"/>
          </a:xfrm>
          <a:prstGeom prst="rect">
            <a:avLst/>
          </a:prstGeom>
          <a:noFill/>
        </p:spPr>
        <p:txBody>
          <a:bodyPr wrap="square" rtlCol="0">
            <a:spAutoFit/>
          </a:bodyPr>
          <a:lstStyle/>
          <a:p>
            <a:pPr marL="285750" indent="-285750">
              <a:buFont typeface="Arial" charset="0"/>
              <a:buChar char="•"/>
            </a:pPr>
            <a:r>
              <a:rPr kumimoji="1" lang="zh-CN" altLang="en-US" dirty="0"/>
              <a:t>用户名加密码登录</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32" y="2162104"/>
            <a:ext cx="9926198" cy="4379498"/>
          </a:xfrm>
          <a:prstGeom prst="rect">
            <a:avLst/>
          </a:prstGeom>
        </p:spPr>
      </p:pic>
    </p:spTree>
    <p:extLst>
      <p:ext uri="{BB962C8B-B14F-4D97-AF65-F5344CB8AC3E}">
        <p14:creationId xmlns:p14="http://schemas.microsoft.com/office/powerpoint/2010/main" val="135547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ṥļîḍé">
            <a:extLst>
              <a:ext uri="{FF2B5EF4-FFF2-40B4-BE49-F238E27FC236}">
                <a16:creationId xmlns:a16="http://schemas.microsoft.com/office/drawing/2014/main" id="{81DEFE19-841A-4BD3-9AA6-00E35FD67E03}"/>
              </a:ext>
            </a:extLst>
          </p:cNvPr>
          <p:cNvSpPr/>
          <p:nvPr/>
        </p:nvSpPr>
        <p:spPr bwMode="auto">
          <a:xfrm>
            <a:off x="669924" y="1275736"/>
            <a:ext cx="2266612"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经典加强款</a:t>
            </a:r>
            <a:endParaRPr lang="en-US" altLang="zh-CN" sz="1600" b="1" dirty="0">
              <a:solidFill>
                <a:schemeClr val="bg1"/>
              </a:solidFill>
            </a:endParaRPr>
          </a:p>
        </p:txBody>
      </p:sp>
      <p:sp>
        <p:nvSpPr>
          <p:cNvPr id="8" name="文本框 7"/>
          <p:cNvSpPr txBox="1"/>
          <p:nvPr/>
        </p:nvSpPr>
        <p:spPr>
          <a:xfrm>
            <a:off x="7732151" y="1792772"/>
            <a:ext cx="3637671" cy="369332"/>
          </a:xfrm>
          <a:prstGeom prst="rect">
            <a:avLst/>
          </a:prstGeom>
          <a:noFill/>
        </p:spPr>
        <p:txBody>
          <a:bodyPr wrap="square" rtlCol="0">
            <a:spAutoFit/>
          </a:bodyPr>
          <a:lstStyle/>
          <a:p>
            <a:pPr marL="285750" indent="-285750">
              <a:buFont typeface="Arial" charset="0"/>
              <a:buChar char="•"/>
            </a:pPr>
            <a:r>
              <a:rPr kumimoji="1" lang="zh-CN" altLang="en-US" dirty="0"/>
              <a:t>用户名</a:t>
            </a:r>
            <a:r>
              <a:rPr kumimoji="1" lang="en-US" altLang="zh-CN" dirty="0"/>
              <a:t>+</a:t>
            </a:r>
            <a:r>
              <a:rPr kumimoji="1" lang="zh-CN" altLang="en-US" dirty="0"/>
              <a:t>密码</a:t>
            </a:r>
            <a:r>
              <a:rPr kumimoji="1" lang="en-US" altLang="zh-CN" dirty="0"/>
              <a:t>+</a:t>
            </a:r>
            <a:r>
              <a:rPr kumimoji="1" lang="zh-CN" altLang="en-US" dirty="0"/>
              <a:t>验证码登录</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23" y="1760255"/>
            <a:ext cx="7062227" cy="4379498"/>
          </a:xfrm>
          <a:prstGeom prst="rect">
            <a:avLst/>
          </a:prstGeom>
        </p:spPr>
      </p:pic>
      <p:sp>
        <p:nvSpPr>
          <p:cNvPr id="4" name="文本框 3"/>
          <p:cNvSpPr txBox="1"/>
          <p:nvPr/>
        </p:nvSpPr>
        <p:spPr>
          <a:xfrm>
            <a:off x="7732151" y="2809302"/>
            <a:ext cx="3536413" cy="1477328"/>
          </a:xfrm>
          <a:prstGeom prst="rect">
            <a:avLst/>
          </a:prstGeom>
          <a:noFill/>
        </p:spPr>
        <p:txBody>
          <a:bodyPr wrap="square" rtlCol="0">
            <a:spAutoFit/>
          </a:bodyPr>
          <a:lstStyle/>
          <a:p>
            <a:r>
              <a:rPr kumimoji="1" lang="zh-CN" altLang="en-US" dirty="0"/>
              <a:t>验证码的意义是什么？</a:t>
            </a:r>
            <a:endParaRPr kumimoji="1" lang="en-US" altLang="zh-CN" dirty="0"/>
          </a:p>
          <a:p>
            <a:endParaRPr kumimoji="1" lang="en-US" altLang="zh-CN" dirty="0"/>
          </a:p>
          <a:p>
            <a:r>
              <a:rPr kumimoji="1" lang="zh-CN" altLang="en-US" dirty="0"/>
              <a:t>之所以用验证码，归根结底是为了确定你是一个</a:t>
            </a:r>
            <a:r>
              <a:rPr kumimoji="1" lang="zh-CN" altLang="en-US" b="1" u="sng" dirty="0"/>
              <a:t>有血有肉的人</a:t>
            </a:r>
            <a:r>
              <a:rPr kumimoji="1" lang="zh-CN" altLang="en-US" dirty="0"/>
              <a:t>，而不是一台机器或者一个程序。</a:t>
            </a:r>
          </a:p>
        </p:txBody>
      </p:sp>
    </p:spTree>
    <p:extLst>
      <p:ext uri="{BB962C8B-B14F-4D97-AF65-F5344CB8AC3E}">
        <p14:creationId xmlns:p14="http://schemas.microsoft.com/office/powerpoint/2010/main" val="95620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ṥļîḍé">
            <a:extLst>
              <a:ext uri="{FF2B5EF4-FFF2-40B4-BE49-F238E27FC236}">
                <a16:creationId xmlns:a16="http://schemas.microsoft.com/office/drawing/2014/main" id="{81DEFE19-841A-4BD3-9AA6-00E35FD67E03}"/>
              </a:ext>
            </a:extLst>
          </p:cNvPr>
          <p:cNvSpPr/>
          <p:nvPr/>
        </p:nvSpPr>
        <p:spPr bwMode="auto">
          <a:xfrm>
            <a:off x="669924" y="1275736"/>
            <a:ext cx="2266612" cy="270000"/>
          </a:xfrm>
          <a:prstGeom prst="roundRect">
            <a:avLst>
              <a:gd name="adj" fmla="val 50000"/>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基础加强款</a:t>
            </a:r>
            <a:endParaRPr lang="en-US" altLang="zh-CN" sz="1600" b="1" dirty="0">
              <a:solidFill>
                <a:schemeClr val="bg1"/>
              </a:solidFill>
            </a:endParaRPr>
          </a:p>
        </p:txBody>
      </p:sp>
      <p:sp>
        <p:nvSpPr>
          <p:cNvPr id="8" name="文本框 7"/>
          <p:cNvSpPr txBox="1"/>
          <p:nvPr/>
        </p:nvSpPr>
        <p:spPr>
          <a:xfrm>
            <a:off x="3955056" y="1792772"/>
            <a:ext cx="5455454" cy="646331"/>
          </a:xfrm>
          <a:prstGeom prst="rect">
            <a:avLst/>
          </a:prstGeom>
          <a:noFill/>
        </p:spPr>
        <p:txBody>
          <a:bodyPr wrap="square" rtlCol="0">
            <a:spAutoFit/>
          </a:bodyPr>
          <a:lstStyle/>
          <a:p>
            <a:pPr marL="285750" indent="-285750">
              <a:buFont typeface="Arial" charset="0"/>
              <a:buChar char="•"/>
            </a:pPr>
            <a:r>
              <a:rPr kumimoji="1" lang="zh-CN" altLang="en-US" dirty="0"/>
              <a:t>用户名加密码登录为主，支持手机号，邮箱号登录</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792772"/>
            <a:ext cx="3057277" cy="4102081"/>
          </a:xfrm>
          <a:prstGeom prst="rect">
            <a:avLst/>
          </a:prstGeom>
        </p:spPr>
      </p:pic>
      <p:sp>
        <p:nvSpPr>
          <p:cNvPr id="4" name="文本框 3"/>
          <p:cNvSpPr txBox="1"/>
          <p:nvPr/>
        </p:nvSpPr>
        <p:spPr>
          <a:xfrm>
            <a:off x="3955056" y="3382178"/>
            <a:ext cx="6647974" cy="1754326"/>
          </a:xfrm>
          <a:prstGeom prst="rect">
            <a:avLst/>
          </a:prstGeom>
          <a:noFill/>
        </p:spPr>
        <p:txBody>
          <a:bodyPr wrap="none" rtlCol="0">
            <a:spAutoFit/>
          </a:bodyPr>
          <a:lstStyle/>
          <a:p>
            <a:r>
              <a:rPr kumimoji="1" lang="zh-CN" altLang="en-US" b="1" dirty="0">
                <a:solidFill>
                  <a:schemeClr val="tx1">
                    <a:lumMod val="95000"/>
                    <a:lumOff val="5000"/>
                  </a:schemeClr>
                </a:solidFill>
              </a:rPr>
              <a:t>优点：</a:t>
            </a:r>
            <a:endParaRPr kumimoji="1" lang="en-US" altLang="zh-CN" b="1" dirty="0">
              <a:solidFill>
                <a:schemeClr val="tx1">
                  <a:lumMod val="95000"/>
                  <a:lumOff val="5000"/>
                </a:schemeClr>
              </a:solidFill>
            </a:endParaRPr>
          </a:p>
          <a:p>
            <a:r>
              <a:rPr kumimoji="1" lang="zh-CN" altLang="en-US" dirty="0"/>
              <a:t>相较于签证，易用性更好了，用户可以用手机号或者邮箱登录。</a:t>
            </a:r>
            <a:endParaRPr kumimoji="1" lang="en-US" altLang="zh-CN" dirty="0"/>
          </a:p>
          <a:p>
            <a:r>
              <a:rPr kumimoji="1" lang="zh-CN" altLang="en-US" dirty="0"/>
              <a:t>但是同时也打来了一个问题，那就是</a:t>
            </a:r>
            <a:endParaRPr kumimoji="1" lang="en-US" altLang="zh-CN" dirty="0"/>
          </a:p>
          <a:p>
            <a:r>
              <a:rPr kumimoji="1" lang="zh-CN" altLang="en-US" b="1" dirty="0"/>
              <a:t>用户信息必须完整</a:t>
            </a:r>
            <a:r>
              <a:rPr kumimoji="1" lang="zh-CN" altLang="en-US" dirty="0"/>
              <a:t>。</a:t>
            </a:r>
            <a:endParaRPr kumimoji="1" lang="en-US" altLang="zh-CN" dirty="0"/>
          </a:p>
          <a:p>
            <a:r>
              <a:rPr kumimoji="1" lang="zh-CN" altLang="en-US" dirty="0"/>
              <a:t>如果一个用户在注册的时候没有提供手机号</a:t>
            </a:r>
            <a:endParaRPr kumimoji="1" lang="en-US" altLang="zh-CN" dirty="0"/>
          </a:p>
          <a:p>
            <a:r>
              <a:rPr kumimoji="1" lang="zh-CN" altLang="en-US" dirty="0"/>
              <a:t>或者密码的话，这个功能就优点鸡肋了。</a:t>
            </a:r>
          </a:p>
        </p:txBody>
      </p:sp>
    </p:spTree>
    <p:extLst>
      <p:ext uri="{BB962C8B-B14F-4D97-AF65-F5344CB8AC3E}">
        <p14:creationId xmlns:p14="http://schemas.microsoft.com/office/powerpoint/2010/main" val="19187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786392" y="1747659"/>
            <a:ext cx="4043190" cy="3970318"/>
          </a:xfrm>
          <a:prstGeom prst="rect">
            <a:avLst/>
          </a:prstGeom>
          <a:noFill/>
        </p:spPr>
        <p:txBody>
          <a:bodyPr wrap="square" rtlCol="0">
            <a:spAutoFit/>
          </a:bodyPr>
          <a:lstStyle/>
          <a:p>
            <a:pPr marL="285750" indent="-285750">
              <a:buFont typeface="Arial" charset="0"/>
              <a:buChar char="•"/>
            </a:pPr>
            <a:r>
              <a:rPr kumimoji="1" lang="zh-CN" altLang="en-US" dirty="0"/>
              <a:t>手机号验证码登录为主，账号密码登录为主，第三方登录为辅。</a:t>
            </a:r>
            <a:endParaRPr kumimoji="1" lang="en-US" altLang="zh-CN" dirty="0"/>
          </a:p>
          <a:p>
            <a:pPr marL="285750" indent="-285750">
              <a:buFont typeface="Arial" charset="0"/>
              <a:buChar char="•"/>
            </a:pPr>
            <a:r>
              <a:rPr kumimoji="1" lang="zh-CN" altLang="en-US" dirty="0"/>
              <a:t>左面图片是一个我们最常见的后台管理系统登录界面。</a:t>
            </a:r>
            <a:endParaRPr kumimoji="1" lang="en-US" altLang="zh-CN" dirty="0"/>
          </a:p>
          <a:p>
            <a:pPr marL="285750" indent="-285750">
              <a:buFont typeface="Arial" charset="0"/>
              <a:buChar char="•"/>
            </a:pPr>
            <a:r>
              <a:rPr kumimoji="1" lang="zh-CN" altLang="en-US" dirty="0"/>
              <a:t>它包含了账号密码和手机号登录，支持第三方登录。</a:t>
            </a:r>
            <a:endParaRPr kumimoji="1" lang="en-US" altLang="zh-CN" dirty="0"/>
          </a:p>
          <a:p>
            <a:pPr marL="285750" indent="-285750">
              <a:buFont typeface="Arial" charset="0"/>
              <a:buChar char="•"/>
            </a:pPr>
            <a:endParaRPr kumimoji="1" lang="en-US" altLang="zh-CN" dirty="0"/>
          </a:p>
          <a:p>
            <a:pPr marL="285750" indent="-285750">
              <a:buFont typeface="Arial" charset="0"/>
              <a:buChar char="•"/>
            </a:pPr>
            <a:endParaRPr kumimoji="1" lang="en-US" altLang="zh-CN" dirty="0"/>
          </a:p>
          <a:p>
            <a:pPr marL="285750" indent="-285750">
              <a:buFont typeface="Arial" charset="0"/>
              <a:buChar char="•"/>
            </a:pPr>
            <a:endParaRPr kumimoji="1" lang="en-US" altLang="zh-CN" dirty="0"/>
          </a:p>
          <a:p>
            <a:pPr marL="285750" indent="-285750">
              <a:buFont typeface="Arial" charset="0"/>
              <a:buChar char="•"/>
            </a:pPr>
            <a:endParaRPr kumimoji="1" lang="en-US" altLang="zh-CN" dirty="0"/>
          </a:p>
          <a:p>
            <a:pPr marL="285750" indent="-285750">
              <a:buFont typeface="Arial" charset="0"/>
              <a:buChar char="•"/>
            </a:pPr>
            <a:r>
              <a:rPr kumimoji="1" lang="zh-CN" altLang="en-US" dirty="0"/>
              <a:t>结合上面常见的几种登录界面，我们会发现后面的几个登录界面都做了忘记密码的功能，下面我们就来说说为什么要忘记密码。</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80" y="1747660"/>
            <a:ext cx="6217811" cy="4495241"/>
          </a:xfrm>
          <a:prstGeom prst="rect">
            <a:avLst/>
          </a:prstGeom>
        </p:spPr>
      </p:pic>
      <p:sp>
        <p:nvSpPr>
          <p:cNvPr id="6" name="îSḷiḑè">
            <a:extLst>
              <a:ext uri="{FF2B5EF4-FFF2-40B4-BE49-F238E27FC236}">
                <a16:creationId xmlns:a16="http://schemas.microsoft.com/office/drawing/2014/main" id="{437AC71A-8D34-42A5-B898-DC4A4DA5B632}"/>
              </a:ext>
            </a:extLst>
          </p:cNvPr>
          <p:cNvSpPr/>
          <p:nvPr/>
        </p:nvSpPr>
        <p:spPr bwMode="auto">
          <a:xfrm>
            <a:off x="669924" y="1338106"/>
            <a:ext cx="2266612" cy="270000"/>
          </a:xfrm>
          <a:prstGeom prst="roundRect">
            <a:avLst>
              <a:gd name="adj" fmla="val 50000"/>
            </a:avLst>
          </a:prstGeom>
          <a:solidFill>
            <a:schemeClr val="accent3"/>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solidFill>
                  <a:schemeClr val="bg1"/>
                </a:solidFill>
              </a:rPr>
              <a:t>进阶款</a:t>
            </a:r>
            <a:endParaRPr lang="en-US" altLang="zh-CN" sz="1600" b="1" dirty="0">
              <a:solidFill>
                <a:schemeClr val="bg1"/>
              </a:solidFill>
            </a:endParaRPr>
          </a:p>
        </p:txBody>
      </p:sp>
    </p:spTree>
    <p:extLst>
      <p:ext uri="{BB962C8B-B14F-4D97-AF65-F5344CB8AC3E}">
        <p14:creationId xmlns:p14="http://schemas.microsoft.com/office/powerpoint/2010/main" val="49944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为什么要忘记密码</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02</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367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1E088-D243-4FCE-8DB9-4150F4B41282}"/>
              </a:ext>
            </a:extLst>
          </p:cNvPr>
          <p:cNvSpPr>
            <a:spLocks noGrp="1"/>
          </p:cNvSpPr>
          <p:nvPr>
            <p:ph type="title"/>
          </p:nvPr>
        </p:nvSpPr>
        <p:spPr/>
        <p:txBody>
          <a:bodyPr/>
          <a:lstStyle/>
          <a:p>
            <a:r>
              <a:rPr lang="zh-CN" altLang="en-US" dirty="0"/>
              <a:t>首先我们来思考一下为什么要做找回密码的功能？</a:t>
            </a:r>
          </a:p>
        </p:txBody>
      </p:sp>
      <p:sp>
        <p:nvSpPr>
          <p:cNvPr id="5" name="îṥḷiḍé">
            <a:extLst>
              <a:ext uri="{FF2B5EF4-FFF2-40B4-BE49-F238E27FC236}">
                <a16:creationId xmlns:a16="http://schemas.microsoft.com/office/drawing/2014/main" id="{A6A7F2F5-1729-493A-AE30-903496AE9288}"/>
              </a:ext>
            </a:extLst>
          </p:cNvPr>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a:rPr>
              <a:t>Text here</a:t>
            </a:r>
            <a:endParaRPr lang="de-DE" altLang="zh-CN" b="1" dirty="0">
              <a:sym typeface="Calibri"/>
            </a:endParaRPr>
          </a:p>
        </p:txBody>
      </p:sp>
      <p:cxnSp>
        <p:nvCxnSpPr>
          <p:cNvPr id="6" name="直接连接符 5">
            <a:extLst>
              <a:ext uri="{FF2B5EF4-FFF2-40B4-BE49-F238E27FC236}">
                <a16:creationId xmlns:a16="http://schemas.microsoft.com/office/drawing/2014/main" id="{3B7B09A7-04F4-4A60-81FA-BBABDBBE00B3}"/>
              </a:ext>
            </a:extLst>
          </p:cNvPr>
          <p:cNvCxnSpPr>
            <a:cxnSpLocks/>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4A2297A-A0AE-46C2-B94F-7D670AB64F37}"/>
              </a:ext>
            </a:extLst>
          </p:cNvPr>
          <p:cNvCxnSpPr>
            <a:cxnSpLocks/>
            <a:stCxn id="9" idx="3"/>
            <a:endCxn id="11" idx="1"/>
          </p:cNvCxnSpPr>
          <p:nvPr/>
        </p:nvCxnSpPr>
        <p:spPr>
          <a:xfrm>
            <a:off x="6059369" y="2394018"/>
            <a:ext cx="1" cy="241333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a:extLst>
              <a:ext uri="{FF2B5EF4-FFF2-40B4-BE49-F238E27FC236}">
                <a16:creationId xmlns:a16="http://schemas.microsoft.com/office/drawing/2014/main" id="{0365152A-BD2C-4DFC-8609-ED5F03B18E2D}"/>
              </a:ext>
            </a:extLst>
          </p:cNvPr>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zh-CN" altLang="en-US" b="1" dirty="0">
                <a:sym typeface="Calibri"/>
              </a:rPr>
              <a:t>找回密码</a:t>
            </a:r>
            <a:endParaRPr lang="de-DE" altLang="zh-CN" b="1" dirty="0">
              <a:sym typeface="Calibri"/>
            </a:endParaRPr>
          </a:p>
        </p:txBody>
      </p:sp>
      <p:sp>
        <p:nvSpPr>
          <p:cNvPr id="9" name="îṣḷïďê">
            <a:extLst>
              <a:ext uri="{FF2B5EF4-FFF2-40B4-BE49-F238E27FC236}">
                <a16:creationId xmlns:a16="http://schemas.microsoft.com/office/drawing/2014/main" id="{9EF2B316-E648-4793-A723-69B6E5B211AE}"/>
              </a:ext>
            </a:extLst>
          </p:cNvPr>
          <p:cNvSpPr/>
          <p:nvPr/>
        </p:nvSpPr>
        <p:spPr>
          <a:xfrm>
            <a:off x="5616429" y="150813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en-US" sz="1400" dirty="0">
                <a:sym typeface="Calibri"/>
              </a:rPr>
              <a:t>忘记密码</a:t>
            </a:r>
            <a:endParaRPr lang="de-DE" altLang="zh-CN" sz="1400" dirty="0">
              <a:sym typeface="Calibri"/>
            </a:endParaRPr>
          </a:p>
        </p:txBody>
      </p:sp>
      <p:sp>
        <p:nvSpPr>
          <p:cNvPr id="10" name="iṥḻîḍè">
            <a:extLst>
              <a:ext uri="{FF2B5EF4-FFF2-40B4-BE49-F238E27FC236}">
                <a16:creationId xmlns:a16="http://schemas.microsoft.com/office/drawing/2014/main" id="{FD471E03-2CCC-4369-B433-24BB0BD5F39E}"/>
              </a:ext>
            </a:extLst>
          </p:cNvPr>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en-US" sz="1400" dirty="0">
                <a:sym typeface="Calibri"/>
              </a:rPr>
              <a:t>初始化     用户</a:t>
            </a:r>
            <a:endParaRPr lang="de-DE" altLang="zh-CN" sz="1400" dirty="0">
              <a:sym typeface="Calibri"/>
            </a:endParaRPr>
          </a:p>
        </p:txBody>
      </p:sp>
      <p:sp>
        <p:nvSpPr>
          <p:cNvPr id="11" name="ïŝ1ídè">
            <a:extLst>
              <a:ext uri="{FF2B5EF4-FFF2-40B4-BE49-F238E27FC236}">
                <a16:creationId xmlns:a16="http://schemas.microsoft.com/office/drawing/2014/main" id="{08F506A3-C66F-4B5C-AA17-0ECD09A85FE2}"/>
              </a:ext>
            </a:extLst>
          </p:cNvPr>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en-US" sz="1400" dirty="0">
                <a:sym typeface="Calibri"/>
              </a:rPr>
              <a:t>真的忘了</a:t>
            </a:r>
            <a:endParaRPr lang="de-DE" altLang="zh-CN" sz="1400" dirty="0">
              <a:sym typeface="Calibri"/>
            </a:endParaRPr>
          </a:p>
        </p:txBody>
      </p:sp>
      <p:sp>
        <p:nvSpPr>
          <p:cNvPr id="12" name="iṣḷiḋé">
            <a:extLst>
              <a:ext uri="{FF2B5EF4-FFF2-40B4-BE49-F238E27FC236}">
                <a16:creationId xmlns:a16="http://schemas.microsoft.com/office/drawing/2014/main" id="{F06E9DF4-74D3-47B6-8DE7-56A0B25D1179}"/>
              </a:ext>
            </a:extLst>
          </p:cNvPr>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en-US" sz="1400" dirty="0">
                <a:sym typeface="Calibri"/>
              </a:rPr>
              <a:t>修改密码</a:t>
            </a:r>
            <a:endParaRPr lang="de-DE" altLang="zh-CN" sz="1400" dirty="0">
              <a:sym typeface="Calibri"/>
            </a:endParaRPr>
          </a:p>
        </p:txBody>
      </p:sp>
      <p:grpSp>
        <p:nvGrpSpPr>
          <p:cNvPr id="13" name="组合 12">
            <a:extLst>
              <a:ext uri="{FF2B5EF4-FFF2-40B4-BE49-F238E27FC236}">
                <a16:creationId xmlns:a16="http://schemas.microsoft.com/office/drawing/2014/main" id="{EEBBC833-2EEB-4961-B08F-752EE37FE93A}"/>
              </a:ext>
            </a:extLst>
          </p:cNvPr>
          <p:cNvGrpSpPr/>
          <p:nvPr/>
        </p:nvGrpSpPr>
        <p:grpSpPr>
          <a:xfrm>
            <a:off x="8507725" y="2073221"/>
            <a:ext cx="3011175" cy="3117958"/>
            <a:chOff x="8507725" y="1073702"/>
            <a:chExt cx="3011175" cy="3117958"/>
          </a:xfrm>
        </p:grpSpPr>
        <p:grpSp>
          <p:nvGrpSpPr>
            <p:cNvPr id="14" name="组合 13">
              <a:extLst>
                <a:ext uri="{FF2B5EF4-FFF2-40B4-BE49-F238E27FC236}">
                  <a16:creationId xmlns:a16="http://schemas.microsoft.com/office/drawing/2014/main" id="{86511561-1F15-4DB2-A4D1-616F6AA05E6F}"/>
                </a:ext>
              </a:extLst>
            </p:cNvPr>
            <p:cNvGrpSpPr/>
            <p:nvPr/>
          </p:nvGrpSpPr>
          <p:grpSpPr>
            <a:xfrm>
              <a:off x="8507725" y="1073702"/>
              <a:ext cx="3011175" cy="1017430"/>
              <a:chOff x="8661000" y="1073702"/>
              <a:chExt cx="2295001" cy="1017430"/>
            </a:xfrm>
          </p:grpSpPr>
          <p:sp>
            <p:nvSpPr>
              <p:cNvPr id="18" name="Shape 1448">
                <a:extLst>
                  <a:ext uri="{FF2B5EF4-FFF2-40B4-BE49-F238E27FC236}">
                    <a16:creationId xmlns:a16="http://schemas.microsoft.com/office/drawing/2014/main" id="{3CD4C1DA-A967-4702-9B3E-B81F2AA235FA}"/>
                  </a:ext>
                </a:extLst>
              </p:cNvPr>
              <p:cNvSpPr txBox="1"/>
              <p:nvPr/>
            </p:nvSpPr>
            <p:spPr>
              <a:xfrm>
                <a:off x="8661001" y="1073702"/>
                <a:ext cx="2295000" cy="392512"/>
              </a:xfrm>
              <a:prstGeom prst="rect">
                <a:avLst/>
              </a:prstGeom>
              <a:noFill/>
              <a:ln>
                <a:noFill/>
              </a:ln>
            </p:spPr>
            <p:txBody>
              <a:bodyPr lIns="45713" tIns="22850" rIns="45713" bIns="22850" anchor="t" anchorCtr="0">
                <a:noAutofit/>
              </a:bodyPr>
              <a:lstStyle/>
              <a:p>
                <a:pPr>
                  <a:buSzPct val="25000"/>
                </a:pPr>
                <a:r>
                  <a:rPr lang="zh-CN" altLang="en-US" sz="2000" b="1" dirty="0">
                    <a:sym typeface="Calibri"/>
                  </a:rPr>
                  <a:t>初始化用户</a:t>
                </a:r>
                <a:endParaRPr lang="de-DE" sz="2000" b="1" dirty="0">
                  <a:sym typeface="Calibri"/>
                </a:endParaRPr>
              </a:p>
            </p:txBody>
          </p:sp>
          <p:sp>
            <p:nvSpPr>
              <p:cNvPr id="19" name="Shape 1450">
                <a:extLst>
                  <a:ext uri="{FF2B5EF4-FFF2-40B4-BE49-F238E27FC236}">
                    <a16:creationId xmlns:a16="http://schemas.microsoft.com/office/drawing/2014/main" id="{9083D802-D914-421C-8EF8-AE322888846A}"/>
                  </a:ext>
                </a:extLst>
              </p:cNvPr>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altLang="en-US" sz="1200" b="1" dirty="0">
                    <a:ea typeface="Calibri"/>
                    <a:cs typeface="Calibri"/>
                    <a:sym typeface="Calibri"/>
                  </a:rPr>
                  <a:t>我是管理员，我想洗牌</a:t>
                </a:r>
                <a:r>
                  <a:rPr lang="zh-CN" altLang="en-US" sz="1200" dirty="0">
                    <a:ea typeface="Calibri"/>
                    <a:cs typeface="Calibri"/>
                    <a:sym typeface="Calibri"/>
                  </a:rPr>
                  <a:t>。</a:t>
                </a:r>
                <a:endParaRPr lang="de-DE" sz="1200" dirty="0">
                  <a:ea typeface="Calibri"/>
                  <a:cs typeface="Calibri"/>
                  <a:sym typeface="Calibri"/>
                </a:endParaRPr>
              </a:p>
            </p:txBody>
          </p:sp>
        </p:grpSp>
        <p:grpSp>
          <p:nvGrpSpPr>
            <p:cNvPr id="15" name="组合 14">
              <a:extLst>
                <a:ext uri="{FF2B5EF4-FFF2-40B4-BE49-F238E27FC236}">
                  <a16:creationId xmlns:a16="http://schemas.microsoft.com/office/drawing/2014/main" id="{2E8BD2C5-CEB3-48F6-A9FC-065C1471B3EC}"/>
                </a:ext>
              </a:extLst>
            </p:cNvPr>
            <p:cNvGrpSpPr/>
            <p:nvPr/>
          </p:nvGrpSpPr>
          <p:grpSpPr>
            <a:xfrm>
              <a:off x="8507726" y="3174230"/>
              <a:ext cx="3011174" cy="1017430"/>
              <a:chOff x="8661000" y="1781570"/>
              <a:chExt cx="2295000" cy="1017430"/>
            </a:xfrm>
          </p:grpSpPr>
          <p:sp>
            <p:nvSpPr>
              <p:cNvPr id="16" name="Shape 1448">
                <a:extLst>
                  <a:ext uri="{FF2B5EF4-FFF2-40B4-BE49-F238E27FC236}">
                    <a16:creationId xmlns:a16="http://schemas.microsoft.com/office/drawing/2014/main" id="{60E33CAE-949D-4C16-BC5D-566C78F3BE63}"/>
                  </a:ext>
                </a:extLst>
              </p:cNvPr>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en-US" sz="2000" b="1" dirty="0">
                    <a:sym typeface="Calibri"/>
                  </a:rPr>
                  <a:t>真的忘了</a:t>
                </a:r>
                <a:endParaRPr lang="de-DE" sz="2000" b="1" dirty="0">
                  <a:sym typeface="Calibri"/>
                </a:endParaRPr>
              </a:p>
            </p:txBody>
          </p:sp>
          <p:sp>
            <p:nvSpPr>
              <p:cNvPr id="17" name="Shape 1450">
                <a:extLst>
                  <a:ext uri="{FF2B5EF4-FFF2-40B4-BE49-F238E27FC236}">
                    <a16:creationId xmlns:a16="http://schemas.microsoft.com/office/drawing/2014/main" id="{2B02C3CA-EB14-4D74-A452-5F3AEBB3A261}"/>
                  </a:ext>
                </a:extLst>
              </p:cNvPr>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altLang="en-US" sz="1200" b="1" dirty="0">
                    <a:ea typeface="Calibri"/>
                    <a:cs typeface="Calibri"/>
                    <a:sym typeface="Calibri"/>
                  </a:rPr>
                  <a:t>貌似账号我也不记得了</a:t>
                </a:r>
                <a:r>
                  <a:rPr lang="zh-CN" altLang="en-US" sz="1200" dirty="0">
                    <a:ea typeface="Calibri"/>
                    <a:cs typeface="Calibri"/>
                    <a:sym typeface="Calibri"/>
                  </a:rPr>
                  <a:t>？</a:t>
                </a:r>
                <a:endParaRPr lang="de-DE" sz="1200" dirty="0">
                  <a:ea typeface="Calibri"/>
                  <a:cs typeface="Calibri"/>
                  <a:sym typeface="Calibri"/>
                </a:endParaRPr>
              </a:p>
            </p:txBody>
          </p:sp>
        </p:grpSp>
      </p:grpSp>
      <p:grpSp>
        <p:nvGrpSpPr>
          <p:cNvPr id="20" name="组合 19">
            <a:extLst>
              <a:ext uri="{FF2B5EF4-FFF2-40B4-BE49-F238E27FC236}">
                <a16:creationId xmlns:a16="http://schemas.microsoft.com/office/drawing/2014/main" id="{6690EFCF-6663-4C99-BE99-E8EE38156DEB}"/>
              </a:ext>
            </a:extLst>
          </p:cNvPr>
          <p:cNvGrpSpPr/>
          <p:nvPr/>
        </p:nvGrpSpPr>
        <p:grpSpPr>
          <a:xfrm>
            <a:off x="599839" y="2089767"/>
            <a:ext cx="3071735" cy="3101412"/>
            <a:chOff x="8447165" y="1090248"/>
            <a:chExt cx="3071735" cy="3101412"/>
          </a:xfrm>
        </p:grpSpPr>
        <p:grpSp>
          <p:nvGrpSpPr>
            <p:cNvPr id="21" name="组合 20">
              <a:extLst>
                <a:ext uri="{FF2B5EF4-FFF2-40B4-BE49-F238E27FC236}">
                  <a16:creationId xmlns:a16="http://schemas.microsoft.com/office/drawing/2014/main" id="{FA72EB3D-E09E-48B0-BAA1-3106C094CB92}"/>
                </a:ext>
              </a:extLst>
            </p:cNvPr>
            <p:cNvGrpSpPr/>
            <p:nvPr/>
          </p:nvGrpSpPr>
          <p:grpSpPr>
            <a:xfrm>
              <a:off x="8447165" y="1090248"/>
              <a:ext cx="3029452" cy="1034698"/>
              <a:chOff x="8614844" y="1090248"/>
              <a:chExt cx="2308931" cy="1034698"/>
            </a:xfrm>
          </p:grpSpPr>
          <p:sp>
            <p:nvSpPr>
              <p:cNvPr id="25" name="Shape 1448">
                <a:extLst>
                  <a:ext uri="{FF2B5EF4-FFF2-40B4-BE49-F238E27FC236}">
                    <a16:creationId xmlns:a16="http://schemas.microsoft.com/office/drawing/2014/main" id="{2FD08185-02BE-49DC-B75D-872BF71F80A3}"/>
                  </a:ext>
                </a:extLst>
              </p:cNvPr>
              <p:cNvSpPr txBox="1"/>
              <p:nvPr/>
            </p:nvSpPr>
            <p:spPr>
              <a:xfrm>
                <a:off x="8614844" y="1090248"/>
                <a:ext cx="2295000" cy="392512"/>
              </a:xfrm>
              <a:prstGeom prst="rect">
                <a:avLst/>
              </a:prstGeom>
              <a:noFill/>
              <a:ln>
                <a:noFill/>
              </a:ln>
            </p:spPr>
            <p:txBody>
              <a:bodyPr lIns="45713" tIns="22850" rIns="45713" bIns="22850" anchor="t" anchorCtr="0">
                <a:noAutofit/>
              </a:bodyPr>
              <a:lstStyle/>
              <a:p>
                <a:pPr>
                  <a:buSzPct val="25000"/>
                </a:pPr>
                <a:r>
                  <a:rPr lang="zh-CN" altLang="en-US" sz="2000" b="1" dirty="0">
                    <a:sym typeface="Calibri"/>
                  </a:rPr>
                  <a:t>忘记密码</a:t>
                </a:r>
                <a:endParaRPr lang="de-DE" sz="2000" b="1" dirty="0">
                  <a:sym typeface="Calibri"/>
                </a:endParaRPr>
              </a:p>
            </p:txBody>
          </p:sp>
          <p:sp>
            <p:nvSpPr>
              <p:cNvPr id="26" name="Shape 1450">
                <a:extLst>
                  <a:ext uri="{FF2B5EF4-FFF2-40B4-BE49-F238E27FC236}">
                    <a16:creationId xmlns:a16="http://schemas.microsoft.com/office/drawing/2014/main" id="{328F7B68-9253-45D2-A642-5B74F79B0D92}"/>
                  </a:ext>
                </a:extLst>
              </p:cNvPr>
              <p:cNvSpPr txBox="1"/>
              <p:nvPr/>
            </p:nvSpPr>
            <p:spPr>
              <a:xfrm>
                <a:off x="8628775" y="1500028"/>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altLang="en-US" sz="1200" b="1" dirty="0">
                    <a:ea typeface="Calibri"/>
                    <a:cs typeface="Calibri"/>
                    <a:sym typeface="Calibri"/>
                  </a:rPr>
                  <a:t>我密码什么来着？我忘了</a:t>
                </a:r>
                <a:endParaRPr lang="de-DE" sz="1200" b="1" dirty="0">
                  <a:ea typeface="Calibri"/>
                  <a:cs typeface="Calibri"/>
                  <a:sym typeface="Calibri"/>
                </a:endParaRPr>
              </a:p>
            </p:txBody>
          </p:sp>
        </p:grpSp>
        <p:grpSp>
          <p:nvGrpSpPr>
            <p:cNvPr id="22" name="组合 21">
              <a:extLst>
                <a:ext uri="{FF2B5EF4-FFF2-40B4-BE49-F238E27FC236}">
                  <a16:creationId xmlns:a16="http://schemas.microsoft.com/office/drawing/2014/main" id="{8D636C53-0AA5-47B3-8B91-F49419B59118}"/>
                </a:ext>
              </a:extLst>
            </p:cNvPr>
            <p:cNvGrpSpPr/>
            <p:nvPr/>
          </p:nvGrpSpPr>
          <p:grpSpPr>
            <a:xfrm>
              <a:off x="8507726" y="3174230"/>
              <a:ext cx="3011174" cy="1017430"/>
              <a:chOff x="8661000" y="1781570"/>
              <a:chExt cx="2295000" cy="1017430"/>
            </a:xfrm>
          </p:grpSpPr>
          <p:sp>
            <p:nvSpPr>
              <p:cNvPr id="23" name="Shape 1448">
                <a:extLst>
                  <a:ext uri="{FF2B5EF4-FFF2-40B4-BE49-F238E27FC236}">
                    <a16:creationId xmlns:a16="http://schemas.microsoft.com/office/drawing/2014/main" id="{55A65AAB-2D68-4038-9288-F6CFB96E3B74}"/>
                  </a:ext>
                </a:extLst>
              </p:cNvPr>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en-US" sz="2000" b="1" dirty="0">
                    <a:sym typeface="Calibri"/>
                  </a:rPr>
                  <a:t>修改密码</a:t>
                </a:r>
                <a:endParaRPr lang="de-DE" sz="2000" b="1" dirty="0">
                  <a:sym typeface="Calibri"/>
                </a:endParaRPr>
              </a:p>
            </p:txBody>
          </p:sp>
          <p:sp>
            <p:nvSpPr>
              <p:cNvPr id="24" name="Shape 1450">
                <a:extLst>
                  <a:ext uri="{FF2B5EF4-FFF2-40B4-BE49-F238E27FC236}">
                    <a16:creationId xmlns:a16="http://schemas.microsoft.com/office/drawing/2014/main" id="{7C0C1375-E471-48D8-ACC6-E8970C99C297}"/>
                  </a:ext>
                </a:extLst>
              </p:cNvPr>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altLang="en-US" sz="1200" b="1" dirty="0">
                    <a:ea typeface="Calibri"/>
                    <a:cs typeface="Calibri"/>
                    <a:sym typeface="Calibri"/>
                  </a:rPr>
                  <a:t>这个密码不符合我的风格，换个密码</a:t>
                </a:r>
                <a:endParaRPr lang="de-DE" sz="1200" b="1" dirty="0">
                  <a:ea typeface="Calibri"/>
                  <a:cs typeface="Calibri"/>
                  <a:sym typeface="Calibri"/>
                </a:endParaRPr>
              </a:p>
            </p:txBody>
          </p:sp>
        </p:grpSp>
      </p:grpSp>
    </p:spTree>
    <p:extLst>
      <p:ext uri="{BB962C8B-B14F-4D97-AF65-F5344CB8AC3E}">
        <p14:creationId xmlns:p14="http://schemas.microsoft.com/office/powerpoint/2010/main" val="284885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dfa4072-8d51-44c5-98ae-30a704435769"/>
</p:tagLst>
</file>

<file path=ppt/tags/tag2.xml><?xml version="1.0" encoding="utf-8"?>
<p:tagLst xmlns:a="http://schemas.openxmlformats.org/drawingml/2006/main" xmlns:r="http://schemas.openxmlformats.org/officeDocument/2006/relationships" xmlns:p="http://schemas.openxmlformats.org/presentationml/2006/main">
  <p:tag name="ISLIDE.DIAGRAM" val="5f7104f9-89a6-455b-9af1-50e23fb95307"/>
</p:tagLst>
</file>

<file path=ppt/tags/tag3.xml><?xml version="1.0" encoding="utf-8"?>
<p:tagLst xmlns:a="http://schemas.openxmlformats.org/drawingml/2006/main" xmlns:r="http://schemas.openxmlformats.org/officeDocument/2006/relationships" xmlns:p="http://schemas.openxmlformats.org/presentationml/2006/main">
  <p:tag name="ISLIDE.DIAGRAM" val="3b435c93-09b2-4866-87ab-f3c5080cff10"/>
</p:tagLst>
</file>

<file path=ppt/tags/tag4.xml><?xml version="1.0" encoding="utf-8"?>
<p:tagLst xmlns:a="http://schemas.openxmlformats.org/drawingml/2006/main" xmlns:r="http://schemas.openxmlformats.org/officeDocument/2006/relationships" xmlns:p="http://schemas.openxmlformats.org/presentationml/2006/main">
  <p:tag name="ISLIDE.DIAGRAM" val="470d4233-bf96-4b0c-b35c-5425b20cb384"/>
</p:tagLst>
</file>

<file path=ppt/tags/tag5.xml><?xml version="1.0" encoding="utf-8"?>
<p:tagLst xmlns:a="http://schemas.openxmlformats.org/drawingml/2006/main" xmlns:r="http://schemas.openxmlformats.org/officeDocument/2006/relationships" xmlns:p="http://schemas.openxmlformats.org/presentationml/2006/main">
  <p:tag name="ISLIDE.DIAGRAM" val="6bdf9583-8ae2-462c-8c75-8bdbdaf1d268"/>
</p:tagLst>
</file>

<file path=ppt/tags/tag6.xml><?xml version="1.0" encoding="utf-8"?>
<p:tagLst xmlns:a="http://schemas.openxmlformats.org/drawingml/2006/main" xmlns:r="http://schemas.openxmlformats.org/officeDocument/2006/relationships" xmlns:p="http://schemas.openxmlformats.org/presentationml/2006/main">
  <p:tag name="ISLIDE.DIAGRAM" val="1a1d10c6-b8c2-4715-a5d8-5340a86b7dee"/>
</p:tagLst>
</file>

<file path=ppt/tags/tag7.xml><?xml version="1.0" encoding="utf-8"?>
<p:tagLst xmlns:a="http://schemas.openxmlformats.org/drawingml/2006/main" xmlns:r="http://schemas.openxmlformats.org/officeDocument/2006/relationships" xmlns:p="http://schemas.openxmlformats.org/presentationml/2006/main">
  <p:tag name="ISLIDE.DIAGRAM" val="956d6f92-007c-4e07-be4a-6d5b24bc5355"/>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4.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5.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6.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622</TotalTime>
  <Words>1872</Words>
  <Application>Microsoft Office PowerPoint</Application>
  <PresentationFormat>宽屏</PresentationFormat>
  <Paragraphs>221</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等线</vt:lpstr>
      <vt:lpstr>微软雅黑</vt:lpstr>
      <vt:lpstr>Arial</vt:lpstr>
      <vt:lpstr>Calibri</vt:lpstr>
      <vt:lpstr>Impact</vt:lpstr>
      <vt:lpstr>Segoe UI Light</vt:lpstr>
      <vt:lpstr>主题5</vt:lpstr>
      <vt:lpstr>OfficePLUS</vt:lpstr>
      <vt:lpstr>找回密码的功能设计</vt:lpstr>
      <vt:lpstr>PowerPoint 演示文稿</vt:lpstr>
      <vt:lpstr>常见的登录设计</vt:lpstr>
      <vt:lpstr>首先，我们来思考一下常见登录页面的设计模式</vt:lpstr>
      <vt:lpstr>PowerPoint 演示文稿</vt:lpstr>
      <vt:lpstr>PowerPoint 演示文稿</vt:lpstr>
      <vt:lpstr>PowerPoint 演示文稿</vt:lpstr>
      <vt:lpstr>为什么要忘记密码</vt:lpstr>
      <vt:lpstr>首先我们来思考一下为什么要做找回密码的功能？</vt:lpstr>
      <vt:lpstr>找回密码的功能设计</vt:lpstr>
      <vt:lpstr>如何保存密码 规则一：密码永远都要用哈希保存</vt:lpstr>
      <vt:lpstr>密码重置</vt:lpstr>
      <vt:lpstr>用户名还是邮件地址？ 前提：重置密码之前，必须知道重置谁的密码。这时需要用户提供，注册时的邮件地址。</vt:lpstr>
      <vt:lpstr>过滤用户</vt:lpstr>
      <vt:lpstr>双因素认证</vt:lpstr>
      <vt:lpstr>什么是双因素认证   </vt:lpstr>
      <vt:lpstr>双因素认证方案</vt:lpstr>
      <vt:lpstr>双因素认证方案</vt:lpstr>
      <vt:lpstr>双因素认证方案</vt:lpstr>
      <vt:lpstr>TOTP的概念</vt:lpstr>
      <vt:lpstr>TOTP</vt:lpstr>
      <vt:lpstr>TOTP</vt:lpstr>
      <vt:lpstr>总结</vt:lpstr>
      <vt:lpstr>忘记密码功能的设计需要注意的地方</vt:lpstr>
      <vt:lpstr>大部分网站找回密码的基本流程为</vt:lpstr>
      <vt:lpstr>大家有什么想法</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Wenyuan Zhao</cp:lastModifiedBy>
  <cp:revision>28</cp:revision>
  <cp:lastPrinted>2017-12-07T16:00:00Z</cp:lastPrinted>
  <dcterms:created xsi:type="dcterms:W3CDTF">2017-12-07T16:00:00Z</dcterms:created>
  <dcterms:modified xsi:type="dcterms:W3CDTF">2019-04-25T15:53:49Z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2019-02-27T09:13:02.5822161Z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3761c90d-bf86-4cc1-91a1-b8b84191d2bc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