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9" r:id="rId1"/>
  </p:sldMasterIdLst>
  <p:sldIdLst>
    <p:sldId id="256" r:id="rId2"/>
    <p:sldId id="344" r:id="rId3"/>
    <p:sldId id="342" r:id="rId4"/>
    <p:sldId id="341" r:id="rId5"/>
    <p:sldId id="323" r:id="rId6"/>
    <p:sldId id="322" r:id="rId7"/>
    <p:sldId id="343" r:id="rId8"/>
    <p:sldId id="317" r:id="rId9"/>
    <p:sldId id="335" r:id="rId10"/>
    <p:sldId id="336" r:id="rId11"/>
    <p:sldId id="271" r:id="rId12"/>
    <p:sldId id="337" r:id="rId13"/>
    <p:sldId id="340" r:id="rId14"/>
    <p:sldId id="318" r:id="rId15"/>
    <p:sldId id="319" r:id="rId16"/>
    <p:sldId id="327" r:id="rId17"/>
    <p:sldId id="326" r:id="rId18"/>
    <p:sldId id="325" r:id="rId19"/>
    <p:sldId id="321" r:id="rId20"/>
    <p:sldId id="333" r:id="rId21"/>
    <p:sldId id="328" r:id="rId22"/>
    <p:sldId id="334" r:id="rId23"/>
    <p:sldId id="329" r:id="rId24"/>
    <p:sldId id="331" r:id="rId25"/>
    <p:sldId id="332" r:id="rId26"/>
    <p:sldId id="338" r:id="rId27"/>
    <p:sldId id="330" r:id="rId28"/>
    <p:sldId id="314" r:id="rId29"/>
    <p:sldId id="33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6009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6CE7D5-CF57-46EF-B807-FDD0502418D4}" type="datetimeFigureOut">
              <a:rPr lang="en-US" smtClean="0"/>
              <a:pPr/>
              <a:t>1/17/2023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30EA680-D336-4FF7-8B7A-9848BB0A1C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6CE7D5-CF57-46EF-B807-FDD0502418D4}" type="datetimeFigureOut">
              <a:rPr lang="en-US" smtClean="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330EA680-D336-4FF7-8B7A-9848BB0A1C32}"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6CE7D5-CF57-46EF-B807-FDD0502418D4}" type="datetimeFigureOut">
              <a:rPr lang="en-US" smtClean="0"/>
              <a:pPr/>
              <a:t>1/17/2023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30EA680-D336-4FF7-8B7A-9848BB0A1C32}"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318" y="1455313"/>
            <a:ext cx="7534141" cy="197639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rgbClr val="FF0000"/>
                </a:solidFill>
                <a:effectLst/>
                <a:latin typeface="Bahnschrift Light Condensed" pitchFamily="34" charset="0"/>
                <a:ea typeface="Bahnschrift SemiLight" panose="020B0502040204020203" pitchFamily="34" charset="0"/>
                <a:cs typeface="Mangal" panose="02040503050203030202" pitchFamily="18" charset="0"/>
              </a:rPr>
              <a:t>Malignant Commentes Classifier </a:t>
            </a:r>
            <a:endParaRPr kumimoji="0" lang="en-US" altLang="en-US" sz="4800" b="0" i="0" u="none" strike="noStrike" cap="none" normalizeH="0" baseline="0" dirty="0">
              <a:ln>
                <a:noFill/>
              </a:ln>
              <a:solidFill>
                <a:schemeClr val="tx1"/>
              </a:solidFill>
              <a:effectLst/>
              <a:latin typeface="Bahnschrift Light Condensed" pitchFamily="34"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lang="en-US" sz="2800" b="1" dirty="0" smtClean="0">
                <a:solidFill>
                  <a:srgbClr val="FFC000"/>
                </a:solidFill>
                <a:latin typeface="Bahnschrift SemiBold" pitchFamily="34" charset="0"/>
                <a:cs typeface="Arial" panose="020B0604020202020204" pitchFamily="34" charset="0"/>
              </a:rPr>
              <a:t>By:</a:t>
            </a:r>
          </a:p>
          <a:p>
            <a:r>
              <a:rPr lang="en-US" sz="2800" b="1" dirty="0" smtClean="0">
                <a:solidFill>
                  <a:srgbClr val="FFC000"/>
                </a:solidFill>
                <a:latin typeface="Bahnschrift SemiBold" pitchFamily="34" charset="0"/>
                <a:cs typeface="Arial" panose="020B0604020202020204" pitchFamily="34" charset="0"/>
              </a:rPr>
              <a:t> </a:t>
            </a:r>
            <a:r>
              <a:rPr lang="en-US" sz="2800" b="1" dirty="0" err="1" smtClean="0">
                <a:solidFill>
                  <a:srgbClr val="FFC000"/>
                </a:solidFill>
                <a:latin typeface="Bahnschrift SemiBold" pitchFamily="34" charset="0"/>
                <a:cs typeface="Arial" panose="020B0604020202020204" pitchFamily="34" charset="0"/>
              </a:rPr>
              <a:t>Swarna</a:t>
            </a:r>
            <a:r>
              <a:rPr lang="en-US" sz="2800" b="1" dirty="0" smtClean="0">
                <a:solidFill>
                  <a:srgbClr val="FFC000"/>
                </a:solidFill>
                <a:latin typeface="Bahnschrift SemiBold" pitchFamily="34" charset="0"/>
                <a:cs typeface="Arial" panose="020B0604020202020204" pitchFamily="34" charset="0"/>
              </a:rPr>
              <a:t> </a:t>
            </a:r>
            <a:r>
              <a:rPr lang="en-US" sz="2800" b="1" dirty="0" err="1" smtClean="0">
                <a:solidFill>
                  <a:srgbClr val="FFC000"/>
                </a:solidFill>
                <a:latin typeface="Bahnschrift SemiBold" pitchFamily="34" charset="0"/>
                <a:cs typeface="Arial" panose="020B0604020202020204" pitchFamily="34" charset="0"/>
              </a:rPr>
              <a:t>Ashik</a:t>
            </a:r>
            <a:endParaRPr lang="en-US" sz="2800" b="1" dirty="0">
              <a:solidFill>
                <a:srgbClr val="FFC000"/>
              </a:solidFill>
              <a:latin typeface="Bahnschrift SemiBold"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1F4E2F0-B207-4076-8DBC-E4E17B424FA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 xmlns:a16="http://schemas.microsoft.com/office/drawing/2014/main"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 xmlns:p14="http://schemas.microsoft.com/office/powerpoint/2010/main" val="411529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 xmlns:a16="http://schemas.microsoft.com/office/drawing/2014/main"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 xmlns:a16="http://schemas.microsoft.com/office/drawing/2014/main" id="{C525172E-A8FD-4E1B-92E5-BC4BC8B99D07}"/>
              </a:ext>
            </a:extLst>
          </p:cNvPr>
          <p:cNvSpPr>
            <a:spLocks noGrp="1"/>
          </p:cNvSpPr>
          <p:nvPr>
            <p:ph idx="1"/>
          </p:nvPr>
        </p:nvSpPr>
        <p:spPr>
          <a:xfrm>
            <a:off x="1295402" y="2577838"/>
            <a:ext cx="9809745" cy="3554569"/>
          </a:xfrm>
        </p:spPr>
        <p:txBody>
          <a:bodyPr>
            <a:normAutofit/>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24FC01-EE41-447C-978A-6C582FA762FD}"/>
              </a:ext>
            </a:extLst>
          </p:cNvPr>
          <p:cNvSpPr>
            <a:spLocks noGrp="1"/>
          </p:cNvSpPr>
          <p:nvPr>
            <p:ph type="title"/>
          </p:nvPr>
        </p:nvSpPr>
        <p:spPr/>
        <p:txBody>
          <a:bodyPr>
            <a:normAutofit/>
          </a:bodyPr>
          <a:lstStyle/>
          <a:p>
            <a:r>
              <a:rPr lang="en-IN" sz="3600" dirty="0">
                <a:effectLst/>
                <a:ea typeface="Calibri" panose="020F0502020204030204" pitchFamily="34" charset="0"/>
                <a:cs typeface="Mangal" panose="02040503050203030202" pitchFamily="18" charset="0"/>
              </a:rPr>
              <a:t>Multi-Label Classification Techniques</a:t>
            </a:r>
            <a:endParaRPr lang="en-IN" sz="7200" dirty="0"/>
          </a:p>
        </p:txBody>
      </p:sp>
      <p:sp>
        <p:nvSpPr>
          <p:cNvPr id="3" name="Content Placeholder 2">
            <a:extLst>
              <a:ext uri="{FF2B5EF4-FFF2-40B4-BE49-F238E27FC236}">
                <a16:creationId xmlns="" xmlns:a16="http://schemas.microsoft.com/office/drawing/2014/main" id="{643BA021-921C-40EA-811A-882671C7D757}"/>
              </a:ext>
            </a:extLst>
          </p:cNvPr>
          <p:cNvSpPr>
            <a:spLocks noGrp="1"/>
          </p:cNvSpPr>
          <p:nvPr>
            <p:ph idx="1"/>
          </p:nvPr>
        </p:nvSpPr>
        <p:spPr/>
        <p:txBody>
          <a:bodyPr/>
          <a:lstStyle/>
          <a:p>
            <a:r>
              <a:rPr lang="en-IN" b="1" dirty="0">
                <a:effectLst/>
                <a:ea typeface="Calibri" panose="020F0502020204030204" pitchFamily="34" charset="0"/>
                <a:cs typeface="Mangal" panose="02040503050203030202" pitchFamily="18" charset="0"/>
              </a:rPr>
              <a:t>One Vs Rest</a:t>
            </a:r>
          </a:p>
          <a:p>
            <a:r>
              <a:rPr lang="en-IN" b="1" dirty="0">
                <a:effectLst/>
                <a:ea typeface="Calibri" panose="020F0502020204030204" pitchFamily="34" charset="0"/>
                <a:cs typeface="Mangal" panose="02040503050203030202" pitchFamily="18" charset="0"/>
              </a:rPr>
              <a:t>Binary Relevance</a:t>
            </a:r>
          </a:p>
          <a:p>
            <a:r>
              <a:rPr lang="en-IN" b="1" dirty="0">
                <a:effectLst/>
                <a:ea typeface="Calibri" panose="020F0502020204030204" pitchFamily="34" charset="0"/>
                <a:cs typeface="Mangal" panose="02040503050203030202" pitchFamily="18" charset="0"/>
              </a:rPr>
              <a:t>Classifier Chains</a:t>
            </a:r>
          </a:p>
          <a:p>
            <a:r>
              <a:rPr lang="en-IN" b="1" dirty="0">
                <a:effectLst/>
                <a:ea typeface="Calibri" panose="020F0502020204030204" pitchFamily="34" charset="0"/>
                <a:cs typeface="Mangal" panose="02040503050203030202" pitchFamily="18" charset="0"/>
              </a:rPr>
              <a:t>Label Powerset</a:t>
            </a:r>
          </a:p>
          <a:p>
            <a:r>
              <a:rPr lang="en-IN" b="1" dirty="0">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 xmlns:p14="http://schemas.microsoft.com/office/powerpoint/2010/main" val="230826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D9A0276-9F3F-4C47-8B50-CBB0AAE5E815}"/>
              </a:ext>
            </a:extLst>
          </p:cNvPr>
          <p:cNvSpPr>
            <a:spLocks noGrp="1"/>
          </p:cNvSpPr>
          <p:nvPr>
            <p:ph type="title"/>
          </p:nvPr>
        </p:nvSpPr>
        <p:spPr/>
        <p:txBody>
          <a:bodyPr>
            <a:normAutofit/>
          </a:bodyPr>
          <a:lstStyle/>
          <a:p>
            <a:r>
              <a:rPr lang="en-US" sz="4800" dirty="0"/>
              <a:t>Word Cloud</a:t>
            </a:r>
            <a:endParaRPr lang="en-IN" sz="4800" dirty="0"/>
          </a:p>
        </p:txBody>
      </p:sp>
      <p:sp>
        <p:nvSpPr>
          <p:cNvPr id="5" name="Text Placeholder 4">
            <a:extLst>
              <a:ext uri="{FF2B5EF4-FFF2-40B4-BE49-F238E27FC236}">
                <a16:creationId xmlns="" xmlns:a16="http://schemas.microsoft.com/office/drawing/2014/main" id="{19FD2200-38DC-4D6F-AF8D-B93E2ABA5F35}"/>
              </a:ext>
            </a:extLst>
          </p:cNvPr>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214821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 xmlns:a16="http://schemas.microsoft.com/office/drawing/2014/main" id="{91E2144F-75F5-4324-A68D-42A58B09641A}"/>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26769FE-0133-4171-A6FF-603B99DF536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937" y="1049741"/>
            <a:ext cx="6717859" cy="4758517"/>
          </a:xfrm>
          <a:prstGeom prst="rect">
            <a:avLst/>
          </a:prstGeom>
        </p:spPr>
      </p:pic>
      <p:sp>
        <p:nvSpPr>
          <p:cNvPr id="2" name="TextBox 1">
            <a:extLst>
              <a:ext uri="{FF2B5EF4-FFF2-40B4-BE49-F238E27FC236}">
                <a16:creationId xmlns="" xmlns:a16="http://schemas.microsoft.com/office/drawing/2014/main"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A3F2A96-6105-4284-8ACE-FCBB149058B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94222" y="1134235"/>
            <a:ext cx="6786462" cy="4780383"/>
          </a:xfrm>
          <a:prstGeom prst="rect">
            <a:avLst/>
          </a:prstGeom>
          <a:ln w="12700">
            <a:solidFill>
              <a:schemeClr val="tx1"/>
            </a:solidFill>
          </a:ln>
        </p:spPr>
      </p:pic>
      <p:sp>
        <p:nvSpPr>
          <p:cNvPr id="4" name="TextBox 3">
            <a:extLst>
              <a:ext uri="{FF2B5EF4-FFF2-40B4-BE49-F238E27FC236}">
                <a16:creationId xmlns="" xmlns:a16="http://schemas.microsoft.com/office/drawing/2014/main"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 xmlns:p14="http://schemas.microsoft.com/office/powerpoint/2010/main" val="132220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2B2A986-4067-4930-96AC-E7876EF25D2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50657" y="1016359"/>
            <a:ext cx="6863777" cy="4891145"/>
          </a:xfrm>
          <a:prstGeom prst="rect">
            <a:avLst/>
          </a:prstGeom>
          <a:ln w="12700">
            <a:solidFill>
              <a:schemeClr val="tx1"/>
            </a:solidFill>
          </a:ln>
        </p:spPr>
      </p:pic>
      <p:sp>
        <p:nvSpPr>
          <p:cNvPr id="6" name="Rectangle 2">
            <a:extLst>
              <a:ext uri="{FF2B5EF4-FFF2-40B4-BE49-F238E27FC236}">
                <a16:creationId xmlns="" xmlns:a16="http://schemas.microsoft.com/office/drawing/2014/main"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spTree>
    <p:extLst>
      <p:ext uri="{BB962C8B-B14F-4D97-AF65-F5344CB8AC3E}">
        <p14:creationId xmlns="" xmlns:p14="http://schemas.microsoft.com/office/powerpoint/2010/main" val="374521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552320F-4ACD-439C-82EA-2D902BB8D81B}"/>
              </a:ext>
            </a:extLst>
          </p:cNvPr>
          <p:cNvPicPr>
            <a:picLocks noChangeAspect="1"/>
          </p:cNvPicPr>
          <p:nvPr/>
        </p:nvPicPr>
        <p:blipFill>
          <a:blip r:embed="rId2" cstate="print"/>
          <a:stretch>
            <a:fillRect/>
          </a:stretch>
        </p:blipFill>
        <p:spPr>
          <a:xfrm>
            <a:off x="1072597" y="1032375"/>
            <a:ext cx="6796055" cy="4854977"/>
          </a:xfrm>
          <a:prstGeom prst="rect">
            <a:avLst/>
          </a:prstGeom>
          <a:ln w="12700">
            <a:solidFill>
              <a:schemeClr val="tx1"/>
            </a:solidFill>
          </a:ln>
        </p:spPr>
      </p:pic>
      <p:sp>
        <p:nvSpPr>
          <p:cNvPr id="4" name="Rectangle 2">
            <a:extLst>
              <a:ext uri="{FF2B5EF4-FFF2-40B4-BE49-F238E27FC236}">
                <a16:creationId xmlns="" xmlns:a16="http://schemas.microsoft.com/office/drawing/2014/main"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 xmlns:p14="http://schemas.microsoft.com/office/powerpoint/2010/main" val="332333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4583B3B-5C29-4475-995E-CC230C363C4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2234" y="990963"/>
            <a:ext cx="6864028" cy="4904511"/>
          </a:xfrm>
          <a:prstGeom prst="rect">
            <a:avLst/>
          </a:prstGeom>
          <a:ln w="12700">
            <a:solidFill>
              <a:schemeClr val="tx1"/>
            </a:solidFill>
          </a:ln>
        </p:spPr>
      </p:pic>
      <p:sp>
        <p:nvSpPr>
          <p:cNvPr id="5" name="Rectangle 2">
            <a:extLst>
              <a:ext uri="{FF2B5EF4-FFF2-40B4-BE49-F238E27FC236}">
                <a16:creationId xmlns="" xmlns:a16="http://schemas.microsoft.com/office/drawing/2014/main"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8D291BC-C9F2-45B8-B559-2604DCE0939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103348" y="1725012"/>
            <a:ext cx="7551614" cy="3407976"/>
          </a:xfrm>
          <a:prstGeom prst="rect">
            <a:avLst/>
          </a:prstGeom>
        </p:spPr>
      </p:pic>
    </p:spTree>
    <p:extLst>
      <p:ext uri="{BB962C8B-B14F-4D97-AF65-F5344CB8AC3E}">
        <p14:creationId xmlns="" xmlns:p14="http://schemas.microsoft.com/office/powerpoint/2010/main" val="65542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CA7F98E-72ED-4611-810B-92CC9C2A5E76}"/>
              </a:ext>
            </a:extLst>
          </p:cNvPr>
          <p:cNvPicPr>
            <a:picLocks noChangeAspect="1"/>
          </p:cNvPicPr>
          <p:nvPr/>
        </p:nvPicPr>
        <p:blipFill>
          <a:blip r:embed="rId2" cstate="print"/>
          <a:stretch>
            <a:fillRect/>
          </a:stretch>
        </p:blipFill>
        <p:spPr>
          <a:xfrm>
            <a:off x="974540" y="1022684"/>
            <a:ext cx="6860212" cy="4860757"/>
          </a:xfrm>
          <a:prstGeom prst="rect">
            <a:avLst/>
          </a:prstGeom>
          <a:ln w="12700">
            <a:solidFill>
              <a:schemeClr val="tx1"/>
            </a:solidFill>
          </a:ln>
        </p:spPr>
      </p:pic>
      <p:sp>
        <p:nvSpPr>
          <p:cNvPr id="7" name="Rectangle 2">
            <a:extLst>
              <a:ext uri="{FF2B5EF4-FFF2-40B4-BE49-F238E27FC236}">
                <a16:creationId xmlns="" xmlns:a16="http://schemas.microsoft.com/office/drawing/2014/main"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 xmlns:p14="http://schemas.microsoft.com/office/powerpoint/2010/main" val="40352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F453F84-EDC6-4F42-B2BB-3B7676866C7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 xmlns:a16="http://schemas.microsoft.com/office/drawing/2014/main"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 xmlns:a16="http://schemas.microsoft.com/office/drawing/2014/main"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 xmlns:a16="http://schemas.microsoft.com/office/drawing/2014/main"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 xmlns:a16="http://schemas.microsoft.com/office/drawing/2014/main" id="{9B92E8C7-D37F-4B40-9B9E-17700B7BC83C}"/>
              </a:ext>
            </a:extLst>
          </p:cNvPr>
          <p:cNvPicPr>
            <a:picLocks noChangeAspect="1"/>
          </p:cNvPicPr>
          <p:nvPr/>
        </p:nvPicPr>
        <p:blipFill>
          <a:blip r:embed="rId3" cstate="print"/>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 xmlns:a16="http://schemas.microsoft.com/office/drawing/2014/main" id="{E1B9190E-8CE8-4F47-B94F-C06F2A13AD6A}"/>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 xmlns:p14="http://schemas.microsoft.com/office/powerpoint/2010/main" val="207178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2EDB87-AD1F-4EED-AEE2-27CF92A0A06C}"/>
              </a:ext>
            </a:extLst>
          </p:cNvPr>
          <p:cNvSpPr>
            <a:spLocks noGrp="1"/>
          </p:cNvSpPr>
          <p:nvPr>
            <p:ph type="title"/>
          </p:nvPr>
        </p:nvSpPr>
        <p:spPr/>
        <p:txBody>
          <a:bodyPr/>
          <a:lstStyle/>
          <a:p>
            <a:r>
              <a:rPr lang="en-US" dirty="0"/>
              <a:t>Machine Learning Model Building</a:t>
            </a:r>
            <a:endParaRPr lang="en-IN" dirty="0"/>
          </a:p>
        </p:txBody>
      </p:sp>
      <p:sp>
        <p:nvSpPr>
          <p:cNvPr id="3" name="Text Placeholder 2">
            <a:extLst>
              <a:ext uri="{FF2B5EF4-FFF2-40B4-BE49-F238E27FC236}">
                <a16:creationId xmlns="" xmlns:a16="http://schemas.microsoft.com/office/drawing/2014/main" id="{8AA7A30E-93E0-4C36-9DC1-0DF23A0439D1}"/>
              </a:ext>
            </a:extLst>
          </p:cNvPr>
          <p:cNvSpPr>
            <a:spLocks noGrp="1"/>
          </p:cNvSpPr>
          <p:nvPr>
            <p:ph type="body" idx="1"/>
          </p:nvPr>
        </p:nvSpPr>
        <p:spPr/>
        <p:txBody>
          <a:bodyPr/>
          <a:lstStyle/>
          <a:p>
            <a:endParaRPr lang="en-IN"/>
          </a:p>
        </p:txBody>
      </p:sp>
    </p:spTree>
    <p:extLst>
      <p:ext uri="{BB962C8B-B14F-4D97-AF65-F5344CB8AC3E}">
        <p14:creationId xmlns="" xmlns:p14="http://schemas.microsoft.com/office/powerpoint/2010/main" val="416243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 xmlns:a16="http://schemas.microsoft.com/office/drawing/2014/main"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 xmlns:p14="http://schemas.microsoft.com/office/powerpoint/2010/main" val="102448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3980234-2213-4E83-AC78-690DE41A0FA9}"/>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p:txBody>
      </p:sp>
      <p:sp>
        <p:nvSpPr>
          <p:cNvPr id="4" name="Title 1">
            <a:extLst>
              <a:ext uri="{FF2B5EF4-FFF2-40B4-BE49-F238E27FC236}">
                <a16:creationId xmlns="" xmlns:a16="http://schemas.microsoft.com/office/drawing/2014/main"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Evaluation Matrix</a:t>
            </a:r>
            <a:endParaRPr lang="en-IN" dirty="0"/>
          </a:p>
        </p:txBody>
      </p:sp>
      <p:pic>
        <p:nvPicPr>
          <p:cNvPr id="5" name="Picture 4">
            <a:extLst>
              <a:ext uri="{FF2B5EF4-FFF2-40B4-BE49-F238E27FC236}">
                <a16:creationId xmlns="" xmlns:a16="http://schemas.microsoft.com/office/drawing/2014/main" id="{E1C7E4D2-36BF-4241-A2C3-AEED4CBDFD70}"/>
              </a:ext>
            </a:extLst>
          </p:cNvPr>
          <p:cNvPicPr>
            <a:picLocks noChangeAspect="1"/>
          </p:cNvPicPr>
          <p:nvPr/>
        </p:nvPicPr>
        <p:blipFill>
          <a:blip r:embed="rId2" cstate="print"/>
          <a:stretch>
            <a:fillRect/>
          </a:stretch>
        </p:blipFill>
        <p:spPr>
          <a:xfrm>
            <a:off x="2253162" y="4559968"/>
            <a:ext cx="8376360" cy="999122"/>
          </a:xfrm>
          <a:prstGeom prst="rect">
            <a:avLst/>
          </a:prstGeom>
          <a:ln w="12700">
            <a:solidFill>
              <a:schemeClr val="tx1"/>
            </a:solidFill>
          </a:ln>
        </p:spPr>
      </p:pic>
    </p:spTree>
    <p:extLst>
      <p:ext uri="{BB962C8B-B14F-4D97-AF65-F5344CB8AC3E}">
        <p14:creationId xmlns="" xmlns:p14="http://schemas.microsoft.com/office/powerpoint/2010/main" val="168976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 xmlns:a16="http://schemas.microsoft.com/office/drawing/2014/main"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 xmlns:a16="http://schemas.microsoft.com/office/drawing/2014/main" id="{46D95D5C-BF5D-44D6-9C17-1EBEDD898941}"/>
              </a:ext>
            </a:extLst>
          </p:cNvPr>
          <p:cNvPicPr>
            <a:picLocks noChangeAspect="1"/>
          </p:cNvPicPr>
          <p:nvPr/>
        </p:nvPicPr>
        <p:blipFill>
          <a:blip r:embed="rId2" cstate="print"/>
          <a:stretch>
            <a:fillRect/>
          </a:stretch>
        </p:blipFill>
        <p:spPr>
          <a:xfrm>
            <a:off x="1066298" y="2673349"/>
            <a:ext cx="5720055" cy="2969462"/>
          </a:xfrm>
          <a:prstGeom prst="rect">
            <a:avLst/>
          </a:prstGeom>
          <a:ln w="12700">
            <a:solidFill>
              <a:schemeClr val="tx1"/>
            </a:solidFill>
          </a:ln>
        </p:spPr>
      </p:pic>
    </p:spTree>
    <p:extLst>
      <p:ext uri="{BB962C8B-B14F-4D97-AF65-F5344CB8AC3E}">
        <p14:creationId xmlns="" xmlns:p14="http://schemas.microsoft.com/office/powerpoint/2010/main" val="3190903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8" name="Picture 7">
            <a:extLst>
              <a:ext uri="{FF2B5EF4-FFF2-40B4-BE49-F238E27FC236}">
                <a16:creationId xmlns="" xmlns:a16="http://schemas.microsoft.com/office/drawing/2014/main" id="{A808ADF2-4539-45F8-AF92-CA8813242E49}"/>
              </a:ext>
            </a:extLst>
          </p:cNvPr>
          <p:cNvPicPr>
            <a:picLocks noChangeAspect="1"/>
          </p:cNvPicPr>
          <p:nvPr/>
        </p:nvPicPr>
        <p:blipFill>
          <a:blip r:embed="rId2" cstate="print"/>
          <a:stretch>
            <a:fillRect/>
          </a:stretch>
        </p:blipFill>
        <p:spPr>
          <a:xfrm>
            <a:off x="915320" y="1848033"/>
            <a:ext cx="5052344" cy="4184357"/>
          </a:xfrm>
          <a:prstGeom prst="rect">
            <a:avLst/>
          </a:prstGeom>
          <a:ln w="12700">
            <a:solidFill>
              <a:schemeClr val="tx1"/>
            </a:solidFill>
          </a:ln>
        </p:spPr>
      </p:pic>
      <p:pic>
        <p:nvPicPr>
          <p:cNvPr id="6" name="Picture 5">
            <a:extLst>
              <a:ext uri="{FF2B5EF4-FFF2-40B4-BE49-F238E27FC236}">
                <a16:creationId xmlns="" xmlns:a16="http://schemas.microsoft.com/office/drawing/2014/main" id="{DBA9D04D-84D4-4CC6-ABD3-820AF399E34D}"/>
              </a:ext>
            </a:extLst>
          </p:cNvPr>
          <p:cNvPicPr>
            <a:picLocks noChangeAspect="1"/>
          </p:cNvPicPr>
          <p:nvPr/>
        </p:nvPicPr>
        <p:blipFill>
          <a:blip r:embed="rId3" cstate="print"/>
          <a:stretch>
            <a:fillRect/>
          </a:stretch>
        </p:blipFill>
        <p:spPr>
          <a:xfrm>
            <a:off x="6224339" y="1846300"/>
            <a:ext cx="4676216" cy="4184357"/>
          </a:xfrm>
          <a:prstGeom prst="rect">
            <a:avLst/>
          </a:prstGeom>
          <a:ln w="12700">
            <a:solidFill>
              <a:schemeClr val="tx1"/>
            </a:solidFill>
          </a:ln>
        </p:spPr>
      </p:pic>
    </p:spTree>
    <p:extLst>
      <p:ext uri="{BB962C8B-B14F-4D97-AF65-F5344CB8AC3E}">
        <p14:creationId xmlns="" xmlns:p14="http://schemas.microsoft.com/office/powerpoint/2010/main" val="929877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4368C1-6EFC-4761-B6AD-9E460A180C7E}"/>
              </a:ext>
            </a:extLst>
          </p:cNvPr>
          <p:cNvSpPr>
            <a:spLocks noGrp="1"/>
          </p:cNvSpPr>
          <p:nvPr>
            <p:ph type="title"/>
          </p:nvPr>
        </p:nvSpPr>
        <p:spPr/>
        <p:txBody>
          <a:bodyPr/>
          <a:lstStyle/>
          <a:p>
            <a:r>
              <a:rPr lang="en-US" dirty="0"/>
              <a:t>Machine Learning Evaluation Matrix</a:t>
            </a:r>
            <a:endParaRPr lang="en-IN" dirty="0"/>
          </a:p>
        </p:txBody>
      </p:sp>
      <p:graphicFrame>
        <p:nvGraphicFramePr>
          <p:cNvPr id="7" name="Content Placeholder 6">
            <a:extLst>
              <a:ext uri="{FF2B5EF4-FFF2-40B4-BE49-F238E27FC236}">
                <a16:creationId xmlns="" xmlns:a16="http://schemas.microsoft.com/office/drawing/2014/main" id="{06B0B886-4145-4F81-B89F-16395C71BC1B}"/>
              </a:ext>
            </a:extLst>
          </p:cNvPr>
          <p:cNvGraphicFramePr>
            <a:graphicFrameLocks noGrp="1"/>
          </p:cNvGraphicFramePr>
          <p:nvPr>
            <p:ph idx="1"/>
          </p:nvPr>
        </p:nvGraphicFramePr>
        <p:xfrm>
          <a:off x="3571875" y="3203099"/>
          <a:ext cx="5048250" cy="2035177"/>
        </p:xfrm>
        <a:graphic>
          <a:graphicData uri="http://schemas.openxmlformats.org/drawingml/2006/table">
            <a:tbl>
              <a:tblPr firstRow="1" firstCol="1" bandRow="1">
                <a:tableStyleId>{5C22544A-7EE6-4342-B048-85BDC9FD1C3A}</a:tableStyleId>
              </a:tblPr>
              <a:tblGrid>
                <a:gridCol w="1347470">
                  <a:extLst>
                    <a:ext uri="{9D8B030D-6E8A-4147-A177-3AD203B41FA5}">
                      <a16:colId xmlns="" xmlns:a16="http://schemas.microsoft.com/office/drawing/2014/main" val="3107023487"/>
                    </a:ext>
                  </a:extLst>
                </a:gridCol>
                <a:gridCol w="716280">
                  <a:extLst>
                    <a:ext uri="{9D8B030D-6E8A-4147-A177-3AD203B41FA5}">
                      <a16:colId xmlns="" xmlns:a16="http://schemas.microsoft.com/office/drawing/2014/main" val="2531600383"/>
                    </a:ext>
                  </a:extLst>
                </a:gridCol>
                <a:gridCol w="685800">
                  <a:extLst>
                    <a:ext uri="{9D8B030D-6E8A-4147-A177-3AD203B41FA5}">
                      <a16:colId xmlns="" xmlns:a16="http://schemas.microsoft.com/office/drawing/2014/main" val="60717732"/>
                    </a:ext>
                  </a:extLst>
                </a:gridCol>
                <a:gridCol w="725805">
                  <a:extLst>
                    <a:ext uri="{9D8B030D-6E8A-4147-A177-3AD203B41FA5}">
                      <a16:colId xmlns="" xmlns:a16="http://schemas.microsoft.com/office/drawing/2014/main" val="2107562601"/>
                    </a:ext>
                  </a:extLst>
                </a:gridCol>
                <a:gridCol w="786130">
                  <a:extLst>
                    <a:ext uri="{9D8B030D-6E8A-4147-A177-3AD203B41FA5}">
                      <a16:colId xmlns="" xmlns:a16="http://schemas.microsoft.com/office/drawing/2014/main" val="1179837741"/>
                    </a:ext>
                  </a:extLst>
                </a:gridCol>
                <a:gridCol w="786765">
                  <a:extLst>
                    <a:ext uri="{9D8B030D-6E8A-4147-A177-3AD203B41FA5}">
                      <a16:colId xmlns="" xmlns:a16="http://schemas.microsoft.com/office/drawing/2014/main"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1245408236"/>
                  </a:ext>
                </a:extLst>
              </a:tr>
            </a:tbl>
          </a:graphicData>
        </a:graphic>
      </p:graphicFrame>
      <p:graphicFrame>
        <p:nvGraphicFramePr>
          <p:cNvPr id="8" name="Table 7">
            <a:extLst>
              <a:ext uri="{FF2B5EF4-FFF2-40B4-BE49-F238E27FC236}">
                <a16:creationId xmlns="" xmlns:a16="http://schemas.microsoft.com/office/drawing/2014/main" id="{2E053831-F61B-4219-B5A5-7FE5713B85FB}"/>
              </a:ext>
            </a:extLst>
          </p:cNvPr>
          <p:cNvGraphicFramePr>
            <a:graphicFrameLocks noGrp="1"/>
          </p:cNvGraphicFramePr>
          <p:nvPr>
            <p:extLst>
              <p:ext uri="{D42A27DB-BD31-4B8C-83A1-F6EECF244321}">
                <p14:modId xmlns="" xmlns:p14="http://schemas.microsoft.com/office/powerpoint/2010/main" val="3284834776"/>
              </p:ext>
            </p:extLst>
          </p:nvPr>
        </p:nvGraphicFramePr>
        <p:xfrm>
          <a:off x="2090671" y="2575775"/>
          <a:ext cx="8010658" cy="3438660"/>
        </p:xfrm>
        <a:graphic>
          <a:graphicData uri="http://schemas.openxmlformats.org/drawingml/2006/table">
            <a:tbl>
              <a:tblPr firstRow="1" firstCol="1" bandRow="1">
                <a:tableStyleId>{5C22544A-7EE6-4342-B048-85BDC9FD1C3A}</a:tableStyleId>
              </a:tblPr>
              <a:tblGrid>
                <a:gridCol w="2138190">
                  <a:extLst>
                    <a:ext uri="{9D8B030D-6E8A-4147-A177-3AD203B41FA5}">
                      <a16:colId xmlns="" xmlns:a16="http://schemas.microsoft.com/office/drawing/2014/main" val="172924132"/>
                    </a:ext>
                  </a:extLst>
                </a:gridCol>
                <a:gridCol w="1136606">
                  <a:extLst>
                    <a:ext uri="{9D8B030D-6E8A-4147-A177-3AD203B41FA5}">
                      <a16:colId xmlns="" xmlns:a16="http://schemas.microsoft.com/office/drawing/2014/main" val="1599219351"/>
                    </a:ext>
                  </a:extLst>
                </a:gridCol>
                <a:gridCol w="1088241">
                  <a:extLst>
                    <a:ext uri="{9D8B030D-6E8A-4147-A177-3AD203B41FA5}">
                      <a16:colId xmlns="" xmlns:a16="http://schemas.microsoft.com/office/drawing/2014/main" val="445536438"/>
                    </a:ext>
                  </a:extLst>
                </a:gridCol>
                <a:gridCol w="1151723">
                  <a:extLst>
                    <a:ext uri="{9D8B030D-6E8A-4147-A177-3AD203B41FA5}">
                      <a16:colId xmlns="" xmlns:a16="http://schemas.microsoft.com/office/drawing/2014/main" val="1869425234"/>
                    </a:ext>
                  </a:extLst>
                </a:gridCol>
                <a:gridCol w="1247445">
                  <a:extLst>
                    <a:ext uri="{9D8B030D-6E8A-4147-A177-3AD203B41FA5}">
                      <a16:colId xmlns="" xmlns:a16="http://schemas.microsoft.com/office/drawing/2014/main" val="712531009"/>
                    </a:ext>
                  </a:extLst>
                </a:gridCol>
                <a:gridCol w="1248453">
                  <a:extLst>
                    <a:ext uri="{9D8B030D-6E8A-4147-A177-3AD203B41FA5}">
                      <a16:colId xmlns="" xmlns:a16="http://schemas.microsoft.com/office/drawing/2014/main" val="878532894"/>
                    </a:ext>
                  </a:extLst>
                </a:gridCol>
              </a:tblGrid>
              <a:tr h="687732">
                <a:tc>
                  <a:txBody>
                    <a:bodyPr/>
                    <a:lstStyle/>
                    <a:p>
                      <a:pPr algn="just">
                        <a:lnSpc>
                          <a:spcPct val="107000"/>
                        </a:lnSpc>
                        <a:spcAft>
                          <a:spcPts val="800"/>
                        </a:spcAft>
                      </a:pPr>
                      <a:r>
                        <a:rPr lang="en-IN" sz="1600">
                          <a:effectLst/>
                          <a:latin typeface="+mn-lt"/>
                        </a:rPr>
                        <a:t>Algorithm</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Accuracy Score</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Recall</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Precision</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F1 Score</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Humming Loss</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2669643621"/>
                  </a:ext>
                </a:extLst>
              </a:tr>
              <a:tr h="687732">
                <a:tc>
                  <a:txBody>
                    <a:bodyPr/>
                    <a:lstStyle/>
                    <a:p>
                      <a:pPr>
                        <a:lnSpc>
                          <a:spcPct val="107000"/>
                        </a:lnSpc>
                        <a:spcAft>
                          <a:spcPts val="800"/>
                        </a:spcAft>
                      </a:pPr>
                      <a:r>
                        <a:rPr lang="en-IN" sz="1600">
                          <a:effectLst/>
                          <a:latin typeface="+mn-lt"/>
                        </a:rPr>
                        <a:t>Logistics Regression</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0.9123</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955242216"/>
                  </a:ext>
                </a:extLst>
              </a:tr>
              <a:tr h="687732">
                <a:tc>
                  <a:txBody>
                    <a:bodyPr/>
                    <a:lstStyle/>
                    <a:p>
                      <a:pPr>
                        <a:lnSpc>
                          <a:spcPct val="107000"/>
                        </a:lnSpc>
                        <a:spcAft>
                          <a:spcPts val="800"/>
                        </a:spcAft>
                      </a:pPr>
                      <a:r>
                        <a:rPr lang="en-IN" sz="1600">
                          <a:effectLst/>
                          <a:latin typeface="+mn-lt"/>
                        </a:rPr>
                        <a:t>Random Forest Classifier (RFC)</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0.9074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0.79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2483254456"/>
                  </a:ext>
                </a:extLst>
              </a:tr>
              <a:tr h="687732">
                <a:tc>
                  <a:txBody>
                    <a:bodyPr/>
                    <a:lstStyle/>
                    <a:p>
                      <a:pPr>
                        <a:lnSpc>
                          <a:spcPct val="107000"/>
                        </a:lnSpc>
                        <a:spcAft>
                          <a:spcPts val="800"/>
                        </a:spcAft>
                      </a:pPr>
                      <a:r>
                        <a:rPr lang="en-IN" sz="1600">
                          <a:effectLst/>
                          <a:latin typeface="+mn-lt"/>
                        </a:rPr>
                        <a:t>Support Vector Classifier </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highlight>
                            <a:srgbClr val="00FF00"/>
                          </a:highlight>
                          <a:latin typeface="+mn-lt"/>
                        </a:rPr>
                        <a:t>0.9115</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2692517568"/>
                  </a:ext>
                </a:extLst>
              </a:tr>
              <a:tr h="687732">
                <a:tc>
                  <a:txBody>
                    <a:bodyPr/>
                    <a:lstStyle/>
                    <a:p>
                      <a:pPr>
                        <a:lnSpc>
                          <a:spcPct val="107000"/>
                        </a:lnSpc>
                        <a:spcAft>
                          <a:spcPts val="800"/>
                        </a:spcAft>
                      </a:pPr>
                      <a:r>
                        <a:rPr lang="en-IN" sz="1600">
                          <a:effectLst/>
                          <a:latin typeface="+mn-lt"/>
                        </a:rPr>
                        <a:t>Ada Boost Classifier</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2199257872"/>
                  </a:ext>
                </a:extLst>
              </a:tr>
            </a:tbl>
          </a:graphicData>
        </a:graphic>
      </p:graphicFrame>
    </p:spTree>
    <p:extLst>
      <p:ext uri="{BB962C8B-B14F-4D97-AF65-F5344CB8AC3E}">
        <p14:creationId xmlns="" xmlns:p14="http://schemas.microsoft.com/office/powerpoint/2010/main" val="3310464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 xmlns:a16="http://schemas.microsoft.com/office/drawing/2014/main" id="{8ADB8335-FE79-45D3-9345-0CA5DD23A99D}"/>
              </a:ext>
            </a:extLst>
          </p:cNvPr>
          <p:cNvSpPr>
            <a:spLocks noGrp="1"/>
          </p:cNvSpPr>
          <p:nvPr>
            <p:ph idx="1"/>
          </p:nvPr>
        </p:nvSpPr>
        <p:spPr/>
        <p:txBody>
          <a:bodyPr>
            <a:normAutofit/>
          </a:bodyPr>
          <a:lstStyle/>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Deep learning CNN, ANN can be employed to create more accurate model. </a:t>
            </a:r>
          </a:p>
        </p:txBody>
      </p:sp>
    </p:spTree>
    <p:extLst>
      <p:ext uri="{BB962C8B-B14F-4D97-AF65-F5344CB8AC3E}">
        <p14:creationId xmlns="" xmlns:p14="http://schemas.microsoft.com/office/powerpoint/2010/main"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4154B9-0C44-4A75-B173-310CF936E1E5}"/>
              </a:ext>
            </a:extLst>
          </p:cNvPr>
          <p:cNvSpPr>
            <a:spLocks noGrp="1"/>
          </p:cNvSpPr>
          <p:nvPr>
            <p:ph type="title"/>
          </p:nvPr>
        </p:nvSpPr>
        <p:spPr/>
        <p:txBody>
          <a:bodyPr>
            <a:noAutofit/>
          </a:bodyPr>
          <a:lstStyle/>
          <a:p>
            <a:r>
              <a:rPr lang="fr-FR" sz="3600" dirty="0"/>
              <a:t>Malignant Commentes Classifier - Multi Label Classification Project </a:t>
            </a:r>
            <a:r>
              <a:rPr lang="fr-FR" sz="3600" dirty="0" err="1"/>
              <a:t>using</a:t>
            </a:r>
            <a:r>
              <a:rPr lang="fr-FR" sz="3600" dirty="0"/>
              <a:t> NLP</a:t>
            </a:r>
            <a:endParaRPr lang="en-IN" sz="3600" dirty="0"/>
          </a:p>
        </p:txBody>
      </p:sp>
      <p:sp>
        <p:nvSpPr>
          <p:cNvPr id="3" name="Content Placeholder 2">
            <a:extLst>
              <a:ext uri="{FF2B5EF4-FFF2-40B4-BE49-F238E27FC236}">
                <a16:creationId xmlns="" xmlns:a16="http://schemas.microsoft.com/office/drawing/2014/main" id="{4A4941E6-B47B-41AC-9A3D-4E9000B4CD66}"/>
              </a:ext>
            </a:extLst>
          </p:cNvPr>
          <p:cNvSpPr>
            <a:spLocks noGrp="1"/>
          </p:cNvSpPr>
          <p:nvPr>
            <p:ph idx="1"/>
          </p:nvPr>
        </p:nvSpPr>
        <p:spPr/>
        <p:txBody>
          <a:bodyPr>
            <a:normAutofit/>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 xmlns:p14="http://schemas.microsoft.com/office/powerpoint/2010/main" val="105000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7B5CAB-31BD-434C-A507-613672FB9950}"/>
              </a:ext>
            </a:extLst>
          </p:cNvPr>
          <p:cNvSpPr>
            <a:spLocks noGrp="1"/>
          </p:cNvSpPr>
          <p:nvPr>
            <p:ph type="title"/>
          </p:nvPr>
        </p:nvSpPr>
        <p:spPr/>
        <p:txBody>
          <a:bodyPr>
            <a:normAutofit fontScale="90000"/>
          </a:bodyPr>
          <a:lstStyle/>
          <a:p>
            <a:r>
              <a:rPr lang="fr-FR" sz="4400" dirty="0"/>
              <a:t>Malignant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 xmlns:a16="http://schemas.microsoft.com/office/drawing/2014/main" id="{427E2D02-D2CE-4C0C-B11D-8D3DC8CBE6DE}"/>
              </a:ext>
            </a:extLst>
          </p:cNvPr>
          <p:cNvSpPr>
            <a:spLocks noGrp="1"/>
          </p:cNvSpPr>
          <p:nvPr>
            <p:ph idx="1"/>
          </p:nvPr>
        </p:nvSpPr>
        <p:spPr/>
        <p:txBody>
          <a:bodyPr>
            <a:normAutofit fontScale="925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 xmlns:p14="http://schemas.microsoft.com/office/powerpoint/2010/main" val="67450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 xmlns:a16="http://schemas.microsoft.com/office/drawing/2014/main"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 xmlns:p14="http://schemas.microsoft.com/office/powerpoint/2010/main" val="37839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 xmlns:a16="http://schemas.microsoft.com/office/drawing/2014/main" id="{D996524E-6726-4E9E-9579-43D95CE199AF}"/>
              </a:ext>
            </a:extLst>
          </p:cNvPr>
          <p:cNvSpPr>
            <a:spLocks noGrp="1"/>
          </p:cNvSpPr>
          <p:nvPr>
            <p:ph idx="1"/>
          </p:nvPr>
        </p:nvSpPr>
        <p:spPr/>
        <p:txBody>
          <a:bodyPr>
            <a:normAutofit/>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 xmlns:p14="http://schemas.microsoft.com/office/powerpoint/2010/main" val="33285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7E10C12-679F-4F96-BD17-CDFE8535F755}"/>
              </a:ext>
            </a:extLst>
          </p:cNvPr>
          <p:cNvPicPr>
            <a:picLocks noChangeAspect="1"/>
          </p:cNvPicPr>
          <p:nvPr/>
        </p:nvPicPr>
        <p:blipFill>
          <a:blip r:embed="rId2" cstate="print"/>
          <a:stretch>
            <a:fillRect/>
          </a:stretch>
        </p:blipFill>
        <p:spPr>
          <a:xfrm>
            <a:off x="1228725" y="776287"/>
            <a:ext cx="4867275" cy="5305425"/>
          </a:xfrm>
          <a:prstGeom prst="rect">
            <a:avLst/>
          </a:prstGeom>
          <a:ln w="12700">
            <a:solidFill>
              <a:schemeClr val="tx1"/>
            </a:solidFill>
          </a:ln>
        </p:spPr>
      </p:pic>
      <p:sp>
        <p:nvSpPr>
          <p:cNvPr id="6" name="TextBox 5">
            <a:extLst>
              <a:ext uri="{FF2B5EF4-FFF2-40B4-BE49-F238E27FC236}">
                <a16:creationId xmlns="" xmlns:a16="http://schemas.microsoft.com/office/drawing/2014/main" id="{59EED19D-3D83-4ED4-A647-07C0E4B5DA3E}"/>
              </a:ext>
            </a:extLst>
          </p:cNvPr>
          <p:cNvSpPr txBox="1"/>
          <p:nvPr/>
        </p:nvSpPr>
        <p:spPr>
          <a:xfrm>
            <a:off x="6337345" y="1905506"/>
            <a:ext cx="4867275" cy="304698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US" sz="2400" b="0" i="0" dirty="0">
                <a:solidFill>
                  <a:srgbClr val="292929"/>
                </a:solidFill>
                <a:effectLst/>
              </a:rPr>
              <a:t>Multi-label classification of textual data is an important problem. Examples range from news articles to emails. </a:t>
            </a:r>
          </a:p>
          <a:p>
            <a:pPr algn="l"/>
            <a:endParaRPr lang="en-US" sz="2400" dirty="0">
              <a:solidFill>
                <a:srgbClr val="292929"/>
              </a:solidFill>
            </a:endParaRPr>
          </a:p>
          <a:p>
            <a:pPr algn="l"/>
            <a:r>
              <a:rPr lang="en-US" sz="2400" b="1" i="0" dirty="0">
                <a:solidFill>
                  <a:srgbClr val="292929"/>
                </a:solidFill>
                <a:effectLst/>
              </a:rPr>
              <a:t>For instance, this can be employed to find the genres that a movie belongs to, based on the summary of its plot.</a:t>
            </a:r>
          </a:p>
        </p:txBody>
      </p:sp>
    </p:spTree>
    <p:extLst>
      <p:ext uri="{BB962C8B-B14F-4D97-AF65-F5344CB8AC3E}">
        <p14:creationId xmlns="" xmlns:p14="http://schemas.microsoft.com/office/powerpoint/2010/main" val="70970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 xmlns:a16="http://schemas.microsoft.com/office/drawing/2014/main"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 xmlns:a16="http://schemas.microsoft.com/office/drawing/2014/main" id="{F0447DBA-27AC-449E-AD09-9076944F0BA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1FC3BE42-A1BF-4EF0-B5CA-4E80D75E8B0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 xmlns:a16="http://schemas.microsoft.com/office/drawing/2014/main"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 xmlns:p14="http://schemas.microsoft.com/office/powerpoint/2010/main" val="987900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217</TotalTime>
  <Words>984</Words>
  <Application>Microsoft Office PowerPoint</Application>
  <PresentationFormat>Custom</PresentationFormat>
  <Paragraphs>140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Malignant Commentes Classifier </vt:lpstr>
      <vt:lpstr>Slide 2</vt:lpstr>
      <vt:lpstr>Malignant Commentes Classifier - Multi Label Classification Project using NLP</vt:lpstr>
      <vt:lpstr>Malignant Commentes Classifier - Multi Label Classification Project using NLP</vt:lpstr>
      <vt:lpstr>Slide 5</vt:lpstr>
      <vt:lpstr>Multi –Label Classification Problem</vt:lpstr>
      <vt:lpstr>Slide 7</vt:lpstr>
      <vt:lpstr>Exploration of Target Variable Ratings</vt:lpstr>
      <vt:lpstr>Slide 9</vt:lpstr>
      <vt:lpstr>Slide 10</vt:lpstr>
      <vt:lpstr>Data Pre Processing </vt:lpstr>
      <vt:lpstr>Multi-Label Classification Techniques</vt:lpstr>
      <vt:lpstr>Word Cloud</vt:lpstr>
      <vt:lpstr>Word Cloud for getting word sense</vt:lpstr>
      <vt:lpstr>Slide 15</vt:lpstr>
      <vt:lpstr>Slide 16</vt:lpstr>
      <vt:lpstr>Slide 17</vt:lpstr>
      <vt:lpstr>Slide 18</vt:lpstr>
      <vt:lpstr>Slide 19</vt:lpstr>
      <vt:lpstr>Slide 20</vt:lpstr>
      <vt:lpstr>Slide 21</vt:lpstr>
      <vt:lpstr>Machine Learning Model Building</vt:lpstr>
      <vt:lpstr>Machine Learning Model Building</vt:lpstr>
      <vt:lpstr>Slide 24</vt:lpstr>
      <vt:lpstr>Final ML Model</vt:lpstr>
      <vt:lpstr>Slide 26</vt:lpstr>
      <vt:lpstr>Machine Learning Evaluation Matrix</vt:lpstr>
      <vt:lpstr>CONCLUSION</vt:lpstr>
      <vt:lpstr>Limitations of this work and Scope for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SWARNA ASHIK</cp:lastModifiedBy>
  <cp:revision>1555</cp:revision>
  <dcterms:created xsi:type="dcterms:W3CDTF">2020-12-29T14:55:00Z</dcterms:created>
  <dcterms:modified xsi:type="dcterms:W3CDTF">2023-01-17T08:53:40Z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