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7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6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6D93-FEAC-4692-B114-7EBEC94D87C5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EE6FD2-F98E-4E70-AF3E-3E5A7F54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9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lyticsinsight.net/a-guide-to-the-fintech-laws-and-regulations-in-indi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lyticsinsight.net/ai-is-expected-to-reach-us360-36-billion-in-revenue-by-202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5105400" cy="16764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FINTECH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3086101" y="4572001"/>
            <a:ext cx="4800600" cy="18287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SWARNA L(20CSR220)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VEDAVIYAS KS(</a:t>
            </a:r>
            <a:r>
              <a:rPr lang="en-US" sz="2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20CSR231)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THAMIZ SELVAN A(20CSR224)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13658-4E24-4E74-ABD7-D14F01B6E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81225"/>
            <a:ext cx="2971800" cy="249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3333 0 L 0.78333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8333 3.33333E-6 L -0.19584 -0.0333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58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Open Banking Application Program Interfaces (APIs)</a:t>
            </a:r>
            <a:br>
              <a:rPr lang="en-US" dirty="0"/>
            </a:br>
            <a:endParaRPr lang="en-US" dirty="0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6347714" cy="3880773"/>
          </a:xfrm>
        </p:spPr>
        <p:txBody>
          <a:bodyPr>
            <a:normAutofit fontScale="85714"/>
          </a:bodyPr>
          <a:lstStyle/>
          <a:p>
            <a:pPr fontAlgn="t"/>
            <a:r>
              <a:rPr lang="en-US" dirty="0"/>
              <a:t>Open Banking Application Program Interfaces (APIs) will affect the traditional banking model more than any innovation.</a:t>
            </a:r>
          </a:p>
          <a:p>
            <a:pPr fontAlgn="t"/>
            <a:r>
              <a:rPr lang="en-US" dirty="0"/>
              <a:t> Through open APIs, banks give clients and partners more transparency and admittance to banking information and empower the making of new value chains and administrations. </a:t>
            </a:r>
          </a:p>
          <a:p>
            <a:pPr fontAlgn="t"/>
            <a:r>
              <a:rPr lang="en-US" dirty="0"/>
              <a:t>Up to this point, Banking-as-a-Service was viewed as the principal model of how FinTech start-ups influence Open APIs to make new administrations and products that further develop the financial experience for buyers and create esteem. </a:t>
            </a:r>
          </a:p>
          <a:p>
            <a:pPr fontAlgn="t"/>
            <a:r>
              <a:rPr lang="en-US" dirty="0"/>
              <a:t>But Banking-as-a-Platform is now the next Open API model, which permits banks to give curated different third-party financial services to clients. </a:t>
            </a:r>
          </a:p>
          <a:p>
            <a:pPr fontAlgn="t"/>
            <a:r>
              <a:rPr lang="en-US" dirty="0"/>
              <a:t>Also, banks can hold control of client information and guarantee the best quality services on their platform.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/>
      <p:bldP spid="1048632" grpId="0" build="p"/>
      <p:bldP spid="1048632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6A2568-E0D8-4992-87D3-37A18167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2666999" cy="2514600"/>
          </a:xfrm>
          <a:prstGeom prst="rect">
            <a:avLst/>
          </a:prstGeom>
        </p:spPr>
      </p:pic>
      <p:pic>
        <p:nvPicPr>
          <p:cNvPr id="20971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08178" y="2819400"/>
            <a:ext cx="747382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0.70417 0.0055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0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416 0.00555 L -0.25 2.22222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4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JOURNEY OF BANKING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5" name="Right Arrow 3"/>
          <p:cNvSpPr/>
          <p:nvPr/>
        </p:nvSpPr>
        <p:spPr>
          <a:xfrm>
            <a:off x="685800" y="1295400"/>
            <a:ext cx="8458200" cy="4876800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48596" name="TextBox 5"/>
          <p:cNvSpPr txBox="1"/>
          <p:nvPr/>
        </p:nvSpPr>
        <p:spPr>
          <a:xfrm>
            <a:off x="609600" y="28194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MICR/ECS</a:t>
            </a:r>
          </a:p>
        </p:txBody>
      </p:sp>
      <p:sp>
        <p:nvSpPr>
          <p:cNvPr id="1048597" name="TextBox 6"/>
          <p:cNvSpPr txBox="1"/>
          <p:nvPr/>
        </p:nvSpPr>
        <p:spPr>
          <a:xfrm>
            <a:off x="2133600" y="2819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ATM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8598" name="TextBox 7"/>
          <p:cNvSpPr txBox="1"/>
          <p:nvPr/>
        </p:nvSpPr>
        <p:spPr>
          <a:xfrm>
            <a:off x="2971800" y="2819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INTERNET</a:t>
            </a:r>
          </a:p>
          <a:p>
            <a:r>
              <a:rPr lang="en-US" sz="1200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BANKING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48599" name="TextBox 9"/>
          <p:cNvSpPr txBox="1"/>
          <p:nvPr/>
        </p:nvSpPr>
        <p:spPr>
          <a:xfrm>
            <a:off x="4343400" y="2743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CORE BANKING SOLUTIONS</a:t>
            </a:r>
          </a:p>
        </p:txBody>
      </p:sp>
      <p:sp>
        <p:nvSpPr>
          <p:cNvPr id="1048600" name="TextBox 10"/>
          <p:cNvSpPr txBox="1"/>
          <p:nvPr/>
        </p:nvSpPr>
        <p:spPr>
          <a:xfrm>
            <a:off x="6248400" y="2895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CTS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8601" name="TextBox 12"/>
          <p:cNvSpPr txBox="1"/>
          <p:nvPr/>
        </p:nvSpPr>
        <p:spPr>
          <a:xfrm>
            <a:off x="7162800" y="2819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NPCI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8602" name="TextBox 13"/>
          <p:cNvSpPr txBox="1"/>
          <p:nvPr/>
        </p:nvSpPr>
        <p:spPr>
          <a:xfrm>
            <a:off x="7086600" y="4191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8603" name="TextBox 14"/>
          <p:cNvSpPr txBox="1"/>
          <p:nvPr/>
        </p:nvSpPr>
        <p:spPr>
          <a:xfrm>
            <a:off x="5715000" y="4267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NACH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48604" name="TextBox 15"/>
          <p:cNvSpPr txBox="1"/>
          <p:nvPr/>
        </p:nvSpPr>
        <p:spPr>
          <a:xfrm>
            <a:off x="3962400" y="4114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MOBILE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BANKING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8605" name="TextBox 16"/>
          <p:cNvSpPr txBox="1"/>
          <p:nvPr/>
        </p:nvSpPr>
        <p:spPr>
          <a:xfrm>
            <a:off x="2286000" y="4191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PPI &amp;API</a:t>
            </a:r>
          </a:p>
        </p:txBody>
      </p:sp>
      <p:sp>
        <p:nvSpPr>
          <p:cNvPr id="1048606" name="TextBox 17"/>
          <p:cNvSpPr txBox="1"/>
          <p:nvPr/>
        </p:nvSpPr>
        <p:spPr>
          <a:xfrm>
            <a:off x="1143000" y="419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UPI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8607" name="Right Arrow 18"/>
          <p:cNvSpPr/>
          <p:nvPr/>
        </p:nvSpPr>
        <p:spPr>
          <a:xfrm>
            <a:off x="1752600" y="2895600"/>
            <a:ext cx="381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08" name="Right Arrow 19"/>
          <p:cNvSpPr/>
          <p:nvPr/>
        </p:nvSpPr>
        <p:spPr>
          <a:xfrm>
            <a:off x="2667000" y="2895600"/>
            <a:ext cx="3810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09" name="Right Arrow 20"/>
          <p:cNvSpPr/>
          <p:nvPr/>
        </p:nvSpPr>
        <p:spPr>
          <a:xfrm>
            <a:off x="4038600" y="2895600"/>
            <a:ext cx="4572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0" name="Right Arrow 21"/>
          <p:cNvSpPr/>
          <p:nvPr/>
        </p:nvSpPr>
        <p:spPr>
          <a:xfrm>
            <a:off x="5791200" y="2819400"/>
            <a:ext cx="533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1" name="Right Arrow 22"/>
          <p:cNvSpPr/>
          <p:nvPr/>
        </p:nvSpPr>
        <p:spPr>
          <a:xfrm>
            <a:off x="6781800" y="2895600"/>
            <a:ext cx="457200" cy="274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2" name="Down Arrow 23"/>
          <p:cNvSpPr/>
          <p:nvPr/>
        </p:nvSpPr>
        <p:spPr>
          <a:xfrm>
            <a:off x="7391400" y="3200400"/>
            <a:ext cx="304800" cy="1066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3" name="Left Arrow 24"/>
          <p:cNvSpPr/>
          <p:nvPr/>
        </p:nvSpPr>
        <p:spPr>
          <a:xfrm>
            <a:off x="6578859" y="4255532"/>
            <a:ext cx="533400" cy="3048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4" name="Left Arrow 25"/>
          <p:cNvSpPr/>
          <p:nvPr/>
        </p:nvSpPr>
        <p:spPr>
          <a:xfrm>
            <a:off x="5105400" y="4267200"/>
            <a:ext cx="685800" cy="3048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5" name="Left Arrow 26"/>
          <p:cNvSpPr/>
          <p:nvPr/>
        </p:nvSpPr>
        <p:spPr>
          <a:xfrm>
            <a:off x="3352800" y="4191000"/>
            <a:ext cx="609600" cy="27431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6" name="Left Arrow 27"/>
          <p:cNvSpPr/>
          <p:nvPr/>
        </p:nvSpPr>
        <p:spPr>
          <a:xfrm>
            <a:off x="1752600" y="4267200"/>
            <a:ext cx="533400" cy="19811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2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3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25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25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25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 build="p"/>
      <p:bldP spid="1048594" grpId="1" build="p"/>
      <p:bldP spid="1048594" grpId="2" build="p"/>
      <p:bldP spid="1048594" grpId="3" build="p"/>
      <p:bldP spid="10485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5715000" cy="1320800"/>
          </a:xfrm>
        </p:spPr>
        <p:txBody>
          <a:bodyPr>
            <a:normAutofit fontScale="90000"/>
          </a:bodyPr>
          <a:lstStyle/>
          <a:p>
            <a:pPr fontAlgn="t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Here are seven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/>
              </a:rPr>
              <a:t>innovations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that will cause a significant impact on the 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 industry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 in the future:</a:t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dirty="0"/>
              <a:t> 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3276600" y="2286000"/>
            <a:ext cx="4724400" cy="3728373"/>
          </a:xfrm>
        </p:spPr>
        <p:txBody>
          <a:bodyPr>
            <a:normAutofit/>
          </a:bodyPr>
          <a:lstStyle/>
          <a:p>
            <a:r>
              <a:rPr lang="en-US" dirty="0"/>
              <a:t>1)Mobile Banking</a:t>
            </a:r>
          </a:p>
          <a:p>
            <a:r>
              <a:rPr lang="en-US" dirty="0"/>
              <a:t>2)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3)Big Data</a:t>
            </a:r>
          </a:p>
          <a:p>
            <a:r>
              <a:rPr lang="en-US" dirty="0"/>
              <a:t>4)Artificial Intelligence</a:t>
            </a:r>
          </a:p>
          <a:p>
            <a:r>
              <a:rPr lang="en-US" dirty="0"/>
              <a:t>5)</a:t>
            </a:r>
            <a:r>
              <a:rPr lang="en-US" b="1" dirty="0"/>
              <a:t> </a:t>
            </a:r>
            <a:r>
              <a:rPr lang="en-US" dirty="0"/>
              <a:t>Regulatory Technology (</a:t>
            </a:r>
            <a:r>
              <a:rPr lang="en-US" dirty="0" err="1"/>
              <a:t>RegTech</a:t>
            </a:r>
            <a:r>
              <a:rPr lang="en-US" dirty="0"/>
              <a:t>)</a:t>
            </a:r>
          </a:p>
          <a:p>
            <a:r>
              <a:rPr lang="en-US" dirty="0"/>
              <a:t>6)Biometrics</a:t>
            </a:r>
          </a:p>
          <a:p>
            <a:r>
              <a:rPr lang="en-US" dirty="0"/>
              <a:t>7) Open Banking Application Program Interfaces (APIs)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27945-313E-46D3-BE9A-77870725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81200"/>
            <a:ext cx="2590800" cy="3581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4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4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4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4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4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4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4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4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048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048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48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48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048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048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66 -0.00556 L 0.10834 -0.00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7" grpId="0"/>
      <p:bldP spid="10486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MOBILE BANKING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648200"/>
          </a:xfrm>
        </p:spPr>
        <p:txBody>
          <a:bodyPr/>
          <a:lstStyle/>
          <a:p>
            <a:r>
              <a:rPr lang="en-US" dirty="0"/>
              <a:t>Mobile banking has made significant progress: from SMS Banking, which initially showed up in 1999, to the present smartphone banking applications</a:t>
            </a:r>
          </a:p>
          <a:p>
            <a:r>
              <a:rPr lang="en-US" dirty="0"/>
              <a:t> This let you perform digital payments and manage banking and financial services from anywhere and everywhere across the globe.</a:t>
            </a:r>
          </a:p>
          <a:p>
            <a:r>
              <a:rPr lang="en-US" dirty="0"/>
              <a:t> Along with that mobile banking also provide an end-user interface in order to increase the horizons of Banking-as-a-Platform.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95A01-F8DF-4CFE-B9ED-0C928647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91000"/>
            <a:ext cx="32766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1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8" tmFilter="0, 0; 0.125,0.2665; 0.25,0.4; 0.375,0.465; 0.5,0.5;  0.625,0.535; 0.75,0.6; 0.875,0.7335; 1,1">
                                          <p:stCondLst>
                                            <p:cond delay="408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" tmFilter="0, 0; 0.125,0.2665; 0.25,0.4; 0.375,0.465; 0.5,0.5;  0.625,0.535; 0.75,0.6; 0.875,0.7335; 1,1">
                                          <p:stCondLst>
                                            <p:cond delay="814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" tmFilter="0, 0; 0.125,0.2665; 0.25,0.4; 0.375,0.465; 0.5,0.5;  0.625,0.535; 0.75,0.6; 0.875,0.7335; 1,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806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823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" decel="50000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" decel="50000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3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1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8" tmFilter="0, 0; 0.125,0.2665; 0.25,0.4; 0.375,0.465; 0.5,0.5;  0.625,0.535; 0.75,0.6; 0.875,0.7335; 1,1">
                                          <p:stCondLst>
                                            <p:cond delay="408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" tmFilter="0, 0; 0.125,0.2665; 0.25,0.4; 0.375,0.465; 0.5,0.5;  0.625,0.535; 0.75,0.6; 0.875,0.7335; 1,1">
                                          <p:stCondLst>
                                            <p:cond delay="814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" tmFilter="0, 0; 0.125,0.2665; 0.25,0.4; 0.375,0.465; 0.5,0.5;  0.625,0.535; 0.75,0.6; 0.875,0.7335; 1,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" decel="50000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">
                                          <p:stCondLst>
                                            <p:cond delay="806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" decel="50000">
                                          <p:stCondLst>
                                            <p:cond delay="823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" decel="50000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" decel="50000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1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8" tmFilter="0, 0; 0.125,0.2665; 0.25,0.4; 0.375,0.465; 0.5,0.5;  0.625,0.535; 0.75,0.6; 0.875,0.7335; 1,1">
                                          <p:stCondLst>
                                            <p:cond delay="408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" tmFilter="0, 0; 0.125,0.2665; 0.25,0.4; 0.375,0.465; 0.5,0.5;  0.625,0.535; 0.75,0.6; 0.875,0.7335; 1,1">
                                          <p:stCondLst>
                                            <p:cond delay="814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" tmFilter="0, 0; 0.125,0.2665; 0.25,0.4; 0.375,0.465; 0.5,0.5;  0.625,0.535; 0.75,0.6; 0.875,0.7335; 1,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" decel="50000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">
                                          <p:stCondLst>
                                            <p:cond delay="806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" decel="50000">
                                          <p:stCondLst>
                                            <p:cond delay="823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" decel="50000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" decel="50000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9" grpId="0"/>
      <p:bldP spid="1048620" grpId="0" uiExpand="1" build="p"/>
      <p:bldP spid="1048620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9052-199A-4F05-8559-DC98BC96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CHAIN</a:t>
            </a:r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E71699B-6603-4332-AD4D-22A12108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71601"/>
            <a:ext cx="6705601" cy="3124200"/>
          </a:xfrm>
        </p:spPr>
        <p:txBody>
          <a:bodyPr/>
          <a:lstStyle/>
          <a:p>
            <a:r>
              <a:rPr lang="en-US" dirty="0"/>
              <a:t>A cryptocurrency is the main reason due to which the majority of people got acquainted with the blockchain. </a:t>
            </a:r>
          </a:p>
          <a:p>
            <a:r>
              <a:rPr lang="en-US" dirty="0"/>
              <a:t>Apart from utilizing cryptocurrencies for private and quick online transactions, blockchain gives a secure, transparent, stable, and dependable ledger to report agreements, transactions, and records. </a:t>
            </a:r>
          </a:p>
          <a:p>
            <a:r>
              <a:rPr lang="en-US" dirty="0"/>
              <a:t>Technologies like blockchain bonds, blockchain clearing, and settlement frameworks have effectively been utilized to make intra-bank and inter-bank transactions less expensive and quicker.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43B5B1-ED7D-4FAA-A7D2-B842D254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457699"/>
            <a:ext cx="4876800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7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Joined with artificial intelligence, big data uses all old and new information to find hidden designs for better fraud detection and risk management. </a:t>
            </a:r>
          </a:p>
          <a:p>
            <a:pPr fontAlgn="t"/>
            <a:r>
              <a:rPr lang="en-US" dirty="0"/>
              <a:t>Apart from this big data insights help banks to understand customer behaviors and create products and services as per their needs.</a:t>
            </a:r>
          </a:p>
          <a:p>
            <a:pPr fontAlgn="t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485FA-06F3-42AD-9E25-DE911F32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114800"/>
            <a:ext cx="4724400" cy="2514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1000" fill="hold"/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1000" fill="hold"/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1000" fill="hold"/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1000" fill="hold"/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3" grpId="0"/>
      <p:bldP spid="1048624" grpId="0" uiExpand="1" build="p"/>
      <p:bldP spid="1048624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4267201" cy="38807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US" dirty="0">
                <a:solidFill>
                  <a:schemeClr val="tx1"/>
                </a:solidFill>
              </a:rPr>
              <a:t> assists banks examine their big data in order to enhance the quality of solutions and decision-making. </a:t>
            </a:r>
          </a:p>
          <a:p>
            <a:r>
              <a:rPr lang="en-US" dirty="0">
                <a:solidFill>
                  <a:schemeClr val="tx1"/>
                </a:solidFill>
              </a:rPr>
              <a:t>The latest AI trend is to utilize intellectual capacities to go through a pile of unstructured content and data to produce more insights. </a:t>
            </a:r>
          </a:p>
          <a:p>
            <a:r>
              <a:rPr lang="en-US" dirty="0">
                <a:solidFill>
                  <a:schemeClr val="tx1"/>
                </a:solidFill>
              </a:rPr>
              <a:t>In the future, AI chatbots or virtual assistants can perform repetitive activities, like performing small transactions, giving financial guidance to clients, and more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3046BA-4925-4965-BA9F-1CB7C634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348376"/>
            <a:ext cx="3733800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/>
      <p:bldP spid="10486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REGULATORY  TECHNOLOGY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Companies use regulatory technology or </a:t>
            </a:r>
            <a:r>
              <a:rPr lang="en-US" dirty="0" err="1"/>
              <a:t>RegTechs</a:t>
            </a:r>
            <a:r>
              <a:rPr lang="en-US" dirty="0"/>
              <a:t> to improve their ability to monitor, report, and comply with regulatory requirements. </a:t>
            </a:r>
          </a:p>
          <a:p>
            <a:pPr fontAlgn="t"/>
            <a:r>
              <a:rPr lang="en-US" dirty="0"/>
              <a:t>With the help of big data, cloud computing, AI, and predictive analytics, these start-ups are able to automate compliance tasks, reduce risk fraud, perfect authentication and identity management. </a:t>
            </a:r>
          </a:p>
          <a:p>
            <a:pPr fontAlgn="t"/>
            <a:r>
              <a:rPr lang="en-US" dirty="0"/>
              <a:t>Regulatory technology can also help banks to increase transparency and consistency while reducing the expenses of compliance.</a:t>
            </a:r>
          </a:p>
          <a:p>
            <a:pPr fontAlgn="t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7" grpId="0"/>
      <p:bldP spid="10486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BIOMETRICS</a:t>
            </a:r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comes to data safety and security, biometric technologies are the most trusted innovations of all time. </a:t>
            </a:r>
          </a:p>
          <a:p>
            <a:r>
              <a:rPr lang="en-US" dirty="0"/>
              <a:t>Why? Because they use physically unique features of a person that includes fingerprints, retina, face, voice, and other forms of recognition to improve security and identity verification that helps banks to safeguard their customers, avoid cybercrimes, and more.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3183EC-8132-479F-83CA-7741643F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800600"/>
            <a:ext cx="3571875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000">
        <p14:prism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0" grpId="0" build="p"/>
      <p:bldP spid="1048630" grpI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643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Times New Roman</vt:lpstr>
      <vt:lpstr>Trebuchet MS</vt:lpstr>
      <vt:lpstr>Wingdings 3</vt:lpstr>
      <vt:lpstr>Facet</vt:lpstr>
      <vt:lpstr>FINTECH</vt:lpstr>
      <vt:lpstr>JOURNEY OF BANKING</vt:lpstr>
      <vt:lpstr>Here are seven innovations that will cause a significant impact on the financial industry in the future:   </vt:lpstr>
      <vt:lpstr>MOBILE BANKING</vt:lpstr>
      <vt:lpstr>BLOCK CHAIN</vt:lpstr>
      <vt:lpstr>BIG DATA</vt:lpstr>
      <vt:lpstr>ARTIFICIAL INTELLIGENCE</vt:lpstr>
      <vt:lpstr>REGULATORY  TECHNOLOGY</vt:lpstr>
      <vt:lpstr>BIOMETRICS</vt:lpstr>
      <vt:lpstr> Open Banking Application Program Interfaces (APIs)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</dc:title>
  <dc:creator>Yamuna</dc:creator>
  <cp:lastModifiedBy>Swarna</cp:lastModifiedBy>
  <cp:revision>23</cp:revision>
  <dcterms:created xsi:type="dcterms:W3CDTF">2021-10-14T18:18:07Z</dcterms:created>
  <dcterms:modified xsi:type="dcterms:W3CDTF">2023-06-24T06:34:12Z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15992d5e107148a995705d166eb48ca9</vt:lpwstr>
  </property>
</Properties>
</file>