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5"/>
  </p:notesMasterIdLst>
  <p:sldIdLst>
    <p:sldId id="256" r:id="rId2"/>
    <p:sldId id="271" r:id="rId3"/>
    <p:sldId id="257" r:id="rId4"/>
    <p:sldId id="266" r:id="rId5"/>
    <p:sldId id="262" r:id="rId6"/>
    <p:sldId id="268" r:id="rId7"/>
    <p:sldId id="276" r:id="rId8"/>
    <p:sldId id="269" r:id="rId9"/>
    <p:sldId id="258" r:id="rId10"/>
    <p:sldId id="270" r:id="rId11"/>
    <p:sldId id="267" r:id="rId12"/>
    <p:sldId id="260" r:id="rId13"/>
    <p:sldId id="265" r:id="rId14"/>
  </p:sldIdLst>
  <p:sldSz cx="9144000" cy="6858000" type="screen4x3"/>
  <p:notesSz cx="6956425" cy="10186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E9895-9741-F8A7-37D1-B0622EE5A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663" cy="509588"/>
          </a:xfrm>
          <a:prstGeom prst="rect">
            <a:avLst/>
          </a:prstGeom>
        </p:spPr>
        <p:txBody>
          <a:bodyPr vert="horz" lIns="97960" tIns="48980" rIns="97960" bIns="4898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88D7B-FC22-4C8C-C994-1518E0047F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4663" cy="509588"/>
          </a:xfrm>
          <a:prstGeom prst="rect">
            <a:avLst/>
          </a:prstGeom>
        </p:spPr>
        <p:txBody>
          <a:bodyPr vert="horz" lIns="97960" tIns="48980" rIns="97960" bIns="4898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4684F0A-197A-4E18-B32D-550061F7774E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EC6BB0-7585-6B4E-C55B-DC6EA1017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63588"/>
            <a:ext cx="5092700" cy="382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60" tIns="48980" rIns="97960" bIns="489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E8588D-338F-186A-C925-1786B4574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838700"/>
            <a:ext cx="5565775" cy="4584700"/>
          </a:xfrm>
          <a:prstGeom prst="rect">
            <a:avLst/>
          </a:prstGeom>
        </p:spPr>
        <p:txBody>
          <a:bodyPr vert="horz" lIns="97960" tIns="48980" rIns="97960" bIns="4898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0B66-029E-F926-F42B-F32B5EAEE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675813"/>
            <a:ext cx="3014663" cy="509587"/>
          </a:xfrm>
          <a:prstGeom prst="rect">
            <a:avLst/>
          </a:prstGeom>
        </p:spPr>
        <p:txBody>
          <a:bodyPr vert="horz" lIns="97960" tIns="48980" rIns="97960" bIns="489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AFCD-F1AB-A1BE-EAB9-F1469C642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9675813"/>
            <a:ext cx="3014663" cy="509587"/>
          </a:xfrm>
          <a:prstGeom prst="rect">
            <a:avLst/>
          </a:prstGeom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EA16B141-B48A-4F79-9DE2-E4EEEEE4E0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92667999-75C4-A952-BEFA-51A5C0038D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15428E2C-6858-005A-2B31-380A7F1B4E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7A1057B-0573-2E96-CE84-407F3E2C5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F9F4852-704E-475A-ADBB-7FB58E8685C4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EAEDA1D3-7392-7748-357E-E87C87443F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91A7AA0-2725-813A-AAB5-0E648E2C3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426C61A-0A9D-29DA-3160-1445C27F3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34B24C1-42FB-42D4-A264-BD301C47FF51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D750BCF-C6AD-109D-71D7-F98C2B5224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8516327D-3BF3-3C69-B8F3-ED71DEB0E4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7175144-80B7-048D-83E6-21DFA5E24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FB81B5DF-8911-48C6-81F3-8C72B72A150A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A0D022D2-FD9D-650B-BB0F-95F84B0ADF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A63803C9-C2D1-0F0D-A35C-307FB97927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7CB28A7-2841-3129-86DD-43F33309E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79B87306-B495-42A0-A920-78557A715889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76DDA6D-9AE7-B077-9557-94F83407B6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CCBF356-D49B-6E42-1253-E115E884FB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ADB7EDA-F91B-2AD9-15C3-3CA3EE354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3F49E980-C441-41C4-9FF0-F41D1AA890B3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830049F1-5752-E428-31B7-DF6005DE94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F2688C5A-1C69-A6B5-3AF2-89AD9A3D9E5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E01B0409-09E5-EBF5-105D-54CC2F3C21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76B29DEF-6E8E-9500-414A-7511BEE88C0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CE9F4-1028-0883-5F6C-4677801F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1D5FF91E-2E68-1DE1-F582-BEE7F0028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239D3-A1C4-83AB-738B-40919033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81F8DC-C14E-F889-6D2E-76D4D6BB7A5B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0CA091-F4B8-CDF4-951B-A03A6917CC36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7">
            <a:extLst>
              <a:ext uri="{FF2B5EF4-FFF2-40B4-BE49-F238E27FC236}">
                <a16:creationId xmlns:a16="http://schemas.microsoft.com/office/drawing/2014/main" id="{A4D486D9-43D6-5581-FF53-D0C35D60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1553-445C-47F0-A810-0452997A8FBF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D32877DA-BEB4-0FBD-AB03-1DEA64E0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>
            <a:extLst>
              <a:ext uri="{FF2B5EF4-FFF2-40B4-BE49-F238E27FC236}">
                <a16:creationId xmlns:a16="http://schemas.microsoft.com/office/drawing/2014/main" id="{02179BD7-3830-20FD-8D4D-34C8B364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E4D828B-4CD8-4FE8-829C-2AC1A508B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866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8855-6BBA-C573-F1C2-A22330A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A63CC-95D9-49D4-AD86-E38C39C96751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52B7-A03B-F255-816B-D51E6714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B69C-1811-2336-AA40-4F12794C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BEB-6EA3-4C96-9E9F-4FCD77C60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1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1AAE81A9-8566-680F-6BD6-C9E457CB42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A14C249-3696-B7F6-E76E-B013725030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31E51A26-70E4-4244-867B-4B9478A109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113A9246-CBAA-9EB0-BE3B-E132237301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FE01B-4972-4972-DE36-D66BEF76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4A808-81E3-786E-D374-0DDB59D80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779CD28-BA74-5488-901E-0C1160A68FD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BA894-EC99-217E-DC55-DF838B48826F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56CEA6-E6BC-92F6-0894-394EB26990C1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F8F4265-A49E-9A31-72A6-8A4901CE7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3E83070A-C8D9-49F0-9E66-3219D03324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CA1738F-3E1F-CB38-CA8C-6896C3972A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71BA3-3097-41BA-B90E-9664B5D57FDB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E55477A-4FFB-B1C3-2D61-AD77D12C99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9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7E2CEA-E09F-3859-A209-A2FB2B66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0B6A3-CB39-491B-AB24-9D87CFFD3BE0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1BB3AD-1F70-68F7-DD75-8FB148C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A16542-DBFA-2238-57EE-D1A9A633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3045B8C3-DE64-4DF1-81FB-83AFC833E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57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4DC0956A-B263-059C-4489-F6BE95D1F07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CC9322B-373F-013D-33C5-264E65E778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4CED638-530B-93F3-1A01-7F01AC92FF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BDA51280-2547-FFB2-9CB2-47AF26B463F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F45EEC5B-97EC-D6BE-9A31-01F9B3134C9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79DAD627-CCDF-E25D-C062-9F54D660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8D3EE-503C-F9A1-30DC-6A73F108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6D9F7-90BB-F1C5-D08B-36C2C718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3DA7053-D175-4E2D-532C-D739153D0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91F33B-45E7-5E94-ABB2-272E65943416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FD6DD8-4888-3EB7-0273-B3C6804CE0DC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28836E-0F13-B3A7-6BFE-363415C1F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11F29EB-D5A8-FEB8-B03E-E3B99A8C9F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25A0E-C99A-447F-A0CA-655EE05DBA88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629EB22-FA2F-0C5D-1D18-C761CDF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273971D-FE3A-4BAF-AB11-1E9C7536F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94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19">
            <a:extLst>
              <a:ext uri="{FF2B5EF4-FFF2-40B4-BE49-F238E27FC236}">
                <a16:creationId xmlns:a16="http://schemas.microsoft.com/office/drawing/2014/main" id="{D1307C42-72C5-2B6D-FC9B-BF705DB80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C08EC29-1034-8326-430A-01760AC6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A40D8-3878-48F2-A7A2-E814CDB1C3AD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B2D72B-4F4F-25CD-7E6A-5926C680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894DFA-86C6-7DAC-3DD2-F128C0F2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D242F-E158-43C6-8156-7113424F6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43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9">
            <a:extLst>
              <a:ext uri="{FF2B5EF4-FFF2-40B4-BE49-F238E27FC236}">
                <a16:creationId xmlns:a16="http://schemas.microsoft.com/office/drawing/2014/main" id="{50D2CF4B-B55A-BABB-E7B1-47F0B5F87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74118F6-5A64-0405-BB1A-2D85576509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37A74059-572D-8BE2-44AA-03152BEA34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33324595-1382-2A1B-236F-DF8D6594813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D669170B-642E-6BE5-5D5A-ECE99D7EF0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F0F7B-4197-F782-9E66-112A54A6540C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DE257-67FF-EEF5-3CFA-6938EF7C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CACEDAF7-09E1-66D3-163A-AFDBB9D98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1D3BD-9BF6-1F2F-9425-55FE94EE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31EBF2-E7B5-7B38-3B7C-844D3AC15425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0E815-1068-8131-5E1E-6D2662FA0545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9993176D-B7F7-5F39-CB61-9D8E38AF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EE0E-A75D-4350-9430-862A8E510EB3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4327A0B7-7A7A-A896-C73C-187753A4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2E21083F-BB89-8F2C-5EF1-7F034B20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0566520-70F5-4CB9-945E-7C10050AE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93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CDEE-223C-8936-4FC1-160B6F22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9B699-0205-45C0-9621-1A124D5D15E3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B58E-065E-1C77-35F7-ED94909C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4DE9D-EBC4-2976-0935-B0BD19E4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DDBEAA2-84DD-456C-92DF-777DFA835A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2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D96EC5F-9A28-5465-5BD6-8A5906EEDF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F5206F76-F827-6C67-CFDE-987DE7FC549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6FC2F6EA-ED49-F3E1-A92B-3B8B0178588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9CD170B6-86FF-A155-D8FD-265DBB29CA8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3E2E6-83F1-BB9E-1144-4B863646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FDA69-B012-B3B2-CEAE-DFCFC6D4B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1F697BA-AE8E-A580-A0E0-BDCD0C5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D49F-E567-424E-A646-E17BE8424812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FA724C4-86E2-D98B-D0B9-82B3F50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3EDDD44-085D-3E2E-AD79-4C0BE138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0B003C-D37D-4465-AF7B-2142CF20F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1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8EE776-FE8F-E18A-C802-35B4F2229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AAD8089-A249-1681-F129-D0978DF86E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2B80725-6A9A-0AAC-ABAC-C349177F8AB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AA66716-3259-EC7A-F99B-141C2D52FF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D6515072-91D4-1118-B185-EF7687A38FB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CA982-5303-72CB-5B52-1BF4AC33A21B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B78A-0FE8-15BF-DF6D-5ACB7CF3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59CC972-1298-F86B-F21A-921F6D0B2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D21B66-08E8-F3AC-A96B-784D432F6A1D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01B3AB-7058-D00E-C66A-F8C09AA3FC84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9DD2D2-89DF-BB5B-0CDE-5CE40401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6EA556E-D27D-F664-030A-E6130E329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E4AA902-7B77-4CA1-9F6D-B7010D6369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81DCC7F0-C1FF-FC32-7229-6256155427B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1AE7A-9D2D-4729-9851-F246884FD9B3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BB8FA8A3-21BD-D1BA-B7B1-CA0F2D310A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9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AD88B1F1-F820-6751-C39B-DC98986D3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ECFA054F-0341-5DE8-440F-B7E811DA77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2188EA66-2307-9BB0-FBB2-A20B2637067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481E746B-12B6-79AC-D9E1-CAB6BEB6FC2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D9EC09A5-DF10-CA11-A986-71F1527B048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1BAB9-4D81-9C00-0A74-2AFD8457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EAEC5-EED6-784E-FBF2-9FED468EC62A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89C49-02D3-1E9C-7A43-BC9A6491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DD5F64-682F-E733-6A7B-4FC9E58BF9F5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474B5B-435D-01AD-2C83-9D2472B67556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DB776-8F34-C3DE-5388-99E1E43C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E7EAC65-37D5-B83A-903E-6815155E8F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4FA3FA9-E6DC-4A35-8FF6-E0FB176B47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8048721F-C6C5-AEFE-481E-5D483DA4EF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4EAC8-44DD-4A65-A49B-C0A603453807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377EB68-7E44-337A-E1C4-53012666A9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FB95C5E8-E890-F874-D9A3-EB87B77AF5B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FBCEA35-E062-F80F-1E8A-68858BCEA95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8107CE1B-19AD-DEC5-B5FD-2F50C6BE52A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A39A9761-224E-2F2B-7554-3CBA68675DF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236EF-2724-3965-3DBA-B5249BCE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BAF23DC-D13C-BB2B-6F83-EB27EEC72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C7D1AC07-8F10-4344-8654-79F9C5DC8983}" type="datetime1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5C262-82EF-F852-3C75-3B2204DB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D82D0-8537-1527-E505-715014F6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EA30992-62DF-0528-25BF-6258844F4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0A33B-5A37-4F15-D9A8-E660B7B58364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BFD0BD-700E-5E3B-83FB-BC1D2066F4D3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5DFB6F-5EBF-8C5F-3E5D-410AD763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88A44D"/>
                </a:solidFill>
              </a:defRPr>
            </a:lvl1pPr>
          </a:lstStyle>
          <a:p>
            <a:fld id="{CAE069A0-7D98-48C8-BC5F-1FC4236174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8" name="Title Placeholder 21">
            <a:extLst>
              <a:ext uri="{FF2B5EF4-FFF2-40B4-BE49-F238E27FC236}">
                <a16:creationId xmlns:a16="http://schemas.microsoft.com/office/drawing/2014/main" id="{D54B6369-9783-1BCA-5F97-18D771B554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9" name="Text Placeholder 12">
            <a:extLst>
              <a:ext uri="{FF2B5EF4-FFF2-40B4-BE49-F238E27FC236}">
                <a16:creationId xmlns:a16="http://schemas.microsoft.com/office/drawing/2014/main" id="{28D9BBF0-5013-DE5F-4A0B-46F505F6CA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88A4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88A44D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4BACC6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8C794230-D8DD-A44E-4452-4119CDCB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54BF5EC9-E729-4EDD-ACCE-44C11F9CB795}" type="slidenum">
              <a:rPr lang="en-US" altLang="en-US">
                <a:solidFill>
                  <a:srgbClr val="FFFFFF"/>
                </a:solidFill>
                <a:latin typeface="Book Antiqua" panose="02040602050305030304" pitchFamily="18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3315" name="Title 1">
            <a:extLst>
              <a:ext uri="{FF2B5EF4-FFF2-40B4-BE49-F238E27FC236}">
                <a16:creationId xmlns:a16="http://schemas.microsoft.com/office/drawing/2014/main" id="{1662CFCC-6AC7-2C36-5CD9-4D30D5FF5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304800"/>
            <a:ext cx="6172200" cy="189388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Book Antiqua" panose="02040602050305030304" pitchFamily="18" charset="0"/>
                <a:ea typeface="MS PGothic" panose="020B0600070205080204" pitchFamily="34" charset="-128"/>
              </a:rPr>
              <a:t>SPEED DETECTION VIOLATION</a:t>
            </a:r>
            <a:endParaRPr lang="en-US" altLang="en-US" sz="3600" dirty="0">
              <a:latin typeface="Book Antiqua" panose="02040602050305030304" pitchFamily="18" charset="0"/>
            </a:endParaRPr>
          </a:p>
        </p:txBody>
      </p:sp>
      <p:pic>
        <p:nvPicPr>
          <p:cNvPr id="13318" name="Picture 8" descr="C:\Users\TBI\Desktop\Picture1.png">
            <a:extLst>
              <a:ext uri="{FF2B5EF4-FFF2-40B4-BE49-F238E27FC236}">
                <a16:creationId xmlns:a16="http://schemas.microsoft.com/office/drawing/2014/main" id="{2E7DEF71-43B3-95B1-AE4C-A6B7D3BC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3162300"/>
            <a:ext cx="8666162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7EDB49A-179D-6363-0ADB-B08980BB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Channels (Marketing)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C2B0E80A-9F6C-882D-03C4-942096D3AA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31EA4FB-1CE4-4B3B-9047-F2E8F5081889}" type="datetime1">
              <a:rPr lang="en-US" altLang="en-US" smtClean="0">
                <a:solidFill>
                  <a:schemeClr val="tx2"/>
                </a:solidFill>
              </a:rPr>
              <a:pPr/>
              <a:t>11/11/2022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6D7B2A50-6B85-2BEA-BC24-AAE05661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C644E60A-B7F1-4A9F-AAC4-47D28D06F1F3}" type="slidenum">
              <a:rPr lang="en-US" altLang="en-US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2533" name="Content Placeholder 2">
            <a:extLst>
              <a:ext uri="{FF2B5EF4-FFF2-40B4-BE49-F238E27FC236}">
                <a16:creationId xmlns:a16="http://schemas.microsoft.com/office/drawing/2014/main" id="{F817308C-7DC8-4037-9D23-FF7D37367A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How will you reach your customers in a cost-effective manner? </a:t>
            </a:r>
          </a:p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marL="273050" lvl="1" algn="just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What marketing method will you do to get customers?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2534" name="TextBox 6">
            <a:extLst>
              <a:ext uri="{FF2B5EF4-FFF2-40B4-BE49-F238E27FC236}">
                <a16:creationId xmlns:a16="http://schemas.microsoft.com/office/drawing/2014/main" id="{23416DC7-AFA6-2360-0915-40B2F656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97625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/>
              <a:t>Use Images / Photos / Video </a:t>
            </a:r>
            <a:r>
              <a:rPr lang="en-US" altLang="en-US" sz="1300"/>
              <a:t>| </a:t>
            </a:r>
            <a:r>
              <a:rPr lang="en-US" altLang="en-US" sz="130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/>
              <a:t>| </a:t>
            </a:r>
            <a:r>
              <a:rPr lang="en-US" altLang="en-US" sz="1300" b="1"/>
              <a:t>Use bullet points</a:t>
            </a:r>
            <a:endParaRPr lang="en-ZW" altLang="en-US" sz="13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37DCD50-C62A-6A3B-09EF-215C7E85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Competitors</a:t>
            </a:r>
          </a:p>
        </p:txBody>
      </p:sp>
      <p:sp>
        <p:nvSpPr>
          <p:cNvPr id="23555" name="Date Placeholder 3">
            <a:extLst>
              <a:ext uri="{FF2B5EF4-FFF2-40B4-BE49-F238E27FC236}">
                <a16:creationId xmlns:a16="http://schemas.microsoft.com/office/drawing/2014/main" id="{0E51DB3F-9D0D-1763-8E59-467B89EA3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55E65DCD-51A0-4111-9562-28EE65DB6A78}" type="datetime1">
              <a:rPr lang="en-US" altLang="en-US" smtClean="0">
                <a:solidFill>
                  <a:schemeClr val="tx2"/>
                </a:solidFill>
              </a:rPr>
              <a:pPr/>
              <a:t>11/11/2022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470F49D0-88CB-91ED-EEE7-2E643F26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5270B2E8-E6F0-4DA2-9C9D-22FA049EC06A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86C05-A173-0F07-9FEC-97F333E302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870A63-0BED-18D7-2137-9EE4D6B9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  <a:ea typeface="MS PGothic" panose="020B0600070205080204" pitchFamily="34" charset="-128"/>
              </a:rPr>
              <a:t>Revenue Model</a:t>
            </a:r>
            <a:endParaRPr lang="en-US" altLang="en-US">
              <a:solidFill>
                <a:srgbClr val="88A44D"/>
              </a:solidFill>
            </a:endParaRP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D78C400-F707-E80D-6978-CD3011D1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F36FC957-A744-4F93-A8BB-E3F77A9B1CFB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6388" name="TextBox 6">
            <a:extLst>
              <a:ext uri="{FF2B5EF4-FFF2-40B4-BE49-F238E27FC236}">
                <a16:creationId xmlns:a16="http://schemas.microsoft.com/office/drawing/2014/main" id="{728CE401-D79F-FBE4-91E1-F6046F72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85344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320" lvl="1" indent="-27432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700" dirty="0">
                <a:latin typeface="+mn-lt"/>
                <a:ea typeface="MS PGothic" pitchFamily="34" charset="-128"/>
                <a:cs typeface="+mn-cs"/>
              </a:rPr>
              <a:t>How do you plan to make money ? (Methods/ Modes /Means)  </a:t>
            </a:r>
          </a:p>
          <a:p>
            <a:pPr marL="274320" lvl="1" indent="-27432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/>
            </a:pPr>
            <a:endParaRPr lang="en-US" sz="2700" dirty="0">
              <a:latin typeface="+mn-lt"/>
              <a:ea typeface="MS PGothic" pitchFamily="34" charset="-128"/>
              <a:cs typeface="+mn-cs"/>
            </a:endParaRPr>
          </a:p>
          <a:p>
            <a:pPr marL="274320" lvl="1" indent="-27432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700" dirty="0">
                <a:latin typeface="+mn-lt"/>
                <a:ea typeface="MS PGothic" pitchFamily="34" charset="-128"/>
                <a:cs typeface="+mn-cs"/>
              </a:rPr>
              <a:t>If you are working on social ideas, then how do it create an impact?</a:t>
            </a:r>
          </a:p>
        </p:txBody>
      </p:sp>
      <p:sp>
        <p:nvSpPr>
          <p:cNvPr id="24581" name="Date Placeholder 3">
            <a:extLst>
              <a:ext uri="{FF2B5EF4-FFF2-40B4-BE49-F238E27FC236}">
                <a16:creationId xmlns:a16="http://schemas.microsoft.com/office/drawing/2014/main" id="{C7189ECB-0DDB-025B-DD7E-76BAADE7E885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4582" name="TextBox 6">
            <a:extLst>
              <a:ext uri="{FF2B5EF4-FFF2-40B4-BE49-F238E27FC236}">
                <a16:creationId xmlns:a16="http://schemas.microsoft.com/office/drawing/2014/main" id="{BB85C5E0-462E-6FDB-261E-F144C0F4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97625"/>
            <a:ext cx="88392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300" b="1"/>
              <a:t>Use Images / Photos / Video </a:t>
            </a:r>
            <a:r>
              <a:rPr lang="en-US" altLang="en-US" sz="1300"/>
              <a:t>| </a:t>
            </a:r>
            <a:r>
              <a:rPr lang="en-US" altLang="en-US" sz="1300">
                <a:solidFill>
                  <a:srgbClr val="C00000"/>
                </a:solidFill>
              </a:rPr>
              <a:t>Don’t just answer given points in slides | Avoid para </a:t>
            </a:r>
            <a:r>
              <a:rPr lang="en-US" altLang="en-US" sz="1300"/>
              <a:t>| </a:t>
            </a:r>
            <a:r>
              <a:rPr lang="en-US" altLang="en-US" sz="1300" b="1"/>
              <a:t>Use bullet points</a:t>
            </a:r>
            <a:endParaRPr lang="en-ZW" altLang="en-US" sz="13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2C93137-7D48-3650-E85F-57C44B36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81000"/>
            <a:ext cx="7848600" cy="6556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What help you expect from Us ?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73C89D41-089E-C33F-2EFB-61898880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FA8D3F5-EB39-4F9D-8DDB-CBF7EFCB0002}" type="slidenum">
              <a:rPr lang="en-US" altLang="en-US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2A9A-9412-D366-88F5-CC548D9DA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30363"/>
            <a:ext cx="8458200" cy="4873625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lvl="1" indent="-27432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Guidance for executing the idea</a:t>
            </a:r>
          </a:p>
          <a:p>
            <a:pPr marL="274320" lvl="1" indent="-27432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Appointment with an expert in the chosen field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85000"/>
              <a:buNone/>
              <a:defRPr/>
            </a:pPr>
            <a:endParaRPr lang="en-US" sz="2700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5605" name="Date Placeholder 3">
            <a:extLst>
              <a:ext uri="{FF2B5EF4-FFF2-40B4-BE49-F238E27FC236}">
                <a16:creationId xmlns:a16="http://schemas.microsoft.com/office/drawing/2014/main" id="{A3DE5E37-EF26-E2B0-7B21-9773AC5A405B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E885FC55-DE1A-827C-6BF6-DD0DE98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4DA4115F-90C8-46CB-8064-A539DAD2AEAA}" type="slidenum">
              <a:rPr lang="en-US" altLang="en-US">
                <a:solidFill>
                  <a:srgbClr val="FFFFFF"/>
                </a:solidFill>
                <a:latin typeface="Book Antiqua" panose="02040602050305030304" pitchFamily="18" charset="0"/>
              </a:rPr>
              <a:pPr/>
              <a:t>2</a:t>
            </a:fld>
            <a:endParaRPr lang="en-US" altLang="en-US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0AFFEFE6-169E-27A6-DF46-9CDC96D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305800" cy="189388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Book Antiqua" panose="02040602050305030304" pitchFamily="18" charset="0"/>
                <a:ea typeface="MS PGothic" panose="020B0600070205080204" pitchFamily="34" charset="-128"/>
              </a:rPr>
              <a:t>SPEED DETECTION VIOLATION</a:t>
            </a:r>
            <a:endParaRPr lang="en-US" altLang="en-US" sz="3600" dirty="0">
              <a:latin typeface="Book Antiqua" panose="0204060205030503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2F07B8-59C0-7197-0D2F-105C9288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839200" cy="380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sym typeface="Calibri" panose="020F0502020204030204" pitchFamily="34" charset="0"/>
              </a:rPr>
              <a:t>TEAM MEMBERS: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sym typeface="Calibri" panose="020F0502020204030204" pitchFamily="34" charset="0"/>
              </a:rPr>
              <a:t>SWARNA L(20CSR220) B.E(CSE-III)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en-US" b="0" dirty="0">
                <a:solidFill>
                  <a:srgbClr val="000000"/>
                </a:solidFill>
                <a:sym typeface="Calibri" panose="020F0502020204030204" pitchFamily="34" charset="0"/>
              </a:rPr>
              <a:t>THAMIZ SELVAN A(20CSR224) B.E.(CSE-III)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en-US" altLang="en-US" b="0" dirty="0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6F2FC0E-5F7A-7CED-40E7-6AEB8CCF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  <a:ea typeface="MS PGothic" panose="020B0600070205080204" pitchFamily="34" charset="-128"/>
              </a:rPr>
              <a:t>The Problem </a:t>
            </a:r>
            <a:endParaRPr lang="en-US" altLang="en-US">
              <a:solidFill>
                <a:srgbClr val="88A44D"/>
              </a:solidFill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22D2C4E2-E8A6-018F-4B98-A9341AC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BF3F5038-9CB5-4056-A5DD-428ED8246547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FA58-69C5-22E5-F091-E57FCBC96E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Speeding is regarded as a factor in nearly one-third of all fatal accidents on the roads.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To combat this dangerous and life-threatening behavior, there need to be systems implemented to target speeding vehicles.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</a:rPr>
              <a:t>Speed enforcement systems monitor speed on roads and highways and are more effective in increasing safety and smoothen traffic flow.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708660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DB2ED4E-1DFE-5A64-D652-7EC8EC3C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  <a:ea typeface="MS PGothic" panose="020B0600070205080204" pitchFamily="34" charset="-128"/>
              </a:rPr>
              <a:t>Idea Overview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C3BE4CEB-CC37-353D-FCD6-8F3E3048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A7050C13-4B85-4320-AD80-2002F6119147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014656F8-57FD-D76E-7E76-7621737358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Explain your idea(Product/Service)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Vehicles violating the Speed limit should be penalized by debiting money from the </a:t>
            </a:r>
            <a:r>
              <a:rPr lang="en-US" dirty="0" err="1">
                <a:solidFill>
                  <a:srgbClr val="00B0F0"/>
                </a:solidFill>
              </a:rPr>
              <a:t>FastTag</a:t>
            </a:r>
            <a:r>
              <a:rPr lang="en-US" dirty="0">
                <a:solidFill>
                  <a:srgbClr val="00B0F0"/>
                </a:solidFill>
              </a:rPr>
              <a:t> account.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ea typeface="MS PGothic" pitchFamily="34" charset="-128"/>
              </a:rPr>
              <a:t> </a:t>
            </a:r>
            <a:r>
              <a:rPr lang="en-US" sz="2400" dirty="0">
                <a:ea typeface="MS PGothic" pitchFamily="34" charset="-128"/>
              </a:rPr>
              <a:t>Social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400" dirty="0">
                <a:ea typeface="MS PGothic" pitchFamily="34" charset="-128"/>
              </a:rPr>
              <a:t> </a:t>
            </a:r>
            <a:r>
              <a:rPr lang="en-US" altLang="en-US" sz="2400" dirty="0" err="1">
                <a:ea typeface="MS PGothic" pitchFamily="34" charset="-128"/>
              </a:rPr>
              <a:t>Usecase</a:t>
            </a:r>
            <a:r>
              <a:rPr lang="en-US" altLang="en-US" sz="2400" dirty="0">
                <a:ea typeface="MS PGothic" pitchFamily="34" charset="-128"/>
              </a:rPr>
              <a:t>: Once the project is completed, it can be implemented on highways or some other important places where vehicle speed should be controlled like schools, colleges….</a:t>
            </a:r>
            <a:r>
              <a:rPr lang="en-US" altLang="en-US" sz="2400" dirty="0" err="1">
                <a:ea typeface="MS PGothic" pitchFamily="34" charset="-128"/>
              </a:rPr>
              <a:t>etc</a:t>
            </a:r>
            <a:endParaRPr lang="en-US" altLang="en-US" sz="2400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ea typeface="MS PGothic" pitchFamily="34" charset="-128"/>
              </a:rPr>
              <a:t>TRL 1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en-US" sz="2800" b="1" dirty="0">
              <a:ea typeface="MS PGothic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en-US" sz="2000" b="1" dirty="0">
              <a:ea typeface="MS PGothic" pitchFamily="34" charset="-128"/>
            </a:endParaRPr>
          </a:p>
          <a:p>
            <a:pPr marL="0" indent="0" eaLnBrk="1" hangingPunct="1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AFB81C0-DC81-F589-93B1-C1684020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The Solution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A7A4EAC7-EDC5-40F4-CB70-ED83144C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24BD5E5-9DE7-4045-88DF-C668783E332B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EEAD2ADD-38CB-E95A-14C4-937DA1D091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371600"/>
            <a:ext cx="7851775" cy="5102225"/>
          </a:xfrm>
        </p:spPr>
        <p:txBody>
          <a:bodyPr/>
          <a:lstStyle/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Speed Violation Detection System to detect Overspeed vehicles. </a:t>
            </a: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system is used to calculate the estimated speed of a motor vehicle at a given prompt of time. </a:t>
            </a:r>
            <a:endParaRPr lang="en-US" sz="1800" b="0" dirty="0">
              <a:effectLst/>
            </a:endParaRP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a previous study, current speed detection technologies and methods are available which are more costly, and they can be able to detect only a single vehicle at a time. </a:t>
            </a:r>
            <a:endParaRPr lang="en-US" sz="1800" b="0" dirty="0">
              <a:effectLst/>
            </a:endParaRP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 different technologies are available to devise over-speed detection systems like radar or laser gun technologies are devised which are not so accurate and also are more costly. </a:t>
            </a:r>
            <a:endParaRPr lang="en-US" sz="1800" b="0" dirty="0">
              <a:effectLst/>
            </a:endParaRP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main goal of this idea is to study various technologies which are applicable for computer vision or sensor-based. </a:t>
            </a:r>
            <a:endParaRPr lang="en-US" sz="1800" b="0" dirty="0">
              <a:effectLst/>
            </a:endParaRP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input for such a system is required in the form of video and then the steps involved in estimating vehicle speed of the vehicle and displaying it as an output.</a:t>
            </a:r>
            <a:endParaRPr lang="en-US" sz="1800" b="0" dirty="0">
              <a:effectLst/>
            </a:endParaRPr>
          </a:p>
          <a:p>
            <a:pPr marL="460375" indent="-28575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a vehicle is detected with Overspeed, then the amount will be deducted from the “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FASTag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 account linked with that vehicle.</a:t>
            </a:r>
            <a:br>
              <a:rPr lang="en-US" sz="1800" dirty="0"/>
            </a:br>
            <a:endParaRPr lang="en-US" altLang="en-US" sz="18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1800" dirty="0"/>
          </a:p>
        </p:txBody>
      </p:sp>
      <p:sp>
        <p:nvSpPr>
          <p:cNvPr id="17413" name="Date Placeholder 3">
            <a:extLst>
              <a:ext uri="{FF2B5EF4-FFF2-40B4-BE49-F238E27FC236}">
                <a16:creationId xmlns:a16="http://schemas.microsoft.com/office/drawing/2014/main" id="{A6EF4435-E060-6340-D34C-8228D1521A8D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7B395AD-AB5E-6F80-B1C0-712775B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88A44D"/>
                </a:solidFill>
              </a:rPr>
              <a:t>Flowchart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E57CE26D-EB15-8370-C810-DCD43A35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1E404E0D-364D-495A-B09E-F0DEA9C1CAEC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18462" name="Content Placeholder 18461">
            <a:extLst>
              <a:ext uri="{FF2B5EF4-FFF2-40B4-BE49-F238E27FC236}">
                <a16:creationId xmlns:a16="http://schemas.microsoft.com/office/drawing/2014/main" id="{FBDC509C-3321-ACF7-8AF9-7B72F5C7EF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4640" y="1527175"/>
            <a:ext cx="5826760" cy="4724400"/>
          </a:xfrm>
        </p:spPr>
      </p:pic>
      <p:sp>
        <p:nvSpPr>
          <p:cNvPr id="18437" name="Date Placeholder 3">
            <a:extLst>
              <a:ext uri="{FF2B5EF4-FFF2-40B4-BE49-F238E27FC236}">
                <a16:creationId xmlns:a16="http://schemas.microsoft.com/office/drawing/2014/main" id="{75E324CB-CD2D-02D4-D01E-A92AA2C204ED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C10D64C-148F-2DDB-EB1B-59BA09FB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Idea - Current Status / Future Plan</a:t>
            </a:r>
            <a:br>
              <a:rPr lang="en-US" altLang="en-US">
                <a:solidFill>
                  <a:srgbClr val="88A44D"/>
                </a:solidFill>
              </a:rPr>
            </a:br>
            <a:r>
              <a:rPr lang="en-US" altLang="en-US" sz="1600">
                <a:solidFill>
                  <a:srgbClr val="88A44D"/>
                </a:solidFill>
              </a:rPr>
              <a:t>Timeline &amp; Milestones</a:t>
            </a:r>
            <a:endParaRPr lang="en-US" altLang="en-US">
              <a:solidFill>
                <a:srgbClr val="88A44D"/>
              </a:solidFill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ED27E85F-A8ED-39E8-1EB1-66918FBC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9620FD1-9EE1-410E-A302-93BC7D2A131B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9460" name="Content Placeholder 2">
            <a:extLst>
              <a:ext uri="{FF2B5EF4-FFF2-40B4-BE49-F238E27FC236}">
                <a16:creationId xmlns:a16="http://schemas.microsoft.com/office/drawing/2014/main" id="{85330F33-67A0-BF5C-F799-F949D608BB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027113"/>
            <a:ext cx="8504238" cy="5072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now we have only idea and in upcoming days we will start to implement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maximum time of 4 weeks is required for product commercialization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our prize money for our project related works</a:t>
            </a:r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19461" name="Date Placeholder 3">
            <a:extLst>
              <a:ext uri="{FF2B5EF4-FFF2-40B4-BE49-F238E27FC236}">
                <a16:creationId xmlns:a16="http://schemas.microsoft.com/office/drawing/2014/main" id="{CC70D914-627B-ECB5-BEF9-90B67C31FFA9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2394AAB-638D-850A-7441-EF04C3E0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</a:rPr>
              <a:t>Customer Segment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9F336EF0-70EC-CA58-14A6-7BFE723E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4BDC4ABB-E21E-4B5C-BAE4-814B459D425B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>
            <a:extLst>
              <a:ext uri="{FF2B5EF4-FFF2-40B4-BE49-F238E27FC236}">
                <a16:creationId xmlns:a16="http://schemas.microsoft.com/office/drawing/2014/main" id="{59DF67A8-2300-F64D-BCB2-262575AD16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73625"/>
          </a:xfrm>
        </p:spPr>
        <p:txBody>
          <a:bodyPr/>
          <a:lstStyle/>
          <a:p>
            <a:pPr marL="273050" lvl="1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The problem is faced by all citizens of India.</a:t>
            </a:r>
          </a:p>
          <a:p>
            <a:pPr marL="273050" lvl="1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Our target customer is all State highways authority and National highways authority of India.</a:t>
            </a:r>
          </a:p>
          <a:p>
            <a:pPr marL="273050" lvl="1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Government authority and some of the private sectors which uses our system will pay us.</a:t>
            </a:r>
          </a:p>
          <a:p>
            <a:pPr marL="273050" lvl="1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solidFill>
                  <a:schemeClr val="tx1"/>
                </a:solidFill>
                <a:ea typeface="MS PGothic" pitchFamily="34" charset="-128"/>
              </a:rPr>
              <a:t>It is  business to customer. 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eaLnBrk="1" hangingPunct="1">
              <a:defRPr/>
            </a:pPr>
            <a:endParaRPr lang="en-US" altLang="en-US" sz="4000" dirty="0"/>
          </a:p>
          <a:p>
            <a:pPr eaLnBrk="1" hangingPunct="1">
              <a:defRPr/>
            </a:pPr>
            <a:endParaRPr lang="en-US" altLang="en-US" sz="4000" dirty="0"/>
          </a:p>
        </p:txBody>
      </p:sp>
      <p:sp>
        <p:nvSpPr>
          <p:cNvPr id="20485" name="Date Placeholder 3">
            <a:extLst>
              <a:ext uri="{FF2B5EF4-FFF2-40B4-BE49-F238E27FC236}">
                <a16:creationId xmlns:a16="http://schemas.microsoft.com/office/drawing/2014/main" id="{A619C154-5C65-0DB6-98C0-51B59BD9BDA1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585B87B-50DE-E4C5-5647-374A4A54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8A44D"/>
                </a:solidFill>
                <a:ea typeface="MS PGothic" panose="020B0600070205080204" pitchFamily="34" charset="-128"/>
              </a:rPr>
              <a:t>Value Proposition</a:t>
            </a:r>
            <a:endParaRPr lang="en-US" altLang="en-US">
              <a:solidFill>
                <a:srgbClr val="88A44D"/>
              </a:solidFill>
            </a:endParaRP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C8283B2A-1447-64BA-9E0B-CD11922B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896E8D7F-60EE-4C8A-BFAC-0376D6FBFC21}" type="slidenum">
              <a:rPr lang="en-US" altLang="en-US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5CE6-37B6-6C89-AAA5-1CD0DA2A20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73625"/>
          </a:xfrm>
        </p:spPr>
        <p:txBody>
          <a:bodyPr>
            <a:noAutofit/>
          </a:bodyPr>
          <a:lstStyle/>
          <a:p>
            <a:pPr marL="517525" indent="-342900">
              <a:spcBef>
                <a:spcPts val="0"/>
              </a:spcBef>
              <a:spcAft>
                <a:spcPts val="5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 model will work efficiently under any circumstances. Our model provides accuracy using the three points to find the distance.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  <a:p>
            <a:pPr marL="517525" indent="-342900" rtl="0">
              <a:spcBef>
                <a:spcPts val="0"/>
              </a:spcBef>
              <a:spcAft>
                <a:spcPts val="5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current model will not detect vehicles traveling above a speed of 160km/Hr. </a:t>
            </a:r>
            <a:endParaRPr lang="en-US" sz="2000" b="0" dirty="0">
              <a:effectLst/>
            </a:endParaRPr>
          </a:p>
          <a:p>
            <a:pPr marL="517525" indent="-342900" rtl="0">
              <a:spcBef>
                <a:spcPts val="0"/>
              </a:spcBef>
              <a:spcAft>
                <a:spcPts val="5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model will also detect the vehicles which are traveling above 160km/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did not track the vehicles that are traveling below 20km/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these vehicles are not necessary to monitor which is identified at the beginning, hence we are using three points to find the distance we can identify at the beginning). </a:t>
            </a:r>
            <a:endParaRPr lang="en-US" sz="2000" b="0" dirty="0">
              <a:effectLst/>
            </a:endParaRPr>
          </a:p>
          <a:p>
            <a:pPr marL="517525" indent="-342900" rtl="0">
              <a:spcBef>
                <a:spcPts val="0"/>
              </a:spcBef>
              <a:spcAft>
                <a:spcPts val="5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are using three points to identify the distance and using the distance we can able to find the speed.</a:t>
            </a:r>
          </a:p>
          <a:p>
            <a:pPr marL="517525" indent="-342900" rtl="0">
              <a:spcBef>
                <a:spcPts val="0"/>
              </a:spcBef>
              <a:spcAft>
                <a:spcPts val="580"/>
              </a:spcAft>
              <a:buFont typeface="Wingdings" panose="05000000000000000000" pitchFamily="2" charset="2"/>
              <a:buChar char="Ø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 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IP or Patentable Component  is not associated with the Solution</a:t>
            </a:r>
            <a:endParaRPr lang="en-IN" sz="2000" dirty="0">
              <a:effectLst/>
            </a:endParaRPr>
          </a:p>
          <a:p>
            <a:pPr marL="0" indent="0">
              <a:buNone/>
            </a:pPr>
            <a:br>
              <a:rPr lang="en-IN" sz="2000" dirty="0"/>
            </a:b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1509" name="Date Placeholder 3">
            <a:extLst>
              <a:ext uri="{FF2B5EF4-FFF2-40B4-BE49-F238E27FC236}">
                <a16:creationId xmlns:a16="http://schemas.microsoft.com/office/drawing/2014/main" id="{BE01F94F-D7EF-72B8-8E7B-48EA8FD886E6}"/>
              </a:ext>
            </a:extLst>
          </p:cNvPr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396</TotalTime>
  <Words>706</Words>
  <Application>Microsoft Office PowerPoint</Application>
  <PresentationFormat>On-screen Show (4:3)</PresentationFormat>
  <Paragraphs>84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Calibri</vt:lpstr>
      <vt:lpstr>Century Schoolbook</vt:lpstr>
      <vt:lpstr>Georgia</vt:lpstr>
      <vt:lpstr>Times New Roman</vt:lpstr>
      <vt:lpstr>Wingdings</vt:lpstr>
      <vt:lpstr>Wingdings 2</vt:lpstr>
      <vt:lpstr>Civic</vt:lpstr>
      <vt:lpstr>SPEED DETECTION VIOLATION</vt:lpstr>
      <vt:lpstr>SPEED DETECTION VIOLATION</vt:lpstr>
      <vt:lpstr>The Problem </vt:lpstr>
      <vt:lpstr>Idea Overview</vt:lpstr>
      <vt:lpstr>The Solution</vt:lpstr>
      <vt:lpstr>Flowchart</vt:lpstr>
      <vt:lpstr>Idea - Current Status / Future Plan Timeline &amp; Milestones</vt:lpstr>
      <vt:lpstr>Customer Segment</vt:lpstr>
      <vt:lpstr>Value Proposition</vt:lpstr>
      <vt:lpstr>Channels (Marketing)</vt:lpstr>
      <vt:lpstr>Competitors</vt:lpstr>
      <vt:lpstr>Revenue Model</vt:lpstr>
      <vt:lpstr>What help you expect from Us 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Ramya</dc:creator>
  <cp:lastModifiedBy>Swarna</cp:lastModifiedBy>
  <cp:revision>69</cp:revision>
  <dcterms:created xsi:type="dcterms:W3CDTF">2013-10-08T05:48:54Z</dcterms:created>
  <dcterms:modified xsi:type="dcterms:W3CDTF">2022-11-11T17:11:57Z</dcterms:modified>
</cp:coreProperties>
</file>