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  <p:embeddedFont>
      <p:font typeface="Maven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7" Type="http://schemas.openxmlformats.org/officeDocument/2006/relationships/font" Target="fonts/MavenPro-regular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8ee1d19d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8ee1d19d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8ee1d19d3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8ee1d19d3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8ee1d19d3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8ee1d19d3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8ee1d19d3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8ee1d19d3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8ee1d19d3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8ee1d19d3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8ee1d19d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8ee1d19d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06225" y="377550"/>
            <a:ext cx="8752200" cy="46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JAWS2025: </a:t>
            </a:r>
            <a:r>
              <a:rPr b="0" lang="en" sz="2880"/>
              <a:t>AI-Powered Exoplanet Classifier</a:t>
            </a:r>
            <a:endParaRPr b="0" sz="2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Challenge: </a:t>
            </a:r>
            <a:r>
              <a:rPr b="0" lang="en" sz="2880"/>
              <a:t>A World Away – Hunting for Exoplanets with AI</a:t>
            </a:r>
            <a:endParaRPr b="0" sz="2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Nunito"/>
                <a:ea typeface="Nunito"/>
                <a:cs typeface="Nunito"/>
                <a:sym typeface="Nunito"/>
              </a:rPr>
              <a:t>Team Name:</a:t>
            </a:r>
            <a:r>
              <a:rPr b="0" lang="en" sz="2800">
                <a:latin typeface="Nunito"/>
                <a:ea typeface="Nunito"/>
                <a:cs typeface="Nunito"/>
                <a:sym typeface="Nunito"/>
              </a:rPr>
              <a:t> JAWS2025</a:t>
            </a:r>
            <a:endParaRPr b="0" sz="2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Nunito"/>
                <a:ea typeface="Nunito"/>
                <a:cs typeface="Nunito"/>
                <a:sym typeface="Nunito"/>
              </a:rPr>
              <a:t>Team Members:</a:t>
            </a:r>
            <a:endParaRPr sz="2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Nunito"/>
                <a:ea typeface="Nunito"/>
                <a:cs typeface="Nunito"/>
                <a:sym typeface="Nunito"/>
              </a:rPr>
              <a:t>Swarna Dharshini S</a:t>
            </a:r>
            <a:endParaRPr b="0" sz="2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800">
                <a:latin typeface="Nunito"/>
                <a:ea typeface="Nunito"/>
                <a:cs typeface="Nunito"/>
                <a:sym typeface="Nunito"/>
              </a:rPr>
              <a:t>Sri Janani S</a:t>
            </a:r>
            <a:endParaRPr b="0" sz="28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88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</a:t>
            </a:r>
            <a:r>
              <a:rPr lang="en"/>
              <a:t>Our Solution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6543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>
                <a:solidFill>
                  <a:schemeClr val="dk1"/>
                </a:solidFill>
              </a:rPr>
              <a:t>Problem: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NASA’s Kepler, K2, and TESS missions have discovered </a:t>
            </a:r>
            <a:r>
              <a:rPr b="1" lang="en">
                <a:solidFill>
                  <a:schemeClr val="dk1"/>
                </a:solidFill>
              </a:rPr>
              <a:t>thousands of potential exoplanets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Many were identified </a:t>
            </a:r>
            <a:r>
              <a:rPr b="1" lang="en">
                <a:solidFill>
                  <a:schemeClr val="dk1"/>
                </a:solidFill>
              </a:rPr>
              <a:t>manually</a:t>
            </a:r>
            <a:r>
              <a:rPr lang="en">
                <a:solidFill>
                  <a:schemeClr val="dk1"/>
                </a:solidFill>
              </a:rPr>
              <a:t> through light curve analysis.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Manual detection is </a:t>
            </a:r>
            <a:r>
              <a:rPr b="1" lang="en">
                <a:solidFill>
                  <a:schemeClr val="dk1"/>
                </a:solidFill>
              </a:rPr>
              <a:t>slow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subjective</a:t>
            </a:r>
            <a:r>
              <a:rPr lang="en">
                <a:solidFill>
                  <a:schemeClr val="dk1"/>
                </a:solidFill>
              </a:rPr>
              <a:t>, and </a:t>
            </a:r>
            <a:r>
              <a:rPr b="1" lang="en">
                <a:solidFill>
                  <a:schemeClr val="dk1"/>
                </a:solidFill>
              </a:rPr>
              <a:t>not scalable</a:t>
            </a:r>
            <a:r>
              <a:rPr lang="en">
                <a:solidFill>
                  <a:schemeClr val="dk1"/>
                </a:solidFill>
              </a:rPr>
              <a:t> for large datasets.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Need: </a:t>
            </a:r>
            <a:r>
              <a:rPr b="1" lang="en">
                <a:solidFill>
                  <a:schemeClr val="dk1"/>
                </a:solidFill>
              </a:rPr>
              <a:t>Automated AI system</a:t>
            </a:r>
            <a:r>
              <a:rPr lang="en">
                <a:solidFill>
                  <a:schemeClr val="dk1"/>
                </a:solidFill>
              </a:rPr>
              <a:t> to classify exoplanet candidates efficiently.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>
                <a:solidFill>
                  <a:schemeClr val="dk1"/>
                </a:solidFill>
              </a:rPr>
              <a:t>Solution: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Uses </a:t>
            </a:r>
            <a:r>
              <a:rPr b="1" lang="en">
                <a:solidFill>
                  <a:schemeClr val="dk1"/>
                </a:solidFill>
              </a:rPr>
              <a:t>Random Forest Classifier</a:t>
            </a:r>
            <a:r>
              <a:rPr lang="en">
                <a:solidFill>
                  <a:schemeClr val="dk1"/>
                </a:solidFill>
              </a:rPr>
              <a:t> trained on NASA’s </a:t>
            </a:r>
            <a:r>
              <a:rPr b="1" lang="en">
                <a:solidFill>
                  <a:schemeClr val="dk1"/>
                </a:solidFill>
              </a:rPr>
              <a:t>Kepler Objects of Interest (KOI)</a:t>
            </a:r>
            <a:r>
              <a:rPr lang="en">
                <a:solidFill>
                  <a:schemeClr val="dk1"/>
                </a:solidFill>
              </a:rPr>
              <a:t> dataset.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Predicts whether an observation is: Confirmed Exoplanet / Candidate / False Positive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Built using </a:t>
            </a:r>
            <a:r>
              <a:rPr b="1" lang="en">
                <a:solidFill>
                  <a:schemeClr val="dk1"/>
                </a:solidFill>
              </a:rPr>
              <a:t>Python, scikit-learn, and Gradio</a:t>
            </a:r>
            <a:r>
              <a:rPr lang="en">
                <a:solidFill>
                  <a:schemeClr val="dk1"/>
                </a:solidFill>
              </a:rPr>
              <a:t> in </a:t>
            </a:r>
            <a:r>
              <a:rPr b="1" lang="en">
                <a:solidFill>
                  <a:schemeClr val="dk1"/>
                </a:solidFill>
              </a:rPr>
              <a:t>Google Colab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Data Source:</a:t>
            </a:r>
            <a:r>
              <a:rPr lang="en">
                <a:solidFill>
                  <a:schemeClr val="dk1"/>
                </a:solidFill>
              </a:rPr>
              <a:t> NASA Kepler KOI dataset (via Exoplanet Archive API).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Preprocessing:</a:t>
            </a:r>
            <a:r>
              <a:rPr lang="en">
                <a:solidFill>
                  <a:schemeClr val="dk1"/>
                </a:solidFill>
              </a:rPr>
              <a:t> Cleaning, feature selection (orbital period, radius, temperature, etc.).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Training:</a:t>
            </a:r>
            <a:r>
              <a:rPr lang="en">
                <a:solidFill>
                  <a:schemeClr val="dk1"/>
                </a:solidFill>
              </a:rPr>
              <a:t> 80/20 train-test split with label encoding and normalization.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Model:</a:t>
            </a:r>
            <a:r>
              <a:rPr lang="en">
                <a:solidFill>
                  <a:schemeClr val="dk1"/>
                </a:solidFill>
              </a:rPr>
              <a:t> RandomForestClassifier (n=300, balanced).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Evaluation:</a:t>
            </a:r>
            <a:r>
              <a:rPr lang="en">
                <a:solidFill>
                  <a:schemeClr val="dk1"/>
                </a:solidFill>
              </a:rPr>
              <a:t> Accuracy ~90%+ with clear confusion matrix visualization.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&amp; Benefits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Reduces human workload in exoplanet discovery.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Enables </a:t>
            </a:r>
            <a:r>
              <a:rPr b="1" lang="en">
                <a:solidFill>
                  <a:schemeClr val="dk1"/>
                </a:solidFill>
              </a:rPr>
              <a:t>faster, scalable classification</a:t>
            </a:r>
            <a:r>
              <a:rPr lang="en">
                <a:solidFill>
                  <a:schemeClr val="dk1"/>
                </a:solidFill>
              </a:rPr>
              <a:t> for new datasets.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Helps </a:t>
            </a:r>
            <a:r>
              <a:rPr b="1" lang="en">
                <a:solidFill>
                  <a:schemeClr val="dk1"/>
                </a:solidFill>
              </a:rPr>
              <a:t>citizen scientists</a:t>
            </a:r>
            <a:r>
              <a:rPr lang="en">
                <a:solidFill>
                  <a:schemeClr val="dk1"/>
                </a:solidFill>
              </a:rPr>
              <a:t> explore NASA’s data interactively.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Supports </a:t>
            </a:r>
            <a:r>
              <a:rPr b="1" lang="en">
                <a:solidFill>
                  <a:schemeClr val="dk1"/>
                </a:solidFill>
              </a:rPr>
              <a:t>research reproducibility</a:t>
            </a:r>
            <a:r>
              <a:rPr lang="en">
                <a:solidFill>
                  <a:schemeClr val="dk1"/>
                </a:solidFill>
              </a:rPr>
              <a:t> and educational outreach.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NASA Data &amp; Technology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Primary Dataset:</a:t>
            </a:r>
            <a:r>
              <a:rPr lang="en">
                <a:solidFill>
                  <a:schemeClr val="dk1"/>
                </a:solidFill>
              </a:rPr>
              <a:t> Kepler Objects of Interest (KOI) – Exoplanet Archive.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Features like orbital period, transit duration, planetary radius, etc.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Processed using </a:t>
            </a:r>
            <a:r>
              <a:rPr b="1" lang="en">
                <a:solidFill>
                  <a:schemeClr val="dk1"/>
                </a:solidFill>
              </a:rPr>
              <a:t>open-source NASA data APIs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Space Technology Impact:</a:t>
            </a:r>
            <a:br>
              <a:rPr b="1" lang="en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Encourages AI applications in astrophysics.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Enhances accessibility of mission data.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Future Vision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486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Results: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Accuracy: </a:t>
            </a:r>
            <a:r>
              <a:rPr b="1" lang="en" sz="1600">
                <a:solidFill>
                  <a:schemeClr val="dk1"/>
                </a:solidFill>
              </a:rPr>
              <a:t>~90%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Model classifies between Confirmed, Candidate, and False Positive planets.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Public web interface deployed via Gradio.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Future Work: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Integrate </a:t>
            </a:r>
            <a:r>
              <a:rPr b="1" lang="en" sz="1600">
                <a:solidFill>
                  <a:schemeClr val="dk1"/>
                </a:solidFill>
              </a:rPr>
              <a:t>TESS &amp; K2 datasets</a:t>
            </a:r>
            <a:r>
              <a:rPr lang="en" sz="1600">
                <a:solidFill>
                  <a:schemeClr val="dk1"/>
                </a:solidFill>
              </a:rPr>
              <a:t> for transfer learning.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Enable </a:t>
            </a:r>
            <a:r>
              <a:rPr b="1" lang="en" sz="1600">
                <a:solidFill>
                  <a:schemeClr val="dk1"/>
                </a:solidFill>
              </a:rPr>
              <a:t>continuous model retraining</a:t>
            </a:r>
            <a:r>
              <a:rPr lang="en" sz="1600">
                <a:solidFill>
                  <a:schemeClr val="dk1"/>
                </a:solidFill>
              </a:rPr>
              <a:t> with new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Add </a:t>
            </a:r>
            <a:r>
              <a:rPr b="1" lang="en" sz="1600">
                <a:solidFill>
                  <a:schemeClr val="dk1"/>
                </a:solidFill>
              </a:rPr>
              <a:t>explainable AI (XAI)</a:t>
            </a:r>
            <a:r>
              <a:rPr lang="en" sz="1600">
                <a:solidFill>
                  <a:schemeClr val="dk1"/>
                </a:solidFill>
              </a:rPr>
              <a:t> visualization for interpretability.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9"/>
          <p:cNvPicPr preferRelativeResize="0"/>
          <p:nvPr/>
        </p:nvPicPr>
        <p:blipFill rotWithShape="1">
          <a:blip r:embed="rId3">
            <a:alphaModFix/>
          </a:blip>
          <a:srcRect b="0" l="0" r="0" t="13845"/>
          <a:stretch/>
        </p:blipFill>
        <p:spPr>
          <a:xfrm>
            <a:off x="59950" y="356088"/>
            <a:ext cx="9144000" cy="443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