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Nunito"/>
      <p:regular r:id="rId13"/>
      <p:bold r:id="rId14"/>
      <p:italic r:id="rId15"/>
      <p:boldItalic r:id="rId16"/>
    </p:embeddedFont>
    <p:embeddedFont>
      <p:font typeface="Maven Pro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italic.fntdata"/><Relationship Id="rId14" Type="http://schemas.openxmlformats.org/officeDocument/2006/relationships/font" Target="fonts/Nunito-bold.fntdata"/><Relationship Id="rId17" Type="http://schemas.openxmlformats.org/officeDocument/2006/relationships/font" Target="fonts/MavenPro-regular.fntdata"/><Relationship Id="rId16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MavenPr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8ee1d19d34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38ee1d19d34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8ee1d19d34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38ee1d19d3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38ee1d19d34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38ee1d19d3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8ee1d19d34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38ee1d19d34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8ee1d19d34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38ee1d19d34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8ee1d19d3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38ee1d19d3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206225" y="377550"/>
            <a:ext cx="8752200" cy="441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80"/>
              <a:t>JAWS2025: </a:t>
            </a:r>
            <a:r>
              <a:rPr b="0" lang="en" sz="2880"/>
              <a:t>AI-Powered Exoplanet Classifier</a:t>
            </a:r>
            <a:endParaRPr b="0" sz="288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0" sz="288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80"/>
              <a:t>Challenge: </a:t>
            </a:r>
            <a:r>
              <a:rPr b="0" lang="en" sz="2880"/>
              <a:t>A World Away – Hunting for Exoplanets with AI</a:t>
            </a:r>
            <a:endParaRPr b="0" sz="288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0" sz="288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Nunito"/>
                <a:ea typeface="Nunito"/>
                <a:cs typeface="Nunito"/>
                <a:sym typeface="Nunito"/>
              </a:rPr>
              <a:t>Team Name:</a:t>
            </a:r>
            <a:r>
              <a:rPr b="0" lang="en" sz="2800">
                <a:latin typeface="Nunito"/>
                <a:ea typeface="Nunito"/>
                <a:cs typeface="Nunito"/>
                <a:sym typeface="Nunito"/>
              </a:rPr>
              <a:t> JAWS2025</a:t>
            </a:r>
            <a:endParaRPr b="0" sz="2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Nunito"/>
                <a:ea typeface="Nunito"/>
                <a:cs typeface="Nunito"/>
                <a:sym typeface="Nunito"/>
              </a:rPr>
              <a:t>Team Members:</a:t>
            </a:r>
            <a:endParaRPr sz="2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800">
                <a:latin typeface="Nunito"/>
                <a:ea typeface="Nunito"/>
                <a:cs typeface="Nunito"/>
                <a:sym typeface="Nunito"/>
              </a:rPr>
              <a:t>Swarna Dharshini S, Sri Janani S, Shanmugapriyan S</a:t>
            </a:r>
            <a:endParaRPr b="0" sz="2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0" sz="288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&amp; </a:t>
            </a:r>
            <a:r>
              <a:rPr lang="en"/>
              <a:t>Our Solution</a:t>
            </a:r>
            <a:endParaRPr/>
          </a:p>
        </p:txBody>
      </p:sp>
      <p:sp>
        <p:nvSpPr>
          <p:cNvPr id="283" name="Google Shape;283;p14"/>
          <p:cNvSpPr txBox="1"/>
          <p:nvPr>
            <p:ph idx="1" type="body"/>
          </p:nvPr>
        </p:nvSpPr>
        <p:spPr>
          <a:xfrm>
            <a:off x="1303800" y="16543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b="1" lang="en">
                <a:solidFill>
                  <a:schemeClr val="dk1"/>
                </a:solidFill>
              </a:rPr>
              <a:t>Problem: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NASA’s Kepler, K2, and TESS missions have discovered </a:t>
            </a:r>
            <a:r>
              <a:rPr b="1" lang="en">
                <a:solidFill>
                  <a:schemeClr val="dk1"/>
                </a:solidFill>
              </a:rPr>
              <a:t>thousands of potential exoplanets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Many were identified </a:t>
            </a:r>
            <a:r>
              <a:rPr b="1" lang="en">
                <a:solidFill>
                  <a:schemeClr val="dk1"/>
                </a:solidFill>
              </a:rPr>
              <a:t>manually</a:t>
            </a:r>
            <a:r>
              <a:rPr lang="en">
                <a:solidFill>
                  <a:schemeClr val="dk1"/>
                </a:solidFill>
              </a:rPr>
              <a:t> through light curve analysis.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Manual detection is </a:t>
            </a:r>
            <a:r>
              <a:rPr b="1" lang="en">
                <a:solidFill>
                  <a:schemeClr val="dk1"/>
                </a:solidFill>
              </a:rPr>
              <a:t>slow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b="1" lang="en">
                <a:solidFill>
                  <a:schemeClr val="dk1"/>
                </a:solidFill>
              </a:rPr>
              <a:t>subjective</a:t>
            </a:r>
            <a:r>
              <a:rPr lang="en">
                <a:solidFill>
                  <a:schemeClr val="dk1"/>
                </a:solidFill>
              </a:rPr>
              <a:t>, and </a:t>
            </a:r>
            <a:r>
              <a:rPr b="1" lang="en">
                <a:solidFill>
                  <a:schemeClr val="dk1"/>
                </a:solidFill>
              </a:rPr>
              <a:t>not scalable</a:t>
            </a:r>
            <a:r>
              <a:rPr lang="en">
                <a:solidFill>
                  <a:schemeClr val="dk1"/>
                </a:solidFill>
              </a:rPr>
              <a:t> for large datasets.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Need: </a:t>
            </a:r>
            <a:r>
              <a:rPr b="1" lang="en">
                <a:solidFill>
                  <a:schemeClr val="dk1"/>
                </a:solidFill>
              </a:rPr>
              <a:t>Automated AI system</a:t>
            </a:r>
            <a:r>
              <a:rPr lang="en">
                <a:solidFill>
                  <a:schemeClr val="dk1"/>
                </a:solidFill>
              </a:rPr>
              <a:t> to classify exoplanet candidates efficiently.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b="1" lang="en">
                <a:solidFill>
                  <a:schemeClr val="dk1"/>
                </a:solidFill>
              </a:rPr>
              <a:t>Solution: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Uses </a:t>
            </a:r>
            <a:r>
              <a:rPr b="1" lang="en">
                <a:solidFill>
                  <a:schemeClr val="dk1"/>
                </a:solidFill>
              </a:rPr>
              <a:t>Random Forest Classifier</a:t>
            </a:r>
            <a:r>
              <a:rPr lang="en">
                <a:solidFill>
                  <a:schemeClr val="dk1"/>
                </a:solidFill>
              </a:rPr>
              <a:t> trained on NASA’s </a:t>
            </a:r>
            <a:r>
              <a:rPr b="1" lang="en">
                <a:solidFill>
                  <a:schemeClr val="dk1"/>
                </a:solidFill>
              </a:rPr>
              <a:t>Kepler Objects of Interest (KOI)</a:t>
            </a:r>
            <a:r>
              <a:rPr lang="en">
                <a:solidFill>
                  <a:schemeClr val="dk1"/>
                </a:solidFill>
              </a:rPr>
              <a:t> dataset.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Predicts whether an observation is: Confirmed Exoplanet / Candidate / False Positive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Built using </a:t>
            </a:r>
            <a:r>
              <a:rPr b="1" lang="en">
                <a:solidFill>
                  <a:schemeClr val="dk1"/>
                </a:solidFill>
              </a:rPr>
              <a:t>Python, scikit-learn, and Gradio</a:t>
            </a:r>
            <a:r>
              <a:rPr lang="en">
                <a:solidFill>
                  <a:schemeClr val="dk1"/>
                </a:solidFill>
              </a:rPr>
              <a:t> in </a:t>
            </a:r>
            <a:r>
              <a:rPr b="1" lang="en">
                <a:solidFill>
                  <a:schemeClr val="dk1"/>
                </a:solidFill>
              </a:rPr>
              <a:t>Google Colab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It Works</a:t>
            </a:r>
            <a:endParaRPr/>
          </a:p>
        </p:txBody>
      </p:sp>
      <p:sp>
        <p:nvSpPr>
          <p:cNvPr id="289" name="Google Shape;289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>
                <a:solidFill>
                  <a:schemeClr val="dk1"/>
                </a:solidFill>
              </a:rPr>
              <a:t>Data Source:</a:t>
            </a:r>
            <a:r>
              <a:rPr lang="en">
                <a:solidFill>
                  <a:schemeClr val="dk1"/>
                </a:solidFill>
              </a:rPr>
              <a:t> NASA Kepler KOI dataset (via Exoplanet Archive API).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>
                <a:solidFill>
                  <a:schemeClr val="dk1"/>
                </a:solidFill>
              </a:rPr>
              <a:t>Preprocessing:</a:t>
            </a:r>
            <a:r>
              <a:rPr lang="en">
                <a:solidFill>
                  <a:schemeClr val="dk1"/>
                </a:solidFill>
              </a:rPr>
              <a:t> Cleaning, feature selection (orbital period, radius, temperature, etc.).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>
                <a:solidFill>
                  <a:schemeClr val="dk1"/>
                </a:solidFill>
              </a:rPr>
              <a:t>Training:</a:t>
            </a:r>
            <a:r>
              <a:rPr lang="en">
                <a:solidFill>
                  <a:schemeClr val="dk1"/>
                </a:solidFill>
              </a:rPr>
              <a:t> 80/20 train-test split with label encoding and normalization.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>
                <a:solidFill>
                  <a:schemeClr val="dk1"/>
                </a:solidFill>
              </a:rPr>
              <a:t>Model:</a:t>
            </a:r>
            <a:r>
              <a:rPr lang="en">
                <a:solidFill>
                  <a:schemeClr val="dk1"/>
                </a:solidFill>
              </a:rPr>
              <a:t> RandomForestClassifier (n=300, balanced).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>
                <a:solidFill>
                  <a:schemeClr val="dk1"/>
                </a:solidFill>
              </a:rPr>
              <a:t>Evaluation:</a:t>
            </a:r>
            <a:r>
              <a:rPr lang="en">
                <a:solidFill>
                  <a:schemeClr val="dk1"/>
                </a:solidFill>
              </a:rPr>
              <a:t> Accuracy ~90%+ with clear confusion matrix visualization.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Impact &amp; Benefits</a:t>
            </a:r>
            <a:endParaRPr/>
          </a:p>
        </p:txBody>
      </p:sp>
      <p:sp>
        <p:nvSpPr>
          <p:cNvPr id="295" name="Google Shape;295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>
                <a:solidFill>
                  <a:schemeClr val="dk1"/>
                </a:solidFill>
              </a:rPr>
              <a:t>Reduces human workload in exoplanet discovery.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>
                <a:solidFill>
                  <a:schemeClr val="dk1"/>
                </a:solidFill>
              </a:rPr>
              <a:t>Enables </a:t>
            </a:r>
            <a:r>
              <a:rPr b="1" lang="en">
                <a:solidFill>
                  <a:schemeClr val="dk1"/>
                </a:solidFill>
              </a:rPr>
              <a:t>faster, scalable classification</a:t>
            </a:r>
            <a:r>
              <a:rPr lang="en">
                <a:solidFill>
                  <a:schemeClr val="dk1"/>
                </a:solidFill>
              </a:rPr>
              <a:t> for new datasets.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>
                <a:solidFill>
                  <a:schemeClr val="dk1"/>
                </a:solidFill>
              </a:rPr>
              <a:t>Helps </a:t>
            </a:r>
            <a:r>
              <a:rPr b="1" lang="en">
                <a:solidFill>
                  <a:schemeClr val="dk1"/>
                </a:solidFill>
              </a:rPr>
              <a:t>citizen scientists</a:t>
            </a:r>
            <a:r>
              <a:rPr lang="en">
                <a:solidFill>
                  <a:schemeClr val="dk1"/>
                </a:solidFill>
              </a:rPr>
              <a:t> explore NASA’s data interactively.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>
                <a:solidFill>
                  <a:schemeClr val="dk1"/>
                </a:solidFill>
              </a:rPr>
              <a:t>Supports </a:t>
            </a:r>
            <a:r>
              <a:rPr b="1" lang="en">
                <a:solidFill>
                  <a:schemeClr val="dk1"/>
                </a:solidFill>
              </a:rPr>
              <a:t>research reproducibility</a:t>
            </a:r>
            <a:r>
              <a:rPr lang="en">
                <a:solidFill>
                  <a:schemeClr val="dk1"/>
                </a:solidFill>
              </a:rPr>
              <a:t> and educational outreach.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NASA Data &amp; Technology</a:t>
            </a:r>
            <a:endParaRPr/>
          </a:p>
        </p:txBody>
      </p:sp>
      <p:sp>
        <p:nvSpPr>
          <p:cNvPr id="301" name="Google Shape;301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>
                <a:solidFill>
                  <a:schemeClr val="dk1"/>
                </a:solidFill>
              </a:rPr>
              <a:t>Primary Dataset:</a:t>
            </a:r>
            <a:r>
              <a:rPr lang="en">
                <a:solidFill>
                  <a:schemeClr val="dk1"/>
                </a:solidFill>
              </a:rPr>
              <a:t> Kepler Objects of Interest (KOI) – Exoplanet Archive.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>
                <a:solidFill>
                  <a:schemeClr val="dk1"/>
                </a:solidFill>
              </a:rPr>
              <a:t>Features like orbital period, transit duration, planetary radius, etc.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>
                <a:solidFill>
                  <a:schemeClr val="dk1"/>
                </a:solidFill>
              </a:rPr>
              <a:t>Processed using </a:t>
            </a:r>
            <a:r>
              <a:rPr b="1" lang="en">
                <a:solidFill>
                  <a:schemeClr val="dk1"/>
                </a:solidFill>
              </a:rPr>
              <a:t>open-source NASA data APIs</a:t>
            </a:r>
            <a:r>
              <a:rPr lang="en">
                <a:solidFill>
                  <a:schemeClr val="dk1"/>
                </a:solidFill>
              </a:rPr>
              <a:t>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>
                <a:solidFill>
                  <a:schemeClr val="dk1"/>
                </a:solidFill>
              </a:rPr>
              <a:t>Space Technology Impact:</a:t>
            </a:r>
            <a:br>
              <a:rPr b="1" lang="en">
                <a:solidFill>
                  <a:schemeClr val="dk1"/>
                </a:solidFill>
              </a:rPr>
            </a:br>
            <a:endParaRPr b="1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Encourages AI applications in astrophysics.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Enhances accessibility of mission data.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&amp; Future Vision</a:t>
            </a:r>
            <a:endParaRPr/>
          </a:p>
        </p:txBody>
      </p:sp>
      <p:sp>
        <p:nvSpPr>
          <p:cNvPr id="307" name="Google Shape;307;p18"/>
          <p:cNvSpPr txBox="1"/>
          <p:nvPr>
            <p:ph idx="1" type="body"/>
          </p:nvPr>
        </p:nvSpPr>
        <p:spPr>
          <a:xfrm>
            <a:off x="1303800" y="148650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Results: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Accuracy: </a:t>
            </a:r>
            <a:r>
              <a:rPr b="1" lang="en" sz="1600">
                <a:solidFill>
                  <a:schemeClr val="dk1"/>
                </a:solidFill>
              </a:rPr>
              <a:t>~90%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Model classifies between Confirmed, Candidate, and False Positive planets.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Public web interface deployed via Gradio.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Future Work: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Integrate </a:t>
            </a:r>
            <a:r>
              <a:rPr b="1" lang="en" sz="1600">
                <a:solidFill>
                  <a:schemeClr val="dk1"/>
                </a:solidFill>
              </a:rPr>
              <a:t>TESS &amp; K2 datasets</a:t>
            </a:r>
            <a:r>
              <a:rPr lang="en" sz="1600">
                <a:solidFill>
                  <a:schemeClr val="dk1"/>
                </a:solidFill>
              </a:rPr>
              <a:t> for transfer learning.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Enable </a:t>
            </a:r>
            <a:r>
              <a:rPr b="1" lang="en" sz="1600">
                <a:solidFill>
                  <a:schemeClr val="dk1"/>
                </a:solidFill>
              </a:rPr>
              <a:t>continuous model retraining</a:t>
            </a:r>
            <a:r>
              <a:rPr lang="en" sz="1600">
                <a:solidFill>
                  <a:schemeClr val="dk1"/>
                </a:solidFill>
              </a:rPr>
              <a:t> with new data.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Add </a:t>
            </a:r>
            <a:r>
              <a:rPr b="1" lang="en" sz="1600">
                <a:solidFill>
                  <a:schemeClr val="dk1"/>
                </a:solidFill>
              </a:rPr>
              <a:t>explainable AI (XAI)</a:t>
            </a:r>
            <a:r>
              <a:rPr lang="en" sz="1600">
                <a:solidFill>
                  <a:schemeClr val="dk1"/>
                </a:solidFill>
              </a:rPr>
              <a:t> visualization for interpretability.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1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14" name="Google Shape;314;p19"/>
          <p:cNvPicPr preferRelativeResize="0"/>
          <p:nvPr/>
        </p:nvPicPr>
        <p:blipFill rotWithShape="1">
          <a:blip r:embed="rId3">
            <a:alphaModFix/>
          </a:blip>
          <a:srcRect b="0" l="0" r="0" t="13845"/>
          <a:stretch/>
        </p:blipFill>
        <p:spPr>
          <a:xfrm>
            <a:off x="59950" y="356088"/>
            <a:ext cx="9144000" cy="4431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