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61" r:id="rId5"/>
    <p:sldId id="296" r:id="rId6"/>
    <p:sldId id="306" r:id="rId7"/>
    <p:sldId id="262" r:id="rId8"/>
    <p:sldId id="263" r:id="rId9"/>
    <p:sldId id="264" r:id="rId10"/>
    <p:sldId id="266" r:id="rId11"/>
    <p:sldId id="267" r:id="rId12"/>
    <p:sldId id="303" r:id="rId13"/>
    <p:sldId id="308" r:id="rId14"/>
    <p:sldId id="304" r:id="rId15"/>
    <p:sldId id="305" r:id="rId16"/>
    <p:sldId id="307" r:id="rId17"/>
    <p:sldId id="268" r:id="rId18"/>
    <p:sldId id="298" r:id="rId19"/>
    <p:sldId id="269" r:id="rId20"/>
    <p:sldId id="271" r:id="rId21"/>
    <p:sldId id="285" r:id="rId22"/>
    <p:sldId id="286" r:id="rId23"/>
    <p:sldId id="288" r:id="rId24"/>
    <p:sldId id="284" r:id="rId25"/>
    <p:sldId id="273" r:id="rId26"/>
    <p:sldId id="289" r:id="rId27"/>
    <p:sldId id="275" r:id="rId28"/>
    <p:sldId id="276" r:id="rId29"/>
    <p:sldId id="277" r:id="rId30"/>
    <p:sldId id="278" r:id="rId31"/>
    <p:sldId id="302" r:id="rId32"/>
    <p:sldId id="279" r:id="rId33"/>
    <p:sldId id="272" r:id="rId34"/>
    <p:sldId id="291" r:id="rId35"/>
    <p:sldId id="282" r:id="rId36"/>
    <p:sldId id="283" r:id="rId37"/>
    <p:sldId id="293" r:id="rId38"/>
    <p:sldId id="294" r:id="rId39"/>
    <p:sldId id="309" r:id="rId40"/>
    <p:sldId id="311" r:id="rId41"/>
    <p:sldId id="312" r:id="rId42"/>
    <p:sldId id="313" r:id="rId43"/>
    <p:sldId id="314" r:id="rId44"/>
    <p:sldId id="315" r:id="rId45"/>
    <p:sldId id="31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3" autoAdjust="0"/>
    <p:restoredTop sz="94638" autoAdjust="0"/>
  </p:normalViewPr>
  <p:slideViewPr>
    <p:cSldViewPr snapToGrid="0">
      <p:cViewPr varScale="1">
        <p:scale>
          <a:sx n="74" d="100"/>
          <a:sy n="74" d="100"/>
        </p:scale>
        <p:origin x="11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/>
              <a:t>Print-Cut-Rod-Solution(p, 8)= 2, 6</a:t>
            </a:r>
            <a:endParaRPr lang="zh-TW" altLang="en-US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FCB4D7-B6FE-49AE-A930-5B84E1B9F134}" type="slidenum">
              <a:rPr kumimoji="1" lang="en-US" altLang="zh-TW"/>
              <a:pPr eaLnBrk="1" hangingPunct="1">
                <a:spcBef>
                  <a:spcPct val="0"/>
                </a:spcBef>
              </a:pPr>
              <a:t>36</a:t>
            </a:fld>
            <a:endParaRPr kumimoji="1" lang="en-US" altLang="zh-TW"/>
          </a:p>
        </p:txBody>
      </p:sp>
    </p:spTree>
    <p:extLst>
      <p:ext uri="{BB962C8B-B14F-4D97-AF65-F5344CB8AC3E}">
        <p14:creationId xmlns:p14="http://schemas.microsoft.com/office/powerpoint/2010/main" val="190126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http://ranger.uta.edu/~huang/teaching/CSE5311/HW3_Solution.pdf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5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DFCF63-9E8A-43D8-B525-3026BDA06BA1}" type="slidenum">
              <a:rPr lang="en-US" altLang="en-US" sz="1200" i="0">
                <a:latin typeface="Times New Roman" panose="02020603050405020304" pitchFamily="18" charset="0"/>
              </a:rPr>
              <a:pPr/>
              <a:t>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42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D320AC-7A6F-4EC8-9037-8F28D75E7608}" type="slidenum">
              <a:rPr lang="en-US" altLang="en-US" sz="1200" i="0">
                <a:latin typeface="Times New Roman" panose="02020603050405020304" pitchFamily="18" charset="0"/>
              </a:rPr>
              <a:pPr/>
              <a:t>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5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C931B-357D-4098-B5D0-E17C1B4A1B61}" type="slidenum">
              <a:rPr lang="en-US" altLang="en-US" sz="1200" i="0">
                <a:latin typeface="Times New Roman" panose="02020603050405020304" pitchFamily="18" charset="0"/>
              </a:rPr>
              <a:pPr/>
              <a:t>5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74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C931B-357D-4098-B5D0-E17C1B4A1B61}" type="slidenum">
              <a:rPr lang="en-US" altLang="en-US" sz="1200" i="0">
                <a:latin typeface="Times New Roman" panose="02020603050405020304" pitchFamily="18" charset="0"/>
              </a:rPr>
              <a:pPr/>
              <a:t>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74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434297-B674-4CAB-BF01-D3CCF790401E}" type="slidenum">
              <a:rPr lang="en-US" altLang="en-US" sz="1200" i="0">
                <a:latin typeface="Times New Roman" panose="02020603050405020304" pitchFamily="18" charset="0"/>
              </a:rPr>
              <a:pPr/>
              <a:t>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4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BCD-1AF5-435C-A18C-9203A2C581E7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8A2D-52BD-4BE5-9A26-DD7142B8F7CB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12F0-DEE6-476C-A9FA-381DB8A616AB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88783E3F-30A7-449A-B6DC-C25269428DD1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01B1-58C4-4C06-8AB8-5B2C8E64C901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E031-2173-43C9-A938-9017AD0A2EB2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265D-8F50-463C-8096-34B146E44AC9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B7CB-EAB4-421F-8345-CF0F77C51680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56C4-C73E-4A9E-840E-ED5530D4DC5F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070-F0D5-4B39-9BF9-DDF5A1C288F2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C4A-40E6-4B4D-B9C6-4EC111D580C1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F1C9-DA77-4DD3-8289-8A8F6C1F4594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338D-0AB7-4219-88B8-F36B9D6326D7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Dynamic Programming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92500"/>
          </a:bodyPr>
          <a:lstStyle/>
          <a:p>
            <a:r>
              <a:rPr lang="en-US" dirty="0"/>
              <a:t>CSE 301: Combinatorial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Dynamic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defRPr/>
            </a:pPr>
            <a:r>
              <a:rPr lang="en-US" dirty="0"/>
              <a:t>The term Dynamic Programming comes from Control Theory, not computer science. Programming refers to the use of tables (arrays) to construct a solution.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b="1" dirty="0"/>
              <a:t>In dynamic programming we usually reduce time by increasing the amount of space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/>
              <a:t>We solve the problem by solving sub-problems of increasing size and saving each optimal solution in a table (usually). 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/>
              <a:t>The table is then used for finding the optimal solution to larger problems. 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b="1" dirty="0"/>
              <a:t>Time is saved since each sub-problem is solved only once.</a:t>
            </a:r>
          </a:p>
        </p:txBody>
      </p:sp>
    </p:spTree>
    <p:extLst>
      <p:ext uri="{BB962C8B-B14F-4D97-AF65-F5344CB8AC3E}">
        <p14:creationId xmlns:p14="http://schemas.microsoft.com/office/powerpoint/2010/main" val="281471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Designing a DP Algorithm</a:t>
            </a:r>
            <a:endParaRPr lang="zh-TW" altLang="zh-TW" sz="4000" dirty="0">
              <a:ea typeface="新細明體" panose="02020500000000000000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1. Characterize the structure of an optimal solution.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2. </a:t>
            </a:r>
            <a:r>
              <a:rPr lang="en-US" altLang="zh-TW" sz="2800" u="sng" dirty="0">
                <a:ea typeface="新細明體" panose="02020500000000000000" pitchFamily="18" charset="-120"/>
              </a:rPr>
              <a:t>Recursively</a:t>
            </a:r>
            <a:r>
              <a:rPr lang="en-US" altLang="zh-TW" sz="2800" dirty="0">
                <a:ea typeface="新細明體" panose="02020500000000000000" pitchFamily="18" charset="-120"/>
              </a:rPr>
              <a:t> define the value of an optimal solution.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3. Compute the value of an optimal solution in a bottom up fashion.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4. Construct an optimal solution from computed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749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MS Mincho" panose="02020609040205080304" pitchFamily="49" charset="-128"/>
              </a:rPr>
              <a:t>Example: </a:t>
            </a:r>
            <a:r>
              <a:rPr lang="en-US" i="1" dirty="0">
                <a:solidFill>
                  <a:srgbClr val="FF9933"/>
                </a:solidFill>
                <a:ea typeface="MS Mincho" panose="02020609040205080304" pitchFamily="49" charset="-128"/>
              </a:rPr>
              <a:t>NSU Number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5771" y="849480"/>
            <a:ext cx="8868229" cy="60085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MS Mincho" panose="02020609040205080304" pitchFamily="49" charset="-128"/>
              </a:rPr>
              <a:t>Almost like Fibonacci number; with a simple difference: we take the summation of last three NSU numbers, instead of last two.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</a:pPr>
            <a:r>
              <a:rPr lang="en-US" sz="2400" dirty="0"/>
              <a:t>Assuming A(n) represents the n-</a:t>
            </a:r>
            <a:r>
              <a:rPr lang="en-US" sz="2400" dirty="0" err="1"/>
              <a:t>th</a:t>
            </a:r>
            <a:r>
              <a:rPr lang="en-US" sz="2400" dirty="0"/>
              <a:t> </a:t>
            </a:r>
            <a:r>
              <a:rPr lang="en-US" sz="2400" dirty="0">
                <a:ea typeface="MS Mincho" panose="02020609040205080304" pitchFamily="49" charset="-128"/>
              </a:rPr>
              <a:t>NSU</a:t>
            </a:r>
            <a:r>
              <a:rPr lang="en-US" sz="2400" dirty="0"/>
              <a:t> number,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A(n) 	= n				, if n &lt;= 2</a:t>
            </a:r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</a:t>
            </a:r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= A(n-1) + A(n-2) +A(n-3)	, otherwise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A(0) = 0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A(1) = 1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A(2) = 2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A(3) = 0+1+2 = 3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A(4) = 1+2+3 = 6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A(5) = 2+3+6 = 11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….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Design (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) a </a:t>
            </a:r>
            <a:r>
              <a:rPr lang="en-US" sz="2400" dirty="0" err="1">
                <a:solidFill>
                  <a:srgbClr val="FF0000"/>
                </a:solidFill>
              </a:rPr>
              <a:t>memoized</a:t>
            </a:r>
            <a:r>
              <a:rPr lang="en-US" sz="2400" dirty="0">
                <a:solidFill>
                  <a:srgbClr val="FF0000"/>
                </a:solidFill>
              </a:rPr>
              <a:t> top-down algorithm and (ii) a bottom-up algorithm to compute A(n).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Show that the problem of computing A(n) satisfies overlapping </a:t>
            </a:r>
            <a:r>
              <a:rPr lang="en-US" sz="2400" dirty="0" err="1">
                <a:solidFill>
                  <a:srgbClr val="FF0000"/>
                </a:solidFill>
              </a:rPr>
              <a:t>subproblem</a:t>
            </a:r>
            <a:r>
              <a:rPr lang="en-US" sz="2400" dirty="0">
                <a:solidFill>
                  <a:srgbClr val="FF0000"/>
                </a:solidFill>
              </a:rPr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372807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96686" y="481752"/>
            <a:ext cx="5205850" cy="3308733"/>
            <a:chOff x="696686" y="481752"/>
            <a:chExt cx="5205850" cy="3308733"/>
          </a:xfrm>
        </p:grpSpPr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990198"/>
                </p:ext>
              </p:extLst>
            </p:nvPr>
          </p:nvGraphicFramePr>
          <p:xfrm>
            <a:off x="858854" y="2898310"/>
            <a:ext cx="2578100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2" name="Equation" r:id="rId3" imgW="1320800" imgH="457200" progId="Equation.3">
                    <p:embed/>
                  </p:oleObj>
                </mc:Choice>
                <mc:Fallback>
                  <p:oleObj name="Equation" r:id="rId3" imgW="1320800" imgH="457200" progId="Equation.3">
                    <p:embed/>
                    <p:pic>
                      <p:nvPicPr>
                        <p:cNvPr id="1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854" y="2898310"/>
                          <a:ext cx="2578100" cy="892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696686" y="481752"/>
              <a:ext cx="5205850" cy="1833770"/>
              <a:chOff x="696686" y="1991236"/>
              <a:chExt cx="5205850" cy="1833770"/>
            </a:xfrm>
          </p:grpSpPr>
          <p:graphicFrame>
            <p:nvGraphicFramePr>
              <p:cNvPr id="2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7976589"/>
                  </p:ext>
                </p:extLst>
              </p:nvPr>
            </p:nvGraphicFramePr>
            <p:xfrm>
              <a:off x="847279" y="1991236"/>
              <a:ext cx="5055257" cy="18337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03" name="Equation" r:id="rId5" imgW="2590800" imgH="939800" progId="Equation.3">
                      <p:embed/>
                    </p:oleObj>
                  </mc:Choice>
                  <mc:Fallback>
                    <p:oleObj name="Equation" r:id="rId5" imgW="2590800" imgH="939800" progId="Equation.3">
                      <p:embed/>
                      <p:pic>
                        <p:nvPicPr>
                          <p:cNvPr id="2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7279" y="1991236"/>
                            <a:ext cx="5055257" cy="18337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" name="Rectangle 2"/>
              <p:cNvSpPr/>
              <p:nvPr/>
            </p:nvSpPr>
            <p:spPr>
              <a:xfrm>
                <a:off x="696686" y="1991236"/>
                <a:ext cx="5080000" cy="916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MS Mincho" panose="02020609040205080304" pitchFamily="49" charset="-128"/>
              </a:rPr>
              <a:t>Example: </a:t>
            </a:r>
            <a:r>
              <a:rPr lang="en-US" i="1" dirty="0">
                <a:solidFill>
                  <a:srgbClr val="FF9933"/>
                </a:solidFill>
                <a:ea typeface="MS Mincho" panose="02020609040205080304" pitchFamily="49" charset="-128"/>
              </a:rPr>
              <a:t>n</a:t>
            </a:r>
            <a:r>
              <a:rPr lang="en-US" dirty="0">
                <a:solidFill>
                  <a:srgbClr val="FF9933"/>
                </a:solidFill>
                <a:ea typeface="MS Mincho" panose="02020609040205080304" pitchFamily="49" charset="-128"/>
              </a:rPr>
              <a:t> choose </a:t>
            </a:r>
            <a:r>
              <a:rPr lang="en-US" i="1" dirty="0">
                <a:solidFill>
                  <a:srgbClr val="FF9933"/>
                </a:solidFill>
                <a:ea typeface="MS Mincho" panose="02020609040205080304" pitchFamily="49" charset="-128"/>
              </a:rPr>
              <a:t>r</a:t>
            </a:r>
            <a:r>
              <a:rPr lang="en-US" dirty="0">
                <a:solidFill>
                  <a:srgbClr val="FF9933"/>
                </a:solidFill>
                <a:ea typeface="MS Mincho" panose="02020609040205080304" pitchFamily="49" charset="-128"/>
              </a:rPr>
              <a:t> (combinations)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495" y="849481"/>
            <a:ext cx="8912505" cy="5258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MS Mincho" panose="02020609040205080304" pitchFamily="49" charset="-128"/>
              </a:rPr>
              <a:t>Given </a:t>
            </a:r>
            <a:r>
              <a:rPr lang="en-US" sz="2400" i="1" dirty="0">
                <a:ea typeface="MS Mincho" panose="02020609040205080304" pitchFamily="49" charset="-128"/>
              </a:rPr>
              <a:t>n</a:t>
            </a:r>
            <a:r>
              <a:rPr lang="en-US" sz="2400" dirty="0">
                <a:ea typeface="MS Mincho" panose="02020609040205080304" pitchFamily="49" charset="-128"/>
              </a:rPr>
              <a:t> things, how many different sets of size </a:t>
            </a:r>
            <a:r>
              <a:rPr lang="en-US" sz="2400" i="1" dirty="0">
                <a:ea typeface="MS Mincho" panose="02020609040205080304" pitchFamily="49" charset="-128"/>
              </a:rPr>
              <a:t>r</a:t>
            </a:r>
            <a:r>
              <a:rPr lang="en-US" sz="2400" dirty="0">
                <a:ea typeface="MS Mincho" panose="02020609040205080304" pitchFamily="49" charset="-128"/>
              </a:rPr>
              <a:t> can be chosen?</a:t>
            </a:r>
          </a:p>
          <a:p>
            <a:pPr>
              <a:lnSpc>
                <a:spcPct val="90000"/>
              </a:lnSpc>
            </a:pPr>
            <a:endParaRPr lang="en-US" dirty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16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        with base cases: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Assuming C(</a:t>
            </a:r>
            <a:r>
              <a:rPr lang="en-US" sz="2400" dirty="0" err="1"/>
              <a:t>n,r</a:t>
            </a:r>
            <a:r>
              <a:rPr lang="en-US" sz="2400" dirty="0"/>
              <a:t>) represents the value of n choose r,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C(</a:t>
            </a:r>
            <a:r>
              <a:rPr lang="en-US" sz="2400" dirty="0" err="1"/>
              <a:t>n,r</a:t>
            </a:r>
            <a:r>
              <a:rPr lang="en-US" sz="2400" dirty="0"/>
              <a:t>) 	= n			, if r =1</a:t>
            </a:r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</a:t>
            </a:r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= 1			, if r = n or r = 0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= C(n-1,r-1) + C(n-1, r)	, otherwise</a:t>
            </a:r>
          </a:p>
        </p:txBody>
      </p:sp>
    </p:spTree>
    <p:extLst>
      <p:ext uri="{BB962C8B-B14F-4D97-AF65-F5344CB8AC3E}">
        <p14:creationId xmlns:p14="http://schemas.microsoft.com/office/powerpoint/2010/main" val="282947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410" y="1425615"/>
            <a:ext cx="8828590" cy="4114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Comb(</a:t>
            </a:r>
            <a:r>
              <a:rPr lang="en-US" sz="2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if(r == 1)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base case 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 r = n or r = 0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base case 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//general case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Comb(n-1, r-1)+Comb(n-1, r)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61926"/>
            <a:ext cx="8797925" cy="1122863"/>
          </a:xfrm>
        </p:spPr>
        <p:txBody>
          <a:bodyPr>
            <a:normAutofit/>
          </a:bodyPr>
          <a:lstStyle/>
          <a:p>
            <a:r>
              <a:rPr lang="en-US" dirty="0">
                <a:ea typeface="MS Mincho" panose="02020609040205080304" pitchFamily="49" charset="-128"/>
              </a:rPr>
              <a:t>Combinations: Top Down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9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1251"/>
            <a:ext cx="9144000" cy="596674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4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 Comb(</a:t>
            </a:r>
            <a:r>
              <a:rPr lang="en-US" sz="24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j=0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71550"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∞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rec(</a:t>
            </a:r>
            <a:r>
              <a:rPr lang="en-US" sz="2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 -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∞  then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</a:t>
            </a:r>
          </a:p>
          <a:p>
            <a:pPr marL="97155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 = 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base case 1</a:t>
            </a:r>
          </a:p>
          <a:p>
            <a:pPr marL="971550"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97155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 = n or r =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base case 2</a:t>
            </a:r>
          </a:p>
          <a:p>
            <a:pPr marL="971550"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97155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//general case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rec(n-1, r-1)+rec(n-1, r)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61926"/>
            <a:ext cx="8797925" cy="775623"/>
          </a:xfrm>
        </p:spPr>
        <p:txBody>
          <a:bodyPr>
            <a:normAutofit/>
          </a:bodyPr>
          <a:lstStyle/>
          <a:p>
            <a:r>
              <a:rPr lang="en-US" dirty="0">
                <a:ea typeface="MS Mincho" panose="02020609040205080304" pitchFamily="49" charset="-128"/>
              </a:rPr>
              <a:t>Top Down Memoized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9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1251"/>
            <a:ext cx="9144000" cy="596674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Combination (</a:t>
            </a:r>
            <a:r>
              <a:rPr lang="en-US" sz="2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 = 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	   C[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or j =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971550"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C[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marL="97155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				//general case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C[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C[i-1, j-1]+C[i-1, j]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61926"/>
            <a:ext cx="8797925" cy="775623"/>
          </a:xfrm>
        </p:spPr>
        <p:txBody>
          <a:bodyPr>
            <a:normAutofit/>
          </a:bodyPr>
          <a:lstStyle/>
          <a:p>
            <a:r>
              <a:rPr lang="en-US" dirty="0">
                <a:ea typeface="MS Mincho" panose="02020609040205080304" pitchFamily="49" charset="-128"/>
              </a:rPr>
              <a:t>Bottom-up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2273" y="5497975"/>
            <a:ext cx="7981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 Complexity: </a:t>
            </a:r>
          </a:p>
          <a:p>
            <a:r>
              <a:rPr lang="el-GR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(nr), for both memorized top-down &amp; bottom-up algorithms</a:t>
            </a:r>
          </a:p>
        </p:txBody>
      </p:sp>
    </p:spTree>
    <p:extLst>
      <p:ext uri="{BB962C8B-B14F-4D97-AF65-F5344CB8AC3E}">
        <p14:creationId xmlns:p14="http://schemas.microsoft.com/office/powerpoint/2010/main" val="30968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Example: Rod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You are given a rod of length </a:t>
            </a:r>
            <a:r>
              <a:rPr lang="en-US" altLang="en-US" sz="2800" i="1" dirty="0">
                <a:solidFill>
                  <a:srgbClr val="FF0000"/>
                </a:solidFill>
              </a:rPr>
              <a:t>n</a:t>
            </a:r>
            <a:r>
              <a:rPr lang="en-US" altLang="en-US" sz="2800" dirty="0"/>
              <a:t> ≥ 0 (</a:t>
            </a:r>
            <a:r>
              <a:rPr lang="en-US" altLang="en-US" sz="2800" i="1" dirty="0"/>
              <a:t>n</a:t>
            </a:r>
            <a:r>
              <a:rPr lang="en-US" altLang="en-US" sz="2800" dirty="0"/>
              <a:t> in inches)</a:t>
            </a:r>
            <a:endParaRPr lang="en-US" altLang="en-US" sz="2000" dirty="0"/>
          </a:p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A rod of length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inches will be sold for </a:t>
            </a:r>
            <a:r>
              <a:rPr lang="en-US" altLang="en-US" sz="2800" i="1" dirty="0">
                <a:solidFill>
                  <a:srgbClr val="FF0000"/>
                </a:solidFill>
              </a:rPr>
              <a:t>p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800" dirty="0"/>
              <a:t> dollars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Cutting is free (simplifying assumption)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sz="2800" b="1" dirty="0"/>
              <a:t>Problem</a:t>
            </a:r>
            <a:r>
              <a:rPr lang="en-US" altLang="en-US" sz="2800" dirty="0"/>
              <a:t>: given a table of prices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obtainable by cutting up the given rod (of length </a:t>
            </a:r>
            <a:r>
              <a:rPr lang="en-US" altLang="en-US" sz="2800" i="1" dirty="0"/>
              <a:t>n)</a:t>
            </a:r>
            <a:r>
              <a:rPr lang="en-US" altLang="en-US" sz="2800" dirty="0"/>
              <a:t> and selling the pieces.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84084"/>
              </p:ext>
            </p:extLst>
          </p:nvPr>
        </p:nvGraphicFramePr>
        <p:xfrm>
          <a:off x="888274" y="4992551"/>
          <a:ext cx="7355119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Example: Rod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155575" y="821803"/>
            <a:ext cx="8988425" cy="603619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b="1" dirty="0"/>
              <a:t>Problem</a:t>
            </a:r>
            <a:r>
              <a:rPr lang="en-US" altLang="en-US" sz="2800" dirty="0"/>
              <a:t>: given a table of prices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obtainable by cutting the given rod (of length </a:t>
            </a:r>
            <a:r>
              <a:rPr lang="en-US" altLang="en-US" sz="2800" i="1" dirty="0"/>
              <a:t>n)</a:t>
            </a:r>
            <a:r>
              <a:rPr lang="en-US" altLang="en-US" sz="2800" dirty="0"/>
              <a:t> and selling the pieces.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Can we use a greedy algorithm (like fractional knapsack) that always takes the length with highest price/length value?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for e.g. by greedy algorithm, optimal revenue of a 4 inch rod should be 33+1=34 which we get by cutting a rod of length 3 first (which has the maximum value of 11) and then taking the remaining rod of length 1 (i.e., the cutting lengths here are in order: (3,1)).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However, the optimal cutting is: (2,2) which gives us optimal revenue of 20+20 = 40.</a:t>
            </a:r>
          </a:p>
          <a:p>
            <a:pPr>
              <a:lnSpc>
                <a:spcPct val="125000"/>
              </a:lnSpc>
              <a:defRPr/>
            </a:pPr>
            <a:endParaRPr lang="en-US" altLang="en-US" baseline="30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baseline="30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55746"/>
              </p:ext>
            </p:extLst>
          </p:nvPr>
        </p:nvGraphicFramePr>
        <p:xfrm>
          <a:off x="2835799" y="2585016"/>
          <a:ext cx="3888779" cy="1653743"/>
        </p:xfrm>
        <a:graphic>
          <a:graphicData uri="http://schemas.openxmlformats.org/drawingml/2006/table">
            <a:tbl>
              <a:tblPr/>
              <a:tblGrid>
                <a:gridCol w="130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Value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/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7676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0500" y="2095928"/>
            <a:ext cx="8713789" cy="47625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Question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 in how many different ways can we cut a rod of length n?</a:t>
            </a:r>
          </a:p>
          <a:p>
            <a:pPr lvl="1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a rod of length 4: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4 - 1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8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Yes but the cost would be too high!!! There are  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possible ways to cut a rod of length n 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Exponential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).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cannot try all possibilities for "large“ n; the exhaustive approach isn’t practically feasible.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5365" name="Picture 1029" descr="DP1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16" y="2783923"/>
            <a:ext cx="6180833" cy="209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4684" y="366448"/>
            <a:ext cx="86636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1000"/>
              </a:spcBef>
              <a:defRPr/>
            </a:pPr>
            <a:r>
              <a:rPr lang="en-US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Can we use a brute-force/exhaustive algorithm that tries all possible cuts of a rod of length 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26E126-843B-4E4F-AE07-91E09F49B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677" y="1226752"/>
            <a:ext cx="5351346" cy="9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Fibonacci </a:t>
            </a:r>
            <a:r>
              <a:rPr lang="en-US" altLang="en-US" dirty="0"/>
              <a:t>Numbers</a:t>
            </a:r>
            <a:r>
              <a:rPr lang="en-US" altLang="en-US" sz="1800" dirty="0">
                <a:solidFill>
                  <a:srgbClr val="FF00FF"/>
                </a:solidFill>
              </a:rPr>
              <a:t>  </a:t>
            </a:r>
            <a:endParaRPr lang="en-US" altLang="en-US" sz="1600" dirty="0">
              <a:solidFill>
                <a:srgbClr val="FF00FF"/>
              </a:solidFill>
            </a:endParaRPr>
          </a:p>
        </p:txBody>
      </p:sp>
      <p:sp>
        <p:nvSpPr>
          <p:cNvPr id="3075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0, 1, 1, 2, 3, 5, 8, 13, 21, 34, 55, 89, …</a:t>
            </a:r>
          </a:p>
          <a:p>
            <a:r>
              <a:rPr lang="en-US" altLang="en-US" sz="2400" dirty="0"/>
              <a:t>Computing the n</a:t>
            </a:r>
            <a:r>
              <a:rPr lang="en-US" altLang="en-US" sz="2400" u="sng" baseline="30000" dirty="0"/>
              <a:t>th</a:t>
            </a:r>
            <a:r>
              <a:rPr lang="en-US" altLang="en-US" sz="2400" dirty="0"/>
              <a:t> Fibonacci number recursively:</a:t>
            </a:r>
          </a:p>
          <a:p>
            <a:pPr lvl="1"/>
            <a:r>
              <a:rPr lang="en-US" altLang="en-US" sz="2000" dirty="0"/>
              <a:t>F(n) = F(n-1) + F(n-2), when n&gt;1</a:t>
            </a:r>
          </a:p>
          <a:p>
            <a:pPr lvl="1"/>
            <a:r>
              <a:rPr lang="en-US" altLang="en-US" sz="2000" dirty="0"/>
              <a:t>F(0) = 0</a:t>
            </a:r>
          </a:p>
          <a:p>
            <a:pPr lvl="1"/>
            <a:r>
              <a:rPr lang="en-US" altLang="en-US" sz="2000" dirty="0"/>
              <a:t>F(1) = 1</a:t>
            </a:r>
          </a:p>
          <a:p>
            <a:pPr lvl="1"/>
            <a:endParaRPr lang="en-US" altLang="en-US" sz="2000" dirty="0"/>
          </a:p>
          <a:p>
            <a:pPr marL="4763" lvl="1"/>
            <a:r>
              <a:rPr lang="en-US" altLang="en-US" sz="2000" b="1" dirty="0"/>
              <a:t>Top-down (recursive) algorithm</a:t>
            </a:r>
          </a:p>
        </p:txBody>
      </p:sp>
      <p:grpSp>
        <p:nvGrpSpPr>
          <p:cNvPr id="3076" name="Group 17"/>
          <p:cNvGrpSpPr>
            <a:grpSpLocks/>
          </p:cNvGrpSpPr>
          <p:nvPr/>
        </p:nvGrpSpPr>
        <p:grpSpPr bwMode="auto">
          <a:xfrm>
            <a:off x="4356689" y="3131821"/>
            <a:ext cx="4658930" cy="2095048"/>
            <a:chOff x="4572000" y="3047999"/>
            <a:chExt cx="4226730" cy="1805022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047999"/>
              <a:ext cx="4226730" cy="180502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b="1" dirty="0"/>
                <a:t> 		         F(n)</a:t>
              </a:r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r>
                <a:rPr lang="en-US" b="1" dirty="0"/>
                <a:t>            F(n-1)              +               F(n-2)</a:t>
              </a:r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r>
                <a:rPr lang="en-US" b="1" dirty="0"/>
                <a:t>F(n-2)     +     F(n-3)          F(n-3)     +     F(n-4)</a:t>
              </a:r>
            </a:p>
          </p:txBody>
        </p:sp>
        <p:sp>
          <p:nvSpPr>
            <p:cNvPr id="3079" name="Line 4"/>
            <p:cNvSpPr>
              <a:spLocks noChangeShapeType="1"/>
            </p:cNvSpPr>
            <p:nvPr/>
          </p:nvSpPr>
          <p:spPr bwMode="auto">
            <a:xfrm flipH="1">
              <a:off x="5950444" y="3352799"/>
              <a:ext cx="928842" cy="436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Line 5"/>
            <p:cNvSpPr>
              <a:spLocks noChangeShapeType="1"/>
            </p:cNvSpPr>
            <p:nvPr/>
          </p:nvSpPr>
          <p:spPr bwMode="auto">
            <a:xfrm>
              <a:off x="6879288" y="3352800"/>
              <a:ext cx="868687" cy="436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Line 6"/>
            <p:cNvSpPr>
              <a:spLocks noChangeShapeType="1"/>
            </p:cNvSpPr>
            <p:nvPr/>
          </p:nvSpPr>
          <p:spPr bwMode="auto">
            <a:xfrm flipH="1">
              <a:off x="5325361" y="4199084"/>
              <a:ext cx="442291" cy="301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7"/>
            <p:cNvSpPr>
              <a:spLocks noChangeShapeType="1"/>
            </p:cNvSpPr>
            <p:nvPr/>
          </p:nvSpPr>
          <p:spPr bwMode="auto">
            <a:xfrm>
              <a:off x="5767654" y="4199084"/>
              <a:ext cx="510576" cy="301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7329916" y="4131373"/>
              <a:ext cx="510575" cy="395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>
              <a:off x="7840495" y="4131372"/>
              <a:ext cx="571991" cy="395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8148" y="3485595"/>
            <a:ext cx="400686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ea typeface="SimSun" panose="02010600030101010101" pitchFamily="2" charset="-122"/>
              </a:rPr>
              <a:t>Algorithm </a:t>
            </a:r>
            <a:r>
              <a:rPr lang="en-US" altLang="zh-CN" b="1" dirty="0" err="1">
                <a:ea typeface="SimSun" panose="02010600030101010101" pitchFamily="2" charset="-122"/>
              </a:rPr>
              <a:t>Fibo</a:t>
            </a:r>
            <a:r>
              <a:rPr lang="en-US" altLang="zh-CN" b="1" dirty="0">
                <a:ea typeface="SimSun" panose="02010600030101010101" pitchFamily="2" charset="-122"/>
              </a:rPr>
              <a:t>(n):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if</a:t>
            </a:r>
            <a:r>
              <a:rPr lang="en-US" altLang="zh-CN" dirty="0">
                <a:ea typeface="SimSun" panose="02010600030101010101" pitchFamily="2" charset="-122"/>
              </a:rPr>
              <a:t> n ≤ 1 </a:t>
            </a:r>
            <a:r>
              <a:rPr lang="en-US" altLang="zh-CN" b="1" dirty="0">
                <a:ea typeface="SimSun" panose="02010600030101010101" pitchFamily="2" charset="-122"/>
              </a:rPr>
              <a:t>then 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      </a:t>
            </a:r>
            <a:r>
              <a:rPr lang="en-US" altLang="zh-CN" b="1" dirty="0">
                <a:solidFill>
                  <a:schemeClr val="tx1"/>
                </a:solidFill>
                <a:ea typeface="SimSun" panose="02010600030101010101" pitchFamily="2" charset="-122"/>
              </a:rPr>
              <a:t>return </a:t>
            </a:r>
            <a:r>
              <a:rPr lang="en-US" altLang="zh-CN" dirty="0">
                <a:ea typeface="SimSun" panose="02010600030101010101" pitchFamily="2" charset="-122"/>
              </a:rPr>
              <a:t>n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else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        return </a:t>
            </a:r>
            <a:r>
              <a:rPr lang="en-US" altLang="zh-CN" dirty="0" err="1">
                <a:ea typeface="SimSun" panose="02010600030101010101" pitchFamily="2" charset="-122"/>
              </a:rPr>
              <a:t>Fibo</a:t>
            </a:r>
            <a:r>
              <a:rPr lang="en-US" altLang="zh-CN" dirty="0">
                <a:ea typeface="SimSun" panose="02010600030101010101" pitchFamily="2" charset="-122"/>
              </a:rPr>
              <a:t>(n-1)+</a:t>
            </a:r>
            <a:r>
              <a:rPr lang="en-US" altLang="zh-CN" dirty="0" err="1">
                <a:ea typeface="SimSun" panose="02010600030101010101" pitchFamily="2" charset="-122"/>
              </a:rPr>
              <a:t>Fibo</a:t>
            </a:r>
            <a:r>
              <a:rPr lang="en-US" altLang="zh-CN" dirty="0">
                <a:ea typeface="SimSun" panose="02010600030101010101" pitchFamily="2" charset="-122"/>
              </a:rPr>
              <a:t>(n-2)</a:t>
            </a:r>
            <a:endParaRPr lang="en-US" altLang="zh-CN" b="1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978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205250" y="1016643"/>
            <a:ext cx="8710613" cy="390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Let us find a way to solve the problem </a:t>
            </a:r>
            <a:r>
              <a:rPr lang="en-US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recursively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Let 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the maximum revenue obtainable from a rod of length n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How can we construct a recurrence relation for 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Advice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when you don’t know what to do next, start with a simple example and hope that some idea will click…</a:t>
            </a:r>
          </a:p>
        </p:txBody>
      </p:sp>
    </p:spTree>
    <p:extLst>
      <p:ext uri="{BB962C8B-B14F-4D97-AF65-F5344CB8AC3E}">
        <p14:creationId xmlns:p14="http://schemas.microsoft.com/office/powerpoint/2010/main" val="163172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82417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a rod of length n,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n = 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1470" y="3005399"/>
            <a:ext cx="916121" cy="119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933A7D-2172-4F8B-A11A-AD2C6569A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239" y="747187"/>
            <a:ext cx="6502049" cy="11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a rod of length n,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n = 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max(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= max(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1+1)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60907" y="3190875"/>
            <a:ext cx="1788420" cy="725506"/>
            <a:chOff x="3043108" y="3190875"/>
            <a:chExt cx="1788420" cy="725506"/>
          </a:xfrm>
        </p:grpSpPr>
        <p:grpSp>
          <p:nvGrpSpPr>
            <p:cNvPr id="8" name="Group 7"/>
            <p:cNvGrpSpPr/>
            <p:nvPr/>
          </p:nvGrpSpPr>
          <p:grpSpPr>
            <a:xfrm>
              <a:off x="3043108" y="3190875"/>
              <a:ext cx="523875" cy="725506"/>
              <a:chOff x="4310063" y="3190875"/>
              <a:chExt cx="523875" cy="725506"/>
            </a:xfrm>
          </p:grpSpPr>
          <p:pic>
            <p:nvPicPr>
              <p:cNvPr id="3993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0063" y="3190875"/>
                <a:ext cx="523875" cy="47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51159" y="3668731"/>
                <a:ext cx="28575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4136203" y="3208147"/>
              <a:ext cx="695325" cy="676677"/>
              <a:chOff x="4136203" y="3208147"/>
              <a:chExt cx="695325" cy="676677"/>
            </a:xfrm>
          </p:grpSpPr>
          <p:pic>
            <p:nvPicPr>
              <p:cNvPr id="39940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36203" y="3208147"/>
                <a:ext cx="695325" cy="485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9941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75819" y="3656224"/>
                <a:ext cx="238125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6C7CDCD-FB40-492A-9CDC-2320ED58D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736" y="675550"/>
            <a:ext cx="6504996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a rod of length n,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n = 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max(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= max(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1+5, 5+1)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255" y="3668731"/>
            <a:ext cx="285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4802" y="3656224"/>
            <a:ext cx="238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1879" y="3206655"/>
            <a:ext cx="752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1422" y="3195638"/>
            <a:ext cx="9048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68061" y="3634189"/>
            <a:ext cx="209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7210" y="3189383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6379BE-9F47-4D39-A7B7-8E7ADF437C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2239" y="747187"/>
            <a:ext cx="6502049" cy="11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a rod of length n,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(for n =4)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max(p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= max(9, 1+8,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8+1)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7249" y="2976563"/>
            <a:ext cx="57912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EA963C-D582-41F8-A3AC-05599814F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239" y="747187"/>
            <a:ext cx="6502049" cy="11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9230" y="1077421"/>
            <a:ext cx="8710613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In general, for any n: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n-2,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n-3,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…,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endParaRPr lang="en-US" altLang="en-US" sz="2000" i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buFont typeface="Symbol"/>
              <a:buChar char="Þ"/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n-2,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n-3,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…,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:[Let, 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0]</a:t>
            </a:r>
            <a:endParaRPr lang="en-US" altLang="en-US" sz="2000" i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buFont typeface="Symbol"/>
              <a:buChar char="Þ"/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</a:t>
            </a:r>
            <a:r>
              <a:rPr lang="en-US" altLang="en-US" sz="20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</a:t>
            </a:r>
            <a:r>
              <a:rPr lang="en-US" alt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(p</a:t>
            </a:r>
            <a:r>
              <a:rPr lang="en-US" altLang="en-US" sz="20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In other words,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maximal revenue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is obtained by cutting the rod into smaller pieces of lengths: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and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(n-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for some value of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(for which 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is maximum) where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and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i.e.,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the piece of length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need no more cut (because cutting it into smaller pieces will not increase its revenue) whereas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the piece of length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(n-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may need more cut; but we have already calculated the maximal revenue,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of a rod of length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(n-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before calculating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.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. We can use that value (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to calculate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48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Substructure Property of Rod Cutting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469985"/>
            <a:ext cx="8797925" cy="4706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The recurrence relation:  </a:t>
            </a:r>
            <a:r>
              <a:rPr lang="en-US" alt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</a:t>
            </a:r>
            <a:r>
              <a:rPr lang="en-US" altLang="en-US" sz="24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</a:t>
            </a: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(p</a:t>
            </a:r>
            <a:r>
              <a:rPr lang="en-US" altLang="en-US" sz="24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</a:t>
            </a:r>
            <a:r>
              <a:rPr lang="en-US" alt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shows that the Rod Cutting problem has optimal substructure property: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an optimal solution to the problem (here </a:t>
            </a:r>
            <a:r>
              <a:rPr lang="en-US" alt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can be calculated using optimal solutions to its sub problems (here </a:t>
            </a:r>
            <a:r>
              <a:rPr lang="en-US" alt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). </a:t>
            </a:r>
          </a:p>
          <a:p>
            <a:pPr>
              <a:lnSpc>
                <a:spcPct val="150000"/>
              </a:lnSpc>
              <a:defRPr/>
            </a:pP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This recurrence relation can be implemented as a simple top-down recursive procedure	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Top Down algorithm for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9230" y="4784851"/>
            <a:ext cx="8710613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Computing the recursion leads to re-computing some numbers 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overlapping </a:t>
            </a:r>
            <a:r>
              <a:rPr lang="en-US" alt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again and again – how many?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8" y="1166339"/>
            <a:ext cx="6689128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924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-12241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Overlapping </a:t>
            </a:r>
            <a:r>
              <a:rPr lang="en-US" altLang="en-US" dirty="0" err="1">
                <a:ea typeface="MS PGothic" panose="020B0600070205080204" pitchFamily="34" charset="-128"/>
              </a:rPr>
              <a:t>subproblem</a:t>
            </a:r>
            <a:r>
              <a:rPr lang="en-US" altLang="en-US" dirty="0">
                <a:ea typeface="MS PGothic" panose="020B0600070205080204" pitchFamily="34" charset="-128"/>
              </a:rPr>
              <a:t> property of Rod Cutting Problem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79161" y="1091914"/>
            <a:ext cx="87106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Let’s call Cut-Rod(p, 4), to see the effects on a simple case:</a:t>
            </a:r>
          </a:p>
        </p:txBody>
      </p:sp>
      <p:pic>
        <p:nvPicPr>
          <p:cNvPr id="2253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1545020"/>
            <a:ext cx="44386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769681"/>
            <a:ext cx="40322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3675" y="5009804"/>
            <a:ext cx="8710613" cy="1386234"/>
            <a:chOff x="193675" y="5009804"/>
            <a:chExt cx="8710613" cy="1386234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93675" y="5009804"/>
              <a:ext cx="8710613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Solution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: CUT-ROD(</a:t>
              </a:r>
              <a:r>
                <a:rPr lang="en-US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p,n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calls CUT-ROD(</a:t>
              </a:r>
              <a:r>
                <a:rPr lang="en-US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 n-</a:t>
              </a:r>
              <a:r>
                <a:rPr lang="en-US" i="1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i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for </a:t>
              </a:r>
              <a:r>
                <a:rPr lang="en-US" i="1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i</a:t>
              </a:r>
              <a:r>
                <a:rPr lang="en-US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= 1,2,3, …, n, i.e.,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CUT-ROD(</a:t>
              </a:r>
              <a:r>
                <a:rPr lang="en-US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p,n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calls CUT-ROD(</a:t>
              </a:r>
              <a:r>
                <a:rPr lang="en-US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 j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for </a:t>
              </a:r>
              <a:r>
                <a:rPr lang="en-US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j = 0,1,2, …, n-1</a:t>
              </a:r>
              <a:endPara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endParaRPr>
            </a:p>
          </p:txBody>
        </p:sp>
        <p:graphicFrame>
          <p:nvGraphicFramePr>
            <p:cNvPr id="22536" name="Object 2"/>
            <p:cNvGraphicFramePr>
              <a:graphicFrameLocks noChangeAspect="1"/>
            </p:cNvGraphicFramePr>
            <p:nvPr/>
          </p:nvGraphicFramePr>
          <p:xfrm>
            <a:off x="1352550" y="5629275"/>
            <a:ext cx="6808788" cy="766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Equation" r:id="rId5" imgW="2692400" imgH="304800" progId="Equation.3">
                    <p:embed/>
                  </p:oleObj>
                </mc:Choice>
                <mc:Fallback>
                  <p:oleObj name="Equation" r:id="rId5" imgW="2692400" imgH="3048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550" y="5629275"/>
                          <a:ext cx="6808788" cy="766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996" y="4104587"/>
            <a:ext cx="871061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T(n) = total # of calls made to CUT-ROD for an initial call of CUT-ROD(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p,n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)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       = The # of nodes for a recursion tree corresponding to a rod of size n =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439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decrease time?</a:t>
            </a:r>
            <a:endParaRPr lang="en-US" altLang="en-US" sz="3200" i="1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70526" y="919303"/>
            <a:ext cx="8710613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have a problem: “reasonable size” problems are not solvable in “reasonable time” (but, in this case, they are solvable in “reasonable space”).  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Specifically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Note that navigating the whole tree requires 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function calls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However, no more than n different values need to be computed or used.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exploit these observations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to come up with two ways to decrease time: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Memoized Top-down algorithm: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store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value of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k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(once computed by a call of CUT-ROD) in a table and reuse it in later calls of CUT-ROD as needed. This technique allows us to compute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k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only once. </a:t>
            </a:r>
          </a:p>
          <a:p>
            <a:pPr>
              <a:defRPr/>
            </a:pP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technique of storing and reusing values computed by a previous call of a recursive function is called “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memoizing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” (i.e., writing yourself a memo).</a:t>
            </a:r>
          </a:p>
          <a:p>
            <a:pPr>
              <a:defRPr/>
            </a:pP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Bottom Up Algorithm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Compute small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first, then gradually solve larger and larger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by using the pre-computed solutions of smaller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. For e.g., for rod-cutting problem: compute 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….,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endParaRPr lang="en-US" altLang="en-US" sz="200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6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Time Complexity of Top-Down Algorithm</a:t>
            </a:r>
          </a:p>
        </p:txBody>
      </p:sp>
      <p:grpSp>
        <p:nvGrpSpPr>
          <p:cNvPr id="236580" name="Group 36"/>
          <p:cNvGrpSpPr>
            <a:grpSpLocks/>
          </p:cNvGrpSpPr>
          <p:nvPr/>
        </p:nvGrpSpPr>
        <p:grpSpPr bwMode="auto">
          <a:xfrm>
            <a:off x="2854325" y="1600200"/>
            <a:ext cx="3686175" cy="1122363"/>
            <a:chOff x="1798" y="1008"/>
            <a:chExt cx="2322" cy="707"/>
          </a:xfrm>
        </p:grpSpPr>
        <p:sp>
          <p:nvSpPr>
            <p:cNvPr id="4140" name="Text Box 5"/>
            <p:cNvSpPr txBox="1">
              <a:spLocks noChangeArrowheads="1"/>
            </p:cNvSpPr>
            <p:nvPr/>
          </p:nvSpPr>
          <p:spPr bwMode="auto">
            <a:xfrm>
              <a:off x="2755" y="1008"/>
              <a:ext cx="6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9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41" name="Text Box 6"/>
            <p:cNvSpPr txBox="1">
              <a:spLocks noChangeArrowheads="1"/>
            </p:cNvSpPr>
            <p:nvPr/>
          </p:nvSpPr>
          <p:spPr bwMode="auto">
            <a:xfrm>
              <a:off x="1798" y="1350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42" name="Text Box 7"/>
            <p:cNvSpPr txBox="1">
              <a:spLocks noChangeArrowheads="1"/>
            </p:cNvSpPr>
            <p:nvPr/>
          </p:nvSpPr>
          <p:spPr bwMode="auto">
            <a:xfrm>
              <a:off x="3484" y="1350"/>
              <a:ext cx="6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43" name="Line 12"/>
            <p:cNvSpPr>
              <a:spLocks noChangeShapeType="1"/>
            </p:cNvSpPr>
            <p:nvPr/>
          </p:nvSpPr>
          <p:spPr bwMode="auto">
            <a:xfrm flipH="1">
              <a:off x="2266" y="1305"/>
              <a:ext cx="444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44" name="Line 13"/>
            <p:cNvSpPr>
              <a:spLocks noChangeShapeType="1"/>
            </p:cNvSpPr>
            <p:nvPr/>
          </p:nvSpPr>
          <p:spPr bwMode="auto">
            <a:xfrm>
              <a:off x="3325" y="1270"/>
              <a:ext cx="331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36581" name="Group 37"/>
          <p:cNvGrpSpPr>
            <a:grpSpLocks/>
          </p:cNvGrpSpPr>
          <p:nvPr/>
        </p:nvGrpSpPr>
        <p:grpSpPr bwMode="auto">
          <a:xfrm>
            <a:off x="1968500" y="2747963"/>
            <a:ext cx="5610225" cy="773112"/>
            <a:chOff x="1240" y="1731"/>
            <a:chExt cx="3534" cy="487"/>
          </a:xfrm>
        </p:grpSpPr>
        <p:sp>
          <p:nvSpPr>
            <p:cNvPr id="4132" name="Text Box 8"/>
            <p:cNvSpPr txBox="1">
              <a:spLocks noChangeArrowheads="1"/>
            </p:cNvSpPr>
            <p:nvPr/>
          </p:nvSpPr>
          <p:spPr bwMode="auto">
            <a:xfrm>
              <a:off x="1240" y="1853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3" name="Text Box 9"/>
            <p:cNvSpPr txBox="1">
              <a:spLocks noChangeArrowheads="1"/>
            </p:cNvSpPr>
            <p:nvPr/>
          </p:nvSpPr>
          <p:spPr bwMode="auto">
            <a:xfrm>
              <a:off x="2296" y="1853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4" name="Text Box 10"/>
            <p:cNvSpPr txBox="1">
              <a:spLocks noChangeArrowheads="1"/>
            </p:cNvSpPr>
            <p:nvPr/>
          </p:nvSpPr>
          <p:spPr bwMode="auto">
            <a:xfrm>
              <a:off x="3138" y="1841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5" name="Text Box 11"/>
            <p:cNvSpPr txBox="1">
              <a:spLocks noChangeArrowheads="1"/>
            </p:cNvSpPr>
            <p:nvPr/>
          </p:nvSpPr>
          <p:spPr bwMode="auto">
            <a:xfrm>
              <a:off x="4120" y="1841"/>
              <a:ext cx="6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6" name="Line 14"/>
            <p:cNvSpPr>
              <a:spLocks noChangeShapeType="1"/>
            </p:cNvSpPr>
            <p:nvPr/>
          </p:nvSpPr>
          <p:spPr bwMode="auto">
            <a:xfrm flipH="1">
              <a:off x="1654" y="1743"/>
              <a:ext cx="233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7" name="Line 15"/>
            <p:cNvSpPr>
              <a:spLocks noChangeShapeType="1"/>
            </p:cNvSpPr>
            <p:nvPr/>
          </p:nvSpPr>
          <p:spPr bwMode="auto">
            <a:xfrm>
              <a:off x="2325" y="1731"/>
              <a:ext cx="262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8" name="Line 16"/>
            <p:cNvSpPr>
              <a:spLocks noChangeShapeType="1"/>
            </p:cNvSpPr>
            <p:nvPr/>
          </p:nvSpPr>
          <p:spPr bwMode="auto">
            <a:xfrm flipH="1">
              <a:off x="3438" y="1761"/>
              <a:ext cx="233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9" name="Line 17"/>
            <p:cNvSpPr>
              <a:spLocks noChangeShapeType="1"/>
            </p:cNvSpPr>
            <p:nvPr/>
          </p:nvSpPr>
          <p:spPr bwMode="auto">
            <a:xfrm>
              <a:off x="4109" y="1749"/>
              <a:ext cx="262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36582" name="Group 38"/>
          <p:cNvGrpSpPr>
            <a:grpSpLocks/>
          </p:cNvGrpSpPr>
          <p:nvPr/>
        </p:nvGrpSpPr>
        <p:grpSpPr bwMode="auto">
          <a:xfrm>
            <a:off x="1054100" y="3505200"/>
            <a:ext cx="7327900" cy="838200"/>
            <a:chOff x="664" y="2208"/>
            <a:chExt cx="4616" cy="528"/>
          </a:xfrm>
        </p:grpSpPr>
        <p:sp>
          <p:nvSpPr>
            <p:cNvPr id="4116" name="Text Box 18"/>
            <p:cNvSpPr txBox="1">
              <a:spLocks noChangeArrowheads="1"/>
            </p:cNvSpPr>
            <p:nvPr/>
          </p:nvSpPr>
          <p:spPr bwMode="auto">
            <a:xfrm>
              <a:off x="664" y="2371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17" name="Text Box 19"/>
            <p:cNvSpPr txBox="1">
              <a:spLocks noChangeArrowheads="1"/>
            </p:cNvSpPr>
            <p:nvPr/>
          </p:nvSpPr>
          <p:spPr bwMode="auto">
            <a:xfrm>
              <a:off x="1424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18" name="Line 20"/>
            <p:cNvSpPr>
              <a:spLocks noChangeShapeType="1"/>
            </p:cNvSpPr>
            <p:nvPr/>
          </p:nvSpPr>
          <p:spPr bwMode="auto">
            <a:xfrm flipH="1">
              <a:off x="1078" y="2261"/>
              <a:ext cx="233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19" name="Line 21"/>
            <p:cNvSpPr>
              <a:spLocks noChangeShapeType="1"/>
            </p:cNvSpPr>
            <p:nvPr/>
          </p:nvSpPr>
          <p:spPr bwMode="auto">
            <a:xfrm>
              <a:off x="1672" y="2208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>
              <a:off x="3024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1" name="Text Box 25"/>
            <p:cNvSpPr txBox="1">
              <a:spLocks noChangeArrowheads="1"/>
            </p:cNvSpPr>
            <p:nvPr/>
          </p:nvSpPr>
          <p:spPr bwMode="auto">
            <a:xfrm>
              <a:off x="3544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2" name="Line 26"/>
            <p:cNvSpPr>
              <a:spLocks noChangeShapeType="1"/>
            </p:cNvSpPr>
            <p:nvPr/>
          </p:nvSpPr>
          <p:spPr bwMode="auto">
            <a:xfrm flipH="1">
              <a:off x="3248" y="2220"/>
              <a:ext cx="15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3" name="Line 27"/>
            <p:cNvSpPr>
              <a:spLocks noChangeShapeType="1"/>
            </p:cNvSpPr>
            <p:nvPr/>
          </p:nvSpPr>
          <p:spPr bwMode="auto">
            <a:xfrm>
              <a:off x="3552" y="2208"/>
              <a:ext cx="171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4" name="Text Box 28"/>
            <p:cNvSpPr txBox="1">
              <a:spLocks noChangeArrowheads="1"/>
            </p:cNvSpPr>
            <p:nvPr/>
          </p:nvSpPr>
          <p:spPr bwMode="auto">
            <a:xfrm>
              <a:off x="1912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2440" y="2352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6" name="Line 30"/>
            <p:cNvSpPr>
              <a:spLocks noChangeShapeType="1"/>
            </p:cNvSpPr>
            <p:nvPr/>
          </p:nvSpPr>
          <p:spPr bwMode="auto">
            <a:xfrm flipH="1">
              <a:off x="2134" y="2208"/>
              <a:ext cx="258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7" name="Line 31"/>
            <p:cNvSpPr>
              <a:spLocks noChangeShapeType="1"/>
            </p:cNvSpPr>
            <p:nvPr/>
          </p:nvSpPr>
          <p:spPr bwMode="auto">
            <a:xfrm>
              <a:off x="2680" y="2208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8" name="Text Box 32"/>
            <p:cNvSpPr txBox="1">
              <a:spLocks noChangeArrowheads="1"/>
            </p:cNvSpPr>
            <p:nvPr/>
          </p:nvSpPr>
          <p:spPr bwMode="auto">
            <a:xfrm>
              <a:off x="4072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9" name="Text Box 33"/>
            <p:cNvSpPr txBox="1">
              <a:spLocks noChangeArrowheads="1"/>
            </p:cNvSpPr>
            <p:nvPr/>
          </p:nvSpPr>
          <p:spPr bwMode="auto">
            <a:xfrm>
              <a:off x="4600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0" name="Line 34"/>
            <p:cNvSpPr>
              <a:spLocks noChangeShapeType="1"/>
            </p:cNvSpPr>
            <p:nvPr/>
          </p:nvSpPr>
          <p:spPr bwMode="auto">
            <a:xfrm flipH="1">
              <a:off x="4264" y="2220"/>
              <a:ext cx="15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1" name="Line 35"/>
            <p:cNvSpPr>
              <a:spLocks noChangeShapeType="1"/>
            </p:cNvSpPr>
            <p:nvPr/>
          </p:nvSpPr>
          <p:spPr bwMode="auto">
            <a:xfrm>
              <a:off x="4629" y="2208"/>
              <a:ext cx="171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36583" name="Rectangle 39"/>
          <p:cNvSpPr>
            <a:spLocks noChangeArrowheads="1"/>
          </p:cNvSpPr>
          <p:nvPr/>
        </p:nvSpPr>
        <p:spPr bwMode="auto">
          <a:xfrm>
            <a:off x="1287233" y="5105400"/>
            <a:ext cx="6345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+mn-lt"/>
              </a:rPr>
              <a:t>Time complexity between 2</a:t>
            </a:r>
            <a:r>
              <a:rPr lang="en-US" altLang="en-US" baseline="30000" dirty="0">
                <a:latin typeface="+mn-lt"/>
              </a:rPr>
              <a:t>n/2</a:t>
            </a:r>
            <a:r>
              <a:rPr lang="en-US" altLang="en-US" dirty="0">
                <a:latin typeface="+mn-lt"/>
              </a:rPr>
              <a:t> and 2</a:t>
            </a:r>
            <a:r>
              <a:rPr lang="en-US" altLang="en-US" baseline="30000" dirty="0">
                <a:latin typeface="+mn-lt"/>
              </a:rPr>
              <a:t>n</a:t>
            </a:r>
          </a:p>
        </p:txBody>
      </p:sp>
      <p:grpSp>
        <p:nvGrpSpPr>
          <p:cNvPr id="236595" name="Group 51"/>
          <p:cNvGrpSpPr>
            <a:grpSpLocks/>
          </p:cNvGrpSpPr>
          <p:nvPr/>
        </p:nvGrpSpPr>
        <p:grpSpPr bwMode="auto">
          <a:xfrm>
            <a:off x="8001000" y="1828800"/>
            <a:ext cx="1047750" cy="2895600"/>
            <a:chOff x="5174" y="1152"/>
            <a:chExt cx="660" cy="1824"/>
          </a:xfrm>
        </p:grpSpPr>
        <p:sp>
          <p:nvSpPr>
            <p:cNvPr id="4111" name="Line 40"/>
            <p:cNvSpPr>
              <a:spLocks noChangeShapeType="1"/>
            </p:cNvSpPr>
            <p:nvPr/>
          </p:nvSpPr>
          <p:spPr bwMode="auto">
            <a:xfrm>
              <a:off x="5376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41"/>
            <p:cNvSpPr>
              <a:spLocks noChangeShapeType="1"/>
            </p:cNvSpPr>
            <p:nvPr/>
          </p:nvSpPr>
          <p:spPr bwMode="auto">
            <a:xfrm>
              <a:off x="5376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Text Box 42"/>
            <p:cNvSpPr txBox="1">
              <a:spLocks noChangeArrowheads="1"/>
            </p:cNvSpPr>
            <p:nvPr/>
          </p:nvSpPr>
          <p:spPr bwMode="auto">
            <a:xfrm>
              <a:off x="5174" y="1960"/>
              <a:ext cx="66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latin typeface="Arial" panose="020B0604020202020204" pitchFamily="34" charset="0"/>
                </a:rPr>
                <a:t>h = n/2</a:t>
              </a:r>
            </a:p>
          </p:txBody>
        </p:sp>
        <p:sp>
          <p:nvSpPr>
            <p:cNvPr id="4114" name="Line 44"/>
            <p:cNvSpPr>
              <a:spLocks noChangeShapeType="1"/>
            </p:cNvSpPr>
            <p:nvPr/>
          </p:nvSpPr>
          <p:spPr bwMode="auto">
            <a:xfrm flipV="1">
              <a:off x="5520" y="225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45"/>
            <p:cNvSpPr>
              <a:spLocks noChangeShapeType="1"/>
            </p:cNvSpPr>
            <p:nvPr/>
          </p:nvSpPr>
          <p:spPr bwMode="auto">
            <a:xfrm flipV="1">
              <a:off x="5520" y="11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596" name="Group 52"/>
          <p:cNvGrpSpPr>
            <a:grpSpLocks/>
          </p:cNvGrpSpPr>
          <p:nvPr/>
        </p:nvGrpSpPr>
        <p:grpSpPr bwMode="auto">
          <a:xfrm>
            <a:off x="228600" y="1828800"/>
            <a:ext cx="814388" cy="2895600"/>
            <a:chOff x="144" y="1152"/>
            <a:chExt cx="513" cy="1824"/>
          </a:xfrm>
        </p:grpSpPr>
        <p:sp>
          <p:nvSpPr>
            <p:cNvPr id="4106" name="Text Box 43"/>
            <p:cNvSpPr txBox="1">
              <a:spLocks noChangeArrowheads="1"/>
            </p:cNvSpPr>
            <p:nvPr/>
          </p:nvSpPr>
          <p:spPr bwMode="auto">
            <a:xfrm>
              <a:off x="144" y="1946"/>
              <a:ext cx="5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latin typeface="Arial" panose="020B0604020202020204" pitchFamily="34" charset="0"/>
                </a:rPr>
                <a:t>h = n</a:t>
              </a:r>
            </a:p>
          </p:txBody>
        </p:sp>
        <p:sp>
          <p:nvSpPr>
            <p:cNvPr id="4107" name="Line 46"/>
            <p:cNvSpPr>
              <a:spLocks noChangeShapeType="1"/>
            </p:cNvSpPr>
            <p:nvPr/>
          </p:nvSpPr>
          <p:spPr bwMode="auto">
            <a:xfrm>
              <a:off x="202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47"/>
            <p:cNvSpPr>
              <a:spLocks noChangeShapeType="1"/>
            </p:cNvSpPr>
            <p:nvPr/>
          </p:nvSpPr>
          <p:spPr bwMode="auto">
            <a:xfrm>
              <a:off x="202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49"/>
            <p:cNvSpPr>
              <a:spLocks noChangeShapeType="1"/>
            </p:cNvSpPr>
            <p:nvPr/>
          </p:nvSpPr>
          <p:spPr bwMode="auto">
            <a:xfrm flipV="1">
              <a:off x="346" y="225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50"/>
            <p:cNvSpPr>
              <a:spLocks noChangeShapeType="1"/>
            </p:cNvSpPr>
            <p:nvPr/>
          </p:nvSpPr>
          <p:spPr bwMode="auto">
            <a:xfrm flipV="1">
              <a:off x="346" y="11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2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8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pitchFamily="18" charset="0"/>
                <a:cs typeface="Times" pitchFamily="18" charset="0"/>
              </a:rPr>
              <a:t>Memoized Top-down Algorithm for Rod-Cutting Problem</a:t>
            </a:r>
            <a:endParaRPr lang="en-US" altLang="en-US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1521336"/>
            <a:ext cx="5044189" cy="16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3484757"/>
            <a:ext cx="7416882" cy="300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05" y="1409847"/>
            <a:ext cx="3749044" cy="226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88945" y="2599962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22703" y="2135416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63241" y="2133572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23270" y="2120717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Oval 11"/>
          <p:cNvSpPr/>
          <p:nvPr/>
        </p:nvSpPr>
        <p:spPr>
          <a:xfrm>
            <a:off x="5982159" y="2853368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17620" y="3303224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2015" y="2388823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94722" y="2388824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75932" y="1924279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68165" y="1933458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40058" y="1931620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27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pitchFamily="18" charset="0"/>
                <a:cs typeface="Times" pitchFamily="18" charset="0"/>
              </a:rPr>
              <a:t>Memoized Top-down Algorithm for Rod-Cutting Problem</a:t>
            </a:r>
            <a:endParaRPr lang="en-US" altLang="en-US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1521336"/>
            <a:ext cx="5044189" cy="16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3484757"/>
            <a:ext cx="7416882" cy="300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587989" y="4057568"/>
            <a:ext cx="6559424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Time: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Θ(n</a:t>
            </a:r>
            <a:r>
              <a:rPr lang="en-US" altLang="en-US" b="1" baseline="30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) </a:t>
            </a:r>
          </a:p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Each r[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i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], for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i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 = 1,2,3, …, n,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 is computed only once and this </a:t>
            </a:r>
          </a:p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computation takes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Θ(n) time (due to the for loop in lines 6-7).</a:t>
            </a:r>
          </a:p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As we compute n values of r[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i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] (for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i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=1,2,…,n), total time is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Θ(n</a:t>
            </a:r>
            <a:r>
              <a:rPr lang="en-US" altLang="en-US" baseline="30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)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65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ea typeface="MS PGothic" panose="020B0600070205080204" pitchFamily="34" charset="-128"/>
              </a:rPr>
              <a:t>Bottom Up Algorithm </a:t>
            </a:r>
            <a:endParaRPr lang="en-US" altLang="en-US" sz="3200" b="1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79" y="982254"/>
            <a:ext cx="5220222" cy="34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" y="4737817"/>
            <a:ext cx="91440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Bottom-up approach also takes Θ(n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time.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Why??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most heavily executed statement in bottom-up approach is line 6 which is executed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j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times for each value of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j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ɛ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 {1, 2,…, n}.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So it is executed 1+2+…+n = </a:t>
            </a:r>
            <a:r>
              <a:rPr lang="el-G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Θ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(n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) times. 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438823"/>
            <a:ext cx="8710612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begin by constructing (by hand) the optimal solutions for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0, 1, …, 10: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 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,1+1)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,5+1,1+5)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max(9, 8+1,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1+8)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10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</a:t>
            </a: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27527" y="1075017"/>
          <a:ext cx="5484754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438823"/>
            <a:ext cx="8710612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begin by constructing (by hand) the optimal solutions for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1, …, 10: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,1+1)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,5+1,1+5)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max(9, 8+1,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1+8)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10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 max(10, 9+1, 8+5,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1+10)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13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max{12,11,14,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,15,14} = 16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… =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r5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5 + 13 = 18</a:t>
            </a: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27527" y="1075017"/>
          <a:ext cx="5484754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5893" y="6119069"/>
            <a:ext cx="628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Now we know maximum revenue obtainable from a 7 inch rod; but we don’t know how to cut the rod to get that much revenue</a:t>
            </a:r>
          </a:p>
        </p:txBody>
      </p:sp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Reconstructing a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799"/>
            <a:ext cx="7057077" cy="523716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750198" y="4741681"/>
            <a:ext cx="3379808" cy="369332"/>
            <a:chOff x="3750198" y="4741681"/>
            <a:chExt cx="3379808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4861368" y="4741681"/>
              <a:ext cx="226863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Save cutting  points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rot="10800000">
              <a:off x="3750198" y="4919241"/>
              <a:ext cx="1111171" cy="710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92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Reconstructing a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9" y="939799"/>
            <a:ext cx="7766737" cy="2465251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874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843937"/>
            <a:ext cx="8710612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begin by constructing (by hand) the optimal solutions for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1, …, 10: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,1+1)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,5+1,1+5)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max(9, 8+1,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1+8)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10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 max(10, 9+1, 8+5,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1+10)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13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max{12,11,14,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,15,14} = 16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r5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5 + 13 = 18</a:t>
            </a: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39102" y="866673"/>
          <a:ext cx="5484754" cy="1653743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843937"/>
            <a:ext cx="8710612" cy="2349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Optimal Cutting lengths of a rod of length 7: </a:t>
            </a: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2 </a:t>
            </a:r>
          </a:p>
          <a:p>
            <a:pPr>
              <a:buFont typeface="Symbol"/>
              <a:buChar char="Þ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2, optimal cutting of a rod of remaining length (7-2) is: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7-2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</a:p>
          <a:p>
            <a:pPr>
              <a:buFont typeface="Symbol"/>
              <a:buChar char="Þ"/>
              <a:defRPr/>
            </a:pP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2, optimal cutting of a rod of remaining length (5-2) is: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5-2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</a:p>
          <a:p>
            <a:pPr>
              <a:buFont typeface="Symbol"/>
              <a:buChar char="Þ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3, remaining length = 3-3 = 0; so stop</a:t>
            </a:r>
          </a:p>
          <a:p>
            <a:pPr>
              <a:buFont typeface="Symbol"/>
              <a:buChar char="Þ"/>
              <a:defRPr/>
            </a:pPr>
            <a:endParaRPr lang="en-US" altLang="en-US" sz="200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Therefore optimal cutting lengths of a rod of length 7 is: 2,2,3</a:t>
            </a:r>
          </a:p>
          <a:p>
            <a:pPr>
              <a:defRPr/>
            </a:pPr>
            <a:endParaRPr lang="en-US" altLang="en-US" sz="200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39102" y="866673"/>
          <a:ext cx="5484754" cy="1653743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Practice: Find optimal cutting and  max. revenue for this rod cutting problem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12454"/>
              </p:ext>
            </p:extLst>
          </p:nvPr>
        </p:nvGraphicFramePr>
        <p:xfrm>
          <a:off x="1510074" y="2042331"/>
          <a:ext cx="5863184" cy="1653743"/>
        </p:xfrm>
        <a:graphic>
          <a:graphicData uri="http://schemas.openxmlformats.org/drawingml/2006/table">
            <a:tbl>
              <a:tblPr/>
              <a:tblGrid>
                <a:gridCol w="1077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475">
                  <a:extLst>
                    <a:ext uri="{9D8B030D-6E8A-4147-A177-3AD203B41FA5}">
                      <a16:colId xmlns:a16="http://schemas.microsoft.com/office/drawing/2014/main" val="3964171738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97722" y="4019007"/>
            <a:ext cx="6797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02124"/>
                </a:solidFill>
                <a:latin typeface="Roboto"/>
              </a:rPr>
              <a:t>r8 = max (p8, p7+r1, p6+r2, p5+r3, p4+r4, p3+r5, p2+r6, p1+r7) </a:t>
            </a:r>
          </a:p>
          <a:p>
            <a:r>
              <a:rPr lang="pt-BR" dirty="0">
                <a:solidFill>
                  <a:srgbClr val="202124"/>
                </a:solidFill>
                <a:latin typeface="Roboto"/>
              </a:rPr>
              <a:t>= max(19, 17+1, 12+5, 10+8, 9+10, 8+13, 5+16, 1+18)</a:t>
            </a:r>
          </a:p>
          <a:p>
            <a:r>
              <a:rPr lang="pt-BR" dirty="0">
                <a:solidFill>
                  <a:srgbClr val="202124"/>
                </a:solidFill>
                <a:latin typeface="Roboto"/>
              </a:rPr>
              <a:t>= max(19, 18, 17, 18, 19, 21, 21, 19) =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Recursion Tree of Top-Down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Why is the top-down approach so inefficient?</a:t>
            </a:r>
          </a:p>
          <a:p>
            <a:pPr lvl="1"/>
            <a:r>
              <a:rPr lang="en-US" altLang="en-US" dirty="0" err="1"/>
              <a:t>Recomputes</a:t>
            </a:r>
            <a:r>
              <a:rPr lang="en-US" altLang="en-US" dirty="0"/>
              <a:t> many sub-problems (</a:t>
            </a:r>
            <a:r>
              <a:rPr lang="en-US" altLang="en-US" i="1" dirty="0"/>
              <a:t>a.k.a.</a:t>
            </a:r>
            <a:r>
              <a:rPr lang="en-US" altLang="en-US" dirty="0"/>
              <a:t> </a:t>
            </a:r>
            <a:r>
              <a:rPr lang="en-US" altLang="en-US" i="1" dirty="0"/>
              <a:t>overlapping subproblem</a:t>
            </a:r>
            <a:r>
              <a:rPr lang="en-US" altLang="en-US" dirty="0"/>
              <a:t>).</a:t>
            </a:r>
          </a:p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368725" y="1904050"/>
            <a:ext cx="7543800" cy="4809272"/>
            <a:chOff x="685800" y="1371600"/>
            <a:chExt cx="7543800" cy="4809272"/>
          </a:xfrm>
        </p:grpSpPr>
        <p:sp>
          <p:nvSpPr>
            <p:cNvPr id="7171" name="Text Box 4"/>
            <p:cNvSpPr txBox="1">
              <a:spLocks noChangeArrowheads="1"/>
            </p:cNvSpPr>
            <p:nvPr/>
          </p:nvSpPr>
          <p:spPr bwMode="auto">
            <a:xfrm>
              <a:off x="5105400" y="1371600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F(5)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72" name="Line 5"/>
            <p:cNvSpPr>
              <a:spLocks noChangeShapeType="1"/>
            </p:cNvSpPr>
            <p:nvPr/>
          </p:nvSpPr>
          <p:spPr bwMode="auto">
            <a:xfrm flipH="1">
              <a:off x="3733800" y="1828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Text Box 6"/>
            <p:cNvSpPr txBox="1">
              <a:spLocks noChangeArrowheads="1"/>
            </p:cNvSpPr>
            <p:nvPr/>
          </p:nvSpPr>
          <p:spPr bwMode="auto">
            <a:xfrm>
              <a:off x="3124200" y="2438400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F(4)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74" name="Line 7"/>
            <p:cNvSpPr>
              <a:spLocks noChangeShapeType="1"/>
            </p:cNvSpPr>
            <p:nvPr/>
          </p:nvSpPr>
          <p:spPr bwMode="auto">
            <a:xfrm>
              <a:off x="5715000" y="1828800"/>
              <a:ext cx="990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Text Box 8"/>
            <p:cNvSpPr txBox="1">
              <a:spLocks noChangeArrowheads="1"/>
            </p:cNvSpPr>
            <p:nvPr/>
          </p:nvSpPr>
          <p:spPr bwMode="auto">
            <a:xfrm>
              <a:off x="6467475" y="2346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F(3)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1971675" y="33369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F(3)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77" name="Line 10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2"/>
            <p:cNvSpPr>
              <a:spLocks noChangeShapeType="1"/>
            </p:cNvSpPr>
            <p:nvPr/>
          </p:nvSpPr>
          <p:spPr bwMode="auto">
            <a:xfrm>
              <a:off x="3581400" y="30480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Text Box 13"/>
            <p:cNvSpPr txBox="1">
              <a:spLocks noChangeArrowheads="1"/>
            </p:cNvSpPr>
            <p:nvPr/>
          </p:nvSpPr>
          <p:spPr bwMode="auto">
            <a:xfrm>
              <a:off x="3876675" y="3429000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F(2)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80" name="Text Box 14"/>
            <p:cNvSpPr txBox="1">
              <a:spLocks noChangeArrowheads="1"/>
            </p:cNvSpPr>
            <p:nvPr/>
          </p:nvSpPr>
          <p:spPr bwMode="auto">
            <a:xfrm>
              <a:off x="5943600" y="33369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F(2)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81" name="Text Box 15"/>
            <p:cNvSpPr txBox="1">
              <a:spLocks noChangeArrowheads="1"/>
            </p:cNvSpPr>
            <p:nvPr/>
          </p:nvSpPr>
          <p:spPr bwMode="auto">
            <a:xfrm>
              <a:off x="7305675" y="3352800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F(1)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82" name="Line 16"/>
            <p:cNvSpPr>
              <a:spLocks noChangeShapeType="1"/>
            </p:cNvSpPr>
            <p:nvPr/>
          </p:nvSpPr>
          <p:spPr bwMode="auto">
            <a:xfrm flipH="1">
              <a:off x="6400800" y="28956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7"/>
            <p:cNvSpPr>
              <a:spLocks noChangeShapeType="1"/>
            </p:cNvSpPr>
            <p:nvPr/>
          </p:nvSpPr>
          <p:spPr bwMode="auto">
            <a:xfrm>
              <a:off x="7162800" y="28956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Text Box 18"/>
            <p:cNvSpPr txBox="1">
              <a:spLocks noChangeArrowheads="1"/>
            </p:cNvSpPr>
            <p:nvPr/>
          </p:nvSpPr>
          <p:spPr bwMode="auto">
            <a:xfrm>
              <a:off x="1219200" y="41751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F(2)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85" name="Text Box 19"/>
            <p:cNvSpPr txBox="1">
              <a:spLocks noChangeArrowheads="1"/>
            </p:cNvSpPr>
            <p:nvPr/>
          </p:nvSpPr>
          <p:spPr bwMode="auto">
            <a:xfrm>
              <a:off x="2514600" y="41751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F(1)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86" name="Text Box 20"/>
            <p:cNvSpPr txBox="1">
              <a:spLocks noChangeArrowheads="1"/>
            </p:cNvSpPr>
            <p:nvPr/>
          </p:nvSpPr>
          <p:spPr bwMode="auto">
            <a:xfrm>
              <a:off x="904875" y="50895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F(1)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87" name="Text Box 21"/>
            <p:cNvSpPr txBox="1">
              <a:spLocks noChangeArrowheads="1"/>
            </p:cNvSpPr>
            <p:nvPr/>
          </p:nvSpPr>
          <p:spPr bwMode="auto">
            <a:xfrm>
              <a:off x="1895475" y="50895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F(0)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88" name="Line 22"/>
            <p:cNvSpPr>
              <a:spLocks noChangeShapeType="1"/>
            </p:cNvSpPr>
            <p:nvPr/>
          </p:nvSpPr>
          <p:spPr bwMode="auto">
            <a:xfrm flipH="1">
              <a:off x="12954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3"/>
            <p:cNvSpPr>
              <a:spLocks noChangeShapeType="1"/>
            </p:cNvSpPr>
            <p:nvPr/>
          </p:nvSpPr>
          <p:spPr bwMode="auto">
            <a:xfrm>
              <a:off x="18288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24"/>
            <p:cNvSpPr txBox="1">
              <a:spLocks noChangeArrowheads="1"/>
            </p:cNvSpPr>
            <p:nvPr/>
          </p:nvSpPr>
          <p:spPr bwMode="auto">
            <a:xfrm>
              <a:off x="3571875" y="4251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F(1)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91" name="Text Box 25"/>
            <p:cNvSpPr txBox="1">
              <a:spLocks noChangeArrowheads="1"/>
            </p:cNvSpPr>
            <p:nvPr/>
          </p:nvSpPr>
          <p:spPr bwMode="auto">
            <a:xfrm>
              <a:off x="4562475" y="4251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F(0)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92" name="Line 26"/>
            <p:cNvSpPr>
              <a:spLocks noChangeShapeType="1"/>
            </p:cNvSpPr>
            <p:nvPr/>
          </p:nvSpPr>
          <p:spPr bwMode="auto">
            <a:xfrm flipH="1">
              <a:off x="39624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7"/>
            <p:cNvSpPr>
              <a:spLocks noChangeShapeType="1"/>
            </p:cNvSpPr>
            <p:nvPr/>
          </p:nvSpPr>
          <p:spPr bwMode="auto">
            <a:xfrm>
              <a:off x="4495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Text Box 28"/>
            <p:cNvSpPr txBox="1">
              <a:spLocks noChangeArrowheads="1"/>
            </p:cNvSpPr>
            <p:nvPr/>
          </p:nvSpPr>
          <p:spPr bwMode="auto">
            <a:xfrm>
              <a:off x="5629275" y="4251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F(1)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95" name="Text Box 29"/>
            <p:cNvSpPr txBox="1">
              <a:spLocks noChangeArrowheads="1"/>
            </p:cNvSpPr>
            <p:nvPr/>
          </p:nvSpPr>
          <p:spPr bwMode="auto">
            <a:xfrm>
              <a:off x="6619875" y="4251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F(0)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96" name="Line 30"/>
            <p:cNvSpPr>
              <a:spLocks noChangeShapeType="1"/>
            </p:cNvSpPr>
            <p:nvPr/>
          </p:nvSpPr>
          <p:spPr bwMode="auto">
            <a:xfrm flipH="1">
              <a:off x="6019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31"/>
            <p:cNvSpPr>
              <a:spLocks noChangeShapeType="1"/>
            </p:cNvSpPr>
            <p:nvPr/>
          </p:nvSpPr>
          <p:spPr bwMode="auto">
            <a:xfrm>
              <a:off x="65532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32"/>
            <p:cNvSpPr>
              <a:spLocks noChangeShapeType="1"/>
            </p:cNvSpPr>
            <p:nvPr/>
          </p:nvSpPr>
          <p:spPr bwMode="auto">
            <a:xfrm flipH="1">
              <a:off x="17526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33"/>
            <p:cNvSpPr>
              <a:spLocks noChangeShapeType="1"/>
            </p:cNvSpPr>
            <p:nvPr/>
          </p:nvSpPr>
          <p:spPr bwMode="auto">
            <a:xfrm>
              <a:off x="2667000" y="3886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Oval 34"/>
            <p:cNvSpPr>
              <a:spLocks noChangeArrowheads="1"/>
            </p:cNvSpPr>
            <p:nvPr/>
          </p:nvSpPr>
          <p:spPr bwMode="auto">
            <a:xfrm>
              <a:off x="838200" y="4114800"/>
              <a:ext cx="1905000" cy="1828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201" name="Oval 35"/>
            <p:cNvSpPr>
              <a:spLocks noChangeArrowheads="1"/>
            </p:cNvSpPr>
            <p:nvPr/>
          </p:nvSpPr>
          <p:spPr bwMode="auto">
            <a:xfrm>
              <a:off x="3429000" y="3276600"/>
              <a:ext cx="1905000" cy="1828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202" name="Oval 36"/>
            <p:cNvSpPr>
              <a:spLocks noChangeArrowheads="1"/>
            </p:cNvSpPr>
            <p:nvPr/>
          </p:nvSpPr>
          <p:spPr bwMode="auto">
            <a:xfrm>
              <a:off x="5562600" y="3276600"/>
              <a:ext cx="1905000" cy="1828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203" name="Oval 37"/>
            <p:cNvSpPr>
              <a:spLocks noChangeArrowheads="1"/>
            </p:cNvSpPr>
            <p:nvPr/>
          </p:nvSpPr>
          <p:spPr bwMode="auto">
            <a:xfrm>
              <a:off x="685800" y="2895600"/>
              <a:ext cx="2667000" cy="3285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204" name="Oval 38"/>
            <p:cNvSpPr>
              <a:spLocks noChangeArrowheads="1"/>
            </p:cNvSpPr>
            <p:nvPr/>
          </p:nvSpPr>
          <p:spPr bwMode="auto">
            <a:xfrm>
              <a:off x="5486400" y="2209800"/>
              <a:ext cx="2743200" cy="3581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143738" y="6176944"/>
            <a:ext cx="230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Same subproblem  is solved multiple times</a:t>
            </a:r>
          </a:p>
        </p:txBody>
      </p:sp>
      <p:cxnSp>
        <p:nvCxnSpPr>
          <p:cNvPr id="47" name="Straight Arrow Connector 46"/>
          <p:cNvCxnSpPr>
            <a:stCxn id="39" idx="1"/>
            <a:endCxn id="7203" idx="5"/>
          </p:cNvCxnSpPr>
          <p:nvPr/>
        </p:nvCxnSpPr>
        <p:spPr>
          <a:xfrm rot="10800000">
            <a:off x="3645152" y="6232206"/>
            <a:ext cx="498586" cy="26790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</p:cNvCxnSpPr>
          <p:nvPr/>
        </p:nvCxnSpPr>
        <p:spPr>
          <a:xfrm flipV="1">
            <a:off x="6447100" y="6146157"/>
            <a:ext cx="439837" cy="3539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1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Multiple Rod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6461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You are given m rods of different lengths</a:t>
            </a:r>
            <a:endParaRPr lang="en-US" altLang="en-US" sz="2000" dirty="0"/>
          </a:p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A rod of length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inches will be sold for </a:t>
            </a:r>
            <a:r>
              <a:rPr lang="en-US" altLang="en-US" sz="2800" i="1" dirty="0">
                <a:solidFill>
                  <a:srgbClr val="FF0000"/>
                </a:solidFill>
              </a:rPr>
              <a:t>p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800" dirty="0"/>
              <a:t> dollars</a:t>
            </a:r>
          </a:p>
          <a:p>
            <a:pPr>
              <a:lnSpc>
                <a:spcPct val="100000"/>
              </a:lnSpc>
              <a:defRPr/>
            </a:pPr>
            <a:endParaRPr lang="en-US" altLang="en-US" sz="2800" b="1" dirty="0"/>
          </a:p>
          <a:p>
            <a:pPr>
              <a:lnSpc>
                <a:spcPct val="125000"/>
              </a:lnSpc>
              <a:defRPr/>
            </a:pPr>
            <a:r>
              <a:rPr lang="en-US" altLang="en-US" sz="2800" b="1" dirty="0"/>
              <a:t>Problem</a:t>
            </a:r>
            <a:r>
              <a:rPr lang="en-US" altLang="en-US" sz="2800" dirty="0"/>
              <a:t>: given a table of prices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obtainable by cutting </a:t>
            </a:r>
            <a:r>
              <a:rPr lang="en-US" altLang="en-US" sz="2800" i="1" dirty="0"/>
              <a:t>m </a:t>
            </a:r>
            <a:r>
              <a:rPr lang="en-US" altLang="en-US" sz="2800" dirty="0"/>
              <a:t>rods and selling the pieces.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en-US" b="1" dirty="0">
                <a:solidFill>
                  <a:prstClr val="black"/>
                </a:solidFill>
              </a:rPr>
              <a:t>Idea</a:t>
            </a:r>
            <a:r>
              <a:rPr lang="en-US" altLang="en-US" dirty="0">
                <a:solidFill>
                  <a:prstClr val="black"/>
                </a:solidFill>
              </a:rPr>
              <a:t>: apply the DP algorithm for rod-cutting on the longest rod and then use its solution (</a:t>
            </a:r>
            <a:r>
              <a:rPr lang="en-US" altLang="en-US" dirty="0" err="1">
                <a:solidFill>
                  <a:prstClr val="black"/>
                </a:solidFill>
              </a:rPr>
              <a:t>r,s</a:t>
            </a:r>
            <a:r>
              <a:rPr lang="en-US" altLang="en-US" dirty="0">
                <a:solidFill>
                  <a:prstClr val="black"/>
                </a:solidFill>
              </a:rPr>
              <a:t>) to compute optimal cutting and optimal revenue of each rod.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/>
        </p:nvGraphicFramePr>
        <p:xfrm>
          <a:off x="830401" y="3684612"/>
          <a:ext cx="7355119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59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Rod Cutting having cutting-cost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6461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You are given a rod of length n</a:t>
            </a:r>
            <a:endParaRPr lang="en-US" altLang="en-US" sz="2000" dirty="0"/>
          </a:p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A rod of length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inches will be sold for </a:t>
            </a:r>
            <a:r>
              <a:rPr lang="en-US" altLang="en-US" sz="2800" i="1" dirty="0">
                <a:solidFill>
                  <a:srgbClr val="FF0000"/>
                </a:solidFill>
              </a:rPr>
              <a:t>p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800" dirty="0"/>
              <a:t> dollars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2800" dirty="0"/>
              <a:t>Each cut costs you </a:t>
            </a:r>
            <a:r>
              <a:rPr lang="en-US" altLang="en-US" sz="2800" i="1" dirty="0"/>
              <a:t>c </a:t>
            </a:r>
            <a:r>
              <a:rPr lang="en-US" altLang="en-US" sz="2800" dirty="0"/>
              <a:t>dollars.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sz="2800" b="1" dirty="0"/>
              <a:t>Problem</a:t>
            </a:r>
            <a:r>
              <a:rPr lang="en-US" altLang="en-US" sz="2800" dirty="0"/>
              <a:t>: given a table of prices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obtainable by cutting a</a:t>
            </a:r>
            <a:r>
              <a:rPr lang="en-US" altLang="en-US" sz="2800" i="1" dirty="0"/>
              <a:t> </a:t>
            </a:r>
            <a:r>
              <a:rPr lang="en-US" altLang="en-US" sz="2800" dirty="0"/>
              <a:t>rod of length n and selling the pieces.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en-US" b="1" dirty="0">
                <a:solidFill>
                  <a:prstClr val="black"/>
                </a:solidFill>
              </a:rPr>
              <a:t>Idea</a:t>
            </a:r>
            <a:r>
              <a:rPr lang="en-US" altLang="en-US" dirty="0">
                <a:solidFill>
                  <a:prstClr val="black"/>
                </a:solidFill>
              </a:rPr>
              <a:t>: Add cutting cost in the recurrence relation of rod-cutting: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</a:t>
            </a:r>
            <a:r>
              <a:rPr lang="en-US" alt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(p</a:t>
            </a:r>
            <a:r>
              <a:rPr lang="en-US" alt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</a:t>
            </a:r>
            <a:r>
              <a:rPr lang="en-US" alt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- c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for n&gt;0; r</a:t>
            </a:r>
            <a:r>
              <a:rPr lang="en-US" alt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/>
        </p:nvGraphicFramePr>
        <p:xfrm>
          <a:off x="1131343" y="4112877"/>
          <a:ext cx="7355119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89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8218" y="-92599"/>
            <a:ext cx="2058932" cy="1875098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Chocolate Cutting/Breaking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0" y="905075"/>
            <a:ext cx="9144000" cy="3412281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sz="2800" dirty="0"/>
              <a:t>You are given a </a:t>
            </a:r>
            <a:r>
              <a:rPr lang="en-US" altLang="en-US" dirty="0"/>
              <a:t>Mimi chocolate having </a:t>
            </a:r>
            <a:r>
              <a:rPr lang="en-US" altLang="en-US" dirty="0">
                <a:solidFill>
                  <a:prstClr val="black"/>
                </a:solidFill>
              </a:rPr>
              <a:t>m*n blocks</a:t>
            </a:r>
            <a:endParaRPr lang="en-US" altLang="en-US" sz="2000" dirty="0"/>
          </a:p>
          <a:p>
            <a:pPr>
              <a:lnSpc>
                <a:spcPct val="125000"/>
              </a:lnSpc>
              <a:defRPr/>
            </a:pPr>
            <a:r>
              <a:rPr lang="en-US" dirty="0"/>
              <a:t>In each step, we can break one piece of chocolate into two </a:t>
            </a:r>
            <a:r>
              <a:rPr lang="en-US" u="sng" dirty="0"/>
              <a:t>rectangular</a:t>
            </a:r>
            <a:r>
              <a:rPr lang="en-US" dirty="0"/>
              <a:t> pieces horizontally/vertically (so no L shaped piece ever appears). </a:t>
            </a:r>
            <a:r>
              <a:rPr lang="en-US" altLang="en-US" sz="2800" dirty="0"/>
              <a:t>A chocolate of </a:t>
            </a:r>
            <a:r>
              <a:rPr lang="en-US" altLang="en-US" sz="2800" i="1" dirty="0" err="1"/>
              <a:t>i</a:t>
            </a:r>
            <a:r>
              <a:rPr lang="en-US" altLang="en-US" sz="2800" i="1" dirty="0"/>
              <a:t>*j </a:t>
            </a:r>
            <a:r>
              <a:rPr lang="en-US" altLang="en-US" sz="2800" dirty="0"/>
              <a:t>blocks can be sold for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i,j</a:t>
            </a:r>
            <a:r>
              <a:rPr lang="en-US" altLang="en-US" sz="2800" dirty="0"/>
              <a:t> dollars. Given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i,j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m,n</a:t>
            </a:r>
            <a:r>
              <a:rPr lang="en-US" altLang="en-US" sz="2800" dirty="0"/>
              <a:t> obtainable by breaking a chocolate with m*n blocks and then selling the </a:t>
            </a:r>
            <a:r>
              <a:rPr lang="en-US" altLang="en-US" dirty="0"/>
              <a:t>pieces</a:t>
            </a:r>
            <a:r>
              <a:rPr lang="en-US" altLang="en-US" sz="2800" dirty="0"/>
              <a:t>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/>
        </p:nvGraphicFramePr>
        <p:xfrm>
          <a:off x="1351985" y="4004788"/>
          <a:ext cx="6553490" cy="2760612"/>
        </p:xfrm>
        <a:graphic>
          <a:graphicData uri="http://schemas.openxmlformats.org/drawingml/2006/table">
            <a:tbl>
              <a:tblPr/>
              <a:tblGrid>
                <a:gridCol w="1036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i,j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8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12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8218" y="-92599"/>
            <a:ext cx="2058932" cy="1875098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Chocolate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0" y="905075"/>
            <a:ext cx="9144000" cy="3412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sz="2800" dirty="0"/>
              <a:t>Recurrence relation: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 = max</a:t>
            </a:r>
            <a:r>
              <a:rPr lang="en-US" altLang="en-US" sz="4800" i="1" dirty="0">
                <a:latin typeface="Times" pitchFamily="18" charset="0"/>
                <a:cs typeface="Times" pitchFamily="18" charset="0"/>
              </a:rPr>
              <a:t>{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max{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i,n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m-i,n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}, max{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m,j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baseline="-25000" dirty="0">
                <a:latin typeface="Times" pitchFamily="18" charset="0"/>
                <a:cs typeface="Times" pitchFamily="18" charset="0"/>
              </a:rPr>
              <a:t>-j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sz="4800" i="1" dirty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, when n&gt;0</a:t>
            </a:r>
          </a:p>
          <a:p>
            <a:pPr>
              <a:lnSpc>
                <a:spcPct val="100000"/>
              </a:lnSpc>
              <a:defRPr/>
            </a:pPr>
            <a:endParaRPr lang="en-US" altLang="en-US" sz="1400" i="1" dirty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What are the base cases?</a:t>
            </a:r>
            <a:endParaRPr lang="en-US" altLang="en-US" sz="2800" dirty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/>
        </p:nvGraphicFramePr>
        <p:xfrm>
          <a:off x="1527857" y="3881714"/>
          <a:ext cx="4952697" cy="2760612"/>
        </p:xfrm>
        <a:graphic>
          <a:graphicData uri="http://schemas.openxmlformats.org/drawingml/2006/table">
            <a:tbl>
              <a:tblPr/>
              <a:tblGrid>
                <a:gridCol w="61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8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8330" y="207186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18" charset="0"/>
                <a:cs typeface="Times" pitchFamily="18" charset="0"/>
              </a:rPr>
              <a:t>1 ≤ </a:t>
            </a:r>
            <a:r>
              <a:rPr lang="en-US" sz="1600" i="1" dirty="0" err="1">
                <a:latin typeface="Times" pitchFamily="18" charset="0"/>
                <a:cs typeface="Times" pitchFamily="18" charset="0"/>
              </a:rPr>
              <a:t>i</a:t>
            </a:r>
            <a:r>
              <a:rPr lang="en-US" sz="1600" i="1" dirty="0">
                <a:latin typeface="Times" pitchFamily="18" charset="0"/>
                <a:cs typeface="Times" pitchFamily="18" charset="0"/>
              </a:rPr>
              <a:t> ≤ 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3625" y="210851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18" charset="0"/>
                <a:cs typeface="Times" pitchFamily="18" charset="0"/>
              </a:rPr>
              <a:t>1 ≤ j ≤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70392" y="5868368"/>
            <a:ext cx="1551007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51008" y="3611302"/>
            <a:ext cx="1817226" cy="1157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538225" y="4485191"/>
            <a:ext cx="1182544" cy="1350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8183" y="420161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893" y="5523054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m-</a:t>
            </a:r>
            <a:r>
              <a:rPr lang="en-US" sz="3200" i="1" dirty="0" err="1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58587" y="3611301"/>
            <a:ext cx="3123236" cy="19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536" y="3082725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n-j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16868" y="304607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j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837483" y="5280950"/>
            <a:ext cx="3096231" cy="1157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1354241" y="5034986"/>
            <a:ext cx="5335927" cy="1157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6829067" y="4190035"/>
            <a:ext cx="74077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46921" y="399326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possible cut </a:t>
            </a:r>
          </a:p>
        </p:txBody>
      </p:sp>
    </p:spTree>
    <p:extLst>
      <p:ext uri="{BB962C8B-B14F-4D97-AF65-F5344CB8AC3E}">
        <p14:creationId xmlns:p14="http://schemas.microsoft.com/office/powerpoint/2010/main" val="1637252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8218" y="-92599"/>
            <a:ext cx="2058932" cy="1875098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Chocolate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0" y="824050"/>
            <a:ext cx="9144000" cy="3412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sz="2800" dirty="0"/>
              <a:t>Recurrence relation: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 = max</a:t>
            </a:r>
            <a:r>
              <a:rPr lang="en-US" altLang="en-US" sz="4800" i="1" dirty="0">
                <a:latin typeface="Times" pitchFamily="18" charset="0"/>
                <a:cs typeface="Times" pitchFamily="18" charset="0"/>
              </a:rPr>
              <a:t>{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max{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i,n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m-i,n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}, max{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m,j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baseline="-25000" dirty="0">
                <a:latin typeface="Times" pitchFamily="18" charset="0"/>
                <a:cs typeface="Times" pitchFamily="18" charset="0"/>
              </a:rPr>
              <a:t>-j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sz="4800" i="1" dirty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, when n&gt;0</a:t>
            </a:r>
          </a:p>
          <a:p>
            <a:pPr>
              <a:lnSpc>
                <a:spcPct val="100000"/>
              </a:lnSpc>
              <a:defRPr/>
            </a:pPr>
            <a:endParaRPr lang="en-US" altLang="en-US" sz="100" i="1" dirty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Can you write memoized top-down and bottom-up algorithms to solve this problem?</a:t>
            </a:r>
            <a:endParaRPr lang="en-US" altLang="en-US" sz="2800" dirty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/>
        </p:nvGraphicFramePr>
        <p:xfrm>
          <a:off x="1527857" y="3881714"/>
          <a:ext cx="4952697" cy="2760612"/>
        </p:xfrm>
        <a:graphic>
          <a:graphicData uri="http://schemas.openxmlformats.org/drawingml/2006/table">
            <a:tbl>
              <a:tblPr/>
              <a:tblGrid>
                <a:gridCol w="61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8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8330" y="207186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18" charset="0"/>
                <a:cs typeface="Times" pitchFamily="18" charset="0"/>
              </a:rPr>
              <a:t>1 ≤ </a:t>
            </a:r>
            <a:r>
              <a:rPr lang="en-US" sz="1600" i="1" dirty="0" err="1">
                <a:latin typeface="Times" pitchFamily="18" charset="0"/>
                <a:cs typeface="Times" pitchFamily="18" charset="0"/>
              </a:rPr>
              <a:t>i</a:t>
            </a:r>
            <a:r>
              <a:rPr lang="en-US" sz="1600" i="1" dirty="0">
                <a:latin typeface="Times" pitchFamily="18" charset="0"/>
                <a:cs typeface="Times" pitchFamily="18" charset="0"/>
              </a:rPr>
              <a:t> ≤ 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3625" y="210851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18" charset="0"/>
                <a:cs typeface="Times" pitchFamily="18" charset="0"/>
              </a:rPr>
              <a:t>1 ≤ j ≤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70392" y="5868368"/>
            <a:ext cx="1551007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51008" y="3611302"/>
            <a:ext cx="1817226" cy="1157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538225" y="4485191"/>
            <a:ext cx="1182544" cy="1350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8183" y="420161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893" y="5523054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m-</a:t>
            </a:r>
            <a:r>
              <a:rPr lang="en-US" sz="3200" i="1" dirty="0" err="1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58587" y="3611301"/>
            <a:ext cx="3123236" cy="19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536" y="3082725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n-j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16868" y="304607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j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837483" y="5280950"/>
            <a:ext cx="3096231" cy="1157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1354241" y="5034986"/>
            <a:ext cx="5335927" cy="1157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6829067" y="4190035"/>
            <a:ext cx="74077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46921" y="399326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possible cut </a:t>
            </a:r>
          </a:p>
        </p:txBody>
      </p:sp>
    </p:spTree>
    <p:extLst>
      <p:ext uri="{BB962C8B-B14F-4D97-AF65-F5344CB8AC3E}">
        <p14:creationId xmlns:p14="http://schemas.microsoft.com/office/powerpoint/2010/main" val="1763774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Properties of DP Problems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61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How can one tell if a DP algorithm will be able to solve an optimization problem i.e., whether a problem is a “DP problem”?</a:t>
            </a:r>
            <a:endParaRPr lang="en-US" altLang="en-US" sz="1050" dirty="0"/>
          </a:p>
          <a:p>
            <a:pPr eaLnBrk="1" hangingPunct="1"/>
            <a:r>
              <a:rPr lang="en-US" altLang="en-US" sz="2400" dirty="0"/>
              <a:t>There are 2 properties exhibited by most DP Problems (problems solvable via a DP algorithm):</a:t>
            </a:r>
            <a:endParaRPr lang="en-US" altLang="en-US" sz="2000" dirty="0"/>
          </a:p>
          <a:p>
            <a:pPr marL="514350" lvl="1" indent="-342900" eaLnBrk="1" hangingPunct="1">
              <a:buFont typeface="Monotype Sorts" pitchFamily="2" charset="2"/>
              <a:buAutoNum type="arabicPeriod"/>
            </a:pPr>
            <a:r>
              <a:rPr lang="en-US" altLang="en-US" sz="2400" b="1" dirty="0"/>
              <a:t>Overlapping </a:t>
            </a:r>
            <a:r>
              <a:rPr lang="en-US" altLang="en-US" sz="2400" b="1" dirty="0" err="1"/>
              <a:t>Subproblem</a:t>
            </a:r>
            <a:r>
              <a:rPr lang="en-US" altLang="en-US" sz="2400" b="1" dirty="0"/>
              <a:t> Property</a:t>
            </a:r>
            <a:r>
              <a:rPr lang="en-US" altLang="en-US" sz="2400" dirty="0"/>
              <a:t>: To solve a large problem, the same </a:t>
            </a:r>
            <a:r>
              <a:rPr lang="en-US" altLang="en-US" sz="2400" dirty="0" err="1"/>
              <a:t>subproblem</a:t>
            </a:r>
            <a:r>
              <a:rPr lang="en-US" altLang="en-US" sz="2400" dirty="0"/>
              <a:t> is required to be solved again &amp; again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sz="2000" dirty="0"/>
              <a:t>It implies </a:t>
            </a:r>
            <a:r>
              <a:rPr lang="en-US" altLang="en-US" dirty="0"/>
              <a:t>that a we can save time by solving each </a:t>
            </a:r>
            <a:r>
              <a:rPr lang="en-US" altLang="en-US" dirty="0" err="1"/>
              <a:t>subproblem</a:t>
            </a:r>
            <a:r>
              <a:rPr lang="en-US" altLang="en-US" dirty="0"/>
              <a:t> exactly once &amp; saving that in a table, so that whenever that solution is required later, we can simply look up that table and reuse that value</a:t>
            </a:r>
          </a:p>
          <a:p>
            <a:pPr marL="514350" lvl="1" indent="-342900" eaLnBrk="1" hangingPunct="1">
              <a:buFont typeface="Monotype Sorts" pitchFamily="2" charset="2"/>
              <a:buAutoNum type="arabicPeriod"/>
            </a:pPr>
            <a:r>
              <a:rPr lang="en-US" altLang="en-US" sz="2400" b="1" dirty="0"/>
              <a:t>Optimal Sub-structure Property</a:t>
            </a:r>
            <a:r>
              <a:rPr lang="en-US" altLang="en-US" sz="2400" dirty="0"/>
              <a:t>: Optimal solution of a problem depends on </a:t>
            </a:r>
            <a:r>
              <a:rPr lang="en-US" altLang="en-US" sz="2400"/>
              <a:t>optimal solution(s) </a:t>
            </a:r>
            <a:r>
              <a:rPr lang="en-US" altLang="en-US" sz="2400" dirty="0"/>
              <a:t>of its </a:t>
            </a:r>
            <a:r>
              <a:rPr lang="en-US" altLang="en-US" sz="2400" dirty="0" err="1"/>
              <a:t>subproblem</a:t>
            </a:r>
            <a:r>
              <a:rPr lang="en-US" altLang="en-US" sz="2400" dirty="0"/>
              <a:t>(s)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sz="2000" dirty="0"/>
              <a:t>It implies that the optimal solution(s) of </a:t>
            </a:r>
            <a:r>
              <a:rPr lang="en-US" altLang="en-US" sz="2000" dirty="0" err="1"/>
              <a:t>subproblem</a:t>
            </a:r>
            <a:r>
              <a:rPr lang="en-US" altLang="en-US" sz="2000" dirty="0"/>
              <a:t>(s) can be combined together to obtain the optimal solution of the problem itself</a:t>
            </a:r>
            <a:endParaRPr lang="en-US" altLang="en-US" sz="2400" dirty="0"/>
          </a:p>
          <a:p>
            <a:pPr marL="914400" indent="-342900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9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1926"/>
            <a:ext cx="9143999" cy="101869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 Top-down Algorithm that memorizes previous solutions (memoized top-down approach)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1296365"/>
            <a:ext cx="8988425" cy="5561635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SimSun" panose="02010600030101010101" pitchFamily="2" charset="-122"/>
              </a:rPr>
              <a:t>Algorithm Fib(n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):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ea typeface="SimSun" panose="02010600030101010101" pitchFamily="2" charset="-122"/>
              </a:rPr>
              <a:t>for </a:t>
            </a:r>
            <a:r>
              <a:rPr lang="en-US" altLang="zh-CN" sz="28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 = 0 </a:t>
            </a:r>
            <a:r>
              <a:rPr lang="en-US" altLang="zh-CN" sz="2800" b="1" dirty="0">
                <a:solidFill>
                  <a:srgbClr val="FF0000"/>
                </a:solidFill>
                <a:ea typeface="SimSun" panose="02010600030101010101" pitchFamily="2" charset="-122"/>
              </a:rPr>
              <a:t>to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n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	         F[</a:t>
            </a:r>
            <a:r>
              <a:rPr lang="en-US" altLang="zh-CN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] = -∞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	Fib_rec(n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)</a:t>
            </a:r>
          </a:p>
          <a:p>
            <a:pPr>
              <a:buFontTx/>
              <a:buNone/>
            </a:pPr>
            <a:endParaRPr lang="en-US" altLang="zh-CN" sz="1300" dirty="0">
              <a:ea typeface="SimSun" panose="02010600030101010101" pitchFamily="2" charset="-122"/>
            </a:endParaRPr>
          </a:p>
          <a:p>
            <a:r>
              <a:rPr lang="en-US" altLang="zh-CN" b="1">
                <a:ea typeface="SimSun" panose="02010600030101010101" pitchFamily="2" charset="-122"/>
              </a:rPr>
              <a:t>Algorithm Fib_rec(n</a:t>
            </a:r>
            <a:r>
              <a:rPr lang="en-US" altLang="zh-CN" b="1" dirty="0">
                <a:ea typeface="SimSun" panose="02010600030101010101" pitchFamily="2" charset="-122"/>
              </a:rPr>
              <a:t>):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if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 F[n]≥0 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then 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	       return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F[n]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if</a:t>
            </a:r>
            <a:r>
              <a:rPr lang="en-US" altLang="zh-CN" dirty="0">
                <a:ea typeface="SimSun" panose="02010600030101010101" pitchFamily="2" charset="-122"/>
              </a:rPr>
              <a:t> n ≤ 1 </a:t>
            </a:r>
            <a:r>
              <a:rPr lang="en-US" altLang="zh-CN" b="1" dirty="0">
                <a:ea typeface="SimSun" panose="02010600030101010101" pitchFamily="2" charset="-122"/>
              </a:rPr>
              <a:t>then 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F[n] = </a:t>
            </a:r>
            <a:r>
              <a:rPr lang="en-US" altLang="zh-CN" dirty="0">
                <a:ea typeface="SimSun" panose="02010600030101010101" pitchFamily="2" charset="-122"/>
              </a:rPr>
              <a:t>n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else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      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F[n]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= </a:t>
            </a:r>
            <a:r>
              <a:rPr lang="en-US" altLang="zh-CN">
                <a:ea typeface="SimSun" panose="02010600030101010101" pitchFamily="2" charset="-122"/>
              </a:rPr>
              <a:t>Fib_rec(n-1)+Fib_rec(n-2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	return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F[n]</a:t>
            </a:r>
            <a:endParaRPr lang="en-US" altLang="zh-CN" b="1" dirty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Time complexity?</a:t>
            </a:r>
          </a:p>
          <a:p>
            <a:pPr>
              <a:buFontTx/>
              <a:buNone/>
            </a:pPr>
            <a:r>
              <a:rPr lang="en-US" altLang="en-US" dirty="0">
                <a:ea typeface="SimSun" panose="02010600030101010101" pitchFamily="2" charset="-122"/>
              </a:rPr>
              <a:t>Each of the F[</a:t>
            </a:r>
            <a:r>
              <a:rPr lang="en-US" altLang="en-US" dirty="0" err="1">
                <a:ea typeface="SimSun" panose="02010600030101010101" pitchFamily="2" charset="-122"/>
              </a:rPr>
              <a:t>i</a:t>
            </a:r>
            <a:r>
              <a:rPr lang="en-US" altLang="en-US" dirty="0">
                <a:ea typeface="SimSun" panose="02010600030101010101" pitchFamily="2" charset="-122"/>
              </a:rPr>
              <a:t>] values (</a:t>
            </a:r>
            <a:r>
              <a:rPr lang="en-US" altLang="en-US" dirty="0" err="1">
                <a:ea typeface="SimSun" panose="02010600030101010101" pitchFamily="2" charset="-122"/>
              </a:rPr>
              <a:t>i</a:t>
            </a:r>
            <a:r>
              <a:rPr lang="en-US" altLang="en-US" dirty="0">
                <a:ea typeface="SimSun" panose="02010600030101010101" pitchFamily="2" charset="-122"/>
              </a:rPr>
              <a:t>={0, 1,…, n}) is computed only once. So time is </a:t>
            </a:r>
            <a:r>
              <a:rPr lang="en-US" altLang="en-US" i="1" dirty="0">
                <a:ea typeface="SimSun" panose="02010600030101010101" pitchFamily="2" charset="-122"/>
              </a:rPr>
              <a:t>O(n).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9" y="1563732"/>
            <a:ext cx="4322209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//Non-memoized Top-Down Approach</a:t>
            </a:r>
          </a:p>
          <a:p>
            <a:r>
              <a:rPr lang="en-US" altLang="zh-CN" sz="2000" b="1" dirty="0">
                <a:ea typeface="SimSun" panose="02010600030101010101" pitchFamily="2" charset="-122"/>
              </a:rPr>
              <a:t>Algorithm </a:t>
            </a:r>
            <a:r>
              <a:rPr lang="en-US" altLang="zh-CN" sz="2000" b="1" dirty="0" err="1">
                <a:ea typeface="SimSun" panose="02010600030101010101" pitchFamily="2" charset="-122"/>
              </a:rPr>
              <a:t>Fibo</a:t>
            </a:r>
            <a:r>
              <a:rPr lang="en-US" altLang="zh-CN" sz="2000" b="1" dirty="0">
                <a:ea typeface="SimSun" panose="02010600030101010101" pitchFamily="2" charset="-122"/>
              </a:rPr>
              <a:t>(n):</a:t>
            </a:r>
          </a:p>
          <a:p>
            <a:r>
              <a:rPr lang="en-US" altLang="zh-CN" sz="2000" b="1" dirty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ea typeface="SimSun" panose="02010600030101010101" pitchFamily="2" charset="-122"/>
              </a:rPr>
              <a:t>if</a:t>
            </a:r>
            <a:r>
              <a:rPr lang="en-US" altLang="zh-CN" sz="2000" dirty="0">
                <a:ea typeface="SimSun" panose="02010600030101010101" pitchFamily="2" charset="-122"/>
              </a:rPr>
              <a:t> n ≤ 1 </a:t>
            </a:r>
            <a:r>
              <a:rPr lang="en-US" altLang="zh-CN" sz="2000" b="1" dirty="0">
                <a:ea typeface="SimSun" panose="02010600030101010101" pitchFamily="2" charset="-122"/>
              </a:rPr>
              <a:t>then  </a:t>
            </a:r>
          </a:p>
          <a:p>
            <a:r>
              <a:rPr lang="en-US" altLang="zh-CN" sz="2000" b="1" dirty="0"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ea typeface="SimSun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  <a:ea typeface="SimSun" panose="02010600030101010101" pitchFamily="2" charset="-122"/>
              </a:rPr>
              <a:t>return </a:t>
            </a:r>
            <a:r>
              <a:rPr lang="en-US" altLang="zh-CN" sz="2000" dirty="0">
                <a:ea typeface="SimSun" panose="02010600030101010101" pitchFamily="2" charset="-122"/>
              </a:rPr>
              <a:t>n</a:t>
            </a:r>
            <a:endParaRPr lang="en-US" altLang="zh-CN" sz="2000" b="1" dirty="0">
              <a:ea typeface="SimSun" panose="02010600030101010101" pitchFamily="2" charset="-122"/>
            </a:endParaRPr>
          </a:p>
          <a:p>
            <a:r>
              <a:rPr lang="en-US" altLang="zh-CN" sz="2000" dirty="0"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ea typeface="SimSun" panose="02010600030101010101" pitchFamily="2" charset="-122"/>
              </a:rPr>
              <a:t>else </a:t>
            </a:r>
          </a:p>
          <a:p>
            <a:r>
              <a:rPr lang="en-US" altLang="zh-CN" sz="2000" b="1" dirty="0">
                <a:ea typeface="SimSun" panose="02010600030101010101" pitchFamily="2" charset="-122"/>
              </a:rPr>
              <a:t>	        return </a:t>
            </a:r>
            <a:r>
              <a:rPr lang="en-US" altLang="zh-CN" sz="2000" dirty="0" err="1">
                <a:ea typeface="SimSun" panose="02010600030101010101" pitchFamily="2" charset="-122"/>
              </a:rPr>
              <a:t>Fibo</a:t>
            </a:r>
            <a:r>
              <a:rPr lang="en-US" altLang="zh-CN" sz="2000" dirty="0">
                <a:ea typeface="SimSun" panose="02010600030101010101" pitchFamily="2" charset="-122"/>
              </a:rPr>
              <a:t>(n-1)+</a:t>
            </a:r>
            <a:r>
              <a:rPr lang="en-US" altLang="zh-CN" sz="2000" dirty="0" err="1">
                <a:ea typeface="SimSun" panose="02010600030101010101" pitchFamily="2" charset="-122"/>
              </a:rPr>
              <a:t>Fibo</a:t>
            </a:r>
            <a:r>
              <a:rPr lang="en-US" altLang="zh-CN" sz="2000" dirty="0">
                <a:ea typeface="SimSun" panose="02010600030101010101" pitchFamily="2" charset="-122"/>
              </a:rPr>
              <a:t>(n-2)</a:t>
            </a:r>
            <a:endParaRPr lang="en-US" altLang="zh-CN" sz="2000" b="1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4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Recursion Tree of Memoized Algorithm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5118376" y="1872954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Fib_rec(5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 flipH="1">
            <a:off x="3746776" y="2330154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137176" y="2939754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(4)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5727976" y="2330154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6480451" y="2847679"/>
            <a:ext cx="13532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1984651" y="3838279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(3)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 flipH="1">
            <a:off x="2756176" y="3549354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>
            <a:off x="3804632" y="3585730"/>
            <a:ext cx="777774" cy="5176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>
            <a:off x="4554537" y="4005762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(2)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4" name="Text Box 18"/>
          <p:cNvSpPr txBox="1">
            <a:spLocks noChangeArrowheads="1"/>
          </p:cNvSpPr>
          <p:nvPr/>
        </p:nvSpPr>
        <p:spPr bwMode="auto">
          <a:xfrm>
            <a:off x="1232176" y="4676479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(2)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85" name="Text Box 19"/>
          <p:cNvSpPr txBox="1">
            <a:spLocks noChangeArrowheads="1"/>
          </p:cNvSpPr>
          <p:nvPr/>
        </p:nvSpPr>
        <p:spPr bwMode="auto">
          <a:xfrm>
            <a:off x="3363307" y="4702605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(1)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6" name="Text Box 20"/>
          <p:cNvSpPr txBox="1">
            <a:spLocks noChangeArrowheads="1"/>
          </p:cNvSpPr>
          <p:nvPr/>
        </p:nvSpPr>
        <p:spPr bwMode="auto">
          <a:xfrm>
            <a:off x="917851" y="5590879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(1)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7" name="Text Box 21"/>
          <p:cNvSpPr txBox="1">
            <a:spLocks noChangeArrowheads="1"/>
          </p:cNvSpPr>
          <p:nvPr/>
        </p:nvSpPr>
        <p:spPr bwMode="auto">
          <a:xfrm>
            <a:off x="2235825" y="5575004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(0)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8" name="Line 22"/>
          <p:cNvSpPr>
            <a:spLocks noChangeShapeType="1"/>
          </p:cNvSpPr>
          <p:nvPr/>
        </p:nvSpPr>
        <p:spPr bwMode="auto">
          <a:xfrm flipH="1">
            <a:off x="1308376" y="5301954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3"/>
          <p:cNvSpPr>
            <a:spLocks noChangeShapeType="1"/>
          </p:cNvSpPr>
          <p:nvPr/>
        </p:nvSpPr>
        <p:spPr bwMode="auto">
          <a:xfrm>
            <a:off x="1841775" y="5301954"/>
            <a:ext cx="810331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32"/>
          <p:cNvSpPr>
            <a:spLocks noChangeShapeType="1"/>
          </p:cNvSpPr>
          <p:nvPr/>
        </p:nvSpPr>
        <p:spPr bwMode="auto">
          <a:xfrm flipH="1">
            <a:off x="1765576" y="438755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Line 33"/>
          <p:cNvSpPr>
            <a:spLocks noChangeShapeType="1"/>
          </p:cNvSpPr>
          <p:nvPr/>
        </p:nvSpPr>
        <p:spPr bwMode="auto">
          <a:xfrm>
            <a:off x="2679975" y="4387554"/>
            <a:ext cx="106150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4"/>
          <p:cNvSpPr>
            <a:spLocks noChangeArrowheads="1"/>
          </p:cNvSpPr>
          <p:nvPr/>
        </p:nvSpPr>
        <p:spPr bwMode="auto">
          <a:xfrm>
            <a:off x="851175" y="4616154"/>
            <a:ext cx="2737906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03" name="Oval 37"/>
          <p:cNvSpPr>
            <a:spLocks noChangeArrowheads="1"/>
          </p:cNvSpPr>
          <p:nvPr/>
        </p:nvSpPr>
        <p:spPr bwMode="auto">
          <a:xfrm>
            <a:off x="698775" y="3723840"/>
            <a:ext cx="4250415" cy="29583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208541" y="100460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Fib(5)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5481031" y="1547885"/>
            <a:ext cx="100903" cy="325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Bottom-up (Iterative)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b="1" dirty="0">
                <a:ea typeface="SimSun" panose="02010600030101010101" pitchFamily="2" charset="-122"/>
              </a:rPr>
              <a:t>Algorithm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fib_bu</a:t>
            </a:r>
            <a:r>
              <a:rPr lang="en-US" altLang="zh-CN" dirty="0">
                <a:ea typeface="SimSun" panose="02010600030101010101" pitchFamily="2" charset="-122"/>
              </a:rPr>
              <a:t>(n):</a:t>
            </a: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sz="2800" b="1" dirty="0">
                <a:ea typeface="SimSun" panose="02010600030101010101" pitchFamily="2" charset="-122"/>
              </a:rPr>
              <a:t>for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i</a:t>
            </a:r>
            <a:r>
              <a:rPr lang="en-US" altLang="zh-CN" sz="2800" dirty="0">
                <a:ea typeface="SimSun" panose="02010600030101010101" pitchFamily="2" charset="-122"/>
              </a:rPr>
              <a:t> = 0 </a:t>
            </a:r>
            <a:r>
              <a:rPr lang="en-US" altLang="zh-CN" sz="2800" b="1" dirty="0">
                <a:ea typeface="SimSun" panose="02010600030101010101" pitchFamily="2" charset="-122"/>
              </a:rPr>
              <a:t>to</a:t>
            </a:r>
            <a:r>
              <a:rPr lang="en-US" altLang="zh-CN" sz="2800" dirty="0">
                <a:ea typeface="SimSun" panose="02010600030101010101" pitchFamily="2" charset="-122"/>
              </a:rPr>
              <a:t> n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	      </a:t>
            </a:r>
            <a:r>
              <a:rPr lang="en-US" altLang="zh-CN" b="1" dirty="0">
                <a:ea typeface="SimSun" panose="02010600030101010101" pitchFamily="2" charset="-122"/>
              </a:rPr>
              <a:t>if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≤ 1 </a:t>
            </a:r>
            <a:r>
              <a:rPr lang="en-US" altLang="zh-CN" b="1" dirty="0">
                <a:ea typeface="SimSun" panose="02010600030101010101" pitchFamily="2" charset="-122"/>
              </a:rPr>
              <a:t>then 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      	</a:t>
            </a:r>
            <a:r>
              <a:rPr lang="en-US" altLang="zh-CN" dirty="0">
                <a:ea typeface="SimSun" panose="02010600030101010101" pitchFamily="2" charset="-122"/>
              </a:rPr>
              <a:t>F[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] = i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	     </a:t>
            </a:r>
            <a:r>
              <a:rPr lang="en-US" altLang="zh-CN" b="1" dirty="0">
                <a:ea typeface="SimSun" panose="02010600030101010101" pitchFamily="2" charset="-122"/>
              </a:rPr>
              <a:t>else </a:t>
            </a:r>
            <a:endParaRPr lang="en-US" altLang="zh-CN" sz="2800" dirty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		F[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] = F[i-1] + F[i-2]</a:t>
            </a: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return</a:t>
            </a:r>
            <a:r>
              <a:rPr lang="en-US" altLang="zh-CN" dirty="0">
                <a:ea typeface="SimSun" panose="02010600030101010101" pitchFamily="2" charset="-122"/>
              </a:rPr>
              <a:t> F[n]</a:t>
            </a:r>
          </a:p>
          <a:p>
            <a:pPr>
              <a:buFontTx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Tx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Time complexity?</a:t>
            </a:r>
          </a:p>
          <a:p>
            <a:r>
              <a:rPr lang="en-US" altLang="en-US" dirty="0">
                <a:ea typeface="SimSun" panose="02010600030101010101" pitchFamily="2" charset="-122"/>
              </a:rPr>
              <a:t>The for loop here runs O(n) times and all the other (first and last) statements take O(1) time. So total time is O(n).</a:t>
            </a:r>
          </a:p>
        </p:txBody>
      </p:sp>
    </p:spTree>
    <p:extLst>
      <p:ext uri="{BB962C8B-B14F-4D97-AF65-F5344CB8AC3E}">
        <p14:creationId xmlns:p14="http://schemas.microsoft.com/office/powerpoint/2010/main" val="14364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Problem with the recursive Fib algorithm: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subproblem was solved for many times!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Solution: avoid solving the same subproblem more than once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(1) pre-compute all subproblems that may be needed later (bottom-up)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(2) Compute on demand, but memorize the solution to avoid </a:t>
            </a:r>
            <a:r>
              <a:rPr lang="en-US" altLang="en-US" sz="2000" dirty="0" err="1"/>
              <a:t>recomputing</a:t>
            </a:r>
            <a:r>
              <a:rPr lang="en-US" altLang="en-US" sz="2000" dirty="0"/>
              <a:t> (memoized top-down)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Can you always speedup a recursive algorithm by memoization (memoized top-down) or pre-computation (bottom-up)?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merge sort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No. since there is no overlap between the two sub-problems</a:t>
            </a:r>
          </a:p>
        </p:txBody>
      </p:sp>
    </p:spTree>
    <p:extLst>
      <p:ext uri="{BB962C8B-B14F-4D97-AF65-F5344CB8AC3E}">
        <p14:creationId xmlns:p14="http://schemas.microsoft.com/office/powerpoint/2010/main" val="15722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Dynamic Programming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3200" dirty="0"/>
              <a:t> </a:t>
            </a:r>
            <a:r>
              <a:rPr lang="en-US" altLang="en-US" dirty="0"/>
              <a:t>Dynamic Programming (DP) is an algorithm design technique for </a:t>
            </a:r>
            <a:r>
              <a:rPr lang="en-US" altLang="en-US" b="1" i="1" dirty="0"/>
              <a:t>optimization problems</a:t>
            </a:r>
            <a:r>
              <a:rPr lang="en-US" altLang="en-US" i="1" dirty="0"/>
              <a:t>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en-US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/>
              <a:t> Like divide and conquer (D&amp;C), DP solves problems by combining solutions to sub-problems.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en-US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/>
              <a:t> Unlike D&amp;C, sub-problems are not independent.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/>
              <a:t> Sub-problems may share sub-sub-problems</a:t>
            </a:r>
          </a:p>
        </p:txBody>
      </p:sp>
    </p:spTree>
    <p:extLst>
      <p:ext uri="{BB962C8B-B14F-4D97-AF65-F5344CB8AC3E}">
        <p14:creationId xmlns:p14="http://schemas.microsoft.com/office/powerpoint/2010/main" val="335501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5714</TotalTime>
  <Words>4456</Words>
  <Application>Microsoft Office PowerPoint</Application>
  <PresentationFormat>On-screen Show (4:3)</PresentationFormat>
  <Paragraphs>704</Paragraphs>
  <Slides>45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Arial</vt:lpstr>
      <vt:lpstr>Britannic Bold</vt:lpstr>
      <vt:lpstr>Calibri</vt:lpstr>
      <vt:lpstr>Calibri Light</vt:lpstr>
      <vt:lpstr>Cambria Math</vt:lpstr>
      <vt:lpstr>Courier New</vt:lpstr>
      <vt:lpstr>Impact</vt:lpstr>
      <vt:lpstr>Monotype Sorts</vt:lpstr>
      <vt:lpstr>Roboto</vt:lpstr>
      <vt:lpstr>Symbol</vt:lpstr>
      <vt:lpstr>Times</vt:lpstr>
      <vt:lpstr>Times New Roman</vt:lpstr>
      <vt:lpstr>Wingdings</vt:lpstr>
      <vt:lpstr>Office Theme</vt:lpstr>
      <vt:lpstr>Equation</vt:lpstr>
      <vt:lpstr> Dynamic Programming</vt:lpstr>
      <vt:lpstr>Fibonacci Numbers  </vt:lpstr>
      <vt:lpstr>Time Complexity of Top-Down Algorithm</vt:lpstr>
      <vt:lpstr>Recursion Tree of Top-Down Algorithm</vt:lpstr>
      <vt:lpstr>A Top-down Algorithm that memorizes previous solutions (memoized top-down approach)</vt:lpstr>
      <vt:lpstr>Recursion Tree of Memoized Algorithm</vt:lpstr>
      <vt:lpstr>A Bottom-up (Iterative) Algorithm</vt:lpstr>
      <vt:lpstr>Summery</vt:lpstr>
      <vt:lpstr>Dynamic Programming</vt:lpstr>
      <vt:lpstr>Dynamic Programming</vt:lpstr>
      <vt:lpstr>Designing a DP Algorithm</vt:lpstr>
      <vt:lpstr>Example: NSU Number</vt:lpstr>
      <vt:lpstr>Example: n choose r (combinations)</vt:lpstr>
      <vt:lpstr>Combinations: Top Down Algorithm</vt:lpstr>
      <vt:lpstr>Top Down Memoized Algorithm</vt:lpstr>
      <vt:lpstr>Bottom-up Algorithm</vt:lpstr>
      <vt:lpstr>Example: Rod Cutting</vt:lpstr>
      <vt:lpstr>Example: Rod Cutting</vt:lpstr>
      <vt:lpstr>Example: Rod Cutting </vt:lpstr>
      <vt:lpstr>Example: Rod Cutting </vt:lpstr>
      <vt:lpstr>Example: Rod Cutting </vt:lpstr>
      <vt:lpstr>Example: Rod Cutting </vt:lpstr>
      <vt:lpstr>Example: Rod Cutting </vt:lpstr>
      <vt:lpstr>Example: Rod Cutting </vt:lpstr>
      <vt:lpstr>Example: Rod Cutting </vt:lpstr>
      <vt:lpstr>Optimal Substructure Property of Rod Cutting Problem</vt:lpstr>
      <vt:lpstr>Top Down algorithm for Rod Cutting </vt:lpstr>
      <vt:lpstr>Overlapping subproblem property of Rod Cutting Problem</vt:lpstr>
      <vt:lpstr>How to decrease time?</vt:lpstr>
      <vt:lpstr>Memoized Top-down Algorithm for Rod-Cutting Problem</vt:lpstr>
      <vt:lpstr>Memoized Top-down Algorithm for Rod-Cutting Problem</vt:lpstr>
      <vt:lpstr>Bottom Up Algorithm </vt:lpstr>
      <vt:lpstr>Simulation: Rod Cutting </vt:lpstr>
      <vt:lpstr>Simulation: Rod Cutting </vt:lpstr>
      <vt:lpstr>Reconstructing a Solution</vt:lpstr>
      <vt:lpstr>Reconstructing a Solution</vt:lpstr>
      <vt:lpstr>Simulation: Rod Cutting </vt:lpstr>
      <vt:lpstr>Simulation: Rod Cutting </vt:lpstr>
      <vt:lpstr>Practice: Find optimal cutting and  max. revenue for this rod cutting problem</vt:lpstr>
      <vt:lpstr>Multiple Rod Cutting</vt:lpstr>
      <vt:lpstr>Rod Cutting having cutting-cost</vt:lpstr>
      <vt:lpstr>Chocolate Cutting/Breaking</vt:lpstr>
      <vt:lpstr>Chocolate Cutting</vt:lpstr>
      <vt:lpstr>Chocolate Cutting</vt:lpstr>
      <vt:lpstr>Properties of DP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Swarna Islam</cp:lastModifiedBy>
  <cp:revision>368</cp:revision>
  <dcterms:created xsi:type="dcterms:W3CDTF">2014-09-11T18:03:18Z</dcterms:created>
  <dcterms:modified xsi:type="dcterms:W3CDTF">2022-01-24T16:11:54Z</dcterms:modified>
</cp:coreProperties>
</file>